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jpg" ContentType="image/jp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9" r:id="rId2"/>
    <p:sldId id="405" r:id="rId3"/>
    <p:sldId id="407" r:id="rId4"/>
    <p:sldId id="411" r:id="rId5"/>
    <p:sldId id="352" r:id="rId6"/>
    <p:sldId id="401" r:id="rId7"/>
    <p:sldId id="413" r:id="rId8"/>
    <p:sldId id="415" r:id="rId9"/>
    <p:sldId id="417" r:id="rId10"/>
    <p:sldId id="419" r:id="rId11"/>
    <p:sldId id="421" r:id="rId12"/>
    <p:sldId id="403" r:id="rId13"/>
    <p:sldId id="369" r:id="rId14"/>
    <p:sldId id="370" r:id="rId15"/>
    <p:sldId id="371" r:id="rId16"/>
    <p:sldId id="372" r:id="rId17"/>
    <p:sldId id="373" r:id="rId18"/>
    <p:sldId id="374" r:id="rId19"/>
    <p:sldId id="375" r:id="rId20"/>
    <p:sldId id="379" r:id="rId21"/>
    <p:sldId id="380" r:id="rId22"/>
    <p:sldId id="381" r:id="rId23"/>
    <p:sldId id="382" r:id="rId24"/>
    <p:sldId id="383" r:id="rId25"/>
    <p:sldId id="384" r:id="rId26"/>
    <p:sldId id="385" r:id="rId27"/>
    <p:sldId id="386" r:id="rId28"/>
    <p:sldId id="393" r:id="rId29"/>
    <p:sldId id="423" r:id="rId30"/>
    <p:sldId id="425" r:id="rId31"/>
    <p:sldId id="397" r:id="rId32"/>
    <p:sldId id="427" r:id="rId33"/>
    <p:sldId id="398" r:id="rId34"/>
    <p:sldId id="429" r:id="rId35"/>
    <p:sldId id="431" r:id="rId36"/>
    <p:sldId id="346" r:id="rId37"/>
    <p:sldId id="342" r:id="rId38"/>
  </p:sldIdLst>
  <p:sldSz cx="9144000" cy="6858000" type="screen4x3"/>
  <p:notesSz cx="7010400" cy="9159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79"/>
    <a:srgbClr val="CCA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74244" autoAdjust="0"/>
  </p:normalViewPr>
  <p:slideViewPr>
    <p:cSldViewPr>
      <p:cViewPr>
        <p:scale>
          <a:sx n="90" d="100"/>
          <a:sy n="90" d="100"/>
        </p:scale>
        <p:origin x="-1144"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98" y="-90"/>
      </p:cViewPr>
      <p:guideLst>
        <p:guide orient="horz" pos="2885"/>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57994"/>
          </a:xfrm>
          <a:prstGeom prst="rect">
            <a:avLst/>
          </a:prstGeom>
        </p:spPr>
        <p:txBody>
          <a:bodyPr vert="horz" lIns="93177" tIns="46589" rIns="93177" bIns="46589" rtlCol="0"/>
          <a:lstStyle>
            <a:lvl1pPr algn="r">
              <a:defRPr sz="1200"/>
            </a:lvl1pPr>
          </a:lstStyle>
          <a:p>
            <a:fld id="{CC49E19E-F0B5-4B11-8609-76AEBDBEDD03}" type="datetimeFigureOut">
              <a:rPr lang="en-US" smtClean="0"/>
              <a:pPr/>
              <a:t>5/30/13</a:t>
            </a:fld>
            <a:endParaRPr lang="en-US" dirty="0"/>
          </a:p>
        </p:txBody>
      </p:sp>
      <p:sp>
        <p:nvSpPr>
          <p:cNvPr id="4" name="Footer Placeholder 3"/>
          <p:cNvSpPr>
            <a:spLocks noGrp="1"/>
          </p:cNvSpPr>
          <p:nvPr>
            <p:ph type="ftr" sz="quarter" idx="2"/>
          </p:nvPr>
        </p:nvSpPr>
        <p:spPr>
          <a:xfrm>
            <a:off x="0" y="8700292"/>
            <a:ext cx="3037840" cy="45799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00292"/>
            <a:ext cx="3037840" cy="457994"/>
          </a:xfrm>
          <a:prstGeom prst="rect">
            <a:avLst/>
          </a:prstGeom>
        </p:spPr>
        <p:txBody>
          <a:bodyPr vert="horz" lIns="93177" tIns="46589" rIns="93177" bIns="46589" rtlCol="0" anchor="b"/>
          <a:lstStyle>
            <a:lvl1pPr algn="r">
              <a:defRPr sz="1200"/>
            </a:lvl1pPr>
          </a:lstStyle>
          <a:p>
            <a:fld id="{A8AFCAB8-7CF6-44A9-9584-F826D41CC779}" type="slidenum">
              <a:rPr lang="en-US" smtClean="0"/>
              <a:pPr/>
              <a:t>‹#›</a:t>
            </a:fld>
            <a:endParaRPr lang="en-US" dirty="0"/>
          </a:p>
        </p:txBody>
      </p:sp>
    </p:spTree>
    <p:extLst>
      <p:ext uri="{BB962C8B-B14F-4D97-AF65-F5344CB8AC3E}">
        <p14:creationId xmlns:p14="http://schemas.microsoft.com/office/powerpoint/2010/main" val="140956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57994"/>
          </a:xfrm>
          <a:prstGeom prst="rect">
            <a:avLst/>
          </a:prstGeom>
        </p:spPr>
        <p:txBody>
          <a:bodyPr vert="horz" lIns="93177" tIns="46589" rIns="93177" bIns="46589" rtlCol="0"/>
          <a:lstStyle>
            <a:lvl1pPr algn="r">
              <a:defRPr sz="1200"/>
            </a:lvl1pPr>
          </a:lstStyle>
          <a:p>
            <a:fld id="{C9F49587-CCDA-43E9-84F5-3B6705820728}" type="datetimeFigureOut">
              <a:rPr lang="en-US" smtClean="0"/>
              <a:pPr/>
              <a:t>5/30/13</a:t>
            </a:fld>
            <a:endParaRPr lang="en-US" dirty="0"/>
          </a:p>
        </p:txBody>
      </p:sp>
      <p:sp>
        <p:nvSpPr>
          <p:cNvPr id="4" name="Slide Image Placeholder 3"/>
          <p:cNvSpPr>
            <a:spLocks noGrp="1" noRot="1" noChangeAspect="1"/>
          </p:cNvSpPr>
          <p:nvPr>
            <p:ph type="sldImg" idx="2"/>
          </p:nvPr>
        </p:nvSpPr>
        <p:spPr>
          <a:xfrm>
            <a:off x="1216025" y="687388"/>
            <a:ext cx="4578350" cy="34337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350941"/>
            <a:ext cx="5608320" cy="412194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0292"/>
            <a:ext cx="3037840" cy="45799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00292"/>
            <a:ext cx="3037840" cy="457994"/>
          </a:xfrm>
          <a:prstGeom prst="rect">
            <a:avLst/>
          </a:prstGeom>
        </p:spPr>
        <p:txBody>
          <a:bodyPr vert="horz" lIns="93177" tIns="46589" rIns="93177" bIns="46589" rtlCol="0" anchor="b"/>
          <a:lstStyle>
            <a:lvl1pPr algn="r">
              <a:defRPr sz="1200"/>
            </a:lvl1pPr>
          </a:lstStyle>
          <a:p>
            <a:fld id="{73B4FB2D-2810-4804-B57C-EFBD42BF7313}" type="slidenum">
              <a:rPr lang="en-US" smtClean="0"/>
              <a:pPr/>
              <a:t>‹#›</a:t>
            </a:fld>
            <a:endParaRPr lang="en-US" dirty="0"/>
          </a:p>
        </p:txBody>
      </p:sp>
    </p:spTree>
    <p:extLst>
      <p:ext uri="{BB962C8B-B14F-4D97-AF65-F5344CB8AC3E}">
        <p14:creationId xmlns:p14="http://schemas.microsoft.com/office/powerpoint/2010/main" val="34549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4B45DBB-D163-4B97-8C6A-2CB67E0AC46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970938" y="8700291"/>
            <a:ext cx="3037840" cy="4579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50751" indent="-288750">
              <a:defRPr sz="2400">
                <a:solidFill>
                  <a:schemeClr val="tx1"/>
                </a:solidFill>
                <a:latin typeface="Times" pitchFamily="18" charset="0"/>
              </a:defRPr>
            </a:lvl2pPr>
            <a:lvl3pPr marL="1155002" indent="-231000">
              <a:defRPr sz="2400">
                <a:solidFill>
                  <a:schemeClr val="tx1"/>
                </a:solidFill>
                <a:latin typeface="Times" pitchFamily="18" charset="0"/>
              </a:defRPr>
            </a:lvl3pPr>
            <a:lvl4pPr marL="1617002" indent="-231000">
              <a:defRPr sz="2400">
                <a:solidFill>
                  <a:schemeClr val="tx1"/>
                </a:solidFill>
                <a:latin typeface="Times" pitchFamily="18" charset="0"/>
              </a:defRPr>
            </a:lvl4pPr>
            <a:lvl5pPr marL="2079003" indent="-231000">
              <a:defRPr sz="2400">
                <a:solidFill>
                  <a:schemeClr val="tx1"/>
                </a:solidFill>
                <a:latin typeface="Times" pitchFamily="18" charset="0"/>
              </a:defRPr>
            </a:lvl5pPr>
            <a:lvl6pPr marL="2541003" indent="-231000" eaLnBrk="0" fontAlgn="base" hangingPunct="0">
              <a:spcBef>
                <a:spcPct val="0"/>
              </a:spcBef>
              <a:spcAft>
                <a:spcPct val="0"/>
              </a:spcAft>
              <a:defRPr sz="2400">
                <a:solidFill>
                  <a:schemeClr val="tx1"/>
                </a:solidFill>
                <a:latin typeface="Times" pitchFamily="18" charset="0"/>
              </a:defRPr>
            </a:lvl6pPr>
            <a:lvl7pPr marL="3003004" indent="-231000" eaLnBrk="0" fontAlgn="base" hangingPunct="0">
              <a:spcBef>
                <a:spcPct val="0"/>
              </a:spcBef>
              <a:spcAft>
                <a:spcPct val="0"/>
              </a:spcAft>
              <a:defRPr sz="2400">
                <a:solidFill>
                  <a:schemeClr val="tx1"/>
                </a:solidFill>
                <a:latin typeface="Times" pitchFamily="18" charset="0"/>
              </a:defRPr>
            </a:lvl7pPr>
            <a:lvl8pPr marL="3465005" indent="-231000" eaLnBrk="0" fontAlgn="base" hangingPunct="0">
              <a:spcBef>
                <a:spcPct val="0"/>
              </a:spcBef>
              <a:spcAft>
                <a:spcPct val="0"/>
              </a:spcAft>
              <a:defRPr sz="2400">
                <a:solidFill>
                  <a:schemeClr val="tx1"/>
                </a:solidFill>
                <a:latin typeface="Times" pitchFamily="18" charset="0"/>
              </a:defRPr>
            </a:lvl8pPr>
            <a:lvl9pPr marL="3927005" indent="-231000" eaLnBrk="0" fontAlgn="base" hangingPunct="0">
              <a:spcBef>
                <a:spcPct val="0"/>
              </a:spcBef>
              <a:spcAft>
                <a:spcPct val="0"/>
              </a:spcAft>
              <a:defRPr sz="2400">
                <a:solidFill>
                  <a:schemeClr val="tx1"/>
                </a:solidFill>
                <a:latin typeface="Times" pitchFamily="18" charset="0"/>
              </a:defRPr>
            </a:lvl9pPr>
          </a:lstStyle>
          <a:p>
            <a:fld id="{4477DD8D-C18F-45C9-8A49-BE8AFD9EAD22}" type="slidenum">
              <a:rPr lang="en-US" sz="1200"/>
              <a:pPr/>
              <a:t>27</a:t>
            </a:fld>
            <a:endParaRPr lang="en-US" sz="1200"/>
          </a:p>
        </p:txBody>
      </p:sp>
      <p:sp>
        <p:nvSpPr>
          <p:cNvPr id="27651" name="Rectangle 2"/>
          <p:cNvSpPr>
            <a:spLocks noGrp="1" noRot="1" noChangeAspect="1" noChangeArrowheads="1" noTextEdit="1"/>
          </p:cNvSpPr>
          <p:nvPr>
            <p:ph type="sldImg"/>
          </p:nvPr>
        </p:nvSpPr>
        <p:spPr>
          <a:xfrm>
            <a:off x="1214438" y="687388"/>
            <a:ext cx="4581525" cy="343535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C19FB-707A-4AF4-B762-D163D78181A7}" type="datetimeFigureOut">
              <a:rPr lang="en-US" smtClean="0"/>
              <a:pPr/>
              <a:t>5/30/13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C19FB-707A-4AF4-B762-D163D78181A7}" type="datetimeFigureOut">
              <a:rPr lang="en-US" smtClean="0"/>
              <a:pPr/>
              <a:t>5/30/13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6F133-244D-4A4C-B618-CB5A3EE004C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kevinsabe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Office_PowerPoint_Slide1111111111111.sldx"/><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noFill/>
          <a:ln w="44450" cmpd="thickThin">
            <a:solidFill>
              <a:srgbClr val="6C6979"/>
            </a:solidFill>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2" name="Title 1"/>
          <p:cNvSpPr txBox="1">
            <a:spLocks/>
          </p:cNvSpPr>
          <p:nvPr/>
        </p:nvSpPr>
        <p:spPr>
          <a:xfrm>
            <a:off x="0" y="1752600"/>
            <a:ext cx="9144000"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Georgia" pitchFamily="18" charset="0"/>
                <a:ea typeface="+mj-ea"/>
                <a:cs typeface="+mj-cs"/>
              </a:rPr>
              <a:t>Marijuana</a:t>
            </a:r>
            <a:r>
              <a:rPr kumimoji="0" lang="en-US" sz="4400" b="1" i="0" u="none" strike="noStrike" kern="1200" cap="none" spc="0" normalizeH="0" baseline="0" noProof="0" dirty="0" smtClean="0">
                <a:ln>
                  <a:noFill/>
                </a:ln>
                <a:solidFill>
                  <a:schemeClr val="tx1"/>
                </a:solidFill>
                <a:effectLst/>
                <a:uLnTx/>
                <a:uFillTx/>
                <a:latin typeface="Georgia" pitchFamily="18" charset="0"/>
                <a:ea typeface="+mj-ea"/>
                <a:cs typeface="+mj-cs"/>
              </a:rPr>
              <a:t>: Implications for Society</a:t>
            </a:r>
          </a:p>
        </p:txBody>
      </p:sp>
      <p:sp>
        <p:nvSpPr>
          <p:cNvPr id="5" name="TextBox 4"/>
          <p:cNvSpPr txBox="1"/>
          <p:nvPr/>
        </p:nvSpPr>
        <p:spPr>
          <a:xfrm>
            <a:off x="609600" y="4114800"/>
            <a:ext cx="7657766" cy="2277547"/>
          </a:xfrm>
          <a:prstGeom prst="rect">
            <a:avLst/>
          </a:prstGeom>
          <a:noFill/>
        </p:spPr>
        <p:txBody>
          <a:bodyPr wrap="none" rtlCol="0">
            <a:spAutoFit/>
          </a:bodyPr>
          <a:lstStyle/>
          <a:p>
            <a:pPr algn="ctr"/>
            <a:r>
              <a:rPr lang="en-US" sz="2400" b="1" dirty="0" smtClean="0">
                <a:latin typeface="Georgia" pitchFamily="18" charset="0"/>
              </a:rPr>
              <a:t>Kevin A. Sabet, Ph.D.</a:t>
            </a:r>
          </a:p>
          <a:p>
            <a:pPr algn="ctr"/>
            <a:endParaRPr lang="en-US" sz="2400" b="1" dirty="0" smtClean="0">
              <a:latin typeface="Georgia" pitchFamily="18" charset="0"/>
            </a:endParaRPr>
          </a:p>
          <a:p>
            <a:pPr algn="ctr"/>
            <a:r>
              <a:rPr lang="en-US" sz="2200" dirty="0" smtClean="0">
                <a:latin typeface="Georgia" pitchFamily="18" charset="0"/>
              </a:rPr>
              <a:t>Co-Founder, Project SAM (Smart Approaches to Marijuana)</a:t>
            </a:r>
          </a:p>
          <a:p>
            <a:pPr algn="ctr"/>
            <a:r>
              <a:rPr lang="en-US" sz="2400" dirty="0" smtClean="0">
                <a:latin typeface="Georgia" pitchFamily="18" charset="0"/>
              </a:rPr>
              <a:t>Asst. Professor, UF College of Medicine</a:t>
            </a:r>
          </a:p>
          <a:p>
            <a:pPr algn="ctr"/>
            <a:r>
              <a:rPr lang="en-US" sz="2400" dirty="0" smtClean="0">
                <a:solidFill>
                  <a:schemeClr val="accent2"/>
                </a:solidFill>
                <a:latin typeface="Georgia" pitchFamily="18" charset="0"/>
                <a:hlinkClick r:id="rId3"/>
              </a:rPr>
              <a:t>www.kevinsabet.com</a:t>
            </a:r>
            <a:endParaRPr lang="en-US" sz="2400" dirty="0" smtClean="0">
              <a:solidFill>
                <a:schemeClr val="accent2"/>
              </a:solidFill>
              <a:latin typeface="Georgia" pitchFamily="18" charset="0"/>
            </a:endParaRPr>
          </a:p>
          <a:p>
            <a:pPr algn="ctr"/>
            <a:r>
              <a:rPr lang="en-US" sz="2400" dirty="0" err="1" smtClean="0">
                <a:solidFill>
                  <a:schemeClr val="bg1"/>
                </a:solidFill>
                <a:latin typeface="Georgia" pitchFamily="18" charset="0"/>
              </a:rPr>
              <a:t>www.learnaboutsam.org</a:t>
            </a:r>
            <a:endParaRPr lang="en-US" sz="2400" dirty="0">
              <a:solidFill>
                <a:schemeClr val="bg1"/>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0092" y="-168131"/>
            <a:ext cx="6759385" cy="1609332"/>
          </a:xfrm>
          <a:prstGeom prst="rect">
            <a:avLst/>
          </a:prstGeom>
        </p:spPr>
        <p:txBody>
          <a:bodyPr vert="horz" wrap="square" lIns="0" tIns="0" rIns="0" bIns="0" rtlCol="0">
            <a:noAutofit/>
          </a:bodyPr>
          <a:lstStyle/>
          <a:p>
            <a:pPr marL="12700" marR="12700" indent="247650" algn="ctr">
              <a:lnSpc>
                <a:spcPts val="4610"/>
              </a:lnSpc>
            </a:pPr>
            <a:r>
              <a:rPr lang="en-US" sz="3000" spc="-60" dirty="0" smtClean="0">
                <a:solidFill>
                  <a:srgbClr val="000000"/>
                </a:solidFill>
                <a:latin typeface="Georgia"/>
                <a:cs typeface="Georgia"/>
              </a:rPr>
              <a:t>	</a:t>
            </a:r>
          </a:p>
          <a:p>
            <a:pPr marL="12700" marR="12700" indent="247650" algn="ctr">
              <a:lnSpc>
                <a:spcPts val="4610"/>
              </a:lnSpc>
            </a:pPr>
            <a:r>
              <a:rPr sz="3000" b="1" spc="-60" dirty="0" smtClean="0">
                <a:latin typeface="Georgia"/>
                <a:cs typeface="Georgia"/>
              </a:rPr>
              <a:t>Increase</a:t>
            </a:r>
            <a:r>
              <a:rPr sz="3000" b="1" spc="0" dirty="0" smtClean="0">
                <a:latin typeface="Georgia"/>
                <a:cs typeface="Georgia"/>
              </a:rPr>
              <a:t>d</a:t>
            </a:r>
            <a:r>
              <a:rPr sz="3000" b="1" spc="-125" dirty="0" smtClean="0">
                <a:latin typeface="Georgia"/>
                <a:cs typeface="Georgia"/>
              </a:rPr>
              <a:t> </a:t>
            </a:r>
            <a:r>
              <a:rPr sz="3000" b="1" spc="-60" dirty="0" smtClean="0">
                <a:latin typeface="Georgia"/>
                <a:cs typeface="Georgia"/>
              </a:rPr>
              <a:t>Marijuan</a:t>
            </a:r>
            <a:r>
              <a:rPr sz="3000" b="1" spc="0" dirty="0" smtClean="0">
                <a:latin typeface="Georgia"/>
                <a:cs typeface="Georgia"/>
              </a:rPr>
              <a:t>a</a:t>
            </a:r>
            <a:r>
              <a:rPr sz="3000" b="1" spc="-120" dirty="0" smtClean="0">
                <a:latin typeface="Georgia"/>
                <a:cs typeface="Georgia"/>
              </a:rPr>
              <a:t> </a:t>
            </a:r>
            <a:r>
              <a:rPr sz="3000" b="1" spc="-60" dirty="0" smtClean="0">
                <a:latin typeface="Georgia"/>
                <a:cs typeface="Georgia"/>
              </a:rPr>
              <a:t>Treatment </a:t>
            </a:r>
            <a:r>
              <a:rPr lang="en-US" sz="3000" b="1" spc="-60" dirty="0" smtClean="0">
                <a:latin typeface="Georgia"/>
                <a:cs typeface="Georgia"/>
              </a:rPr>
              <a:t>  	</a:t>
            </a:r>
            <a:r>
              <a:rPr sz="3000" b="1" spc="-60" dirty="0" smtClean="0">
                <a:latin typeface="Georgia"/>
                <a:cs typeface="Georgia"/>
              </a:rPr>
              <a:t>Admissio</a:t>
            </a:r>
            <a:r>
              <a:rPr lang="en-US" sz="3000" b="1" spc="-65" dirty="0" smtClean="0">
                <a:latin typeface="Georgia"/>
                <a:cs typeface="Georgia"/>
              </a:rPr>
              <a:t>n</a:t>
            </a:r>
            <a:r>
              <a:rPr sz="3000" b="1" spc="0" dirty="0" smtClean="0">
                <a:latin typeface="Georgia"/>
                <a:cs typeface="Georgia"/>
              </a:rPr>
              <a:t>s</a:t>
            </a:r>
            <a:r>
              <a:rPr sz="3000" b="1" spc="-125" dirty="0" smtClean="0">
                <a:latin typeface="Georgia"/>
                <a:cs typeface="Georgia"/>
              </a:rPr>
              <a:t> </a:t>
            </a:r>
            <a:r>
              <a:rPr sz="3000" b="1" spc="-60" dirty="0" smtClean="0">
                <a:latin typeface="Georgia"/>
                <a:cs typeface="Georgia"/>
              </a:rPr>
              <a:t>199</a:t>
            </a:r>
            <a:r>
              <a:rPr sz="3000" b="1" spc="0" dirty="0" smtClean="0">
                <a:latin typeface="Georgia"/>
                <a:cs typeface="Georgia"/>
              </a:rPr>
              <a:t>3</a:t>
            </a:r>
            <a:r>
              <a:rPr sz="3000" b="1" spc="-120" dirty="0" smtClean="0">
                <a:latin typeface="Georgia"/>
                <a:cs typeface="Georgia"/>
              </a:rPr>
              <a:t> </a:t>
            </a:r>
            <a:r>
              <a:rPr sz="3000" b="1" spc="-60" dirty="0" smtClean="0">
                <a:latin typeface="Georgia"/>
                <a:cs typeface="Georgia"/>
              </a:rPr>
              <a:t>an</a:t>
            </a:r>
            <a:r>
              <a:rPr sz="3000" b="1" spc="0" dirty="0" smtClean="0">
                <a:latin typeface="Georgia"/>
                <a:cs typeface="Georgia"/>
              </a:rPr>
              <a:t>d</a:t>
            </a:r>
            <a:r>
              <a:rPr sz="3000" b="1" spc="-120" dirty="0" smtClean="0">
                <a:latin typeface="Georgia"/>
                <a:cs typeface="Georgia"/>
              </a:rPr>
              <a:t> </a:t>
            </a:r>
            <a:r>
              <a:rPr sz="3000" b="1" spc="-60" dirty="0" smtClean="0">
                <a:latin typeface="Georgia"/>
                <a:cs typeface="Georgia"/>
              </a:rPr>
              <a:t>2007</a:t>
            </a:r>
            <a:endParaRPr sz="3000" b="1" dirty="0">
              <a:latin typeface="Georgia"/>
              <a:cs typeface="Georgia"/>
            </a:endParaRPr>
          </a:p>
        </p:txBody>
      </p:sp>
      <p:sp>
        <p:nvSpPr>
          <p:cNvPr id="3" name="object 3"/>
          <p:cNvSpPr/>
          <p:nvPr/>
        </p:nvSpPr>
        <p:spPr>
          <a:xfrm>
            <a:off x="8264791" y="5149428"/>
            <a:ext cx="419618" cy="0"/>
          </a:xfrm>
          <a:custGeom>
            <a:avLst/>
            <a:gdLst/>
            <a:ahLst/>
            <a:cxnLst/>
            <a:rect l="l" t="t" r="r" b="b"/>
            <a:pathLst>
              <a:path w="419618">
                <a:moveTo>
                  <a:pt x="0" y="0"/>
                </a:moveTo>
                <a:lnTo>
                  <a:pt x="419618" y="0"/>
                </a:lnTo>
              </a:path>
            </a:pathLst>
          </a:custGeom>
          <a:ln w="25400">
            <a:solidFill>
              <a:srgbClr val="6D6F71"/>
            </a:solidFill>
          </a:ln>
        </p:spPr>
        <p:txBody>
          <a:bodyPr wrap="square" lIns="0" tIns="0" rIns="0" bIns="0" rtlCol="0">
            <a:noAutofit/>
          </a:bodyPr>
          <a:lstStyle/>
          <a:p>
            <a:endParaRPr/>
          </a:p>
        </p:txBody>
      </p:sp>
      <p:sp>
        <p:nvSpPr>
          <p:cNvPr id="4" name="object 4"/>
          <p:cNvSpPr/>
          <p:nvPr/>
        </p:nvSpPr>
        <p:spPr>
          <a:xfrm>
            <a:off x="6306515" y="5149428"/>
            <a:ext cx="1398765" cy="0"/>
          </a:xfrm>
          <a:custGeom>
            <a:avLst/>
            <a:gdLst/>
            <a:ahLst/>
            <a:cxnLst/>
            <a:rect l="l" t="t" r="r" b="b"/>
            <a:pathLst>
              <a:path w="1398765">
                <a:moveTo>
                  <a:pt x="0" y="0"/>
                </a:moveTo>
                <a:lnTo>
                  <a:pt x="1398765" y="0"/>
                </a:lnTo>
              </a:path>
            </a:pathLst>
          </a:custGeom>
          <a:ln w="25400">
            <a:solidFill>
              <a:srgbClr val="6D6F71"/>
            </a:solidFill>
          </a:ln>
        </p:spPr>
        <p:txBody>
          <a:bodyPr wrap="square" lIns="0" tIns="0" rIns="0" bIns="0" rtlCol="0">
            <a:noAutofit/>
          </a:bodyPr>
          <a:lstStyle/>
          <a:p>
            <a:endParaRPr/>
          </a:p>
        </p:txBody>
      </p:sp>
      <p:sp>
        <p:nvSpPr>
          <p:cNvPr id="5" name="object 5"/>
          <p:cNvSpPr/>
          <p:nvPr/>
        </p:nvSpPr>
        <p:spPr>
          <a:xfrm>
            <a:off x="4348276" y="5149428"/>
            <a:ext cx="839266" cy="0"/>
          </a:xfrm>
          <a:custGeom>
            <a:avLst/>
            <a:gdLst/>
            <a:ahLst/>
            <a:cxnLst/>
            <a:rect l="l" t="t" r="r" b="b"/>
            <a:pathLst>
              <a:path w="839266">
                <a:moveTo>
                  <a:pt x="0" y="0"/>
                </a:moveTo>
                <a:lnTo>
                  <a:pt x="839266" y="0"/>
                </a:lnTo>
              </a:path>
            </a:pathLst>
          </a:custGeom>
          <a:ln w="25400">
            <a:solidFill>
              <a:srgbClr val="6D6F71"/>
            </a:solidFill>
          </a:ln>
        </p:spPr>
        <p:txBody>
          <a:bodyPr wrap="square" lIns="0" tIns="0" rIns="0" bIns="0" rtlCol="0">
            <a:noAutofit/>
          </a:bodyPr>
          <a:lstStyle/>
          <a:p>
            <a:endParaRPr/>
          </a:p>
        </p:txBody>
      </p:sp>
      <p:sp>
        <p:nvSpPr>
          <p:cNvPr id="6" name="object 6"/>
          <p:cNvSpPr/>
          <p:nvPr/>
        </p:nvSpPr>
        <p:spPr>
          <a:xfrm>
            <a:off x="2390000" y="5149428"/>
            <a:ext cx="839254" cy="0"/>
          </a:xfrm>
          <a:custGeom>
            <a:avLst/>
            <a:gdLst/>
            <a:ahLst/>
            <a:cxnLst/>
            <a:rect l="l" t="t" r="r" b="b"/>
            <a:pathLst>
              <a:path w="839254">
                <a:moveTo>
                  <a:pt x="0" y="0"/>
                </a:moveTo>
                <a:lnTo>
                  <a:pt x="839254" y="0"/>
                </a:lnTo>
              </a:path>
            </a:pathLst>
          </a:custGeom>
          <a:ln w="25400">
            <a:solidFill>
              <a:srgbClr val="6D6F71"/>
            </a:solidFill>
          </a:ln>
        </p:spPr>
        <p:txBody>
          <a:bodyPr wrap="square" lIns="0" tIns="0" rIns="0" bIns="0" rtlCol="0">
            <a:noAutofit/>
          </a:bodyPr>
          <a:lstStyle/>
          <a:p>
            <a:endParaRPr/>
          </a:p>
        </p:txBody>
      </p:sp>
      <p:sp>
        <p:nvSpPr>
          <p:cNvPr id="7" name="object 7"/>
          <p:cNvSpPr/>
          <p:nvPr/>
        </p:nvSpPr>
        <p:spPr>
          <a:xfrm>
            <a:off x="853628" y="5149428"/>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8" name="object 8"/>
          <p:cNvSpPr/>
          <p:nvPr/>
        </p:nvSpPr>
        <p:spPr>
          <a:xfrm>
            <a:off x="2390000" y="4619571"/>
            <a:ext cx="6294409" cy="0"/>
          </a:xfrm>
          <a:custGeom>
            <a:avLst/>
            <a:gdLst/>
            <a:ahLst/>
            <a:cxnLst/>
            <a:rect l="l" t="t" r="r" b="b"/>
            <a:pathLst>
              <a:path w="6294409">
                <a:moveTo>
                  <a:pt x="0" y="0"/>
                </a:moveTo>
                <a:lnTo>
                  <a:pt x="6294409" y="0"/>
                </a:lnTo>
              </a:path>
            </a:pathLst>
          </a:custGeom>
          <a:ln w="25400">
            <a:solidFill>
              <a:srgbClr val="6D6F71"/>
            </a:solidFill>
          </a:ln>
        </p:spPr>
        <p:txBody>
          <a:bodyPr wrap="square" lIns="0" tIns="0" rIns="0" bIns="0" rtlCol="0">
            <a:noAutofit/>
          </a:bodyPr>
          <a:lstStyle/>
          <a:p>
            <a:endParaRPr/>
          </a:p>
        </p:txBody>
      </p:sp>
      <p:sp>
        <p:nvSpPr>
          <p:cNvPr id="9" name="object 9"/>
          <p:cNvSpPr/>
          <p:nvPr/>
        </p:nvSpPr>
        <p:spPr>
          <a:xfrm>
            <a:off x="853628" y="4619571"/>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0" name="object 10"/>
          <p:cNvSpPr/>
          <p:nvPr/>
        </p:nvSpPr>
        <p:spPr>
          <a:xfrm>
            <a:off x="2390000" y="4101996"/>
            <a:ext cx="6294409" cy="0"/>
          </a:xfrm>
          <a:custGeom>
            <a:avLst/>
            <a:gdLst/>
            <a:ahLst/>
            <a:cxnLst/>
            <a:rect l="l" t="t" r="r" b="b"/>
            <a:pathLst>
              <a:path w="6294409">
                <a:moveTo>
                  <a:pt x="0" y="0"/>
                </a:moveTo>
                <a:lnTo>
                  <a:pt x="6294409" y="0"/>
                </a:lnTo>
              </a:path>
            </a:pathLst>
          </a:custGeom>
          <a:ln w="25400">
            <a:solidFill>
              <a:srgbClr val="6D6F71"/>
            </a:solidFill>
          </a:ln>
        </p:spPr>
        <p:txBody>
          <a:bodyPr wrap="square" lIns="0" tIns="0" rIns="0" bIns="0" rtlCol="0">
            <a:noAutofit/>
          </a:bodyPr>
          <a:lstStyle/>
          <a:p>
            <a:endParaRPr/>
          </a:p>
        </p:txBody>
      </p:sp>
      <p:sp>
        <p:nvSpPr>
          <p:cNvPr id="11" name="object 11"/>
          <p:cNvSpPr/>
          <p:nvPr/>
        </p:nvSpPr>
        <p:spPr>
          <a:xfrm>
            <a:off x="853628" y="4101995"/>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2" name="object 12"/>
          <p:cNvSpPr/>
          <p:nvPr/>
        </p:nvSpPr>
        <p:spPr>
          <a:xfrm>
            <a:off x="1830501" y="3572151"/>
            <a:ext cx="6853908" cy="0"/>
          </a:xfrm>
          <a:custGeom>
            <a:avLst/>
            <a:gdLst/>
            <a:ahLst/>
            <a:cxnLst/>
            <a:rect l="l" t="t" r="r" b="b"/>
            <a:pathLst>
              <a:path w="6853908">
                <a:moveTo>
                  <a:pt x="0" y="0"/>
                </a:moveTo>
                <a:lnTo>
                  <a:pt x="6853908" y="0"/>
                </a:lnTo>
              </a:path>
            </a:pathLst>
          </a:custGeom>
          <a:ln w="25400">
            <a:solidFill>
              <a:srgbClr val="6D6F71"/>
            </a:solidFill>
          </a:ln>
        </p:spPr>
        <p:txBody>
          <a:bodyPr wrap="square" lIns="0" tIns="0" rIns="0" bIns="0" rtlCol="0">
            <a:noAutofit/>
          </a:bodyPr>
          <a:lstStyle/>
          <a:p>
            <a:endParaRPr/>
          </a:p>
        </p:txBody>
      </p:sp>
      <p:sp>
        <p:nvSpPr>
          <p:cNvPr id="13" name="object 13"/>
          <p:cNvSpPr/>
          <p:nvPr/>
        </p:nvSpPr>
        <p:spPr>
          <a:xfrm>
            <a:off x="853628" y="3572151"/>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4" name="object 14"/>
          <p:cNvSpPr/>
          <p:nvPr/>
        </p:nvSpPr>
        <p:spPr>
          <a:xfrm>
            <a:off x="1830501" y="3054588"/>
            <a:ext cx="6853908" cy="0"/>
          </a:xfrm>
          <a:custGeom>
            <a:avLst/>
            <a:gdLst/>
            <a:ahLst/>
            <a:cxnLst/>
            <a:rect l="l" t="t" r="r" b="b"/>
            <a:pathLst>
              <a:path w="6853908">
                <a:moveTo>
                  <a:pt x="0" y="0"/>
                </a:moveTo>
                <a:lnTo>
                  <a:pt x="6853908" y="0"/>
                </a:lnTo>
              </a:path>
            </a:pathLst>
          </a:custGeom>
          <a:ln w="25400">
            <a:solidFill>
              <a:srgbClr val="6D6F71"/>
            </a:solidFill>
          </a:ln>
        </p:spPr>
        <p:txBody>
          <a:bodyPr wrap="square" lIns="0" tIns="0" rIns="0" bIns="0" rtlCol="0">
            <a:noAutofit/>
          </a:bodyPr>
          <a:lstStyle/>
          <a:p>
            <a:endParaRPr/>
          </a:p>
        </p:txBody>
      </p:sp>
      <p:sp>
        <p:nvSpPr>
          <p:cNvPr id="15" name="object 15"/>
          <p:cNvSpPr/>
          <p:nvPr/>
        </p:nvSpPr>
        <p:spPr>
          <a:xfrm>
            <a:off x="853628" y="3054588"/>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6" name="object 16"/>
          <p:cNvSpPr/>
          <p:nvPr/>
        </p:nvSpPr>
        <p:spPr>
          <a:xfrm>
            <a:off x="853627" y="2524719"/>
            <a:ext cx="7830781" cy="0"/>
          </a:xfrm>
          <a:custGeom>
            <a:avLst/>
            <a:gdLst/>
            <a:ahLst/>
            <a:cxnLst/>
            <a:rect l="l" t="t" r="r" b="b"/>
            <a:pathLst>
              <a:path w="7830781">
                <a:moveTo>
                  <a:pt x="0" y="0"/>
                </a:moveTo>
                <a:lnTo>
                  <a:pt x="7830781" y="0"/>
                </a:lnTo>
              </a:path>
            </a:pathLst>
          </a:custGeom>
          <a:ln w="25400">
            <a:solidFill>
              <a:srgbClr val="6D6F71"/>
            </a:solidFill>
          </a:ln>
        </p:spPr>
        <p:txBody>
          <a:bodyPr wrap="square" lIns="0" tIns="0" rIns="0" bIns="0" rtlCol="0">
            <a:noAutofit/>
          </a:bodyPr>
          <a:lstStyle/>
          <a:p>
            <a:endParaRPr/>
          </a:p>
        </p:txBody>
      </p:sp>
      <p:sp>
        <p:nvSpPr>
          <p:cNvPr id="17" name="object 17"/>
          <p:cNvSpPr/>
          <p:nvPr/>
        </p:nvSpPr>
        <p:spPr>
          <a:xfrm>
            <a:off x="1271003" y="2712834"/>
            <a:ext cx="559498" cy="2953943"/>
          </a:xfrm>
          <a:custGeom>
            <a:avLst/>
            <a:gdLst/>
            <a:ahLst/>
            <a:cxnLst/>
            <a:rect l="l" t="t" r="r" b="b"/>
            <a:pathLst>
              <a:path w="559498" h="2953943">
                <a:moveTo>
                  <a:pt x="0" y="0"/>
                </a:moveTo>
                <a:lnTo>
                  <a:pt x="559498" y="0"/>
                </a:lnTo>
                <a:lnTo>
                  <a:pt x="559498" y="2953943"/>
                </a:lnTo>
                <a:lnTo>
                  <a:pt x="0" y="2953943"/>
                </a:lnTo>
                <a:lnTo>
                  <a:pt x="0"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3229254" y="4751832"/>
            <a:ext cx="559511" cy="914946"/>
          </a:xfrm>
          <a:custGeom>
            <a:avLst/>
            <a:gdLst/>
            <a:ahLst/>
            <a:cxnLst/>
            <a:rect l="l" t="t" r="r" b="b"/>
            <a:pathLst>
              <a:path w="559511" h="914946">
                <a:moveTo>
                  <a:pt x="0" y="0"/>
                </a:moveTo>
                <a:lnTo>
                  <a:pt x="559511" y="0"/>
                </a:lnTo>
                <a:lnTo>
                  <a:pt x="559511" y="914946"/>
                </a:lnTo>
                <a:lnTo>
                  <a:pt x="0" y="914946"/>
                </a:lnTo>
                <a:lnTo>
                  <a:pt x="0" y="0"/>
                </a:lnTo>
                <a:close/>
              </a:path>
            </a:pathLst>
          </a:custGeom>
          <a:solidFill>
            <a:srgbClr val="28AAE2"/>
          </a:solidFill>
        </p:spPr>
        <p:txBody>
          <a:bodyPr wrap="square" lIns="0" tIns="0" rIns="0" bIns="0" rtlCol="0">
            <a:noAutofit/>
          </a:bodyPr>
          <a:lstStyle/>
          <a:p>
            <a:endParaRPr/>
          </a:p>
        </p:txBody>
      </p:sp>
      <p:sp>
        <p:nvSpPr>
          <p:cNvPr id="19" name="object 19"/>
          <p:cNvSpPr/>
          <p:nvPr/>
        </p:nvSpPr>
        <p:spPr>
          <a:xfrm>
            <a:off x="5187543" y="5028933"/>
            <a:ext cx="559485" cy="637857"/>
          </a:xfrm>
          <a:custGeom>
            <a:avLst/>
            <a:gdLst/>
            <a:ahLst/>
            <a:cxnLst/>
            <a:rect l="l" t="t" r="r" b="b"/>
            <a:pathLst>
              <a:path w="559485" h="637857">
                <a:moveTo>
                  <a:pt x="0" y="0"/>
                </a:moveTo>
                <a:lnTo>
                  <a:pt x="559485" y="0"/>
                </a:lnTo>
                <a:lnTo>
                  <a:pt x="559485" y="637857"/>
                </a:lnTo>
                <a:lnTo>
                  <a:pt x="0" y="637857"/>
                </a:lnTo>
                <a:lnTo>
                  <a:pt x="0" y="0"/>
                </a:lnTo>
                <a:close/>
              </a:path>
            </a:pathLst>
          </a:custGeom>
          <a:solidFill>
            <a:srgbClr val="28AAE2"/>
          </a:solidFill>
        </p:spPr>
        <p:txBody>
          <a:bodyPr wrap="square" lIns="0" tIns="0" rIns="0" bIns="0" rtlCol="0">
            <a:noAutofit/>
          </a:bodyPr>
          <a:lstStyle/>
          <a:p>
            <a:endParaRPr/>
          </a:p>
        </p:txBody>
      </p:sp>
      <p:sp>
        <p:nvSpPr>
          <p:cNvPr id="20" name="object 20"/>
          <p:cNvSpPr/>
          <p:nvPr/>
        </p:nvSpPr>
        <p:spPr>
          <a:xfrm>
            <a:off x="7145781" y="5300789"/>
            <a:ext cx="559498" cy="365988"/>
          </a:xfrm>
          <a:custGeom>
            <a:avLst/>
            <a:gdLst/>
            <a:ahLst/>
            <a:cxnLst/>
            <a:rect l="l" t="t" r="r" b="b"/>
            <a:pathLst>
              <a:path w="559498" h="365988">
                <a:moveTo>
                  <a:pt x="0" y="0"/>
                </a:moveTo>
                <a:lnTo>
                  <a:pt x="559498" y="0"/>
                </a:lnTo>
                <a:lnTo>
                  <a:pt x="559498" y="365988"/>
                </a:lnTo>
                <a:lnTo>
                  <a:pt x="0" y="365988"/>
                </a:lnTo>
                <a:lnTo>
                  <a:pt x="0" y="0"/>
                </a:lnTo>
                <a:close/>
              </a:path>
            </a:pathLst>
          </a:custGeom>
          <a:solidFill>
            <a:srgbClr val="28AAE2"/>
          </a:solidFill>
        </p:spPr>
        <p:txBody>
          <a:bodyPr wrap="square" lIns="0" tIns="0" rIns="0" bIns="0" rtlCol="0">
            <a:noAutofit/>
          </a:bodyPr>
          <a:lstStyle/>
          <a:p>
            <a:endParaRPr/>
          </a:p>
        </p:txBody>
      </p:sp>
      <p:sp>
        <p:nvSpPr>
          <p:cNvPr id="21" name="object 21"/>
          <p:cNvSpPr/>
          <p:nvPr/>
        </p:nvSpPr>
        <p:spPr>
          <a:xfrm>
            <a:off x="1830501" y="3559822"/>
            <a:ext cx="559498" cy="2106955"/>
          </a:xfrm>
          <a:custGeom>
            <a:avLst/>
            <a:gdLst/>
            <a:ahLst/>
            <a:cxnLst/>
            <a:rect l="l" t="t" r="r" b="b"/>
            <a:pathLst>
              <a:path w="559498" h="2106955">
                <a:moveTo>
                  <a:pt x="0" y="0"/>
                </a:moveTo>
                <a:lnTo>
                  <a:pt x="559498" y="0"/>
                </a:lnTo>
                <a:lnTo>
                  <a:pt x="559498" y="2106955"/>
                </a:lnTo>
                <a:lnTo>
                  <a:pt x="0" y="2106955"/>
                </a:lnTo>
                <a:lnTo>
                  <a:pt x="0" y="0"/>
                </a:lnTo>
                <a:close/>
              </a:path>
            </a:pathLst>
          </a:custGeom>
          <a:solidFill>
            <a:srgbClr val="ED1D24"/>
          </a:solidFill>
        </p:spPr>
        <p:txBody>
          <a:bodyPr wrap="square" lIns="0" tIns="0" rIns="0" bIns="0" rtlCol="0">
            <a:noAutofit/>
          </a:bodyPr>
          <a:lstStyle/>
          <a:p>
            <a:endParaRPr/>
          </a:p>
        </p:txBody>
      </p:sp>
      <p:sp>
        <p:nvSpPr>
          <p:cNvPr id="22" name="object 22"/>
          <p:cNvSpPr/>
          <p:nvPr/>
        </p:nvSpPr>
        <p:spPr>
          <a:xfrm>
            <a:off x="3788765" y="4992344"/>
            <a:ext cx="559511" cy="674433"/>
          </a:xfrm>
          <a:custGeom>
            <a:avLst/>
            <a:gdLst/>
            <a:ahLst/>
            <a:cxnLst/>
            <a:rect l="l" t="t" r="r" b="b"/>
            <a:pathLst>
              <a:path w="559511" h="674433">
                <a:moveTo>
                  <a:pt x="0" y="0"/>
                </a:moveTo>
                <a:lnTo>
                  <a:pt x="559511" y="0"/>
                </a:lnTo>
                <a:lnTo>
                  <a:pt x="559511" y="674433"/>
                </a:lnTo>
                <a:lnTo>
                  <a:pt x="0" y="674433"/>
                </a:lnTo>
                <a:lnTo>
                  <a:pt x="0" y="0"/>
                </a:lnTo>
                <a:close/>
              </a:path>
            </a:pathLst>
          </a:custGeom>
          <a:solidFill>
            <a:srgbClr val="ED1D24"/>
          </a:solidFill>
        </p:spPr>
        <p:txBody>
          <a:bodyPr wrap="square" lIns="0" tIns="0" rIns="0" bIns="0" rtlCol="0">
            <a:noAutofit/>
          </a:bodyPr>
          <a:lstStyle/>
          <a:p>
            <a:endParaRPr/>
          </a:p>
        </p:txBody>
      </p:sp>
      <p:sp>
        <p:nvSpPr>
          <p:cNvPr id="23" name="object 23"/>
          <p:cNvSpPr/>
          <p:nvPr/>
        </p:nvSpPr>
        <p:spPr>
          <a:xfrm>
            <a:off x="5747016" y="4955756"/>
            <a:ext cx="559498" cy="711022"/>
          </a:xfrm>
          <a:custGeom>
            <a:avLst/>
            <a:gdLst/>
            <a:ahLst/>
            <a:cxnLst/>
            <a:rect l="l" t="t" r="r" b="b"/>
            <a:pathLst>
              <a:path w="559498" h="711022">
                <a:moveTo>
                  <a:pt x="0" y="0"/>
                </a:moveTo>
                <a:lnTo>
                  <a:pt x="559498" y="0"/>
                </a:lnTo>
                <a:lnTo>
                  <a:pt x="559498" y="711022"/>
                </a:lnTo>
                <a:lnTo>
                  <a:pt x="0" y="711022"/>
                </a:lnTo>
                <a:lnTo>
                  <a:pt x="0" y="0"/>
                </a:lnTo>
                <a:close/>
              </a:path>
            </a:pathLst>
          </a:custGeom>
          <a:solidFill>
            <a:srgbClr val="ED1D24"/>
          </a:solidFill>
        </p:spPr>
        <p:txBody>
          <a:bodyPr wrap="square" lIns="0" tIns="0" rIns="0" bIns="0" rtlCol="0">
            <a:noAutofit/>
          </a:bodyPr>
          <a:lstStyle/>
          <a:p>
            <a:endParaRPr/>
          </a:p>
        </p:txBody>
      </p:sp>
      <p:sp>
        <p:nvSpPr>
          <p:cNvPr id="24" name="object 24"/>
          <p:cNvSpPr/>
          <p:nvPr/>
        </p:nvSpPr>
        <p:spPr>
          <a:xfrm>
            <a:off x="7705280" y="4840732"/>
            <a:ext cx="559511" cy="826046"/>
          </a:xfrm>
          <a:custGeom>
            <a:avLst/>
            <a:gdLst/>
            <a:ahLst/>
            <a:cxnLst/>
            <a:rect l="l" t="t" r="r" b="b"/>
            <a:pathLst>
              <a:path w="559511" h="826046">
                <a:moveTo>
                  <a:pt x="0" y="0"/>
                </a:moveTo>
                <a:lnTo>
                  <a:pt x="559511" y="0"/>
                </a:lnTo>
                <a:lnTo>
                  <a:pt x="559511" y="826046"/>
                </a:lnTo>
                <a:lnTo>
                  <a:pt x="0" y="826046"/>
                </a:lnTo>
                <a:lnTo>
                  <a:pt x="0" y="0"/>
                </a:lnTo>
                <a:close/>
              </a:path>
            </a:pathLst>
          </a:custGeom>
          <a:solidFill>
            <a:srgbClr val="ED1D24"/>
          </a:solidFill>
        </p:spPr>
        <p:txBody>
          <a:bodyPr wrap="square" lIns="0" tIns="0" rIns="0" bIns="0" rtlCol="0">
            <a:noAutofit/>
          </a:bodyPr>
          <a:lstStyle/>
          <a:p>
            <a:endParaRPr/>
          </a:p>
        </p:txBody>
      </p:sp>
      <p:sp>
        <p:nvSpPr>
          <p:cNvPr id="25" name="object 25"/>
          <p:cNvSpPr/>
          <p:nvPr/>
        </p:nvSpPr>
        <p:spPr>
          <a:xfrm>
            <a:off x="851383" y="5666779"/>
            <a:ext cx="7833017" cy="0"/>
          </a:xfrm>
          <a:custGeom>
            <a:avLst/>
            <a:gdLst/>
            <a:ahLst/>
            <a:cxnLst/>
            <a:rect l="l" t="t" r="r" b="b"/>
            <a:pathLst>
              <a:path w="7833017">
                <a:moveTo>
                  <a:pt x="0" y="0"/>
                </a:moveTo>
                <a:lnTo>
                  <a:pt x="7833017" y="0"/>
                </a:lnTo>
              </a:path>
            </a:pathLst>
          </a:custGeom>
          <a:ln w="25400">
            <a:solidFill>
              <a:srgbClr val="FAFAFA"/>
            </a:solidFill>
          </a:ln>
        </p:spPr>
        <p:txBody>
          <a:bodyPr wrap="square" lIns="0" tIns="0" rIns="0" bIns="0" rtlCol="0">
            <a:noAutofit/>
          </a:bodyPr>
          <a:lstStyle/>
          <a:p>
            <a:endParaRPr/>
          </a:p>
        </p:txBody>
      </p:sp>
      <p:sp>
        <p:nvSpPr>
          <p:cNvPr id="26" name="object 26"/>
          <p:cNvSpPr txBox="1"/>
          <p:nvPr/>
        </p:nvSpPr>
        <p:spPr>
          <a:xfrm>
            <a:off x="0" y="1905000"/>
            <a:ext cx="8991600" cy="3859529"/>
          </a:xfrm>
          <a:prstGeom prst="rect">
            <a:avLst/>
          </a:prstGeom>
        </p:spPr>
        <p:txBody>
          <a:bodyPr vert="horz" wrap="square" lIns="0" tIns="0" rIns="0" bIns="0" rtlCol="0">
            <a:noAutofit/>
          </a:bodyPr>
          <a:lstStyle/>
          <a:p>
            <a:pPr marL="274320" algn="ctr">
              <a:lnSpc>
                <a:spcPct val="100000"/>
              </a:lnSpc>
            </a:pPr>
            <a:r>
              <a:rPr sz="2000" b="1" spc="-135" dirty="0" smtClean="0">
                <a:latin typeface="Times New Roman"/>
                <a:cs typeface="Times New Roman"/>
              </a:rPr>
              <a:t>PE</a:t>
            </a:r>
            <a:r>
              <a:rPr sz="2000" b="1" spc="-165" dirty="0" smtClean="0">
                <a:latin typeface="Times New Roman"/>
                <a:cs typeface="Times New Roman"/>
              </a:rPr>
              <a:t>R</a:t>
            </a:r>
            <a:r>
              <a:rPr sz="2000" b="1" spc="-150" dirty="0" smtClean="0">
                <a:latin typeface="Times New Roman"/>
                <a:cs typeface="Times New Roman"/>
              </a:rPr>
              <a:t>CENT</a:t>
            </a:r>
            <a:r>
              <a:rPr sz="2000" b="1" spc="-70" dirty="0" smtClean="0">
                <a:latin typeface="Times New Roman"/>
                <a:cs typeface="Times New Roman"/>
              </a:rPr>
              <a:t> </a:t>
            </a:r>
            <a:r>
              <a:rPr sz="2000" b="1" spc="-110" dirty="0" smtClean="0">
                <a:latin typeface="Times New Roman"/>
                <a:cs typeface="Times New Roman"/>
              </a:rPr>
              <a:t>OF</a:t>
            </a:r>
            <a:r>
              <a:rPr sz="2000" b="1" spc="-70" dirty="0" smtClean="0">
                <a:latin typeface="Times New Roman"/>
                <a:cs typeface="Times New Roman"/>
              </a:rPr>
              <a:t> </a:t>
            </a:r>
            <a:r>
              <a:rPr sz="2000" b="1" spc="-80" dirty="0" smtClean="0">
                <a:latin typeface="Times New Roman"/>
                <a:cs typeface="Times New Roman"/>
              </a:rPr>
              <a:t>ADMISSIONS</a:t>
            </a:r>
            <a:endParaRPr sz="2000" dirty="0">
              <a:latin typeface="Times New Roman"/>
              <a:cs typeface="Times New Roman"/>
            </a:endParaRPr>
          </a:p>
          <a:p>
            <a:pPr marR="7651750" algn="ctr">
              <a:lnSpc>
                <a:spcPts val="1620"/>
              </a:lnSpc>
            </a:pPr>
            <a:r>
              <a:rPr sz="1400" spc="-10" dirty="0" smtClean="0">
                <a:latin typeface="Times New Roman"/>
                <a:cs typeface="Times New Roman"/>
              </a:rPr>
              <a:t>60%</a:t>
            </a:r>
            <a:endParaRPr sz="1400" dirty="0" smtClean="0">
              <a:latin typeface="Times New Roman"/>
              <a:cs typeface="Times New Roman"/>
            </a:endParaRPr>
          </a:p>
          <a:p>
            <a:pPr marR="12700" algn="r">
              <a:lnSpc>
                <a:spcPct val="100000"/>
              </a:lnSpc>
              <a:spcBef>
                <a:spcPts val="345"/>
              </a:spcBef>
            </a:pPr>
            <a:r>
              <a:rPr sz="3600" b="1" spc="75" dirty="0" smtClean="0">
                <a:solidFill>
                  <a:srgbClr val="28AAE2"/>
                </a:solidFill>
                <a:latin typeface="Times New Roman"/>
                <a:cs typeface="Times New Roman"/>
              </a:rPr>
              <a:t>1993 </a:t>
            </a:r>
            <a:r>
              <a:rPr sz="3600" b="1" spc="-125" dirty="0" smtClean="0">
                <a:solidFill>
                  <a:srgbClr val="28AAE2"/>
                </a:solidFill>
                <a:latin typeface="Times New Roman"/>
                <a:cs typeface="Times New Roman"/>
              </a:rPr>
              <a:t> </a:t>
            </a:r>
            <a:r>
              <a:rPr sz="3600" b="1" spc="75" dirty="0" smtClean="0">
                <a:solidFill>
                  <a:srgbClr val="ED1D24"/>
                </a:solidFill>
                <a:latin typeface="Times New Roman"/>
                <a:cs typeface="Times New Roman"/>
              </a:rPr>
              <a:t>2007</a:t>
            </a:r>
            <a:endParaRPr sz="3600" b="1" dirty="0" smtClean="0">
              <a:latin typeface="Times New Roman"/>
              <a:cs typeface="Times New Roman"/>
            </a:endParaRPr>
          </a:p>
          <a:p>
            <a:pPr marR="7651750" algn="ctr">
              <a:lnSpc>
                <a:spcPct val="100000"/>
              </a:lnSpc>
              <a:spcBef>
                <a:spcPts val="275"/>
              </a:spcBef>
            </a:pPr>
            <a:r>
              <a:rPr sz="1400" spc="-10" dirty="0" smtClean="0">
                <a:latin typeface="Times New Roman"/>
                <a:cs typeface="Times New Roman"/>
              </a:rPr>
              <a:t>50%</a:t>
            </a:r>
            <a:endParaRPr sz="1400" dirty="0">
              <a:latin typeface="Times New Roman"/>
              <a:cs typeface="Times New Roman"/>
            </a:endParaRPr>
          </a:p>
          <a:p>
            <a:pPr>
              <a:lnSpc>
                <a:spcPts val="1000"/>
              </a:lnSpc>
            </a:pPr>
            <a:endParaRPr sz="1000" dirty="0"/>
          </a:p>
          <a:p>
            <a:pPr>
              <a:lnSpc>
                <a:spcPts val="1300"/>
              </a:lnSpc>
              <a:spcBef>
                <a:spcPts val="5"/>
              </a:spcBef>
            </a:pPr>
            <a:endParaRPr sz="1300" dirty="0"/>
          </a:p>
          <a:p>
            <a:pPr marR="7651750" algn="ctr">
              <a:lnSpc>
                <a:spcPct val="100000"/>
              </a:lnSpc>
            </a:pPr>
            <a:r>
              <a:rPr sz="1400" spc="-10" dirty="0" smtClean="0">
                <a:latin typeface="Times New Roman"/>
                <a:cs typeface="Times New Roman"/>
              </a:rPr>
              <a:t>40%</a:t>
            </a:r>
            <a:endParaRPr sz="1400" dirty="0">
              <a:latin typeface="Times New Roman"/>
              <a:cs typeface="Times New Roman"/>
            </a:endParaRPr>
          </a:p>
          <a:p>
            <a:pPr>
              <a:lnSpc>
                <a:spcPts val="700"/>
              </a:lnSpc>
              <a:spcBef>
                <a:spcPts val="2"/>
              </a:spcBef>
            </a:pPr>
            <a:endParaRPr sz="700" dirty="0"/>
          </a:p>
          <a:p>
            <a:pPr>
              <a:lnSpc>
                <a:spcPts val="1000"/>
              </a:lnSpc>
            </a:pPr>
            <a:endParaRPr sz="1000" dirty="0"/>
          </a:p>
          <a:p>
            <a:pPr>
              <a:lnSpc>
                <a:spcPts val="1000"/>
              </a:lnSpc>
            </a:pPr>
            <a:endParaRPr sz="1000" dirty="0"/>
          </a:p>
          <a:p>
            <a:pPr marR="7651750" algn="ctr">
              <a:lnSpc>
                <a:spcPct val="100000"/>
              </a:lnSpc>
            </a:pPr>
            <a:r>
              <a:rPr sz="1400" spc="-10" dirty="0" smtClean="0">
                <a:latin typeface="Times New Roman"/>
                <a:cs typeface="Times New Roman"/>
              </a:rPr>
              <a:t>30%</a:t>
            </a:r>
            <a:endParaRPr sz="1400" dirty="0">
              <a:latin typeface="Times New Roman"/>
              <a:cs typeface="Times New Roman"/>
            </a:endParaRPr>
          </a:p>
          <a:p>
            <a:pPr>
              <a:lnSpc>
                <a:spcPts val="500"/>
              </a:lnSpc>
              <a:spcBef>
                <a:spcPts val="4"/>
              </a:spcBef>
            </a:pPr>
            <a:endParaRPr sz="500" dirty="0"/>
          </a:p>
          <a:p>
            <a:pPr>
              <a:lnSpc>
                <a:spcPts val="1000"/>
              </a:lnSpc>
            </a:pPr>
            <a:endParaRPr sz="1000" dirty="0"/>
          </a:p>
          <a:p>
            <a:pPr>
              <a:lnSpc>
                <a:spcPts val="1000"/>
              </a:lnSpc>
            </a:pPr>
            <a:endParaRPr sz="1000" dirty="0"/>
          </a:p>
          <a:p>
            <a:pPr marR="7651750" algn="ctr">
              <a:lnSpc>
                <a:spcPct val="100000"/>
              </a:lnSpc>
            </a:pPr>
            <a:r>
              <a:rPr sz="1400" spc="-10" dirty="0" smtClean="0">
                <a:latin typeface="Times New Roman"/>
                <a:cs typeface="Times New Roman"/>
              </a:rPr>
              <a:t>20%</a:t>
            </a:r>
            <a:endParaRPr sz="1400" dirty="0">
              <a:latin typeface="Times New Roman"/>
              <a:cs typeface="Times New Roman"/>
            </a:endParaRPr>
          </a:p>
          <a:p>
            <a:pPr>
              <a:lnSpc>
                <a:spcPts val="1000"/>
              </a:lnSpc>
            </a:pPr>
            <a:endParaRPr sz="1000" dirty="0"/>
          </a:p>
          <a:p>
            <a:pPr>
              <a:lnSpc>
                <a:spcPts val="1100"/>
              </a:lnSpc>
              <a:spcBef>
                <a:spcPts val="74"/>
              </a:spcBef>
            </a:pPr>
            <a:endParaRPr sz="1100" dirty="0"/>
          </a:p>
          <a:p>
            <a:pPr marR="7651750" algn="ctr">
              <a:lnSpc>
                <a:spcPct val="100000"/>
              </a:lnSpc>
            </a:pPr>
            <a:r>
              <a:rPr sz="1400" spc="-10" dirty="0" smtClean="0">
                <a:latin typeface="Times New Roman"/>
                <a:cs typeface="Times New Roman"/>
              </a:rPr>
              <a:t>10%</a:t>
            </a:r>
            <a:endParaRPr sz="1400" dirty="0">
              <a:latin typeface="Times New Roman"/>
              <a:cs typeface="Times New Roman"/>
            </a:endParaRPr>
          </a:p>
          <a:p>
            <a:pPr>
              <a:lnSpc>
                <a:spcPts val="500"/>
              </a:lnSpc>
              <a:spcBef>
                <a:spcPts val="4"/>
              </a:spcBef>
            </a:pPr>
            <a:endParaRPr sz="500" dirty="0"/>
          </a:p>
          <a:p>
            <a:pPr>
              <a:lnSpc>
                <a:spcPts val="1000"/>
              </a:lnSpc>
            </a:pPr>
            <a:endParaRPr sz="1000" dirty="0"/>
          </a:p>
          <a:p>
            <a:pPr>
              <a:lnSpc>
                <a:spcPts val="1000"/>
              </a:lnSpc>
            </a:pPr>
            <a:endParaRPr sz="1000" dirty="0"/>
          </a:p>
          <a:p>
            <a:pPr marR="7682230" algn="ctr">
              <a:lnSpc>
                <a:spcPct val="100000"/>
              </a:lnSpc>
            </a:pPr>
            <a:r>
              <a:rPr sz="1400" spc="10" dirty="0" smtClean="0">
                <a:latin typeface="Times New Roman"/>
                <a:cs typeface="Times New Roman"/>
              </a:rPr>
              <a:t>0</a:t>
            </a:r>
            <a:endParaRPr sz="1400" dirty="0">
              <a:latin typeface="Times New Roman"/>
              <a:cs typeface="Times New Roman"/>
            </a:endParaRPr>
          </a:p>
        </p:txBody>
      </p:sp>
      <p:sp>
        <p:nvSpPr>
          <p:cNvPr id="31" name="object 31"/>
          <p:cNvSpPr txBox="1"/>
          <p:nvPr/>
        </p:nvSpPr>
        <p:spPr>
          <a:xfrm>
            <a:off x="152400" y="6172200"/>
            <a:ext cx="8610599" cy="228599"/>
          </a:xfrm>
          <a:prstGeom prst="rect">
            <a:avLst/>
          </a:prstGeom>
        </p:spPr>
        <p:txBody>
          <a:bodyPr vert="horz" wrap="square" lIns="0" tIns="0" rIns="0" bIns="0" rtlCol="0">
            <a:noAutofit/>
          </a:bodyPr>
          <a:lstStyle/>
          <a:p>
            <a:pPr marL="12700">
              <a:lnSpc>
                <a:spcPct val="100000"/>
              </a:lnSpc>
            </a:pPr>
            <a:r>
              <a:rPr sz="2000" spc="-65" dirty="0" smtClean="0">
                <a:latin typeface="Times New Roman"/>
                <a:cs typeface="Times New Roman"/>
              </a:rPr>
              <a:t>S</a:t>
            </a:r>
            <a:r>
              <a:rPr sz="2000" spc="35" dirty="0" smtClean="0">
                <a:latin typeface="Times New Roman"/>
                <a:cs typeface="Times New Roman"/>
              </a:rPr>
              <a:t>ou</a:t>
            </a:r>
            <a:r>
              <a:rPr sz="2000" spc="10" dirty="0" smtClean="0">
                <a:latin typeface="Times New Roman"/>
                <a:cs typeface="Times New Roman"/>
              </a:rPr>
              <a:t>r</a:t>
            </a:r>
            <a:r>
              <a:rPr sz="2000" spc="-10" dirty="0" smtClean="0">
                <a:latin typeface="Times New Roman"/>
                <a:cs typeface="Times New Roman"/>
              </a:rPr>
              <a:t>ce:</a:t>
            </a:r>
            <a:r>
              <a:rPr sz="2000" spc="-80" dirty="0" smtClean="0">
                <a:latin typeface="Times New Roman"/>
                <a:cs typeface="Times New Roman"/>
              </a:rPr>
              <a:t> </a:t>
            </a:r>
            <a:r>
              <a:rPr sz="2000" spc="-165" dirty="0" smtClean="0">
                <a:latin typeface="Times New Roman"/>
                <a:cs typeface="Times New Roman"/>
              </a:rPr>
              <a:t>T</a:t>
            </a:r>
            <a:r>
              <a:rPr sz="2000" spc="-20" dirty="0" smtClean="0">
                <a:latin typeface="Times New Roman"/>
                <a:cs typeface="Times New Roman"/>
              </a:rPr>
              <a:t>r</a:t>
            </a:r>
            <a:r>
              <a:rPr sz="2000" spc="40" dirty="0" smtClean="0">
                <a:latin typeface="Times New Roman"/>
                <a:cs typeface="Times New Roman"/>
              </a:rPr>
              <a:t>e</a:t>
            </a:r>
            <a:r>
              <a:rPr sz="2000" spc="35" dirty="0" smtClean="0">
                <a:latin typeface="Times New Roman"/>
                <a:cs typeface="Times New Roman"/>
              </a:rPr>
              <a:t>a</a:t>
            </a:r>
            <a:r>
              <a:rPr sz="2000" spc="50" dirty="0" smtClean="0">
                <a:latin typeface="Times New Roman"/>
                <a:cs typeface="Times New Roman"/>
              </a:rPr>
              <a:t>tment</a:t>
            </a:r>
            <a:r>
              <a:rPr sz="2000" spc="-40" dirty="0" smtClean="0">
                <a:latin typeface="Times New Roman"/>
                <a:cs typeface="Times New Roman"/>
              </a:rPr>
              <a:t> </a:t>
            </a:r>
            <a:r>
              <a:rPr sz="2000" spc="5" dirty="0" smtClean="0">
                <a:latin typeface="Times New Roman"/>
                <a:cs typeface="Times New Roman"/>
              </a:rPr>
              <a:t>Episode</a:t>
            </a:r>
            <a:r>
              <a:rPr sz="2000" spc="-40" dirty="0" smtClean="0">
                <a:latin typeface="Times New Roman"/>
                <a:cs typeface="Times New Roman"/>
              </a:rPr>
              <a:t> </a:t>
            </a:r>
            <a:r>
              <a:rPr sz="2000" spc="-15" dirty="0" smtClean="0">
                <a:latin typeface="Times New Roman"/>
                <a:cs typeface="Times New Roman"/>
              </a:rPr>
              <a:t>Da</a:t>
            </a:r>
            <a:r>
              <a:rPr sz="2000" spc="40" dirty="0" smtClean="0">
                <a:latin typeface="Times New Roman"/>
                <a:cs typeface="Times New Roman"/>
              </a:rPr>
              <a:t>ta</a:t>
            </a:r>
            <a:r>
              <a:rPr sz="2000" spc="-40" dirty="0" smtClean="0">
                <a:latin typeface="Times New Roman"/>
                <a:cs typeface="Times New Roman"/>
              </a:rPr>
              <a:t> </a:t>
            </a:r>
            <a:r>
              <a:rPr sz="2000" spc="-65" dirty="0" smtClean="0">
                <a:latin typeface="Times New Roman"/>
                <a:cs typeface="Times New Roman"/>
              </a:rPr>
              <a:t>S</a:t>
            </a:r>
            <a:r>
              <a:rPr sz="2000" spc="65" dirty="0" smtClean="0">
                <a:latin typeface="Times New Roman"/>
                <a:cs typeface="Times New Roman"/>
              </a:rPr>
              <a:t>e</a:t>
            </a:r>
            <a:r>
              <a:rPr sz="2000" spc="35" dirty="0" smtClean="0">
                <a:latin typeface="Times New Roman"/>
                <a:cs typeface="Times New Roman"/>
              </a:rPr>
              <a:t>t</a:t>
            </a:r>
            <a:r>
              <a:rPr sz="2000" spc="-45" dirty="0" smtClean="0">
                <a:latin typeface="Times New Roman"/>
                <a:cs typeface="Times New Roman"/>
              </a:rPr>
              <a:t>,</a:t>
            </a:r>
            <a:r>
              <a:rPr sz="2000" spc="-40" dirty="0" smtClean="0">
                <a:latin typeface="Times New Roman"/>
                <a:cs typeface="Times New Roman"/>
              </a:rPr>
              <a:t> </a:t>
            </a:r>
            <a:r>
              <a:rPr sz="2000" spc="-75" dirty="0" smtClean="0">
                <a:latin typeface="Times New Roman"/>
                <a:cs typeface="Times New Roman"/>
              </a:rPr>
              <a:t>US</a:t>
            </a:r>
            <a:r>
              <a:rPr sz="2000" spc="-40" dirty="0" smtClean="0">
                <a:latin typeface="Times New Roman"/>
                <a:cs typeface="Times New Roman"/>
              </a:rPr>
              <a:t> </a:t>
            </a:r>
            <a:r>
              <a:rPr sz="2000" spc="10" dirty="0" smtClean="0">
                <a:latin typeface="Times New Roman"/>
                <a:cs typeface="Times New Roman"/>
              </a:rPr>
              <a:t>Health</a:t>
            </a:r>
            <a:r>
              <a:rPr sz="2000" spc="-40" dirty="0" smtClean="0">
                <a:latin typeface="Times New Roman"/>
                <a:cs typeface="Times New Roman"/>
              </a:rPr>
              <a:t> </a:t>
            </a:r>
            <a:r>
              <a:rPr sz="2000" spc="45" dirty="0" smtClean="0">
                <a:latin typeface="Times New Roman"/>
                <a:cs typeface="Times New Roman"/>
              </a:rPr>
              <a:t>and</a:t>
            </a:r>
            <a:r>
              <a:rPr sz="2000" spc="-40" dirty="0" smtClean="0">
                <a:latin typeface="Times New Roman"/>
                <a:cs typeface="Times New Roman"/>
              </a:rPr>
              <a:t> </a:t>
            </a:r>
            <a:r>
              <a:rPr sz="2000" spc="20" dirty="0" smtClean="0">
                <a:latin typeface="Times New Roman"/>
                <a:cs typeface="Times New Roman"/>
              </a:rPr>
              <a:t>Human</a:t>
            </a:r>
            <a:r>
              <a:rPr sz="2000" spc="-40" dirty="0" smtClean="0">
                <a:latin typeface="Times New Roman"/>
                <a:cs typeface="Times New Roman"/>
              </a:rPr>
              <a:t> </a:t>
            </a:r>
            <a:r>
              <a:rPr sz="2000" spc="-65" dirty="0" smtClean="0">
                <a:latin typeface="Times New Roman"/>
                <a:cs typeface="Times New Roman"/>
              </a:rPr>
              <a:t>S</a:t>
            </a:r>
            <a:r>
              <a:rPr sz="2000" spc="25" dirty="0" smtClean="0">
                <a:latin typeface="Times New Roman"/>
                <a:cs typeface="Times New Roman"/>
              </a:rPr>
              <a:t>e</a:t>
            </a:r>
            <a:r>
              <a:rPr sz="2000" spc="45" dirty="0" smtClean="0">
                <a:latin typeface="Times New Roman"/>
                <a:cs typeface="Times New Roman"/>
              </a:rPr>
              <a:t>r</a:t>
            </a:r>
            <a:r>
              <a:rPr sz="2000" spc="-20" dirty="0" smtClean="0">
                <a:latin typeface="Times New Roman"/>
                <a:cs typeface="Times New Roman"/>
              </a:rPr>
              <a:t>vi</a:t>
            </a:r>
            <a:r>
              <a:rPr sz="2000" spc="-35" dirty="0" smtClean="0">
                <a:latin typeface="Times New Roman"/>
                <a:cs typeface="Times New Roman"/>
              </a:rPr>
              <a:t>c</a:t>
            </a:r>
            <a:r>
              <a:rPr sz="2000" spc="30" dirty="0" smtClean="0">
                <a:latin typeface="Times New Roman"/>
                <a:cs typeface="Times New Roman"/>
              </a:rPr>
              <a:t>e</a:t>
            </a:r>
            <a:r>
              <a:rPr sz="2000" spc="10" dirty="0" smtClean="0">
                <a:latin typeface="Times New Roman"/>
                <a:cs typeface="Times New Roman"/>
              </a:rPr>
              <a:t>s</a:t>
            </a:r>
            <a:r>
              <a:rPr sz="2000" spc="-45" dirty="0" smtClean="0">
                <a:latin typeface="Times New Roman"/>
                <a:cs typeface="Times New Roman"/>
              </a:rPr>
              <a:t>,</a:t>
            </a:r>
            <a:r>
              <a:rPr sz="2000" spc="-40" dirty="0" smtClean="0">
                <a:latin typeface="Times New Roman"/>
                <a:cs typeface="Times New Roman"/>
              </a:rPr>
              <a:t> </a:t>
            </a:r>
            <a:r>
              <a:rPr sz="2000" spc="10" dirty="0" smtClean="0">
                <a:latin typeface="Times New Roman"/>
                <a:cs typeface="Times New Roman"/>
              </a:rPr>
              <a:t>1993</a:t>
            </a:r>
            <a:r>
              <a:rPr sz="2000" spc="-40" dirty="0" smtClean="0">
                <a:latin typeface="Times New Roman"/>
                <a:cs typeface="Times New Roman"/>
              </a:rPr>
              <a:t> </a:t>
            </a:r>
            <a:r>
              <a:rPr sz="2000" spc="-180" dirty="0" smtClean="0">
                <a:latin typeface="Times New Roman"/>
                <a:cs typeface="Times New Roman"/>
              </a:rPr>
              <a:t>&amp;</a:t>
            </a:r>
            <a:r>
              <a:rPr sz="2000" spc="-40" dirty="0" smtClean="0">
                <a:latin typeface="Times New Roman"/>
                <a:cs typeface="Times New Roman"/>
              </a:rPr>
              <a:t> </a:t>
            </a:r>
            <a:r>
              <a:rPr sz="2000" spc="10" dirty="0" smtClean="0">
                <a:latin typeface="Times New Roman"/>
                <a:cs typeface="Times New Roman"/>
              </a:rPr>
              <a:t>2007</a:t>
            </a:r>
            <a:endParaRPr sz="2000" dirty="0">
              <a:latin typeface="Times New Roman"/>
              <a:cs typeface="Times New Roman"/>
            </a:endParaRPr>
          </a:p>
        </p:txBody>
      </p:sp>
      <p:sp>
        <p:nvSpPr>
          <p:cNvPr id="27" name="object 27"/>
          <p:cNvSpPr txBox="1"/>
          <p:nvPr/>
        </p:nvSpPr>
        <p:spPr>
          <a:xfrm>
            <a:off x="1512462" y="5725247"/>
            <a:ext cx="590550" cy="227965"/>
          </a:xfrm>
          <a:prstGeom prst="rect">
            <a:avLst/>
          </a:prstGeom>
        </p:spPr>
        <p:txBody>
          <a:bodyPr vert="horz" wrap="square" lIns="0" tIns="0" rIns="0" bIns="0" rtlCol="0">
            <a:noAutofit/>
          </a:bodyPr>
          <a:lstStyle/>
          <a:p>
            <a:pPr marL="12700">
              <a:lnSpc>
                <a:spcPct val="100000"/>
              </a:lnSpc>
            </a:pPr>
            <a:r>
              <a:rPr sz="1400" spc="-170" dirty="0" smtClean="0">
                <a:latin typeface="Times New Roman"/>
                <a:cs typeface="Times New Roman"/>
              </a:rPr>
              <a:t>A</a:t>
            </a:r>
            <a:r>
              <a:rPr sz="1400" spc="-20" dirty="0" smtClean="0">
                <a:latin typeface="Times New Roman"/>
                <a:cs typeface="Times New Roman"/>
              </a:rPr>
              <a:t>l</a:t>
            </a:r>
            <a:r>
              <a:rPr sz="1400" spc="-45" dirty="0" smtClean="0">
                <a:latin typeface="Times New Roman"/>
                <a:cs typeface="Times New Roman"/>
              </a:rPr>
              <a:t>c</a:t>
            </a:r>
            <a:r>
              <a:rPr sz="1400" spc="35" dirty="0" smtClean="0">
                <a:latin typeface="Times New Roman"/>
                <a:cs typeface="Times New Roman"/>
              </a:rPr>
              <a:t>ohol</a:t>
            </a:r>
            <a:endParaRPr sz="1400" dirty="0">
              <a:latin typeface="Times New Roman"/>
              <a:cs typeface="Times New Roman"/>
            </a:endParaRPr>
          </a:p>
        </p:txBody>
      </p:sp>
      <p:sp>
        <p:nvSpPr>
          <p:cNvPr id="28" name="object 28"/>
          <p:cNvSpPr txBox="1"/>
          <p:nvPr/>
        </p:nvSpPr>
        <p:spPr>
          <a:xfrm>
            <a:off x="3450659" y="5725247"/>
            <a:ext cx="619125" cy="227965"/>
          </a:xfrm>
          <a:prstGeom prst="rect">
            <a:avLst/>
          </a:prstGeom>
        </p:spPr>
        <p:txBody>
          <a:bodyPr vert="horz" wrap="square" lIns="0" tIns="0" rIns="0" bIns="0" rtlCol="0">
            <a:noAutofit/>
          </a:bodyPr>
          <a:lstStyle/>
          <a:p>
            <a:pPr marL="12700">
              <a:lnSpc>
                <a:spcPct val="100000"/>
              </a:lnSpc>
            </a:pPr>
            <a:r>
              <a:rPr sz="1400" spc="-145" dirty="0" smtClean="0">
                <a:latin typeface="Times New Roman"/>
                <a:cs typeface="Times New Roman"/>
              </a:rPr>
              <a:t>C</a:t>
            </a:r>
            <a:r>
              <a:rPr sz="1400" spc="35" dirty="0" smtClean="0">
                <a:latin typeface="Times New Roman"/>
                <a:cs typeface="Times New Roman"/>
              </a:rPr>
              <a:t>ocaine</a:t>
            </a:r>
            <a:endParaRPr sz="1400" dirty="0">
              <a:latin typeface="Times New Roman"/>
              <a:cs typeface="Times New Roman"/>
            </a:endParaRPr>
          </a:p>
        </p:txBody>
      </p:sp>
      <p:sp>
        <p:nvSpPr>
          <p:cNvPr id="29" name="object 29"/>
          <p:cNvSpPr txBox="1"/>
          <p:nvPr/>
        </p:nvSpPr>
        <p:spPr>
          <a:xfrm>
            <a:off x="5506027" y="5725247"/>
            <a:ext cx="525145" cy="227965"/>
          </a:xfrm>
          <a:prstGeom prst="rect">
            <a:avLst/>
          </a:prstGeom>
        </p:spPr>
        <p:txBody>
          <a:bodyPr vert="horz" wrap="square" lIns="0" tIns="0" rIns="0" bIns="0" rtlCol="0">
            <a:noAutofit/>
          </a:bodyPr>
          <a:lstStyle/>
          <a:p>
            <a:pPr marL="12700">
              <a:lnSpc>
                <a:spcPct val="100000"/>
              </a:lnSpc>
            </a:pPr>
            <a:r>
              <a:rPr sz="1400" spc="-20" dirty="0" smtClean="0">
                <a:latin typeface="Times New Roman"/>
                <a:cs typeface="Times New Roman"/>
              </a:rPr>
              <a:t>He</a:t>
            </a:r>
            <a:r>
              <a:rPr sz="1400" spc="-25" dirty="0" smtClean="0">
                <a:latin typeface="Times New Roman"/>
                <a:cs typeface="Times New Roman"/>
              </a:rPr>
              <a:t>r</a:t>
            </a:r>
            <a:r>
              <a:rPr sz="1400" spc="20" dirty="0" smtClean="0">
                <a:latin typeface="Times New Roman"/>
                <a:cs typeface="Times New Roman"/>
              </a:rPr>
              <a:t>oin</a:t>
            </a:r>
            <a:endParaRPr sz="1400" dirty="0">
              <a:latin typeface="Times New Roman"/>
              <a:cs typeface="Times New Roman"/>
            </a:endParaRPr>
          </a:p>
        </p:txBody>
      </p:sp>
      <p:sp>
        <p:nvSpPr>
          <p:cNvPr id="30" name="object 30"/>
          <p:cNvSpPr txBox="1"/>
          <p:nvPr/>
        </p:nvSpPr>
        <p:spPr>
          <a:xfrm>
            <a:off x="7255046" y="5725247"/>
            <a:ext cx="767080" cy="227965"/>
          </a:xfrm>
          <a:prstGeom prst="rect">
            <a:avLst/>
          </a:prstGeom>
        </p:spPr>
        <p:txBody>
          <a:bodyPr vert="horz" wrap="square" lIns="0" tIns="0" rIns="0" bIns="0" rtlCol="0">
            <a:noAutofit/>
          </a:bodyPr>
          <a:lstStyle/>
          <a:p>
            <a:pPr marL="12700">
              <a:lnSpc>
                <a:spcPct val="100000"/>
              </a:lnSpc>
            </a:pPr>
            <a:r>
              <a:rPr sz="1400" spc="-120" dirty="0" smtClean="0">
                <a:latin typeface="Times New Roman"/>
                <a:cs typeface="Times New Roman"/>
              </a:rPr>
              <a:t>M</a:t>
            </a:r>
            <a:r>
              <a:rPr sz="1400" spc="20" dirty="0" smtClean="0">
                <a:latin typeface="Times New Roman"/>
                <a:cs typeface="Times New Roman"/>
              </a:rPr>
              <a:t>arijuana</a:t>
            </a:r>
            <a:endParaRPr sz="1400" dirty="0">
              <a:latin typeface="Times New Roman"/>
              <a:cs typeface="Times New Roman"/>
            </a:endParaRPr>
          </a:p>
        </p:txBody>
      </p:sp>
      <p:sp>
        <p:nvSpPr>
          <p:cNvPr id="32" name="Rectangle 31"/>
          <p:cNvSpPr/>
          <p:nvPr/>
        </p:nvSpPr>
        <p:spPr>
          <a:xfrm>
            <a:off x="-23050" y="6550223"/>
            <a:ext cx="2908744" cy="276999"/>
          </a:xfrm>
          <a:prstGeom prst="rect">
            <a:avLst/>
          </a:prstGeom>
        </p:spPr>
        <p:txBody>
          <a:bodyPr wrap="none">
            <a:spAutoFit/>
          </a:bodyPr>
          <a:lstStyle/>
          <a:p>
            <a:r>
              <a:rPr lang="fi-FI" sz="1200" dirty="0"/>
              <a:t>Kevin A. Sabet, </a:t>
            </a:r>
            <a:r>
              <a:rPr lang="fi-FI" sz="1200" dirty="0" err="1"/>
              <a:t>Ph.D</a:t>
            </a:r>
            <a:r>
              <a:rPr lang="fi-FI" sz="1200" dirty="0"/>
              <a:t>., </a:t>
            </a:r>
            <a:r>
              <a:rPr lang="fi-FI" sz="1200" dirty="0" err="1"/>
              <a:t>www.kevinsabet.com</a:t>
            </a:r>
            <a:endParaRPr lang="en-CA" sz="1200" dirty="0"/>
          </a:p>
        </p:txBody>
      </p:sp>
    </p:spTree>
    <p:extLst>
      <p:ext uri="{BB962C8B-B14F-4D97-AF65-F5344CB8AC3E}">
        <p14:creationId xmlns:p14="http://schemas.microsoft.com/office/powerpoint/2010/main" val="130192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37900" y="2868"/>
            <a:ext cx="9144000" cy="6858000"/>
          </a:xfrm>
          <a:prstGeom prst="rect">
            <a:avLst/>
          </a:prstGeom>
        </p:spPr>
      </p:pic>
      <p:sp>
        <p:nvSpPr>
          <p:cNvPr id="4" name="TextBox 2"/>
          <p:cNvSpPr txBox="1"/>
          <p:nvPr/>
        </p:nvSpPr>
        <p:spPr>
          <a:xfrm>
            <a:off x="2895600" y="381000"/>
            <a:ext cx="3559167" cy="1335622"/>
          </a:xfrm>
          <a:prstGeom prst="rect">
            <a:avLst/>
          </a:prstGeom>
          <a:noFill/>
        </p:spPr>
        <p:txBody>
          <a:bodyPr vert="horz" wrap="none" lIns="0" tIns="0" rIns="0" bIns="0" rtlCol="0">
            <a:spAutoFit/>
          </a:bodyPr>
          <a:lstStyle/>
          <a:p>
            <a:pPr>
              <a:lnSpc>
                <a:spcPts val="3450"/>
              </a:lnSpc>
            </a:pPr>
            <a:r>
              <a:rPr lang="en-CA" sz="3600" b="1" dirty="0" smtClean="0">
                <a:solidFill>
                  <a:srgbClr val="FFFFFF"/>
                </a:solidFill>
                <a:latin typeface="Georgia"/>
                <a:cs typeface="Georgia"/>
              </a:rPr>
              <a:t>All or nothing?</a:t>
            </a:r>
          </a:p>
          <a:p>
            <a:pPr>
              <a:lnSpc>
                <a:spcPts val="3450"/>
              </a:lnSpc>
            </a:pPr>
            <a:endParaRPr lang="en-CA" sz="3200" b="1" dirty="0" smtClean="0">
              <a:solidFill>
                <a:srgbClr val="FFFFFF"/>
              </a:solidFill>
              <a:latin typeface="Georgia"/>
              <a:cs typeface="Georgia"/>
            </a:endParaRPr>
          </a:p>
          <a:p>
            <a:pPr>
              <a:lnSpc>
                <a:spcPts val="3450"/>
              </a:lnSpc>
            </a:pPr>
            <a:endParaRPr lang="en-CA" sz="3200" b="1" dirty="0">
              <a:solidFill>
                <a:srgbClr val="000000"/>
              </a:solidFill>
            </a:endParaRPr>
          </a:p>
        </p:txBody>
      </p:sp>
      <p:sp>
        <p:nvSpPr>
          <p:cNvPr id="3" name="TextBox 3"/>
          <p:cNvSpPr txBox="1"/>
          <p:nvPr/>
        </p:nvSpPr>
        <p:spPr>
          <a:xfrm>
            <a:off x="1066800" y="1143000"/>
            <a:ext cx="7450758" cy="888064"/>
          </a:xfrm>
          <a:prstGeom prst="rect">
            <a:avLst/>
          </a:prstGeom>
          <a:noFill/>
        </p:spPr>
        <p:txBody>
          <a:bodyPr vert="horz" wrap="none" lIns="0" tIns="0" rIns="0" bIns="0" rtlCol="0">
            <a:spAutoFit/>
          </a:bodyPr>
          <a:lstStyle/>
          <a:p>
            <a:pPr>
              <a:lnSpc>
                <a:spcPts val="3450"/>
              </a:lnSpc>
            </a:pPr>
            <a:r>
              <a:rPr lang="en-CA" sz="3200" b="1" dirty="0" smtClean="0">
                <a:solidFill>
                  <a:srgbClr val="FFFFFF"/>
                </a:solidFill>
                <a:latin typeface="Georgia"/>
                <a:cs typeface="Georgia"/>
              </a:rPr>
              <a:t>Legalization vs. Incarceration-Only</a:t>
            </a:r>
          </a:p>
          <a:p>
            <a:pPr>
              <a:lnSpc>
                <a:spcPts val="3450"/>
              </a:lnSpc>
            </a:pPr>
            <a:endParaRPr lang="en-CA" sz="3000" dirty="0">
              <a:solidFill>
                <a:srgbClr val="000000"/>
              </a:solidFill>
            </a:endParaRPr>
          </a:p>
        </p:txBody>
      </p:sp>
      <p:sp>
        <p:nvSpPr>
          <p:cNvPr id="5" name="Footer Placeholder 4"/>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21562854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1"/>
          </a:xfrm>
          <a:prstGeom prst="rect">
            <a:avLst/>
          </a:prstGeom>
          <a:noFill/>
        </p:spPr>
        <p:txBody>
          <a:bodyPr wrap="square" rtlCol="0">
            <a:spAutoFit/>
          </a:bodyPr>
          <a:lstStyle/>
          <a:p>
            <a:pPr algn="ctr"/>
            <a:r>
              <a:rPr lang="en-US" sz="4800" dirty="0" smtClean="0">
                <a:solidFill>
                  <a:srgbClr val="FF0000"/>
                </a:solidFill>
                <a:latin typeface="Georgia" pitchFamily="18" charset="0"/>
              </a:rPr>
              <a:t>Marijuana and Kids</a:t>
            </a:r>
            <a:endParaRPr lang="en-US" sz="4800" dirty="0">
              <a:solidFill>
                <a:srgbClr val="FF0000"/>
              </a:solidFill>
              <a:latin typeface="Georgia" pitchFamily="18" charset="0"/>
            </a:endParaRPr>
          </a:p>
          <a:p>
            <a:pPr algn="ctr"/>
            <a:endParaRPr lang="en-US" sz="3600" dirty="0">
              <a:solidFill>
                <a:srgbClr val="FFFF00"/>
              </a:solidFill>
              <a:latin typeface="Georgia" pitchFamily="18" charset="0"/>
            </a:endParaRPr>
          </a:p>
          <a:p>
            <a:pPr algn="ctr"/>
            <a:r>
              <a:rPr lang="en-US" sz="3600" dirty="0" smtClean="0">
                <a:solidFill>
                  <a:srgbClr val="FFFFFF"/>
                </a:solidFill>
                <a:latin typeface="Georgia" pitchFamily="18" charset="0"/>
              </a:rPr>
              <a:t>The adolescent brain is especially susceptible to marijuana use.</a:t>
            </a:r>
          </a:p>
          <a:p>
            <a:pPr algn="ctr"/>
            <a:endParaRPr lang="en-US" sz="1800" dirty="0">
              <a:solidFill>
                <a:srgbClr val="FFFFFF"/>
              </a:solidFill>
              <a:latin typeface="Georgia" pitchFamily="18" charset="0"/>
            </a:endParaRPr>
          </a:p>
          <a:p>
            <a:pPr algn="ctr"/>
            <a:r>
              <a:rPr lang="en-US" sz="3600" dirty="0" smtClean="0">
                <a:solidFill>
                  <a:srgbClr val="FFFFFF"/>
                </a:solidFill>
                <a:latin typeface="Georgia" pitchFamily="18" charset="0"/>
              </a:rPr>
              <a:t>That means that when kids use, they have a greater chance of addiction since their brains are being primed.</a:t>
            </a:r>
          </a:p>
          <a:p>
            <a:pPr algn="ctr"/>
            <a:endParaRPr lang="en-US" sz="1800" dirty="0" smtClean="0">
              <a:solidFill>
                <a:srgbClr val="FFFFFF"/>
              </a:solidFill>
              <a:latin typeface="Georgia" pitchFamily="18" charset="0"/>
            </a:endParaRPr>
          </a:p>
          <a:p>
            <a:pPr algn="ctr"/>
            <a:r>
              <a:rPr lang="en-US" sz="3600" dirty="0" smtClean="0">
                <a:solidFill>
                  <a:srgbClr val="FFFFFF"/>
                </a:solidFill>
                <a:latin typeface="Georgia" pitchFamily="18" charset="0"/>
              </a:rPr>
              <a:t>If used regularly before 18, new research shows that IQ drops by 8 points at age 38, even when that person has stopped.</a:t>
            </a:r>
          </a:p>
          <a:p>
            <a:pPr algn="ctr"/>
            <a:endParaRPr lang="en-US" sz="3600" dirty="0" smtClean="0">
              <a:solidFill>
                <a:srgbClr val="FFFF00"/>
              </a:solidFill>
              <a:latin typeface="Georgia" pitchFamily="18" charset="0"/>
            </a:endParaRPr>
          </a:p>
          <a:p>
            <a:pPr algn="ctr"/>
            <a:r>
              <a:rPr lang="en-US" sz="3600" dirty="0" smtClean="0">
                <a:solidFill>
                  <a:srgbClr val="FFFF00"/>
                </a:solidFill>
                <a:latin typeface="Georgia" pitchFamily="18" charset="0"/>
              </a:rPr>
              <a:t> </a:t>
            </a:r>
          </a:p>
        </p:txBody>
      </p:sp>
      <p:sp>
        <p:nvSpPr>
          <p:cNvPr id="3" name="Footer Placeholder 2"/>
          <p:cNvSpPr>
            <a:spLocks noGrp="1"/>
          </p:cNvSpPr>
          <p:nvPr>
            <p:ph type="ftr" sz="quarter" idx="11"/>
          </p:nvPr>
        </p:nvSpPr>
        <p:spPr>
          <a:xfrm>
            <a:off x="3048000" y="6461831"/>
            <a:ext cx="2895600" cy="365125"/>
          </a:xfrm>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25377219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18" y="692696"/>
            <a:ext cx="8712968" cy="5115246"/>
          </a:xfrm>
          <a:prstGeom prst="rect">
            <a:avLst/>
          </a:prstGeom>
        </p:spPr>
        <p:txBody>
          <a:bodyPr wrap="square">
            <a:spAutoFit/>
          </a:bodyPr>
          <a:lstStyle/>
          <a:p>
            <a:pPr algn="ctr">
              <a:lnSpc>
                <a:spcPct val="80000"/>
              </a:lnSpc>
              <a:buFont typeface="Arial" charset="0"/>
              <a:buNone/>
            </a:pPr>
            <a:r>
              <a:rPr lang="en-US" sz="4000" b="1" dirty="0" smtClean="0">
                <a:solidFill>
                  <a:srgbClr val="C00000"/>
                </a:solidFill>
                <a:latin typeface="Georgia" pitchFamily="18" charset="0"/>
              </a:rPr>
              <a:t/>
            </a:r>
            <a:br>
              <a:rPr lang="en-US" sz="4000" b="1" dirty="0" smtClean="0">
                <a:solidFill>
                  <a:srgbClr val="C00000"/>
                </a:solidFill>
                <a:latin typeface="Georgia" pitchFamily="18" charset="0"/>
              </a:rPr>
            </a:br>
            <a:endParaRPr lang="en-US" sz="4000" b="1" dirty="0" smtClean="0">
              <a:solidFill>
                <a:srgbClr val="C00000"/>
              </a:solidFill>
              <a:latin typeface="Georgia" pitchFamily="18" charset="0"/>
            </a:endParaRPr>
          </a:p>
          <a:p>
            <a:pPr algn="ctr">
              <a:lnSpc>
                <a:spcPct val="80000"/>
              </a:lnSpc>
              <a:buFont typeface="Arial" charset="0"/>
              <a:buNone/>
            </a:pPr>
            <a:endParaRPr lang="en-US" sz="4000" b="1" dirty="0" smtClean="0">
              <a:solidFill>
                <a:srgbClr val="C00000"/>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Chair, Patrick J. Kennedy</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Launched January 10</a:t>
            </a:r>
            <a:r>
              <a:rPr lang="en-US" sz="3600" b="1" baseline="30000" dirty="0" smtClean="0">
                <a:solidFill>
                  <a:schemeClr val="tx1"/>
                </a:solidFill>
                <a:latin typeface="Georgia" pitchFamily="18" charset="0"/>
              </a:rPr>
              <a:t>th</a:t>
            </a:r>
            <a:r>
              <a:rPr lang="en-US" sz="3600" b="1" dirty="0" smtClean="0">
                <a:solidFill>
                  <a:schemeClr val="tx1"/>
                </a:solidFill>
                <a:latin typeface="Georgia" pitchFamily="18" charset="0"/>
              </a:rPr>
              <a:t>, Denver</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Over 5,000 press mentions</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Public Health Board of Trustees</a:t>
            </a:r>
          </a:p>
          <a:p>
            <a:pPr algn="ctr">
              <a:lnSpc>
                <a:spcPct val="80000"/>
              </a:lnSpc>
              <a:buFont typeface="Arial" charset="0"/>
              <a:buNone/>
            </a:pPr>
            <a:endParaRPr lang="en-US" sz="3600" b="1" dirty="0">
              <a:solidFill>
                <a:schemeClr val="tx1"/>
              </a:solidFill>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pic>
        <p:nvPicPr>
          <p:cNvPr id="4" name="Picture 3" descr="sam-logo-horiz.png"/>
          <p:cNvPicPr>
            <a:picLocks noChangeAspect="1"/>
          </p:cNvPicPr>
          <p:nvPr/>
        </p:nvPicPr>
        <p:blipFill>
          <a:blip r:embed="rId2"/>
          <a:stretch>
            <a:fillRect/>
          </a:stretch>
        </p:blipFill>
        <p:spPr>
          <a:xfrm>
            <a:off x="1862137" y="403346"/>
            <a:ext cx="5419725" cy="1362075"/>
          </a:xfrm>
          <a:prstGeom prst="rect">
            <a:avLst/>
          </a:prstGeom>
        </p:spPr>
      </p:pic>
    </p:spTree>
    <p:extLst>
      <p:ext uri="{BB962C8B-B14F-4D97-AF65-F5344CB8AC3E}">
        <p14:creationId xmlns:p14="http://schemas.microsoft.com/office/powerpoint/2010/main" val="1601083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a:srcRect/>
          <a:stretch>
            <a:fillRect/>
          </a:stretch>
        </p:blipFill>
        <p:spPr bwMode="auto">
          <a:xfrm>
            <a:off x="2057400" y="228600"/>
            <a:ext cx="5419725" cy="1362075"/>
          </a:xfrm>
          <a:prstGeom prst="rect">
            <a:avLst/>
          </a:prstGeom>
          <a:noFill/>
        </p:spPr>
      </p:pic>
      <p:sp>
        <p:nvSpPr>
          <p:cNvPr id="3" name="Rectangle 2"/>
          <p:cNvSpPr/>
          <p:nvPr/>
        </p:nvSpPr>
        <p:spPr>
          <a:xfrm>
            <a:off x="1" y="1752601"/>
            <a:ext cx="8921262" cy="4893647"/>
          </a:xfrm>
          <a:prstGeom prst="rect">
            <a:avLst/>
          </a:prstGeom>
        </p:spPr>
        <p:txBody>
          <a:bodyPr wrap="square">
            <a:spAutoFit/>
          </a:bodyPr>
          <a:lstStyle/>
          <a:p>
            <a:pPr>
              <a:buFont typeface="Arial" pitchFamily="34" charset="0"/>
              <a:buChar char="•"/>
            </a:pPr>
            <a:r>
              <a:rPr lang="en-US" sz="2400" b="1" dirty="0" smtClean="0">
                <a:latin typeface="Cambria" pitchFamily="18" charset="0"/>
              </a:rPr>
              <a:t>To inform public policy with the science of today’s marijuana.</a:t>
            </a:r>
          </a:p>
          <a:p>
            <a:endParaRPr lang="en-US" sz="2400" b="1" dirty="0" smtClean="0">
              <a:latin typeface="Cambria" pitchFamily="18" charset="0"/>
            </a:endParaRPr>
          </a:p>
          <a:p>
            <a:pPr>
              <a:buFont typeface="Arial" pitchFamily="34" charset="0"/>
              <a:buChar char="•"/>
            </a:pPr>
            <a:r>
              <a:rPr lang="en-US" sz="2400" b="1" dirty="0" smtClean="0">
                <a:latin typeface="Cambria" pitchFamily="18" charset="0"/>
              </a:rPr>
              <a:t>To have honest conversation about reducing the unintended consequences of current marijuana policies, such as lifelong stigma due to arrest.</a:t>
            </a:r>
          </a:p>
          <a:p>
            <a:endParaRPr lang="en-US" sz="2400" b="1" dirty="0" smtClean="0">
              <a:latin typeface="Cambria" pitchFamily="18" charset="0"/>
            </a:endParaRPr>
          </a:p>
          <a:p>
            <a:pPr>
              <a:buFont typeface="Arial" pitchFamily="34" charset="0"/>
              <a:buChar char="•"/>
            </a:pPr>
            <a:r>
              <a:rPr lang="en-US" sz="2400" b="1" dirty="0" smtClean="0">
                <a:latin typeface="Cambria" pitchFamily="18" charset="0"/>
              </a:rPr>
              <a:t>To prevent the establishment of Big Marijuana that would market marijuana to children — and to prevent Big Tobacco from taking over Big Marijuana. Those are the very likely results of legalization.</a:t>
            </a:r>
          </a:p>
          <a:p>
            <a:endParaRPr lang="en-US" sz="2400" b="1" dirty="0" smtClean="0">
              <a:latin typeface="Cambria" pitchFamily="18" charset="0"/>
            </a:endParaRPr>
          </a:p>
          <a:p>
            <a:pPr>
              <a:buFont typeface="Arial" pitchFamily="34" charset="0"/>
              <a:buChar char="•"/>
            </a:pPr>
            <a:r>
              <a:rPr lang="en-US" sz="2400" b="1" dirty="0" smtClean="0">
                <a:latin typeface="Cambria" pitchFamily="18" charset="0"/>
              </a:rPr>
              <a:t>To promote research of marijuana’s medical properties and produce pharmacy-attainable medications.</a:t>
            </a:r>
            <a:endParaRPr lang="en-US" sz="2400" b="1" dirty="0">
              <a:latin typeface="Cambria" pitchFamily="18" charset="0"/>
            </a:endParaRPr>
          </a:p>
        </p:txBody>
      </p:sp>
    </p:spTree>
    <p:extLst>
      <p:ext uri="{BB962C8B-B14F-4D97-AF65-F5344CB8AC3E}">
        <p14:creationId xmlns:p14="http://schemas.microsoft.com/office/powerpoint/2010/main" val="213680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or-kennedy-upd-176442_960x360.png"/>
          <p:cNvPicPr>
            <a:picLocks noChangeAspect="1"/>
          </p:cNvPicPr>
          <p:nvPr/>
        </p:nvPicPr>
        <p:blipFill>
          <a:blip r:embed="rId2"/>
          <a:stretch>
            <a:fillRect/>
          </a:stretch>
        </p:blipFill>
        <p:spPr>
          <a:xfrm>
            <a:off x="0" y="1714500"/>
            <a:ext cx="9144000" cy="3429000"/>
          </a:xfrm>
          <a:prstGeom prst="rect">
            <a:avLst/>
          </a:prstGeom>
        </p:spPr>
      </p:pic>
    </p:spTree>
    <p:extLst>
      <p:ext uri="{BB962C8B-B14F-4D97-AF65-F5344CB8AC3E}">
        <p14:creationId xmlns:p14="http://schemas.microsoft.com/office/powerpoint/2010/main" val="58991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or-frum1-315090_960x360.png"/>
          <p:cNvPicPr>
            <a:picLocks noChangeAspect="1"/>
          </p:cNvPicPr>
          <p:nvPr/>
        </p:nvPicPr>
        <p:blipFill>
          <a:blip r:embed="rId2"/>
          <a:stretch>
            <a:fillRect/>
          </a:stretch>
        </p:blipFill>
        <p:spPr>
          <a:xfrm>
            <a:off x="0" y="1714500"/>
            <a:ext cx="9144000" cy="3429000"/>
          </a:xfrm>
          <a:prstGeom prst="rect">
            <a:avLst/>
          </a:prstGeom>
        </p:spPr>
      </p:pic>
    </p:spTree>
    <p:extLst>
      <p:ext uri="{BB962C8B-B14F-4D97-AF65-F5344CB8AC3E}">
        <p14:creationId xmlns:p14="http://schemas.microsoft.com/office/powerpoint/2010/main" val="201162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or-richter2-188509_960x360.png"/>
          <p:cNvPicPr>
            <a:picLocks noChangeAspect="1"/>
          </p:cNvPicPr>
          <p:nvPr/>
        </p:nvPicPr>
        <p:blipFill>
          <a:blip r:embed="rId2"/>
          <a:stretch>
            <a:fillRect/>
          </a:stretch>
        </p:blipFill>
        <p:spPr>
          <a:xfrm>
            <a:off x="0" y="1714500"/>
            <a:ext cx="9144000" cy="3429000"/>
          </a:xfrm>
          <a:prstGeom prst="rect">
            <a:avLst/>
          </a:prstGeom>
        </p:spPr>
      </p:pic>
    </p:spTree>
    <p:extLst>
      <p:ext uri="{BB962C8B-B14F-4D97-AF65-F5344CB8AC3E}">
        <p14:creationId xmlns:p14="http://schemas.microsoft.com/office/powerpoint/2010/main" val="55176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a:srcRect/>
          <a:stretch>
            <a:fillRect/>
          </a:stretch>
        </p:blipFill>
        <p:spPr bwMode="auto">
          <a:xfrm>
            <a:off x="2125052" y="395654"/>
            <a:ext cx="5419725" cy="1362075"/>
          </a:xfrm>
          <a:prstGeom prst="rect">
            <a:avLst/>
          </a:prstGeom>
          <a:noFill/>
        </p:spPr>
      </p:pic>
      <p:sp>
        <p:nvSpPr>
          <p:cNvPr id="3" name="Rectangle 2"/>
          <p:cNvSpPr/>
          <p:nvPr/>
        </p:nvSpPr>
        <p:spPr>
          <a:xfrm>
            <a:off x="422031" y="1964353"/>
            <a:ext cx="8499231" cy="4893647"/>
          </a:xfrm>
          <a:prstGeom prst="rect">
            <a:avLst/>
          </a:prstGeom>
        </p:spPr>
        <p:txBody>
          <a:bodyPr wrap="square">
            <a:spAutoFit/>
          </a:bodyPr>
          <a:lstStyle/>
          <a:p>
            <a:pPr algn="ctr"/>
            <a:r>
              <a:rPr lang="en-US" sz="4000" b="1" dirty="0" smtClean="0">
                <a:latin typeface="Cambria" pitchFamily="18" charset="0"/>
              </a:rPr>
              <a:t>One Week Later: Results</a:t>
            </a:r>
          </a:p>
          <a:p>
            <a:pPr algn="ctr"/>
            <a:endParaRPr lang="en-US" sz="2400" dirty="0" smtClean="0">
              <a:latin typeface="Cambria" pitchFamily="18" charset="0"/>
            </a:endParaRPr>
          </a:p>
          <a:p>
            <a:pPr algn="ctr"/>
            <a:r>
              <a:rPr lang="en-US" sz="3200" dirty="0" smtClean="0">
                <a:latin typeface="Cambria" pitchFamily="18" charset="0"/>
              </a:rPr>
              <a:t>Over 5,000 media hits </a:t>
            </a:r>
          </a:p>
          <a:p>
            <a:pPr algn="ctr"/>
            <a:r>
              <a:rPr lang="en-US" sz="3200" dirty="0" smtClean="0">
                <a:latin typeface="Cambria" pitchFamily="18" charset="0"/>
              </a:rPr>
              <a:t>Hundreds of supporting emails</a:t>
            </a:r>
          </a:p>
          <a:p>
            <a:pPr algn="ctr"/>
            <a:r>
              <a:rPr lang="en-US" sz="3200" dirty="0" smtClean="0">
                <a:latin typeface="Cambria" pitchFamily="18" charset="0"/>
              </a:rPr>
              <a:t>Numerous endorsements</a:t>
            </a:r>
          </a:p>
          <a:p>
            <a:pPr algn="ctr"/>
            <a:r>
              <a:rPr lang="en-US" sz="3200" dirty="0" smtClean="0">
                <a:latin typeface="Cambria" pitchFamily="18" charset="0"/>
              </a:rPr>
              <a:t>Political interest</a:t>
            </a:r>
          </a:p>
          <a:p>
            <a:pPr algn="ctr"/>
            <a:r>
              <a:rPr lang="en-US" sz="3200" dirty="0" smtClean="0">
                <a:latin typeface="Cambria" pitchFamily="18" charset="0"/>
              </a:rPr>
              <a:t>Financial donations </a:t>
            </a:r>
          </a:p>
          <a:p>
            <a:pPr algn="ctr"/>
            <a:r>
              <a:rPr lang="en-US" sz="3200" dirty="0" smtClean="0">
                <a:latin typeface="Cambria" pitchFamily="18" charset="0"/>
              </a:rPr>
              <a:t>Website with information and cites</a:t>
            </a:r>
          </a:p>
          <a:p>
            <a:pPr algn="ctr"/>
            <a:r>
              <a:rPr lang="en-US" sz="3200" dirty="0" smtClean="0">
                <a:latin typeface="Cambria" pitchFamily="18" charset="0"/>
              </a:rPr>
              <a:t>Social Media: Twitter, </a:t>
            </a:r>
            <a:r>
              <a:rPr lang="en-US" sz="3200" dirty="0" err="1" smtClean="0">
                <a:latin typeface="Cambria" pitchFamily="18" charset="0"/>
              </a:rPr>
              <a:t>Facebook</a:t>
            </a:r>
            <a:endParaRPr lang="en-US" sz="3200" dirty="0" smtClean="0">
              <a:latin typeface="Cambria" pitchFamily="18" charset="0"/>
            </a:endParaRPr>
          </a:p>
          <a:p>
            <a:endParaRPr lang="en-US" sz="2400" dirty="0" smtClean="0">
              <a:latin typeface="Cambria" pitchFamily="18" charset="0"/>
            </a:endParaRPr>
          </a:p>
        </p:txBody>
      </p:sp>
    </p:spTree>
    <p:extLst>
      <p:ext uri="{BB962C8B-B14F-4D97-AF65-F5344CB8AC3E}">
        <p14:creationId xmlns:p14="http://schemas.microsoft.com/office/powerpoint/2010/main" val="238227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a:srcRect/>
          <a:stretch>
            <a:fillRect/>
          </a:stretch>
        </p:blipFill>
        <p:spPr bwMode="auto">
          <a:xfrm>
            <a:off x="2125052" y="395654"/>
            <a:ext cx="5419725" cy="1362075"/>
          </a:xfrm>
          <a:prstGeom prst="rect">
            <a:avLst/>
          </a:prstGeom>
          <a:noFill/>
        </p:spPr>
      </p:pic>
      <p:sp>
        <p:nvSpPr>
          <p:cNvPr id="3" name="Rectangle 2"/>
          <p:cNvSpPr/>
          <p:nvPr/>
        </p:nvSpPr>
        <p:spPr>
          <a:xfrm>
            <a:off x="422031" y="1964353"/>
            <a:ext cx="8499231" cy="5878532"/>
          </a:xfrm>
          <a:prstGeom prst="rect">
            <a:avLst/>
          </a:prstGeom>
        </p:spPr>
        <p:txBody>
          <a:bodyPr wrap="square">
            <a:spAutoFit/>
          </a:bodyPr>
          <a:lstStyle/>
          <a:p>
            <a:pPr algn="ctr"/>
            <a:r>
              <a:rPr lang="en-US" sz="4000" b="1" dirty="0" smtClean="0">
                <a:latin typeface="Cambria" pitchFamily="18" charset="0"/>
              </a:rPr>
              <a:t>Future</a:t>
            </a:r>
          </a:p>
          <a:p>
            <a:pPr algn="ctr"/>
            <a:endParaRPr lang="en-US" sz="2400" dirty="0" smtClean="0">
              <a:latin typeface="Cambria" pitchFamily="18" charset="0"/>
            </a:endParaRPr>
          </a:p>
          <a:p>
            <a:pPr algn="ctr"/>
            <a:r>
              <a:rPr lang="en-US" sz="3600" dirty="0" smtClean="0">
                <a:latin typeface="Cambria" pitchFamily="18" charset="0"/>
              </a:rPr>
              <a:t>Nationwide infrastructure to support local partners in getting this message out</a:t>
            </a:r>
          </a:p>
          <a:p>
            <a:pPr algn="ctr"/>
            <a:endParaRPr lang="en-US" sz="3600" dirty="0" smtClean="0">
              <a:latin typeface="Cambria" pitchFamily="18" charset="0"/>
            </a:endParaRPr>
          </a:p>
          <a:p>
            <a:pPr algn="ctr"/>
            <a:r>
              <a:rPr lang="en-US" sz="3600" dirty="0" smtClean="0">
                <a:latin typeface="Cambria" pitchFamily="18" charset="0"/>
              </a:rPr>
              <a:t>CADCA, NNOAC, California, Colorado, Ohio, Michigan, Oregon, Washington, Rhode Island, Massachusetts</a:t>
            </a:r>
          </a:p>
          <a:p>
            <a:pPr algn="ctr"/>
            <a:endParaRPr lang="en-US" sz="3600" dirty="0" smtClean="0">
              <a:latin typeface="Cambria" pitchFamily="18" charset="0"/>
            </a:endParaRPr>
          </a:p>
          <a:p>
            <a:pPr algn="ctr"/>
            <a:endParaRPr lang="en-US" sz="3600" dirty="0" smtClean="0">
              <a:latin typeface="Cambria" pitchFamily="18" charset="0"/>
            </a:endParaRPr>
          </a:p>
          <a:p>
            <a:endParaRPr lang="en-US" sz="2400" dirty="0" smtClean="0">
              <a:latin typeface="Cambria" pitchFamily="18" charset="0"/>
            </a:endParaRPr>
          </a:p>
        </p:txBody>
      </p:sp>
    </p:spTree>
    <p:extLst>
      <p:ext uri="{BB962C8B-B14F-4D97-AF65-F5344CB8AC3E}">
        <p14:creationId xmlns:p14="http://schemas.microsoft.com/office/powerpoint/2010/main" val="214256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Marijuana</a:t>
            </a:r>
            <a:endParaRPr lang="en-US" b="1" dirty="0"/>
          </a:p>
        </p:txBody>
      </p:sp>
      <p:sp>
        <p:nvSpPr>
          <p:cNvPr id="3" name="Content Placeholder 2"/>
          <p:cNvSpPr>
            <a:spLocks noGrp="1"/>
          </p:cNvSpPr>
          <p:nvPr>
            <p:ph idx="1"/>
          </p:nvPr>
        </p:nvSpPr>
        <p:spPr>
          <a:xfrm>
            <a:off x="0" y="1371600"/>
            <a:ext cx="9144000" cy="5486400"/>
          </a:xfrm>
        </p:spPr>
        <p:txBody>
          <a:bodyPr>
            <a:normAutofit fontScale="92500" lnSpcReduction="10000"/>
          </a:bodyPr>
          <a:lstStyle/>
          <a:p>
            <a:r>
              <a:rPr lang="en-US" dirty="0" smtClean="0">
                <a:latin typeface="Georgia"/>
                <a:cs typeface="Georgia"/>
              </a:rPr>
              <a:t>The number and percentage of persons aged 12 or older who were current marijuana users in 2011 were 18.1 million or 7% - similar to 2009 and 2010 rates, but higher than those in 2002 through 2008. </a:t>
            </a:r>
            <a:endParaRPr lang="en-US" dirty="0">
              <a:latin typeface="Georgia"/>
              <a:cs typeface="Georgia"/>
            </a:endParaRPr>
          </a:p>
          <a:p>
            <a:pPr marL="0" indent="0">
              <a:buNone/>
            </a:pPr>
            <a:r>
              <a:rPr lang="en-US" dirty="0" smtClean="0">
                <a:latin typeface="Georgia"/>
                <a:cs typeface="Georgia"/>
              </a:rPr>
              <a:t> </a:t>
            </a:r>
            <a:endParaRPr lang="en-US" dirty="0">
              <a:latin typeface="Georgia"/>
              <a:cs typeface="Georgia"/>
            </a:endParaRPr>
          </a:p>
          <a:p>
            <a:r>
              <a:rPr lang="en-US" dirty="0" smtClean="0">
                <a:latin typeface="Georgia"/>
                <a:cs typeface="Georgia"/>
              </a:rPr>
              <a:t>From the late 1990s until the mid-2000s marijuana use by adolescents (8</a:t>
            </a:r>
            <a:r>
              <a:rPr lang="en-US" baseline="30000" dirty="0" smtClean="0">
                <a:latin typeface="Georgia"/>
                <a:cs typeface="Georgia"/>
              </a:rPr>
              <a:t>th</a:t>
            </a:r>
            <a:r>
              <a:rPr lang="en-US" dirty="0">
                <a:latin typeface="Georgia"/>
                <a:cs typeface="Georgia"/>
              </a:rPr>
              <a:t> </a:t>
            </a:r>
            <a:r>
              <a:rPr lang="en-US" dirty="0" smtClean="0">
                <a:latin typeface="Georgia"/>
                <a:cs typeface="Georgia"/>
              </a:rPr>
              <a:t>– 12</a:t>
            </a:r>
            <a:r>
              <a:rPr lang="en-US" baseline="30000" dirty="0" smtClean="0">
                <a:latin typeface="Georgia"/>
                <a:cs typeface="Georgia"/>
              </a:rPr>
              <a:t>th</a:t>
            </a:r>
            <a:r>
              <a:rPr lang="en-US" dirty="0" smtClean="0">
                <a:latin typeface="Georgia"/>
                <a:cs typeface="Georgia"/>
              </a:rPr>
              <a:t> graders) declined, however they started to rise again in 2006. </a:t>
            </a:r>
            <a:endParaRPr lang="en-US" dirty="0">
              <a:latin typeface="Georgia"/>
              <a:cs typeface="Georgia"/>
            </a:endParaRPr>
          </a:p>
          <a:p>
            <a:endParaRPr lang="en-US" dirty="0" smtClean="0">
              <a:latin typeface="Georgia"/>
              <a:cs typeface="Georgia"/>
            </a:endParaRPr>
          </a:p>
          <a:p>
            <a:r>
              <a:rPr lang="en-US" dirty="0" smtClean="0">
                <a:latin typeface="Georgia"/>
                <a:cs typeface="Georgia"/>
              </a:rPr>
              <a:t>In 2012, 22.9% of 12</a:t>
            </a:r>
            <a:r>
              <a:rPr lang="en-US" baseline="30000" dirty="0" smtClean="0">
                <a:latin typeface="Georgia"/>
                <a:cs typeface="Georgia"/>
              </a:rPr>
              <a:t>th</a:t>
            </a:r>
            <a:r>
              <a:rPr lang="en-US" dirty="0" smtClean="0">
                <a:latin typeface="Georgia"/>
                <a:cs typeface="Georgia"/>
              </a:rPr>
              <a:t> graders used marijuana in the past month – an increase from 18.8% in 2007.</a:t>
            </a:r>
          </a:p>
          <a:p>
            <a:endParaRPr lang="en-US" dirty="0">
              <a:latin typeface="Georgia"/>
              <a:cs typeface="Georgia"/>
            </a:endParaRPr>
          </a:p>
          <a:p>
            <a:endParaRPr lang="en-US" dirty="0">
              <a:latin typeface="Georgia"/>
              <a:cs typeface="Georgia"/>
            </a:endParaRPr>
          </a:p>
          <a:p>
            <a:pPr marL="0" indent="0">
              <a:buNone/>
            </a:pPr>
            <a:endParaRPr lang="en-US" dirty="0" smtClean="0">
              <a:latin typeface="Georgia"/>
              <a:cs typeface="Georgia"/>
            </a:endParaRPr>
          </a:p>
        </p:txBody>
      </p:sp>
    </p:spTree>
    <p:extLst>
      <p:ext uri="{BB962C8B-B14F-4D97-AF65-F5344CB8AC3E}">
        <p14:creationId xmlns:p14="http://schemas.microsoft.com/office/powerpoint/2010/main" val="85454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234" y="3939322"/>
            <a:ext cx="4113738" cy="1983105"/>
          </a:xfrm>
          <a:prstGeom prst="rect">
            <a:avLst/>
          </a:prstGeom>
        </p:spPr>
        <p:txBody>
          <a:bodyPr vert="horz" wrap="square" lIns="0" tIns="0" rIns="0" bIns="0" rtlCol="0">
            <a:noAutofit/>
          </a:bodyPr>
          <a:lstStyle/>
          <a:p>
            <a:pPr marL="12700" marR="12700" indent="0" algn="ctr">
              <a:lnSpc>
                <a:spcPct val="98900"/>
              </a:lnSpc>
            </a:pPr>
            <a:r>
              <a:rPr sz="6450" b="1" spc="-350" dirty="0" smtClean="0">
                <a:solidFill>
                  <a:srgbClr val="ED1D24"/>
                </a:solidFill>
                <a:latin typeface="Times New Roman"/>
                <a:cs typeface="Times New Roman"/>
              </a:rPr>
              <a:t>2.7</a:t>
            </a:r>
            <a:r>
              <a:rPr sz="6450" b="1" spc="-585" dirty="0" smtClean="0">
                <a:solidFill>
                  <a:srgbClr val="ED1D24"/>
                </a:solidFill>
                <a:latin typeface="Times New Roman"/>
                <a:cs typeface="Times New Roman"/>
              </a:rPr>
              <a:t> </a:t>
            </a:r>
            <a:r>
              <a:rPr sz="6450" b="1" spc="-500" dirty="0" smtClean="0">
                <a:solidFill>
                  <a:srgbClr val="ED1D24"/>
                </a:solidFill>
                <a:latin typeface="Times New Roman"/>
                <a:cs typeface="Times New Roman"/>
              </a:rPr>
              <a:t>million</a:t>
            </a:r>
            <a:r>
              <a:rPr sz="6450" b="1" spc="-295" dirty="0" smtClean="0">
                <a:solidFill>
                  <a:srgbClr val="ED1D24"/>
                </a:solidFill>
                <a:latin typeface="Times New Roman"/>
                <a:cs typeface="Times New Roman"/>
              </a:rPr>
              <a:t> </a:t>
            </a:r>
            <a:endParaRPr lang="en-US" sz="6450" b="1" spc="-295" dirty="0" smtClean="0">
              <a:solidFill>
                <a:srgbClr val="ED1D24"/>
              </a:solidFill>
              <a:latin typeface="Times New Roman"/>
              <a:cs typeface="Times New Roman"/>
            </a:endParaRPr>
          </a:p>
          <a:p>
            <a:pPr marL="12700" marR="12700" indent="0" algn="ctr">
              <a:lnSpc>
                <a:spcPct val="98900"/>
              </a:lnSpc>
            </a:pPr>
            <a:r>
              <a:rPr sz="2000" spc="-220" dirty="0" smtClean="0">
                <a:latin typeface="Times New Roman"/>
                <a:cs typeface="Times New Roman"/>
              </a:rPr>
              <a:t>A</a:t>
            </a:r>
            <a:r>
              <a:rPr sz="2000" spc="-10" dirty="0" smtClean="0">
                <a:latin typeface="Times New Roman"/>
                <a:cs typeface="Times New Roman"/>
              </a:rPr>
              <a:t>r</a:t>
            </a:r>
            <a:r>
              <a:rPr sz="2000" spc="-35" dirty="0" smtClean="0">
                <a:latin typeface="Times New Roman"/>
                <a:cs typeface="Times New Roman"/>
              </a:rPr>
              <a:t>r</a:t>
            </a:r>
            <a:r>
              <a:rPr sz="2000" spc="50" dirty="0" smtClean="0">
                <a:latin typeface="Times New Roman"/>
                <a:cs typeface="Times New Roman"/>
              </a:rPr>
              <a:t>ests</a:t>
            </a:r>
            <a:r>
              <a:rPr sz="2000" spc="-70" dirty="0" smtClean="0">
                <a:latin typeface="Times New Roman"/>
                <a:cs typeface="Times New Roman"/>
              </a:rPr>
              <a:t> </a:t>
            </a:r>
            <a:r>
              <a:rPr sz="2000" spc="-105" dirty="0" smtClean="0">
                <a:latin typeface="Times New Roman"/>
                <a:cs typeface="Times New Roman"/>
              </a:rPr>
              <a:t>f</a:t>
            </a:r>
            <a:r>
              <a:rPr sz="2000" spc="35" dirty="0" smtClean="0">
                <a:latin typeface="Times New Roman"/>
                <a:cs typeface="Times New Roman"/>
              </a:rPr>
              <a:t>or</a:t>
            </a:r>
            <a:r>
              <a:rPr sz="2000" spc="-70" dirty="0" smtClean="0">
                <a:latin typeface="Times New Roman"/>
                <a:cs typeface="Times New Roman"/>
              </a:rPr>
              <a:t> </a:t>
            </a:r>
            <a:r>
              <a:rPr sz="2000" spc="0" dirty="0" smtClean="0">
                <a:latin typeface="Times New Roman"/>
                <a:cs typeface="Times New Roman"/>
              </a:rPr>
              <a:t>al</a:t>
            </a:r>
            <a:r>
              <a:rPr sz="2000" spc="-15" dirty="0" smtClean="0">
                <a:latin typeface="Times New Roman"/>
                <a:cs typeface="Times New Roman"/>
              </a:rPr>
              <a:t>c</a:t>
            </a:r>
            <a:r>
              <a:rPr sz="2000" spc="20" dirty="0" smtClean="0">
                <a:latin typeface="Times New Roman"/>
                <a:cs typeface="Times New Roman"/>
              </a:rPr>
              <a:t>ohol-</a:t>
            </a:r>
            <a:r>
              <a:rPr sz="2000" spc="-5" dirty="0" smtClean="0">
                <a:latin typeface="Times New Roman"/>
                <a:cs typeface="Times New Roman"/>
              </a:rPr>
              <a:t>r</a:t>
            </a:r>
            <a:r>
              <a:rPr sz="2000" spc="25" dirty="0" smtClean="0">
                <a:latin typeface="Times New Roman"/>
                <a:cs typeface="Times New Roman"/>
              </a:rPr>
              <a:t>el</a:t>
            </a:r>
            <a:r>
              <a:rPr sz="2000" spc="20" dirty="0" smtClean="0">
                <a:latin typeface="Times New Roman"/>
                <a:cs typeface="Times New Roman"/>
              </a:rPr>
              <a:t>a</a:t>
            </a:r>
            <a:r>
              <a:rPr sz="2000" spc="75" dirty="0" smtClean="0">
                <a:latin typeface="Times New Roman"/>
                <a:cs typeface="Times New Roman"/>
              </a:rPr>
              <a:t>t</a:t>
            </a:r>
            <a:r>
              <a:rPr sz="2000" spc="100" dirty="0" smtClean="0">
                <a:latin typeface="Times New Roman"/>
                <a:cs typeface="Times New Roman"/>
              </a:rPr>
              <a:t>ed</a:t>
            </a:r>
            <a:r>
              <a:rPr sz="2000" spc="50" dirty="0" smtClean="0">
                <a:latin typeface="Times New Roman"/>
                <a:cs typeface="Times New Roman"/>
              </a:rPr>
              <a:t> </a:t>
            </a:r>
            <a:r>
              <a:rPr sz="2000" spc="-10" dirty="0" smtClean="0">
                <a:latin typeface="Times New Roman"/>
                <a:cs typeface="Times New Roman"/>
              </a:rPr>
              <a:t>c</a:t>
            </a:r>
            <a:r>
              <a:rPr sz="2000" spc="-5" dirty="0" smtClean="0">
                <a:latin typeface="Times New Roman"/>
                <a:cs typeface="Times New Roman"/>
              </a:rPr>
              <a:t>r</a:t>
            </a:r>
            <a:r>
              <a:rPr sz="2000" spc="30" dirty="0" smtClean="0">
                <a:latin typeface="Times New Roman"/>
                <a:cs typeface="Times New Roman"/>
              </a:rPr>
              <a:t>imes</a:t>
            </a:r>
            <a:r>
              <a:rPr sz="2000" spc="-70" dirty="0" smtClean="0">
                <a:latin typeface="Times New Roman"/>
                <a:cs typeface="Times New Roman"/>
              </a:rPr>
              <a:t> </a:t>
            </a:r>
            <a:r>
              <a:rPr sz="2000" spc="5" dirty="0" smtClean="0">
                <a:latin typeface="Times New Roman"/>
                <a:cs typeface="Times New Roman"/>
              </a:rPr>
              <a:t>in</a:t>
            </a:r>
            <a:r>
              <a:rPr sz="2000" spc="-70" dirty="0" smtClean="0">
                <a:latin typeface="Times New Roman"/>
                <a:cs typeface="Times New Roman"/>
              </a:rPr>
              <a:t> </a:t>
            </a:r>
            <a:r>
              <a:rPr sz="2000" spc="15" dirty="0" smtClean="0">
                <a:latin typeface="Times New Roman"/>
                <a:cs typeface="Times New Roman"/>
              </a:rPr>
              <a:t>2008</a:t>
            </a:r>
            <a:endParaRPr sz="2000" dirty="0">
              <a:latin typeface="Times New Roman"/>
              <a:cs typeface="Times New Roman"/>
            </a:endParaRPr>
          </a:p>
        </p:txBody>
      </p:sp>
      <p:sp>
        <p:nvSpPr>
          <p:cNvPr id="3" name="object 3"/>
          <p:cNvSpPr txBox="1"/>
          <p:nvPr/>
        </p:nvSpPr>
        <p:spPr>
          <a:xfrm>
            <a:off x="5533233" y="3928509"/>
            <a:ext cx="2925175" cy="1577975"/>
          </a:xfrm>
          <a:prstGeom prst="rect">
            <a:avLst/>
          </a:prstGeom>
        </p:spPr>
        <p:txBody>
          <a:bodyPr vert="horz" wrap="square" lIns="0" tIns="0" rIns="0" bIns="0" rtlCol="0">
            <a:noAutofit/>
          </a:bodyPr>
          <a:lstStyle/>
          <a:p>
            <a:pPr marR="0" algn="ctr">
              <a:lnSpc>
                <a:spcPct val="100000"/>
              </a:lnSpc>
            </a:pPr>
            <a:r>
              <a:rPr lang="en-US" sz="6450" b="1" spc="-420" dirty="0" smtClean="0">
                <a:solidFill>
                  <a:srgbClr val="28AAE2"/>
                </a:solidFill>
                <a:latin typeface="Times New Roman"/>
                <a:cs typeface="Times New Roman"/>
              </a:rPr>
              <a:t>847</a:t>
            </a:r>
            <a:r>
              <a:rPr sz="6450" b="1" spc="-420" dirty="0" smtClean="0">
                <a:solidFill>
                  <a:srgbClr val="28AAE2"/>
                </a:solidFill>
                <a:latin typeface="Times New Roman"/>
                <a:cs typeface="Times New Roman"/>
              </a:rPr>
              <a:t>,000</a:t>
            </a:r>
            <a:endParaRPr sz="6450" dirty="0">
              <a:latin typeface="Times New Roman"/>
              <a:cs typeface="Times New Roman"/>
            </a:endParaRPr>
          </a:p>
          <a:p>
            <a:pPr>
              <a:lnSpc>
                <a:spcPts val="600"/>
              </a:lnSpc>
              <a:spcBef>
                <a:spcPts val="8"/>
              </a:spcBef>
            </a:pPr>
            <a:endParaRPr sz="600" dirty="0"/>
          </a:p>
          <a:p>
            <a:pPr marL="313690" marR="313690" indent="0" algn="ctr">
              <a:lnSpc>
                <a:spcPts val="2000"/>
              </a:lnSpc>
            </a:pPr>
            <a:r>
              <a:rPr sz="2000" spc="-150" dirty="0" smtClean="0">
                <a:latin typeface="Times New Roman"/>
                <a:cs typeface="Times New Roman"/>
              </a:rPr>
              <a:t>M</a:t>
            </a:r>
            <a:r>
              <a:rPr sz="2000" spc="30" dirty="0" smtClean="0">
                <a:latin typeface="Times New Roman"/>
                <a:cs typeface="Times New Roman"/>
              </a:rPr>
              <a:t>a</a:t>
            </a:r>
            <a:r>
              <a:rPr sz="2000" spc="25" dirty="0" smtClean="0">
                <a:latin typeface="Times New Roman"/>
                <a:cs typeface="Times New Roman"/>
              </a:rPr>
              <a:t>r</a:t>
            </a:r>
            <a:r>
              <a:rPr sz="2000" spc="10" dirty="0" smtClean="0">
                <a:latin typeface="Times New Roman"/>
                <a:cs typeface="Times New Roman"/>
              </a:rPr>
              <a:t>ijuana-</a:t>
            </a:r>
            <a:r>
              <a:rPr sz="2000" spc="-10" dirty="0" smtClean="0">
                <a:latin typeface="Times New Roman"/>
                <a:cs typeface="Times New Roman"/>
              </a:rPr>
              <a:t>r</a:t>
            </a:r>
            <a:r>
              <a:rPr sz="2000" spc="25" dirty="0" smtClean="0">
                <a:latin typeface="Times New Roman"/>
                <a:cs typeface="Times New Roman"/>
              </a:rPr>
              <a:t>el</a:t>
            </a:r>
            <a:r>
              <a:rPr sz="2000" spc="20" dirty="0" smtClean="0">
                <a:latin typeface="Times New Roman"/>
                <a:cs typeface="Times New Roman"/>
              </a:rPr>
              <a:t>a</a:t>
            </a:r>
            <a:r>
              <a:rPr sz="2000" spc="75" dirty="0" smtClean="0">
                <a:latin typeface="Times New Roman"/>
                <a:cs typeface="Times New Roman"/>
              </a:rPr>
              <a:t>t</a:t>
            </a:r>
            <a:r>
              <a:rPr sz="2000" spc="100" dirty="0" smtClean="0">
                <a:latin typeface="Times New Roman"/>
                <a:cs typeface="Times New Roman"/>
              </a:rPr>
              <a:t>ed</a:t>
            </a:r>
            <a:r>
              <a:rPr sz="2000" spc="50" dirty="0" smtClean="0">
                <a:latin typeface="Times New Roman"/>
                <a:cs typeface="Times New Roman"/>
              </a:rPr>
              <a:t> </a:t>
            </a:r>
            <a:r>
              <a:rPr sz="2000" spc="30" dirty="0" smtClean="0">
                <a:latin typeface="Times New Roman"/>
                <a:cs typeface="Times New Roman"/>
              </a:rPr>
              <a:t>a</a:t>
            </a:r>
            <a:r>
              <a:rPr sz="2000" spc="25" dirty="0" smtClean="0">
                <a:latin typeface="Times New Roman"/>
                <a:cs typeface="Times New Roman"/>
              </a:rPr>
              <a:t>r</a:t>
            </a:r>
            <a:r>
              <a:rPr sz="2000" spc="-35" dirty="0" smtClean="0">
                <a:latin typeface="Times New Roman"/>
                <a:cs typeface="Times New Roman"/>
              </a:rPr>
              <a:t>r</a:t>
            </a:r>
            <a:r>
              <a:rPr sz="2000" spc="50" dirty="0" smtClean="0">
                <a:latin typeface="Times New Roman"/>
                <a:cs typeface="Times New Roman"/>
              </a:rPr>
              <a:t>ests</a:t>
            </a:r>
            <a:r>
              <a:rPr sz="2000" spc="-70" dirty="0" smtClean="0">
                <a:latin typeface="Times New Roman"/>
                <a:cs typeface="Times New Roman"/>
              </a:rPr>
              <a:t> </a:t>
            </a:r>
            <a:r>
              <a:rPr sz="2000" spc="5" dirty="0" smtClean="0">
                <a:latin typeface="Times New Roman"/>
                <a:cs typeface="Times New Roman"/>
              </a:rPr>
              <a:t>in</a:t>
            </a:r>
            <a:r>
              <a:rPr sz="2000" spc="-70" dirty="0" smtClean="0">
                <a:latin typeface="Times New Roman"/>
                <a:cs typeface="Times New Roman"/>
              </a:rPr>
              <a:t> </a:t>
            </a:r>
            <a:r>
              <a:rPr sz="2000" spc="15" dirty="0" smtClean="0">
                <a:latin typeface="Times New Roman"/>
                <a:cs typeface="Times New Roman"/>
              </a:rPr>
              <a:t>2008</a:t>
            </a:r>
            <a:endParaRPr sz="2000" dirty="0">
              <a:latin typeface="Times New Roman"/>
              <a:cs typeface="Times New Roman"/>
            </a:endParaRPr>
          </a:p>
        </p:txBody>
      </p:sp>
      <p:sp>
        <p:nvSpPr>
          <p:cNvPr id="5" name="object 5"/>
          <p:cNvSpPr/>
          <p:nvPr/>
        </p:nvSpPr>
        <p:spPr>
          <a:xfrm>
            <a:off x="464233" y="2507518"/>
            <a:ext cx="5069000" cy="1460499"/>
          </a:xfrm>
          <a:custGeom>
            <a:avLst/>
            <a:gdLst/>
            <a:ahLst/>
            <a:cxnLst/>
            <a:rect l="l" t="t" r="r" b="b"/>
            <a:pathLst>
              <a:path w="5069000" h="1460500">
                <a:moveTo>
                  <a:pt x="1404564" y="1435099"/>
                </a:moveTo>
                <a:lnTo>
                  <a:pt x="1149037" y="1435099"/>
                </a:lnTo>
                <a:lnTo>
                  <a:pt x="1168936" y="1447799"/>
                </a:lnTo>
                <a:lnTo>
                  <a:pt x="1189481" y="1460499"/>
                </a:lnTo>
                <a:lnTo>
                  <a:pt x="1352300" y="1460499"/>
                </a:lnTo>
                <a:lnTo>
                  <a:pt x="1370175" y="1447799"/>
                </a:lnTo>
                <a:lnTo>
                  <a:pt x="1387607" y="1447799"/>
                </a:lnTo>
                <a:lnTo>
                  <a:pt x="1404564" y="1435099"/>
                </a:lnTo>
                <a:close/>
              </a:path>
              <a:path w="5069000" h="1460500">
                <a:moveTo>
                  <a:pt x="4363550" y="1231899"/>
                </a:moveTo>
                <a:lnTo>
                  <a:pt x="3753789" y="1231899"/>
                </a:lnTo>
                <a:lnTo>
                  <a:pt x="3759502" y="1244599"/>
                </a:lnTo>
                <a:lnTo>
                  <a:pt x="3766526" y="1269999"/>
                </a:lnTo>
                <a:lnTo>
                  <a:pt x="3774811" y="1282699"/>
                </a:lnTo>
                <a:lnTo>
                  <a:pt x="3784307" y="1308099"/>
                </a:lnTo>
                <a:lnTo>
                  <a:pt x="3794963" y="1320799"/>
                </a:lnTo>
                <a:lnTo>
                  <a:pt x="3806730" y="1333499"/>
                </a:lnTo>
                <a:lnTo>
                  <a:pt x="3819558" y="1358899"/>
                </a:lnTo>
                <a:lnTo>
                  <a:pt x="3833397" y="1371599"/>
                </a:lnTo>
                <a:lnTo>
                  <a:pt x="3863905" y="1396999"/>
                </a:lnTo>
                <a:lnTo>
                  <a:pt x="3897854" y="1422399"/>
                </a:lnTo>
                <a:lnTo>
                  <a:pt x="3915994" y="1435099"/>
                </a:lnTo>
                <a:lnTo>
                  <a:pt x="3934844" y="1435099"/>
                </a:lnTo>
                <a:lnTo>
                  <a:pt x="3954354" y="1447799"/>
                </a:lnTo>
                <a:lnTo>
                  <a:pt x="3974473" y="1460499"/>
                </a:lnTo>
                <a:lnTo>
                  <a:pt x="4132188" y="1460499"/>
                </a:lnTo>
                <a:lnTo>
                  <a:pt x="4155014" y="1447799"/>
                </a:lnTo>
                <a:lnTo>
                  <a:pt x="4177114" y="1447799"/>
                </a:lnTo>
                <a:lnTo>
                  <a:pt x="4218858" y="1422399"/>
                </a:lnTo>
                <a:lnTo>
                  <a:pt x="4256864" y="1396999"/>
                </a:lnTo>
                <a:lnTo>
                  <a:pt x="4290575" y="1371599"/>
                </a:lnTo>
                <a:lnTo>
                  <a:pt x="4305647" y="1346199"/>
                </a:lnTo>
                <a:lnTo>
                  <a:pt x="4319436" y="1333499"/>
                </a:lnTo>
                <a:lnTo>
                  <a:pt x="4331874" y="1308099"/>
                </a:lnTo>
                <a:lnTo>
                  <a:pt x="4342891" y="1295399"/>
                </a:lnTo>
                <a:lnTo>
                  <a:pt x="4352416" y="1269999"/>
                </a:lnTo>
                <a:lnTo>
                  <a:pt x="4360382" y="1244599"/>
                </a:lnTo>
                <a:lnTo>
                  <a:pt x="4363550" y="1231899"/>
                </a:lnTo>
                <a:close/>
              </a:path>
              <a:path w="5069000" h="1460500">
                <a:moveTo>
                  <a:pt x="4020395" y="457199"/>
                </a:moveTo>
                <a:lnTo>
                  <a:pt x="200837" y="457199"/>
                </a:lnTo>
                <a:lnTo>
                  <a:pt x="137401" y="584199"/>
                </a:lnTo>
                <a:lnTo>
                  <a:pt x="116243" y="761999"/>
                </a:lnTo>
                <a:lnTo>
                  <a:pt x="52870" y="800099"/>
                </a:lnTo>
                <a:lnTo>
                  <a:pt x="0" y="876299"/>
                </a:lnTo>
                <a:lnTo>
                  <a:pt x="21158" y="1092199"/>
                </a:lnTo>
                <a:lnTo>
                  <a:pt x="56375" y="1117599"/>
                </a:lnTo>
                <a:lnTo>
                  <a:pt x="147967" y="1142999"/>
                </a:lnTo>
                <a:lnTo>
                  <a:pt x="197307" y="1193799"/>
                </a:lnTo>
                <a:lnTo>
                  <a:pt x="968425" y="1219199"/>
                </a:lnTo>
                <a:lnTo>
                  <a:pt x="973629" y="1231899"/>
                </a:lnTo>
                <a:lnTo>
                  <a:pt x="980232" y="1257299"/>
                </a:lnTo>
                <a:lnTo>
                  <a:pt x="988181" y="1282699"/>
                </a:lnTo>
                <a:lnTo>
                  <a:pt x="997422" y="1295399"/>
                </a:lnTo>
                <a:lnTo>
                  <a:pt x="1007900" y="1320799"/>
                </a:lnTo>
                <a:lnTo>
                  <a:pt x="1019563" y="1333499"/>
                </a:lnTo>
                <a:lnTo>
                  <a:pt x="1032356" y="1346199"/>
                </a:lnTo>
                <a:lnTo>
                  <a:pt x="1046225" y="1371599"/>
                </a:lnTo>
                <a:lnTo>
                  <a:pt x="1061117" y="1384299"/>
                </a:lnTo>
                <a:lnTo>
                  <a:pt x="1076979" y="1396999"/>
                </a:lnTo>
                <a:lnTo>
                  <a:pt x="1093755" y="1409699"/>
                </a:lnTo>
                <a:lnTo>
                  <a:pt x="1111393" y="1422399"/>
                </a:lnTo>
                <a:lnTo>
                  <a:pt x="1129838" y="1435099"/>
                </a:lnTo>
                <a:lnTo>
                  <a:pt x="1421012" y="1435099"/>
                </a:lnTo>
                <a:lnTo>
                  <a:pt x="1436917" y="1422399"/>
                </a:lnTo>
                <a:lnTo>
                  <a:pt x="1452246" y="1409699"/>
                </a:lnTo>
                <a:lnTo>
                  <a:pt x="1466966" y="1396999"/>
                </a:lnTo>
                <a:lnTo>
                  <a:pt x="1481042" y="1396999"/>
                </a:lnTo>
                <a:lnTo>
                  <a:pt x="1494443" y="1384299"/>
                </a:lnTo>
                <a:lnTo>
                  <a:pt x="1507133" y="1371599"/>
                </a:lnTo>
                <a:lnTo>
                  <a:pt x="1519080" y="1358899"/>
                </a:lnTo>
                <a:lnTo>
                  <a:pt x="1530250" y="1333499"/>
                </a:lnTo>
                <a:lnTo>
                  <a:pt x="1540610" y="1320799"/>
                </a:lnTo>
                <a:lnTo>
                  <a:pt x="1550126" y="1308099"/>
                </a:lnTo>
                <a:lnTo>
                  <a:pt x="1558765" y="1295399"/>
                </a:lnTo>
                <a:lnTo>
                  <a:pt x="1566494" y="1282699"/>
                </a:lnTo>
                <a:lnTo>
                  <a:pt x="3723627" y="1282699"/>
                </a:lnTo>
                <a:lnTo>
                  <a:pt x="3753789" y="1231899"/>
                </a:lnTo>
                <a:lnTo>
                  <a:pt x="4363550" y="1231899"/>
                </a:lnTo>
                <a:lnTo>
                  <a:pt x="4366718" y="1219199"/>
                </a:lnTo>
                <a:lnTo>
                  <a:pt x="4371355" y="1206499"/>
                </a:lnTo>
                <a:lnTo>
                  <a:pt x="4374222" y="1181099"/>
                </a:lnTo>
                <a:lnTo>
                  <a:pt x="4896739" y="1181099"/>
                </a:lnTo>
                <a:lnTo>
                  <a:pt x="4928463" y="1155699"/>
                </a:lnTo>
                <a:lnTo>
                  <a:pt x="5030622" y="1130299"/>
                </a:lnTo>
                <a:lnTo>
                  <a:pt x="5069000" y="1130299"/>
                </a:lnTo>
                <a:lnTo>
                  <a:pt x="5150370" y="1041399"/>
                </a:lnTo>
                <a:lnTo>
                  <a:pt x="5143360" y="812799"/>
                </a:lnTo>
                <a:lnTo>
                  <a:pt x="5104574" y="736599"/>
                </a:lnTo>
                <a:lnTo>
                  <a:pt x="5101251" y="736599"/>
                </a:lnTo>
                <a:lnTo>
                  <a:pt x="5097598" y="723899"/>
                </a:lnTo>
                <a:lnTo>
                  <a:pt x="5092001" y="711199"/>
                </a:lnTo>
                <a:lnTo>
                  <a:pt x="5084058" y="698499"/>
                </a:lnTo>
                <a:lnTo>
                  <a:pt x="5073366" y="673099"/>
                </a:lnTo>
                <a:lnTo>
                  <a:pt x="5059522" y="647699"/>
                </a:lnTo>
                <a:lnTo>
                  <a:pt x="5046881" y="634999"/>
                </a:lnTo>
                <a:lnTo>
                  <a:pt x="4847437" y="634999"/>
                </a:lnTo>
                <a:lnTo>
                  <a:pt x="4808819" y="609599"/>
                </a:lnTo>
                <a:lnTo>
                  <a:pt x="4758424" y="584199"/>
                </a:lnTo>
                <a:lnTo>
                  <a:pt x="4697741" y="571499"/>
                </a:lnTo>
                <a:lnTo>
                  <a:pt x="4628258" y="546099"/>
                </a:lnTo>
                <a:lnTo>
                  <a:pt x="4551460" y="533399"/>
                </a:lnTo>
                <a:lnTo>
                  <a:pt x="4020395" y="457199"/>
                </a:lnTo>
                <a:close/>
              </a:path>
              <a:path w="5069000" h="1460500">
                <a:moveTo>
                  <a:pt x="4896739" y="1181099"/>
                </a:moveTo>
                <a:lnTo>
                  <a:pt x="4442282" y="1181099"/>
                </a:lnTo>
                <a:lnTo>
                  <a:pt x="4481042" y="1219199"/>
                </a:lnTo>
                <a:lnTo>
                  <a:pt x="4896739" y="1181099"/>
                </a:lnTo>
                <a:close/>
              </a:path>
              <a:path w="5069000" h="1460500">
                <a:moveTo>
                  <a:pt x="5069000" y="1130299"/>
                </a:moveTo>
                <a:lnTo>
                  <a:pt x="5030622" y="1130299"/>
                </a:lnTo>
                <a:lnTo>
                  <a:pt x="5034127" y="1168399"/>
                </a:lnTo>
                <a:lnTo>
                  <a:pt x="5069000" y="1130299"/>
                </a:lnTo>
                <a:close/>
              </a:path>
              <a:path w="5069000" h="1460500">
                <a:moveTo>
                  <a:pt x="4905971" y="558799"/>
                </a:moveTo>
                <a:lnTo>
                  <a:pt x="4865593" y="558799"/>
                </a:lnTo>
                <a:lnTo>
                  <a:pt x="4859008" y="571499"/>
                </a:lnTo>
                <a:lnTo>
                  <a:pt x="4854824" y="584199"/>
                </a:lnTo>
                <a:lnTo>
                  <a:pt x="4852117" y="596899"/>
                </a:lnTo>
                <a:lnTo>
                  <a:pt x="4849963" y="609599"/>
                </a:lnTo>
                <a:lnTo>
                  <a:pt x="4847437" y="634999"/>
                </a:lnTo>
                <a:lnTo>
                  <a:pt x="5046881" y="634999"/>
                </a:lnTo>
                <a:lnTo>
                  <a:pt x="5033360" y="622299"/>
                </a:lnTo>
                <a:lnTo>
                  <a:pt x="5019593" y="609599"/>
                </a:lnTo>
                <a:lnTo>
                  <a:pt x="4967167" y="609599"/>
                </a:lnTo>
                <a:lnTo>
                  <a:pt x="4964584" y="596899"/>
                </a:lnTo>
                <a:lnTo>
                  <a:pt x="4958087" y="596899"/>
                </a:lnTo>
                <a:lnTo>
                  <a:pt x="4948326" y="584199"/>
                </a:lnTo>
                <a:lnTo>
                  <a:pt x="4935952" y="571499"/>
                </a:lnTo>
                <a:lnTo>
                  <a:pt x="4921617" y="571499"/>
                </a:lnTo>
                <a:lnTo>
                  <a:pt x="4905971" y="558799"/>
                </a:lnTo>
                <a:close/>
              </a:path>
              <a:path w="5069000" h="1460500">
                <a:moveTo>
                  <a:pt x="3852301" y="444499"/>
                </a:moveTo>
                <a:lnTo>
                  <a:pt x="221248" y="444499"/>
                </a:lnTo>
                <a:lnTo>
                  <a:pt x="210545" y="457199"/>
                </a:lnTo>
                <a:lnTo>
                  <a:pt x="3934055" y="457199"/>
                </a:lnTo>
                <a:lnTo>
                  <a:pt x="3852301" y="444499"/>
                </a:lnTo>
                <a:close/>
              </a:path>
              <a:path w="5069000" h="1460500">
                <a:moveTo>
                  <a:pt x="3708504" y="431799"/>
                </a:moveTo>
                <a:lnTo>
                  <a:pt x="249578" y="431799"/>
                </a:lnTo>
                <a:lnTo>
                  <a:pt x="234577" y="444499"/>
                </a:lnTo>
                <a:lnTo>
                  <a:pt x="3776621" y="444499"/>
                </a:lnTo>
                <a:lnTo>
                  <a:pt x="3708504" y="431799"/>
                </a:lnTo>
                <a:close/>
              </a:path>
              <a:path w="5069000" h="1460500">
                <a:moveTo>
                  <a:pt x="3541402" y="419099"/>
                </a:moveTo>
                <a:lnTo>
                  <a:pt x="280778" y="419099"/>
                </a:lnTo>
                <a:lnTo>
                  <a:pt x="265297" y="431799"/>
                </a:lnTo>
                <a:lnTo>
                  <a:pt x="3564397" y="431799"/>
                </a:lnTo>
                <a:lnTo>
                  <a:pt x="3541402" y="419099"/>
                </a:lnTo>
                <a:close/>
              </a:path>
              <a:path w="5069000" h="1460500">
                <a:moveTo>
                  <a:pt x="2822673" y="50799"/>
                </a:moveTo>
                <a:lnTo>
                  <a:pt x="1451406" y="50799"/>
                </a:lnTo>
                <a:lnTo>
                  <a:pt x="1423032" y="63499"/>
                </a:lnTo>
                <a:lnTo>
                  <a:pt x="1393083" y="76199"/>
                </a:lnTo>
                <a:lnTo>
                  <a:pt x="1361888" y="88899"/>
                </a:lnTo>
                <a:lnTo>
                  <a:pt x="1297066" y="114299"/>
                </a:lnTo>
                <a:lnTo>
                  <a:pt x="1231188" y="165099"/>
                </a:lnTo>
                <a:lnTo>
                  <a:pt x="1198671" y="177799"/>
                </a:lnTo>
                <a:lnTo>
                  <a:pt x="1166874" y="203199"/>
                </a:lnTo>
                <a:lnTo>
                  <a:pt x="1136122" y="228599"/>
                </a:lnTo>
                <a:lnTo>
                  <a:pt x="1106745" y="241299"/>
                </a:lnTo>
                <a:lnTo>
                  <a:pt x="1079069" y="266699"/>
                </a:lnTo>
                <a:lnTo>
                  <a:pt x="1053422" y="279399"/>
                </a:lnTo>
                <a:lnTo>
                  <a:pt x="1030132" y="304799"/>
                </a:lnTo>
                <a:lnTo>
                  <a:pt x="1009526" y="317499"/>
                </a:lnTo>
                <a:lnTo>
                  <a:pt x="991932" y="330199"/>
                </a:lnTo>
                <a:lnTo>
                  <a:pt x="977678" y="342899"/>
                </a:lnTo>
                <a:lnTo>
                  <a:pt x="967090" y="355599"/>
                </a:lnTo>
                <a:lnTo>
                  <a:pt x="958227" y="355599"/>
                </a:lnTo>
                <a:lnTo>
                  <a:pt x="857479" y="368299"/>
                </a:lnTo>
                <a:lnTo>
                  <a:pt x="730217" y="380999"/>
                </a:lnTo>
                <a:lnTo>
                  <a:pt x="633111" y="393699"/>
                </a:lnTo>
                <a:lnTo>
                  <a:pt x="583683" y="393699"/>
                </a:lnTo>
                <a:lnTo>
                  <a:pt x="534917" y="406399"/>
                </a:lnTo>
                <a:lnTo>
                  <a:pt x="443111" y="406399"/>
                </a:lnTo>
                <a:lnTo>
                  <a:pt x="401939" y="419099"/>
                </a:lnTo>
                <a:lnTo>
                  <a:pt x="3533406" y="419099"/>
                </a:lnTo>
                <a:lnTo>
                  <a:pt x="3357472" y="355599"/>
                </a:lnTo>
                <a:lnTo>
                  <a:pt x="3359786" y="342899"/>
                </a:lnTo>
                <a:lnTo>
                  <a:pt x="3363834" y="342899"/>
                </a:lnTo>
                <a:lnTo>
                  <a:pt x="3368607" y="330199"/>
                </a:lnTo>
                <a:lnTo>
                  <a:pt x="3373097" y="330199"/>
                </a:lnTo>
                <a:lnTo>
                  <a:pt x="3376296" y="317499"/>
                </a:lnTo>
                <a:lnTo>
                  <a:pt x="3377196" y="304799"/>
                </a:lnTo>
                <a:lnTo>
                  <a:pt x="3374788" y="292099"/>
                </a:lnTo>
                <a:lnTo>
                  <a:pt x="3264689" y="292099"/>
                </a:lnTo>
                <a:lnTo>
                  <a:pt x="3258372" y="279399"/>
                </a:lnTo>
                <a:lnTo>
                  <a:pt x="3250543" y="279399"/>
                </a:lnTo>
                <a:lnTo>
                  <a:pt x="3241044" y="266699"/>
                </a:lnTo>
                <a:lnTo>
                  <a:pt x="3229716" y="266699"/>
                </a:lnTo>
                <a:lnTo>
                  <a:pt x="3216404" y="253999"/>
                </a:lnTo>
                <a:lnTo>
                  <a:pt x="3200949" y="241299"/>
                </a:lnTo>
                <a:lnTo>
                  <a:pt x="3183194" y="241299"/>
                </a:lnTo>
                <a:lnTo>
                  <a:pt x="3162981" y="228599"/>
                </a:lnTo>
                <a:lnTo>
                  <a:pt x="3140154" y="203199"/>
                </a:lnTo>
                <a:lnTo>
                  <a:pt x="3114553" y="190499"/>
                </a:lnTo>
                <a:lnTo>
                  <a:pt x="3086023" y="177799"/>
                </a:lnTo>
                <a:lnTo>
                  <a:pt x="3059195" y="152399"/>
                </a:lnTo>
                <a:lnTo>
                  <a:pt x="2901415" y="76199"/>
                </a:lnTo>
                <a:lnTo>
                  <a:pt x="2875256" y="76199"/>
                </a:lnTo>
                <a:lnTo>
                  <a:pt x="2822673" y="50799"/>
                </a:lnTo>
                <a:close/>
              </a:path>
              <a:path w="5069000" h="1460500">
                <a:moveTo>
                  <a:pt x="3368065" y="279399"/>
                </a:moveTo>
                <a:lnTo>
                  <a:pt x="3291966" y="279399"/>
                </a:lnTo>
                <a:lnTo>
                  <a:pt x="3285283" y="292099"/>
                </a:lnTo>
                <a:lnTo>
                  <a:pt x="3374788" y="292099"/>
                </a:lnTo>
                <a:lnTo>
                  <a:pt x="3368065" y="279399"/>
                </a:lnTo>
                <a:close/>
              </a:path>
              <a:path w="5069000" h="1460500">
                <a:moveTo>
                  <a:pt x="3339785" y="266699"/>
                </a:moveTo>
                <a:lnTo>
                  <a:pt x="3312055" y="266699"/>
                </a:lnTo>
                <a:lnTo>
                  <a:pt x="3300956" y="279399"/>
                </a:lnTo>
                <a:lnTo>
                  <a:pt x="3356018" y="279399"/>
                </a:lnTo>
                <a:lnTo>
                  <a:pt x="3339785" y="266699"/>
                </a:lnTo>
                <a:close/>
              </a:path>
              <a:path w="5069000" h="1460500">
                <a:moveTo>
                  <a:pt x="2769457" y="38099"/>
                </a:moveTo>
                <a:lnTo>
                  <a:pt x="1521074" y="38099"/>
                </a:lnTo>
                <a:lnTo>
                  <a:pt x="1482690" y="50799"/>
                </a:lnTo>
                <a:lnTo>
                  <a:pt x="2796165" y="50799"/>
                </a:lnTo>
                <a:lnTo>
                  <a:pt x="2769457" y="38099"/>
                </a:lnTo>
                <a:close/>
              </a:path>
              <a:path w="5069000" h="1460500">
                <a:moveTo>
                  <a:pt x="2715270" y="25399"/>
                </a:moveTo>
                <a:lnTo>
                  <a:pt x="1616046" y="25399"/>
                </a:lnTo>
                <a:lnTo>
                  <a:pt x="1565784" y="38099"/>
                </a:lnTo>
                <a:lnTo>
                  <a:pt x="2742506" y="38099"/>
                </a:lnTo>
                <a:lnTo>
                  <a:pt x="2715270" y="25399"/>
                </a:lnTo>
                <a:close/>
              </a:path>
              <a:path w="5069000" h="1460500">
                <a:moveTo>
                  <a:pt x="2631426" y="12699"/>
                </a:moveTo>
                <a:lnTo>
                  <a:pt x="1792398" y="12699"/>
                </a:lnTo>
                <a:lnTo>
                  <a:pt x="1730127" y="25399"/>
                </a:lnTo>
                <a:lnTo>
                  <a:pt x="2659772" y="25399"/>
                </a:lnTo>
                <a:lnTo>
                  <a:pt x="2631426" y="12699"/>
                </a:lnTo>
                <a:close/>
              </a:path>
              <a:path w="5069000" h="1460500">
                <a:moveTo>
                  <a:pt x="2509698" y="0"/>
                </a:moveTo>
                <a:lnTo>
                  <a:pt x="2058289" y="0"/>
                </a:lnTo>
                <a:lnTo>
                  <a:pt x="1990844" y="12699"/>
                </a:lnTo>
                <a:lnTo>
                  <a:pt x="2543492" y="12699"/>
                </a:lnTo>
                <a:lnTo>
                  <a:pt x="2509698"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1505546" y="2502885"/>
            <a:ext cx="2446197" cy="1198880"/>
          </a:xfrm>
          <a:custGeom>
            <a:avLst/>
            <a:gdLst/>
            <a:ahLst/>
            <a:cxnLst/>
            <a:rect l="l" t="t" r="r" b="b"/>
            <a:pathLst>
              <a:path w="2446197" h="1198879">
                <a:moveTo>
                  <a:pt x="1329086" y="0"/>
                </a:moveTo>
                <a:lnTo>
                  <a:pt x="1212363" y="0"/>
                </a:lnTo>
                <a:lnTo>
                  <a:pt x="1016977" y="3810"/>
                </a:lnTo>
                <a:lnTo>
                  <a:pt x="882220" y="8890"/>
                </a:lnTo>
                <a:lnTo>
                  <a:pt x="688816" y="20320"/>
                </a:lnTo>
                <a:lnTo>
                  <a:pt x="629774" y="25400"/>
                </a:lnTo>
                <a:lnTo>
                  <a:pt x="524473" y="35560"/>
                </a:lnTo>
                <a:lnTo>
                  <a:pt x="479763" y="40640"/>
                </a:lnTo>
                <a:lnTo>
                  <a:pt x="441379" y="46990"/>
                </a:lnTo>
                <a:lnTo>
                  <a:pt x="398605" y="55880"/>
                </a:lnTo>
                <a:lnTo>
                  <a:pt x="386807" y="59690"/>
                </a:lnTo>
                <a:lnTo>
                  <a:pt x="362398" y="67310"/>
                </a:lnTo>
                <a:lnTo>
                  <a:pt x="349843" y="72390"/>
                </a:lnTo>
                <a:lnTo>
                  <a:pt x="348914" y="80010"/>
                </a:lnTo>
                <a:lnTo>
                  <a:pt x="348548" y="91440"/>
                </a:lnTo>
                <a:lnTo>
                  <a:pt x="349417" y="104140"/>
                </a:lnTo>
                <a:lnTo>
                  <a:pt x="352195" y="119380"/>
                </a:lnTo>
                <a:lnTo>
                  <a:pt x="357554" y="133350"/>
                </a:lnTo>
                <a:lnTo>
                  <a:pt x="366165" y="144780"/>
                </a:lnTo>
                <a:lnTo>
                  <a:pt x="339953" y="163830"/>
                </a:lnTo>
                <a:lnTo>
                  <a:pt x="261262" y="227330"/>
                </a:lnTo>
                <a:lnTo>
                  <a:pt x="210333" y="273050"/>
                </a:lnTo>
                <a:lnTo>
                  <a:pt x="185801" y="297180"/>
                </a:lnTo>
                <a:lnTo>
                  <a:pt x="162101" y="320040"/>
                </a:lnTo>
                <a:lnTo>
                  <a:pt x="139390" y="341630"/>
                </a:lnTo>
                <a:lnTo>
                  <a:pt x="117827" y="364490"/>
                </a:lnTo>
                <a:lnTo>
                  <a:pt x="97569" y="384810"/>
                </a:lnTo>
                <a:lnTo>
                  <a:pt x="78774" y="405130"/>
                </a:lnTo>
                <a:lnTo>
                  <a:pt x="61599" y="422910"/>
                </a:lnTo>
                <a:lnTo>
                  <a:pt x="46203" y="439420"/>
                </a:lnTo>
                <a:lnTo>
                  <a:pt x="32742" y="454660"/>
                </a:lnTo>
                <a:lnTo>
                  <a:pt x="12260" y="477520"/>
                </a:lnTo>
                <a:lnTo>
                  <a:pt x="0" y="491490"/>
                </a:lnTo>
                <a:lnTo>
                  <a:pt x="22003" y="494030"/>
                </a:lnTo>
                <a:lnTo>
                  <a:pt x="47361" y="497840"/>
                </a:lnTo>
                <a:lnTo>
                  <a:pt x="63003" y="500380"/>
                </a:lnTo>
                <a:lnTo>
                  <a:pt x="80383" y="502920"/>
                </a:lnTo>
                <a:lnTo>
                  <a:pt x="119640" y="508000"/>
                </a:lnTo>
                <a:lnTo>
                  <a:pt x="211133" y="518160"/>
                </a:lnTo>
                <a:lnTo>
                  <a:pt x="235668" y="521970"/>
                </a:lnTo>
                <a:lnTo>
                  <a:pt x="359371" y="534670"/>
                </a:lnTo>
                <a:lnTo>
                  <a:pt x="362463" y="585470"/>
                </a:lnTo>
                <a:lnTo>
                  <a:pt x="362708" y="614680"/>
                </a:lnTo>
                <a:lnTo>
                  <a:pt x="362959" y="627380"/>
                </a:lnTo>
                <a:lnTo>
                  <a:pt x="366913" y="665480"/>
                </a:lnTo>
                <a:lnTo>
                  <a:pt x="388026" y="711200"/>
                </a:lnTo>
                <a:lnTo>
                  <a:pt x="423587" y="746760"/>
                </a:lnTo>
                <a:lnTo>
                  <a:pt x="460051" y="772160"/>
                </a:lnTo>
                <a:lnTo>
                  <a:pt x="508812" y="801370"/>
                </a:lnTo>
                <a:lnTo>
                  <a:pt x="535121" y="817880"/>
                </a:lnTo>
                <a:lnTo>
                  <a:pt x="579551" y="857250"/>
                </a:lnTo>
                <a:lnTo>
                  <a:pt x="614099" y="905510"/>
                </a:lnTo>
                <a:lnTo>
                  <a:pt x="640002" y="957580"/>
                </a:lnTo>
                <a:lnTo>
                  <a:pt x="658497" y="1010920"/>
                </a:lnTo>
                <a:lnTo>
                  <a:pt x="670824" y="1062990"/>
                </a:lnTo>
                <a:lnTo>
                  <a:pt x="678219" y="1111250"/>
                </a:lnTo>
                <a:lnTo>
                  <a:pt x="681921" y="1151890"/>
                </a:lnTo>
                <a:lnTo>
                  <a:pt x="683169" y="1181100"/>
                </a:lnTo>
                <a:lnTo>
                  <a:pt x="683145" y="1198880"/>
                </a:lnTo>
                <a:lnTo>
                  <a:pt x="2401608" y="1188720"/>
                </a:lnTo>
                <a:lnTo>
                  <a:pt x="2404277" y="1182370"/>
                </a:lnTo>
                <a:lnTo>
                  <a:pt x="2407361" y="1173480"/>
                </a:lnTo>
                <a:lnTo>
                  <a:pt x="2411385" y="1162050"/>
                </a:lnTo>
                <a:lnTo>
                  <a:pt x="2416182" y="1149350"/>
                </a:lnTo>
                <a:lnTo>
                  <a:pt x="2421583" y="1132840"/>
                </a:lnTo>
                <a:lnTo>
                  <a:pt x="2427418" y="1116330"/>
                </a:lnTo>
                <a:lnTo>
                  <a:pt x="2437824" y="1071880"/>
                </a:lnTo>
                <a:lnTo>
                  <a:pt x="2443554" y="1014730"/>
                </a:lnTo>
                <a:lnTo>
                  <a:pt x="2445999" y="952500"/>
                </a:lnTo>
                <a:lnTo>
                  <a:pt x="2446197" y="920750"/>
                </a:lnTo>
                <a:lnTo>
                  <a:pt x="2445821" y="887730"/>
                </a:lnTo>
                <a:lnTo>
                  <a:pt x="2443683" y="824230"/>
                </a:lnTo>
                <a:lnTo>
                  <a:pt x="2440249" y="763270"/>
                </a:lnTo>
                <a:lnTo>
                  <a:pt x="2436181" y="707390"/>
                </a:lnTo>
                <a:lnTo>
                  <a:pt x="2432142" y="662940"/>
                </a:lnTo>
                <a:lnTo>
                  <a:pt x="2428796" y="629920"/>
                </a:lnTo>
                <a:lnTo>
                  <a:pt x="2426525" y="608330"/>
                </a:lnTo>
                <a:lnTo>
                  <a:pt x="2397713" y="558800"/>
                </a:lnTo>
                <a:lnTo>
                  <a:pt x="2294902" y="558800"/>
                </a:lnTo>
                <a:lnTo>
                  <a:pt x="1408938" y="544830"/>
                </a:lnTo>
                <a:lnTo>
                  <a:pt x="1407068" y="537210"/>
                </a:lnTo>
                <a:lnTo>
                  <a:pt x="1133470" y="537210"/>
                </a:lnTo>
                <a:lnTo>
                  <a:pt x="932957" y="534670"/>
                </a:lnTo>
                <a:lnTo>
                  <a:pt x="844532" y="534670"/>
                </a:lnTo>
                <a:lnTo>
                  <a:pt x="801078" y="533400"/>
                </a:lnTo>
                <a:lnTo>
                  <a:pt x="758967" y="533400"/>
                </a:lnTo>
                <a:lnTo>
                  <a:pt x="718831" y="532130"/>
                </a:lnTo>
                <a:lnTo>
                  <a:pt x="647002" y="532130"/>
                </a:lnTo>
                <a:lnTo>
                  <a:pt x="616567" y="530860"/>
                </a:lnTo>
                <a:lnTo>
                  <a:pt x="562738" y="529590"/>
                </a:lnTo>
                <a:lnTo>
                  <a:pt x="517458" y="529590"/>
                </a:lnTo>
                <a:lnTo>
                  <a:pt x="499664" y="528320"/>
                </a:lnTo>
                <a:lnTo>
                  <a:pt x="456123" y="521970"/>
                </a:lnTo>
                <a:lnTo>
                  <a:pt x="446869" y="508000"/>
                </a:lnTo>
                <a:lnTo>
                  <a:pt x="447172" y="500380"/>
                </a:lnTo>
                <a:lnTo>
                  <a:pt x="448835" y="491490"/>
                </a:lnTo>
                <a:lnTo>
                  <a:pt x="451657" y="481330"/>
                </a:lnTo>
                <a:lnTo>
                  <a:pt x="455439" y="469900"/>
                </a:lnTo>
                <a:lnTo>
                  <a:pt x="458990" y="459740"/>
                </a:lnTo>
                <a:lnTo>
                  <a:pt x="463052" y="447040"/>
                </a:lnTo>
                <a:lnTo>
                  <a:pt x="479400" y="401320"/>
                </a:lnTo>
                <a:lnTo>
                  <a:pt x="494088" y="364490"/>
                </a:lnTo>
                <a:lnTo>
                  <a:pt x="512107" y="326390"/>
                </a:lnTo>
                <a:lnTo>
                  <a:pt x="533712" y="287020"/>
                </a:lnTo>
                <a:lnTo>
                  <a:pt x="559160" y="250190"/>
                </a:lnTo>
                <a:lnTo>
                  <a:pt x="588706" y="217170"/>
                </a:lnTo>
                <a:lnTo>
                  <a:pt x="622606" y="190500"/>
                </a:lnTo>
                <a:lnTo>
                  <a:pt x="661117" y="170180"/>
                </a:lnTo>
                <a:lnTo>
                  <a:pt x="704494" y="160020"/>
                </a:lnTo>
                <a:lnTo>
                  <a:pt x="728736" y="158750"/>
                </a:lnTo>
                <a:lnTo>
                  <a:pt x="783840" y="153670"/>
                </a:lnTo>
                <a:lnTo>
                  <a:pt x="813927" y="152400"/>
                </a:lnTo>
                <a:lnTo>
                  <a:pt x="845189" y="149860"/>
                </a:lnTo>
                <a:lnTo>
                  <a:pt x="877238" y="148590"/>
                </a:lnTo>
                <a:lnTo>
                  <a:pt x="909688" y="146050"/>
                </a:lnTo>
                <a:lnTo>
                  <a:pt x="942152" y="144780"/>
                </a:lnTo>
                <a:lnTo>
                  <a:pt x="974242" y="142240"/>
                </a:lnTo>
                <a:lnTo>
                  <a:pt x="1091129" y="137160"/>
                </a:lnTo>
                <a:lnTo>
                  <a:pt x="1191920" y="132080"/>
                </a:lnTo>
                <a:lnTo>
                  <a:pt x="1307658" y="132080"/>
                </a:lnTo>
                <a:lnTo>
                  <a:pt x="1305788" y="124460"/>
                </a:lnTo>
                <a:lnTo>
                  <a:pt x="1837699" y="124460"/>
                </a:lnTo>
                <a:lnTo>
                  <a:pt x="1842795" y="113030"/>
                </a:lnTo>
                <a:lnTo>
                  <a:pt x="1845944" y="99060"/>
                </a:lnTo>
                <a:lnTo>
                  <a:pt x="1846980" y="87630"/>
                </a:lnTo>
                <a:lnTo>
                  <a:pt x="1846871" y="78740"/>
                </a:lnTo>
                <a:lnTo>
                  <a:pt x="1778996" y="53340"/>
                </a:lnTo>
                <a:lnTo>
                  <a:pt x="1696136" y="34290"/>
                </a:lnTo>
                <a:lnTo>
                  <a:pt x="1679267" y="31750"/>
                </a:lnTo>
                <a:lnTo>
                  <a:pt x="1662275" y="27940"/>
                </a:lnTo>
                <a:lnTo>
                  <a:pt x="1575128" y="15240"/>
                </a:lnTo>
                <a:lnTo>
                  <a:pt x="1557190" y="13970"/>
                </a:lnTo>
                <a:lnTo>
                  <a:pt x="1520727" y="8890"/>
                </a:lnTo>
                <a:lnTo>
                  <a:pt x="1468387" y="5080"/>
                </a:lnTo>
                <a:lnTo>
                  <a:pt x="1427757" y="2540"/>
                </a:lnTo>
                <a:lnTo>
                  <a:pt x="1329086" y="0"/>
                </a:lnTo>
                <a:close/>
              </a:path>
              <a:path w="2446197" h="1198879">
                <a:moveTo>
                  <a:pt x="1837699" y="124460"/>
                </a:moveTo>
                <a:lnTo>
                  <a:pt x="1305788" y="124460"/>
                </a:lnTo>
                <a:lnTo>
                  <a:pt x="1316970" y="125730"/>
                </a:lnTo>
                <a:lnTo>
                  <a:pt x="1347855" y="125730"/>
                </a:lnTo>
                <a:lnTo>
                  <a:pt x="1369438" y="127000"/>
                </a:lnTo>
                <a:lnTo>
                  <a:pt x="1394451" y="127000"/>
                </a:lnTo>
                <a:lnTo>
                  <a:pt x="1422393" y="129540"/>
                </a:lnTo>
                <a:lnTo>
                  <a:pt x="1485072" y="132080"/>
                </a:lnTo>
                <a:lnTo>
                  <a:pt x="1623634" y="146050"/>
                </a:lnTo>
                <a:lnTo>
                  <a:pt x="1691535" y="156210"/>
                </a:lnTo>
                <a:lnTo>
                  <a:pt x="1753193" y="170180"/>
                </a:lnTo>
                <a:lnTo>
                  <a:pt x="1804617" y="186690"/>
                </a:lnTo>
                <a:lnTo>
                  <a:pt x="1845506" y="208280"/>
                </a:lnTo>
                <a:lnTo>
                  <a:pt x="1868653" y="222250"/>
                </a:lnTo>
                <a:lnTo>
                  <a:pt x="1951161" y="281940"/>
                </a:lnTo>
                <a:lnTo>
                  <a:pt x="2044358" y="353060"/>
                </a:lnTo>
                <a:lnTo>
                  <a:pt x="2075818" y="378460"/>
                </a:lnTo>
                <a:lnTo>
                  <a:pt x="2106769" y="402590"/>
                </a:lnTo>
                <a:lnTo>
                  <a:pt x="2136786" y="426720"/>
                </a:lnTo>
                <a:lnTo>
                  <a:pt x="2165445" y="450850"/>
                </a:lnTo>
                <a:lnTo>
                  <a:pt x="2192321" y="472440"/>
                </a:lnTo>
                <a:lnTo>
                  <a:pt x="2216991" y="494030"/>
                </a:lnTo>
                <a:lnTo>
                  <a:pt x="2239029" y="511810"/>
                </a:lnTo>
                <a:lnTo>
                  <a:pt x="2258012" y="528320"/>
                </a:lnTo>
                <a:lnTo>
                  <a:pt x="2273515" y="541020"/>
                </a:lnTo>
                <a:lnTo>
                  <a:pt x="2294902" y="558800"/>
                </a:lnTo>
                <a:lnTo>
                  <a:pt x="2397713" y="558800"/>
                </a:lnTo>
                <a:lnTo>
                  <a:pt x="2387371" y="541020"/>
                </a:lnTo>
                <a:lnTo>
                  <a:pt x="2344686" y="527050"/>
                </a:lnTo>
                <a:lnTo>
                  <a:pt x="2333010" y="516890"/>
                </a:lnTo>
                <a:lnTo>
                  <a:pt x="2319207" y="505460"/>
                </a:lnTo>
                <a:lnTo>
                  <a:pt x="2300799" y="491490"/>
                </a:lnTo>
                <a:lnTo>
                  <a:pt x="2278313" y="472440"/>
                </a:lnTo>
                <a:lnTo>
                  <a:pt x="2252279" y="452120"/>
                </a:lnTo>
                <a:lnTo>
                  <a:pt x="2223224" y="427990"/>
                </a:lnTo>
                <a:lnTo>
                  <a:pt x="2191677" y="403860"/>
                </a:lnTo>
                <a:lnTo>
                  <a:pt x="2158166" y="377190"/>
                </a:lnTo>
                <a:lnTo>
                  <a:pt x="2123219" y="350520"/>
                </a:lnTo>
                <a:lnTo>
                  <a:pt x="2087364" y="323850"/>
                </a:lnTo>
                <a:lnTo>
                  <a:pt x="2051131" y="295910"/>
                </a:lnTo>
                <a:lnTo>
                  <a:pt x="2015046" y="270510"/>
                </a:lnTo>
                <a:lnTo>
                  <a:pt x="1979639" y="245110"/>
                </a:lnTo>
                <a:lnTo>
                  <a:pt x="1945438" y="222250"/>
                </a:lnTo>
                <a:lnTo>
                  <a:pt x="1882766" y="182880"/>
                </a:lnTo>
                <a:lnTo>
                  <a:pt x="1855351" y="167640"/>
                </a:lnTo>
                <a:lnTo>
                  <a:pt x="1831255" y="157480"/>
                </a:lnTo>
                <a:lnTo>
                  <a:pt x="1811007" y="149860"/>
                </a:lnTo>
                <a:lnTo>
                  <a:pt x="1826293" y="139700"/>
                </a:lnTo>
                <a:lnTo>
                  <a:pt x="1836567" y="127000"/>
                </a:lnTo>
                <a:lnTo>
                  <a:pt x="1837699" y="124460"/>
                </a:lnTo>
                <a:close/>
              </a:path>
              <a:path w="2446197" h="1198879">
                <a:moveTo>
                  <a:pt x="1307658" y="132080"/>
                </a:moveTo>
                <a:lnTo>
                  <a:pt x="1191920" y="132080"/>
                </a:lnTo>
                <a:lnTo>
                  <a:pt x="1245285" y="537210"/>
                </a:lnTo>
                <a:lnTo>
                  <a:pt x="1407068" y="537210"/>
                </a:lnTo>
                <a:lnTo>
                  <a:pt x="1307658" y="13208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2487427" y="2369089"/>
            <a:ext cx="341381" cy="133845"/>
          </a:xfrm>
          <a:custGeom>
            <a:avLst/>
            <a:gdLst/>
            <a:ahLst/>
            <a:cxnLst/>
            <a:rect l="l" t="t" r="r" b="b"/>
            <a:pathLst>
              <a:path w="341381" h="133845">
                <a:moveTo>
                  <a:pt x="66916" y="0"/>
                </a:moveTo>
                <a:lnTo>
                  <a:pt x="27186" y="13066"/>
                </a:lnTo>
                <a:lnTo>
                  <a:pt x="3245" y="46283"/>
                </a:lnTo>
                <a:lnTo>
                  <a:pt x="0" y="66941"/>
                </a:lnTo>
                <a:lnTo>
                  <a:pt x="1563" y="81380"/>
                </a:lnTo>
                <a:lnTo>
                  <a:pt x="22351" y="116844"/>
                </a:lnTo>
                <a:lnTo>
                  <a:pt x="60290" y="133521"/>
                </a:lnTo>
                <a:lnTo>
                  <a:pt x="274777" y="133845"/>
                </a:lnTo>
                <a:lnTo>
                  <a:pt x="289227" y="132281"/>
                </a:lnTo>
                <a:lnTo>
                  <a:pt x="324703" y="111494"/>
                </a:lnTo>
                <a:lnTo>
                  <a:pt x="341381" y="73573"/>
                </a:lnTo>
                <a:lnTo>
                  <a:pt x="340078" y="57601"/>
                </a:lnTo>
                <a:lnTo>
                  <a:pt x="321362" y="19689"/>
                </a:lnTo>
                <a:lnTo>
                  <a:pt x="286496" y="1030"/>
                </a:lnTo>
                <a:lnTo>
                  <a:pt x="66916"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2543162" y="2383067"/>
            <a:ext cx="341356" cy="133858"/>
          </a:xfrm>
          <a:custGeom>
            <a:avLst/>
            <a:gdLst/>
            <a:ahLst/>
            <a:cxnLst/>
            <a:rect l="l" t="t" r="r" b="b"/>
            <a:pathLst>
              <a:path w="341356" h="133858">
                <a:moveTo>
                  <a:pt x="66916" y="0"/>
                </a:moveTo>
                <a:lnTo>
                  <a:pt x="27181" y="13066"/>
                </a:lnTo>
                <a:lnTo>
                  <a:pt x="3244" y="46283"/>
                </a:lnTo>
                <a:lnTo>
                  <a:pt x="0" y="66941"/>
                </a:lnTo>
                <a:lnTo>
                  <a:pt x="1562" y="81383"/>
                </a:lnTo>
                <a:lnTo>
                  <a:pt x="22342" y="116852"/>
                </a:lnTo>
                <a:lnTo>
                  <a:pt x="60278" y="133533"/>
                </a:lnTo>
                <a:lnTo>
                  <a:pt x="274777" y="133858"/>
                </a:lnTo>
                <a:lnTo>
                  <a:pt x="289215" y="132293"/>
                </a:lnTo>
                <a:lnTo>
                  <a:pt x="324679" y="111501"/>
                </a:lnTo>
                <a:lnTo>
                  <a:pt x="341356" y="73565"/>
                </a:lnTo>
                <a:lnTo>
                  <a:pt x="340052" y="57593"/>
                </a:lnTo>
                <a:lnTo>
                  <a:pt x="321326" y="19679"/>
                </a:lnTo>
                <a:lnTo>
                  <a:pt x="286463" y="1026"/>
                </a:lnTo>
                <a:lnTo>
                  <a:pt x="66916" y="0"/>
                </a:lnTo>
                <a:close/>
              </a:path>
            </a:pathLst>
          </a:custGeom>
          <a:solidFill>
            <a:srgbClr val="28AAE2"/>
          </a:solidFill>
        </p:spPr>
        <p:txBody>
          <a:bodyPr wrap="square" lIns="0" tIns="0" rIns="0" bIns="0" rtlCol="0">
            <a:noAutofit/>
          </a:bodyPr>
          <a:lstStyle/>
          <a:p>
            <a:endParaRPr/>
          </a:p>
        </p:txBody>
      </p:sp>
      <p:sp>
        <p:nvSpPr>
          <p:cNvPr id="9" name="object 9"/>
          <p:cNvSpPr/>
          <p:nvPr/>
        </p:nvSpPr>
        <p:spPr>
          <a:xfrm>
            <a:off x="2588102" y="2392876"/>
            <a:ext cx="341390" cy="133883"/>
          </a:xfrm>
          <a:custGeom>
            <a:avLst/>
            <a:gdLst/>
            <a:ahLst/>
            <a:cxnLst/>
            <a:rect l="l" t="t" r="r" b="b"/>
            <a:pathLst>
              <a:path w="341390" h="133883">
                <a:moveTo>
                  <a:pt x="66941" y="0"/>
                </a:moveTo>
                <a:lnTo>
                  <a:pt x="27203" y="13065"/>
                </a:lnTo>
                <a:lnTo>
                  <a:pt x="3251" y="46273"/>
                </a:lnTo>
                <a:lnTo>
                  <a:pt x="0" y="66941"/>
                </a:lnTo>
                <a:lnTo>
                  <a:pt x="1562" y="81390"/>
                </a:lnTo>
                <a:lnTo>
                  <a:pt x="22340" y="116865"/>
                </a:lnTo>
                <a:lnTo>
                  <a:pt x="60265" y="133554"/>
                </a:lnTo>
                <a:lnTo>
                  <a:pt x="274777" y="133883"/>
                </a:lnTo>
                <a:lnTo>
                  <a:pt x="289222" y="132321"/>
                </a:lnTo>
                <a:lnTo>
                  <a:pt x="324696" y="111547"/>
                </a:lnTo>
                <a:lnTo>
                  <a:pt x="341390" y="73620"/>
                </a:lnTo>
                <a:lnTo>
                  <a:pt x="340089" y="57643"/>
                </a:lnTo>
                <a:lnTo>
                  <a:pt x="321385" y="19717"/>
                </a:lnTo>
                <a:lnTo>
                  <a:pt x="286539" y="1038"/>
                </a:lnTo>
                <a:lnTo>
                  <a:pt x="66941"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2543162" y="2414593"/>
            <a:ext cx="341354" cy="133883"/>
          </a:xfrm>
          <a:custGeom>
            <a:avLst/>
            <a:gdLst/>
            <a:ahLst/>
            <a:cxnLst/>
            <a:rect l="l" t="t" r="r" b="b"/>
            <a:pathLst>
              <a:path w="341354" h="133883">
                <a:moveTo>
                  <a:pt x="66916" y="0"/>
                </a:moveTo>
                <a:lnTo>
                  <a:pt x="27181" y="13066"/>
                </a:lnTo>
                <a:lnTo>
                  <a:pt x="3244" y="46283"/>
                </a:lnTo>
                <a:lnTo>
                  <a:pt x="0" y="66941"/>
                </a:lnTo>
                <a:lnTo>
                  <a:pt x="1562" y="81389"/>
                </a:lnTo>
                <a:lnTo>
                  <a:pt x="22334" y="116868"/>
                </a:lnTo>
                <a:lnTo>
                  <a:pt x="60259" y="133556"/>
                </a:lnTo>
                <a:lnTo>
                  <a:pt x="274777" y="133883"/>
                </a:lnTo>
                <a:lnTo>
                  <a:pt x="289213" y="132319"/>
                </a:lnTo>
                <a:lnTo>
                  <a:pt x="324672" y="111530"/>
                </a:lnTo>
                <a:lnTo>
                  <a:pt x="341354" y="73589"/>
                </a:lnTo>
                <a:lnTo>
                  <a:pt x="340052" y="57611"/>
                </a:lnTo>
                <a:lnTo>
                  <a:pt x="321333" y="19689"/>
                </a:lnTo>
                <a:lnTo>
                  <a:pt x="286481" y="1029"/>
                </a:lnTo>
                <a:lnTo>
                  <a:pt x="66916" y="0"/>
                </a:lnTo>
                <a:close/>
              </a:path>
            </a:pathLst>
          </a:custGeom>
          <a:solidFill>
            <a:srgbClr val="28AAE2"/>
          </a:solidFill>
        </p:spPr>
        <p:txBody>
          <a:bodyPr wrap="square" lIns="0" tIns="0" rIns="0" bIns="0" rtlCol="0">
            <a:noAutofit/>
          </a:bodyPr>
          <a:lstStyle/>
          <a:p>
            <a:endParaRPr/>
          </a:p>
        </p:txBody>
      </p:sp>
      <p:sp>
        <p:nvSpPr>
          <p:cNvPr id="11" name="object 11"/>
          <p:cNvSpPr/>
          <p:nvPr/>
        </p:nvSpPr>
        <p:spPr>
          <a:xfrm>
            <a:off x="2487427" y="2435826"/>
            <a:ext cx="341378" cy="133858"/>
          </a:xfrm>
          <a:custGeom>
            <a:avLst/>
            <a:gdLst/>
            <a:ahLst/>
            <a:cxnLst/>
            <a:rect l="l" t="t" r="r" b="b"/>
            <a:pathLst>
              <a:path w="341378" h="133858">
                <a:moveTo>
                  <a:pt x="66916" y="0"/>
                </a:moveTo>
                <a:lnTo>
                  <a:pt x="27180" y="13073"/>
                </a:lnTo>
                <a:lnTo>
                  <a:pt x="3240" y="46290"/>
                </a:lnTo>
                <a:lnTo>
                  <a:pt x="0" y="66916"/>
                </a:lnTo>
                <a:lnTo>
                  <a:pt x="1562" y="81364"/>
                </a:lnTo>
                <a:lnTo>
                  <a:pt x="22339" y="116842"/>
                </a:lnTo>
                <a:lnTo>
                  <a:pt x="60261" y="133531"/>
                </a:lnTo>
                <a:lnTo>
                  <a:pt x="274777" y="133858"/>
                </a:lnTo>
                <a:lnTo>
                  <a:pt x="289223" y="132295"/>
                </a:lnTo>
                <a:lnTo>
                  <a:pt x="324693" y="111513"/>
                </a:lnTo>
                <a:lnTo>
                  <a:pt x="341378" y="73583"/>
                </a:lnTo>
                <a:lnTo>
                  <a:pt x="340077" y="57613"/>
                </a:lnTo>
                <a:lnTo>
                  <a:pt x="321365" y="19699"/>
                </a:lnTo>
                <a:lnTo>
                  <a:pt x="286504" y="1032"/>
                </a:lnTo>
                <a:lnTo>
                  <a:pt x="66916" y="0"/>
                </a:lnTo>
                <a:close/>
              </a:path>
            </a:pathLst>
          </a:custGeom>
          <a:solidFill>
            <a:srgbClr val="ED1D24"/>
          </a:solidFill>
        </p:spPr>
        <p:txBody>
          <a:bodyPr wrap="square" lIns="0" tIns="0" rIns="0" bIns="0" rtlCol="0">
            <a:noAutofit/>
          </a:bodyPr>
          <a:lstStyle/>
          <a:p>
            <a:endParaRPr/>
          </a:p>
        </p:txBody>
      </p:sp>
      <p:sp>
        <p:nvSpPr>
          <p:cNvPr id="12" name="object 12"/>
          <p:cNvSpPr/>
          <p:nvPr/>
        </p:nvSpPr>
        <p:spPr>
          <a:xfrm>
            <a:off x="5936910" y="3187544"/>
            <a:ext cx="2723248" cy="775119"/>
          </a:xfrm>
          <a:custGeom>
            <a:avLst/>
            <a:gdLst/>
            <a:ahLst/>
            <a:cxnLst/>
            <a:rect l="l" t="t" r="r" b="b"/>
            <a:pathLst>
              <a:path w="2723248" h="775119">
                <a:moveTo>
                  <a:pt x="1223471" y="0"/>
                </a:moveTo>
                <a:lnTo>
                  <a:pt x="1123637" y="1331"/>
                </a:lnTo>
                <a:lnTo>
                  <a:pt x="1052655" y="3607"/>
                </a:lnTo>
                <a:lnTo>
                  <a:pt x="981953" y="6891"/>
                </a:lnTo>
                <a:lnTo>
                  <a:pt x="914805" y="11091"/>
                </a:lnTo>
                <a:lnTo>
                  <a:pt x="854486" y="16119"/>
                </a:lnTo>
                <a:lnTo>
                  <a:pt x="804271" y="21885"/>
                </a:lnTo>
                <a:lnTo>
                  <a:pt x="752432" y="32498"/>
                </a:lnTo>
                <a:lnTo>
                  <a:pt x="703118" y="53730"/>
                </a:lnTo>
                <a:lnTo>
                  <a:pt x="668390" y="73152"/>
                </a:lnTo>
                <a:lnTo>
                  <a:pt x="633795" y="94988"/>
                </a:lnTo>
                <a:lnTo>
                  <a:pt x="600721" y="117696"/>
                </a:lnTo>
                <a:lnTo>
                  <a:pt x="556990" y="150020"/>
                </a:lnTo>
                <a:lnTo>
                  <a:pt x="524476" y="175631"/>
                </a:lnTo>
                <a:lnTo>
                  <a:pt x="506653" y="190339"/>
                </a:lnTo>
                <a:lnTo>
                  <a:pt x="137561" y="225950"/>
                </a:lnTo>
                <a:lnTo>
                  <a:pt x="72656" y="305807"/>
                </a:lnTo>
                <a:lnTo>
                  <a:pt x="61468" y="404537"/>
                </a:lnTo>
                <a:lnTo>
                  <a:pt x="27952" y="419447"/>
                </a:lnTo>
                <a:lnTo>
                  <a:pt x="0" y="466018"/>
                </a:lnTo>
                <a:lnTo>
                  <a:pt x="11188" y="577790"/>
                </a:lnTo>
                <a:lnTo>
                  <a:pt x="29806" y="592687"/>
                </a:lnTo>
                <a:lnTo>
                  <a:pt x="78244" y="603851"/>
                </a:lnTo>
                <a:lnTo>
                  <a:pt x="104330" y="628070"/>
                </a:lnTo>
                <a:lnTo>
                  <a:pt x="515090" y="654957"/>
                </a:lnTo>
                <a:lnTo>
                  <a:pt x="519378" y="667759"/>
                </a:lnTo>
                <a:lnTo>
                  <a:pt x="524664" y="680075"/>
                </a:lnTo>
                <a:lnTo>
                  <a:pt x="546109" y="713638"/>
                </a:lnTo>
                <a:lnTo>
                  <a:pt x="575104" y="741133"/>
                </a:lnTo>
                <a:lnTo>
                  <a:pt x="610581" y="761290"/>
                </a:lnTo>
                <a:lnTo>
                  <a:pt x="651470" y="772835"/>
                </a:lnTo>
                <a:lnTo>
                  <a:pt x="681208" y="775119"/>
                </a:lnTo>
                <a:lnTo>
                  <a:pt x="695195" y="774041"/>
                </a:lnTo>
                <a:lnTo>
                  <a:pt x="734885" y="764228"/>
                </a:lnTo>
                <a:lnTo>
                  <a:pt x="770177" y="745544"/>
                </a:lnTo>
                <a:lnTo>
                  <a:pt x="799800" y="719269"/>
                </a:lnTo>
                <a:lnTo>
                  <a:pt x="822482" y="686684"/>
                </a:lnTo>
                <a:lnTo>
                  <a:pt x="828281" y="674641"/>
                </a:lnTo>
                <a:lnTo>
                  <a:pt x="1968855" y="674641"/>
                </a:lnTo>
                <a:lnTo>
                  <a:pt x="1988265" y="660219"/>
                </a:lnTo>
                <a:lnTo>
                  <a:pt x="2305114" y="660219"/>
                </a:lnTo>
                <a:lnTo>
                  <a:pt x="2308142" y="650235"/>
                </a:lnTo>
                <a:lnTo>
                  <a:pt x="2311089" y="636361"/>
                </a:lnTo>
                <a:lnTo>
                  <a:pt x="2312860" y="622088"/>
                </a:lnTo>
                <a:lnTo>
                  <a:pt x="2591387" y="622088"/>
                </a:lnTo>
                <a:lnTo>
                  <a:pt x="2605913" y="607585"/>
                </a:lnTo>
                <a:lnTo>
                  <a:pt x="2659926" y="598263"/>
                </a:lnTo>
                <a:lnTo>
                  <a:pt x="2678389" y="598263"/>
                </a:lnTo>
                <a:lnTo>
                  <a:pt x="2723248" y="547983"/>
                </a:lnTo>
                <a:lnTo>
                  <a:pt x="2719539" y="426902"/>
                </a:lnTo>
                <a:lnTo>
                  <a:pt x="2698472" y="389658"/>
                </a:lnTo>
                <a:lnTo>
                  <a:pt x="2695714" y="382638"/>
                </a:lnTo>
                <a:lnTo>
                  <a:pt x="2689155" y="368764"/>
                </a:lnTo>
                <a:lnTo>
                  <a:pt x="2677205" y="346357"/>
                </a:lnTo>
                <a:lnTo>
                  <a:pt x="2666535" y="333773"/>
                </a:lnTo>
                <a:lnTo>
                  <a:pt x="2563075" y="333773"/>
                </a:lnTo>
                <a:lnTo>
                  <a:pt x="2542652" y="322132"/>
                </a:lnTo>
                <a:lnTo>
                  <a:pt x="2483916" y="301054"/>
                </a:lnTo>
                <a:lnTo>
                  <a:pt x="2406567" y="282808"/>
                </a:lnTo>
                <a:lnTo>
                  <a:pt x="2362880" y="274709"/>
                </a:lnTo>
                <a:lnTo>
                  <a:pt x="2316899" y="267273"/>
                </a:lnTo>
                <a:lnTo>
                  <a:pt x="2269411" y="260483"/>
                </a:lnTo>
                <a:lnTo>
                  <a:pt x="2221203" y="254325"/>
                </a:lnTo>
                <a:lnTo>
                  <a:pt x="2173060" y="248783"/>
                </a:lnTo>
                <a:lnTo>
                  <a:pt x="2080119" y="239485"/>
                </a:lnTo>
                <a:lnTo>
                  <a:pt x="1960863" y="229776"/>
                </a:lnTo>
                <a:lnTo>
                  <a:pt x="1903972" y="225948"/>
                </a:lnTo>
                <a:lnTo>
                  <a:pt x="1868284" y="223867"/>
                </a:lnTo>
                <a:lnTo>
                  <a:pt x="1775319" y="184539"/>
                </a:lnTo>
                <a:lnTo>
                  <a:pt x="1778294" y="180692"/>
                </a:lnTo>
                <a:lnTo>
                  <a:pt x="1782464" y="173160"/>
                </a:lnTo>
                <a:lnTo>
                  <a:pt x="1784682" y="163455"/>
                </a:lnTo>
                <a:lnTo>
                  <a:pt x="1782311" y="154922"/>
                </a:lnTo>
                <a:lnTo>
                  <a:pt x="1734103" y="154922"/>
                </a:lnTo>
                <a:lnTo>
                  <a:pt x="1733317" y="154587"/>
                </a:lnTo>
                <a:lnTo>
                  <a:pt x="1698123" y="133888"/>
                </a:lnTo>
                <a:lnTo>
                  <a:pt x="1658942" y="109146"/>
                </a:lnTo>
                <a:lnTo>
                  <a:pt x="1631721" y="91622"/>
                </a:lnTo>
                <a:lnTo>
                  <a:pt x="1617536" y="82745"/>
                </a:lnTo>
                <a:lnTo>
                  <a:pt x="1575597" y="59985"/>
                </a:lnTo>
                <a:lnTo>
                  <a:pt x="1534113" y="42355"/>
                </a:lnTo>
                <a:lnTo>
                  <a:pt x="1492480" y="28987"/>
                </a:lnTo>
                <a:lnTo>
                  <a:pt x="1450093" y="19014"/>
                </a:lnTo>
                <a:lnTo>
                  <a:pt x="1406348" y="11571"/>
                </a:lnTo>
                <a:lnTo>
                  <a:pt x="1360642" y="5789"/>
                </a:lnTo>
                <a:lnTo>
                  <a:pt x="1305513" y="1436"/>
                </a:lnTo>
                <a:lnTo>
                  <a:pt x="1253341" y="156"/>
                </a:lnTo>
                <a:lnTo>
                  <a:pt x="1223471" y="0"/>
                </a:lnTo>
                <a:close/>
              </a:path>
              <a:path w="2723248" h="775119">
                <a:moveTo>
                  <a:pt x="2305114" y="660219"/>
                </a:moveTo>
                <a:lnTo>
                  <a:pt x="1988265" y="660219"/>
                </a:lnTo>
                <a:lnTo>
                  <a:pt x="1992834" y="672512"/>
                </a:lnTo>
                <a:lnTo>
                  <a:pt x="2012090" y="706345"/>
                </a:lnTo>
                <a:lnTo>
                  <a:pt x="2039053" y="734681"/>
                </a:lnTo>
                <a:lnTo>
                  <a:pt x="2072936" y="756333"/>
                </a:lnTo>
                <a:lnTo>
                  <a:pt x="2112948" y="770112"/>
                </a:lnTo>
                <a:lnTo>
                  <a:pt x="2158300" y="774829"/>
                </a:lnTo>
                <a:lnTo>
                  <a:pt x="2172624" y="773226"/>
                </a:lnTo>
                <a:lnTo>
                  <a:pt x="2213028" y="761519"/>
                </a:lnTo>
                <a:lnTo>
                  <a:pt x="2248488" y="740566"/>
                </a:lnTo>
                <a:lnTo>
                  <a:pt x="2277591" y="711781"/>
                </a:lnTo>
                <a:lnTo>
                  <a:pt x="2298929" y="676575"/>
                </a:lnTo>
                <a:lnTo>
                  <a:pt x="2305114" y="660219"/>
                </a:lnTo>
                <a:close/>
              </a:path>
              <a:path w="2723248" h="775119">
                <a:moveTo>
                  <a:pt x="2591387" y="622088"/>
                </a:moveTo>
                <a:lnTo>
                  <a:pt x="2312860" y="622088"/>
                </a:lnTo>
                <a:lnTo>
                  <a:pt x="2348839" y="626215"/>
                </a:lnTo>
                <a:lnTo>
                  <a:pt x="2369324" y="646701"/>
                </a:lnTo>
                <a:lnTo>
                  <a:pt x="2589136" y="624336"/>
                </a:lnTo>
                <a:lnTo>
                  <a:pt x="2591387" y="622088"/>
                </a:lnTo>
                <a:close/>
              </a:path>
              <a:path w="2723248" h="775119">
                <a:moveTo>
                  <a:pt x="2678389" y="598263"/>
                </a:moveTo>
                <a:lnTo>
                  <a:pt x="2659926" y="598263"/>
                </a:lnTo>
                <a:lnTo>
                  <a:pt x="2661767" y="616894"/>
                </a:lnTo>
                <a:lnTo>
                  <a:pt x="2678389" y="598263"/>
                </a:lnTo>
                <a:close/>
              </a:path>
              <a:path w="2723248" h="775119">
                <a:moveTo>
                  <a:pt x="2575965" y="296219"/>
                </a:moveTo>
                <a:lnTo>
                  <a:pt x="2568610" y="303562"/>
                </a:lnTo>
                <a:lnTo>
                  <a:pt x="2565415" y="316300"/>
                </a:lnTo>
                <a:lnTo>
                  <a:pt x="2563075" y="333773"/>
                </a:lnTo>
                <a:lnTo>
                  <a:pt x="2666535" y="333773"/>
                </a:lnTo>
                <a:lnTo>
                  <a:pt x="2629526" y="318381"/>
                </a:lnTo>
                <a:lnTo>
                  <a:pt x="2625744" y="318157"/>
                </a:lnTo>
                <a:lnTo>
                  <a:pt x="2620190" y="312841"/>
                </a:lnTo>
                <a:lnTo>
                  <a:pt x="2609546" y="305157"/>
                </a:lnTo>
                <a:lnTo>
                  <a:pt x="2594556" y="298488"/>
                </a:lnTo>
                <a:lnTo>
                  <a:pt x="2575965" y="296219"/>
                </a:lnTo>
                <a:close/>
              </a:path>
              <a:path w="2723248" h="775119">
                <a:moveTo>
                  <a:pt x="1755780" y="141862"/>
                </a:moveTo>
                <a:lnTo>
                  <a:pt x="1744245" y="146154"/>
                </a:lnTo>
                <a:lnTo>
                  <a:pt x="1736781" y="151994"/>
                </a:lnTo>
                <a:lnTo>
                  <a:pt x="1734103" y="154922"/>
                </a:lnTo>
                <a:lnTo>
                  <a:pt x="1782311" y="154922"/>
                </a:lnTo>
                <a:lnTo>
                  <a:pt x="1781802" y="153091"/>
                </a:lnTo>
                <a:lnTo>
                  <a:pt x="1770675" y="143578"/>
                </a:lnTo>
                <a:lnTo>
                  <a:pt x="1755780" y="141862"/>
                </a:lnTo>
                <a:close/>
              </a:path>
            </a:pathLst>
          </a:custGeom>
          <a:solidFill>
            <a:srgbClr val="28AAE2"/>
          </a:solidFill>
        </p:spPr>
        <p:txBody>
          <a:bodyPr wrap="square" lIns="0" tIns="0" rIns="0" bIns="0" rtlCol="0">
            <a:noAutofit/>
          </a:bodyPr>
          <a:lstStyle/>
          <a:p>
            <a:endParaRPr/>
          </a:p>
        </p:txBody>
      </p:sp>
      <p:sp>
        <p:nvSpPr>
          <p:cNvPr id="13" name="object 13"/>
          <p:cNvSpPr/>
          <p:nvPr/>
        </p:nvSpPr>
        <p:spPr>
          <a:xfrm>
            <a:off x="6487509" y="3187853"/>
            <a:ext cx="1292827" cy="633203"/>
          </a:xfrm>
          <a:custGeom>
            <a:avLst/>
            <a:gdLst/>
            <a:ahLst/>
            <a:cxnLst/>
            <a:rect l="l" t="t" r="r" b="b"/>
            <a:pathLst>
              <a:path w="1292827" h="633203">
                <a:moveTo>
                  <a:pt x="675750" y="0"/>
                </a:moveTo>
                <a:lnTo>
                  <a:pt x="574512" y="1181"/>
                </a:lnTo>
                <a:lnTo>
                  <a:pt x="502909" y="3391"/>
                </a:lnTo>
                <a:lnTo>
                  <a:pt x="431790" y="6628"/>
                </a:lnTo>
                <a:lnTo>
                  <a:pt x="364388" y="10800"/>
                </a:lnTo>
                <a:lnTo>
                  <a:pt x="303938" y="15812"/>
                </a:lnTo>
                <a:lnTo>
                  <a:pt x="253673" y="21570"/>
                </a:lnTo>
                <a:lnTo>
                  <a:pt x="205204" y="31135"/>
                </a:lnTo>
                <a:lnTo>
                  <a:pt x="186088" y="57098"/>
                </a:lnTo>
                <a:lnTo>
                  <a:pt x="189002" y="69741"/>
                </a:lnTo>
                <a:lnTo>
                  <a:pt x="197319" y="79020"/>
                </a:lnTo>
                <a:lnTo>
                  <a:pt x="182930" y="88755"/>
                </a:lnTo>
                <a:lnTo>
                  <a:pt x="140042" y="121715"/>
                </a:lnTo>
                <a:lnTo>
                  <a:pt x="99261" y="157554"/>
                </a:lnTo>
                <a:lnTo>
                  <a:pt x="62764" y="192731"/>
                </a:lnTo>
                <a:lnTo>
                  <a:pt x="32729" y="223708"/>
                </a:lnTo>
                <a:lnTo>
                  <a:pt x="6495" y="252358"/>
                </a:lnTo>
                <a:lnTo>
                  <a:pt x="0" y="259768"/>
                </a:lnTo>
                <a:lnTo>
                  <a:pt x="55581" y="267251"/>
                </a:lnTo>
                <a:lnTo>
                  <a:pt x="136807" y="277007"/>
                </a:lnTo>
                <a:lnTo>
                  <a:pt x="188886" y="282249"/>
                </a:lnTo>
                <a:lnTo>
                  <a:pt x="190182" y="294666"/>
                </a:lnTo>
                <a:lnTo>
                  <a:pt x="190845" y="306092"/>
                </a:lnTo>
                <a:lnTo>
                  <a:pt x="191144" y="316650"/>
                </a:lnTo>
                <a:lnTo>
                  <a:pt x="191347" y="326464"/>
                </a:lnTo>
                <a:lnTo>
                  <a:pt x="191722" y="335658"/>
                </a:lnTo>
                <a:lnTo>
                  <a:pt x="205588" y="376660"/>
                </a:lnTo>
                <a:lnTo>
                  <a:pt x="247181" y="410924"/>
                </a:lnTo>
                <a:lnTo>
                  <a:pt x="264054" y="420725"/>
                </a:lnTo>
                <a:lnTo>
                  <a:pt x="279515" y="430368"/>
                </a:lnTo>
                <a:lnTo>
                  <a:pt x="315936" y="467365"/>
                </a:lnTo>
                <a:lnTo>
                  <a:pt x="339556" y="511554"/>
                </a:lnTo>
                <a:lnTo>
                  <a:pt x="353135" y="556630"/>
                </a:lnTo>
                <a:lnTo>
                  <a:pt x="359431" y="596285"/>
                </a:lnTo>
                <a:lnTo>
                  <a:pt x="361237" y="633203"/>
                </a:lnTo>
                <a:lnTo>
                  <a:pt x="1269834" y="628487"/>
                </a:lnTo>
                <a:lnTo>
                  <a:pt x="1285298" y="584464"/>
                </a:lnTo>
                <a:lnTo>
                  <a:pt x="1291148" y="539401"/>
                </a:lnTo>
                <a:lnTo>
                  <a:pt x="1292827" y="496415"/>
                </a:lnTo>
                <a:lnTo>
                  <a:pt x="1292754" y="467365"/>
                </a:lnTo>
                <a:lnTo>
                  <a:pt x="1291065" y="419575"/>
                </a:lnTo>
                <a:lnTo>
                  <a:pt x="1288060" y="374443"/>
                </a:lnTo>
                <a:lnTo>
                  <a:pt x="1284212" y="332651"/>
                </a:lnTo>
                <a:lnTo>
                  <a:pt x="1267760" y="295493"/>
                </a:lnTo>
                <a:lnTo>
                  <a:pt x="1213408" y="295493"/>
                </a:lnTo>
                <a:lnTo>
                  <a:pt x="744969" y="287988"/>
                </a:lnTo>
                <a:lnTo>
                  <a:pt x="744039" y="284203"/>
                </a:lnTo>
                <a:lnTo>
                  <a:pt x="658431" y="284203"/>
                </a:lnTo>
                <a:lnTo>
                  <a:pt x="285987" y="279937"/>
                </a:lnTo>
                <a:lnTo>
                  <a:pt x="242662" y="276264"/>
                </a:lnTo>
                <a:lnTo>
                  <a:pt x="236237" y="267008"/>
                </a:lnTo>
                <a:lnTo>
                  <a:pt x="237613" y="258825"/>
                </a:lnTo>
                <a:lnTo>
                  <a:pt x="252542" y="214437"/>
                </a:lnTo>
                <a:lnTo>
                  <a:pt x="267977" y="177946"/>
                </a:lnTo>
                <a:lnTo>
                  <a:pt x="289866" y="140142"/>
                </a:lnTo>
                <a:lnTo>
                  <a:pt x="319082" y="107813"/>
                </a:lnTo>
                <a:lnTo>
                  <a:pt x="356501" y="87747"/>
                </a:lnTo>
                <a:lnTo>
                  <a:pt x="398306" y="82662"/>
                </a:lnTo>
                <a:lnTo>
                  <a:pt x="514872" y="75362"/>
                </a:lnTo>
                <a:lnTo>
                  <a:pt x="630224" y="69764"/>
                </a:lnTo>
                <a:lnTo>
                  <a:pt x="691346" y="69764"/>
                </a:lnTo>
                <a:lnTo>
                  <a:pt x="690422" y="66004"/>
                </a:lnTo>
                <a:lnTo>
                  <a:pt x="971381" y="66004"/>
                </a:lnTo>
                <a:lnTo>
                  <a:pt x="975785" y="54064"/>
                </a:lnTo>
                <a:lnTo>
                  <a:pt x="976582" y="42776"/>
                </a:lnTo>
                <a:lnTo>
                  <a:pt x="976375" y="39652"/>
                </a:lnTo>
                <a:lnTo>
                  <a:pt x="939442" y="28039"/>
                </a:lnTo>
                <a:lnTo>
                  <a:pt x="890998" y="17084"/>
                </a:lnTo>
                <a:lnTo>
                  <a:pt x="840641" y="9186"/>
                </a:lnTo>
                <a:lnTo>
                  <a:pt x="801085" y="4500"/>
                </a:lnTo>
                <a:lnTo>
                  <a:pt x="759885" y="1659"/>
                </a:lnTo>
                <a:lnTo>
                  <a:pt x="706234" y="221"/>
                </a:lnTo>
                <a:lnTo>
                  <a:pt x="675750" y="0"/>
                </a:lnTo>
                <a:close/>
              </a:path>
              <a:path w="1292827" h="633203">
                <a:moveTo>
                  <a:pt x="971381" y="66004"/>
                </a:moveTo>
                <a:lnTo>
                  <a:pt x="690422" y="66004"/>
                </a:lnTo>
                <a:lnTo>
                  <a:pt x="696335" y="66092"/>
                </a:lnTo>
                <a:lnTo>
                  <a:pt x="724078" y="66855"/>
                </a:lnTo>
                <a:lnTo>
                  <a:pt x="785221" y="70056"/>
                </a:lnTo>
                <a:lnTo>
                  <a:pt x="839957" y="74936"/>
                </a:lnTo>
                <a:lnTo>
                  <a:pt x="894413" y="82667"/>
                </a:lnTo>
                <a:lnTo>
                  <a:pt x="941393" y="93881"/>
                </a:lnTo>
                <a:lnTo>
                  <a:pt x="988037" y="117679"/>
                </a:lnTo>
                <a:lnTo>
                  <a:pt x="1031661" y="148679"/>
                </a:lnTo>
                <a:lnTo>
                  <a:pt x="1064257" y="173536"/>
                </a:lnTo>
                <a:lnTo>
                  <a:pt x="1113936" y="212959"/>
                </a:lnTo>
                <a:lnTo>
                  <a:pt x="1144960" y="238247"/>
                </a:lnTo>
                <a:lnTo>
                  <a:pt x="1193903" y="278970"/>
                </a:lnTo>
                <a:lnTo>
                  <a:pt x="1213408" y="295493"/>
                </a:lnTo>
                <a:lnTo>
                  <a:pt x="1267760" y="295493"/>
                </a:lnTo>
                <a:lnTo>
                  <a:pt x="1262316" y="286095"/>
                </a:lnTo>
                <a:lnTo>
                  <a:pt x="1239735" y="278564"/>
                </a:lnTo>
                <a:lnTo>
                  <a:pt x="1216530" y="259452"/>
                </a:lnTo>
                <a:lnTo>
                  <a:pt x="1158831" y="213249"/>
                </a:lnTo>
                <a:lnTo>
                  <a:pt x="1122633" y="185210"/>
                </a:lnTo>
                <a:lnTo>
                  <a:pt x="1084517" y="156662"/>
                </a:lnTo>
                <a:lnTo>
                  <a:pt x="1046716" y="129694"/>
                </a:lnTo>
                <a:lnTo>
                  <a:pt x="1011465" y="106394"/>
                </a:lnTo>
                <a:lnTo>
                  <a:pt x="968260" y="82888"/>
                </a:lnTo>
                <a:lnTo>
                  <a:pt x="957554" y="79149"/>
                </a:lnTo>
                <a:lnTo>
                  <a:pt x="970594" y="68136"/>
                </a:lnTo>
                <a:lnTo>
                  <a:pt x="971381" y="66004"/>
                </a:lnTo>
                <a:close/>
              </a:path>
              <a:path w="1292827" h="633203">
                <a:moveTo>
                  <a:pt x="691346" y="69764"/>
                </a:moveTo>
                <a:lnTo>
                  <a:pt x="630224" y="69764"/>
                </a:lnTo>
                <a:lnTo>
                  <a:pt x="658431" y="284203"/>
                </a:lnTo>
                <a:lnTo>
                  <a:pt x="744039" y="284203"/>
                </a:lnTo>
                <a:lnTo>
                  <a:pt x="691346" y="69764"/>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7006667" y="3117336"/>
            <a:ext cx="178138" cy="70777"/>
          </a:xfrm>
          <a:custGeom>
            <a:avLst/>
            <a:gdLst/>
            <a:ahLst/>
            <a:cxnLst/>
            <a:rect l="l" t="t" r="r" b="b"/>
            <a:pathLst>
              <a:path w="178138" h="70777">
                <a:moveTo>
                  <a:pt x="35382" y="0"/>
                </a:moveTo>
                <a:lnTo>
                  <a:pt x="21422" y="2863"/>
                </a:lnTo>
                <a:lnTo>
                  <a:pt x="10078" y="10658"/>
                </a:lnTo>
                <a:lnTo>
                  <a:pt x="2544" y="22194"/>
                </a:lnTo>
                <a:lnTo>
                  <a:pt x="0" y="35394"/>
                </a:lnTo>
                <a:lnTo>
                  <a:pt x="2864" y="49362"/>
                </a:lnTo>
                <a:lnTo>
                  <a:pt x="10660" y="60706"/>
                </a:lnTo>
                <a:lnTo>
                  <a:pt x="22196" y="68237"/>
                </a:lnTo>
                <a:lnTo>
                  <a:pt x="145288" y="70777"/>
                </a:lnTo>
                <a:lnTo>
                  <a:pt x="159254" y="67915"/>
                </a:lnTo>
                <a:lnTo>
                  <a:pt x="170602" y="60124"/>
                </a:lnTo>
                <a:lnTo>
                  <a:pt x="178138" y="48593"/>
                </a:lnTo>
                <a:lnTo>
                  <a:pt x="177497" y="30499"/>
                </a:lnTo>
                <a:lnTo>
                  <a:pt x="172944" y="16651"/>
                </a:lnTo>
                <a:lnTo>
                  <a:pt x="165249" y="6996"/>
                </a:lnTo>
                <a:lnTo>
                  <a:pt x="155183" y="1478"/>
                </a:lnTo>
                <a:lnTo>
                  <a:pt x="35382" y="0"/>
                </a:lnTo>
                <a:close/>
              </a:path>
            </a:pathLst>
          </a:custGeom>
          <a:solidFill>
            <a:srgbClr val="ED1D24"/>
          </a:solidFill>
        </p:spPr>
        <p:txBody>
          <a:bodyPr wrap="square" lIns="0" tIns="0" rIns="0" bIns="0" rtlCol="0">
            <a:noAutofit/>
          </a:bodyPr>
          <a:lstStyle/>
          <a:p>
            <a:endParaRPr/>
          </a:p>
        </p:txBody>
      </p:sp>
      <p:sp>
        <p:nvSpPr>
          <p:cNvPr id="15" name="object 15"/>
          <p:cNvSpPr/>
          <p:nvPr/>
        </p:nvSpPr>
        <p:spPr>
          <a:xfrm>
            <a:off x="7036135" y="3124728"/>
            <a:ext cx="178128" cy="70777"/>
          </a:xfrm>
          <a:custGeom>
            <a:avLst/>
            <a:gdLst/>
            <a:ahLst/>
            <a:cxnLst/>
            <a:rect l="l" t="t" r="r" b="b"/>
            <a:pathLst>
              <a:path w="178128" h="70777">
                <a:moveTo>
                  <a:pt x="35382" y="0"/>
                </a:moveTo>
                <a:lnTo>
                  <a:pt x="21417" y="2863"/>
                </a:lnTo>
                <a:lnTo>
                  <a:pt x="10074" y="10658"/>
                </a:lnTo>
                <a:lnTo>
                  <a:pt x="2542" y="22194"/>
                </a:lnTo>
                <a:lnTo>
                  <a:pt x="0" y="35394"/>
                </a:lnTo>
                <a:lnTo>
                  <a:pt x="2862" y="49362"/>
                </a:lnTo>
                <a:lnTo>
                  <a:pt x="10655" y="60706"/>
                </a:lnTo>
                <a:lnTo>
                  <a:pt x="22190" y="68237"/>
                </a:lnTo>
                <a:lnTo>
                  <a:pt x="145288" y="70777"/>
                </a:lnTo>
                <a:lnTo>
                  <a:pt x="159249" y="67914"/>
                </a:lnTo>
                <a:lnTo>
                  <a:pt x="170594" y="60121"/>
                </a:lnTo>
                <a:lnTo>
                  <a:pt x="178128" y="48586"/>
                </a:lnTo>
                <a:lnTo>
                  <a:pt x="177486" y="30491"/>
                </a:lnTo>
                <a:lnTo>
                  <a:pt x="172930" y="16644"/>
                </a:lnTo>
                <a:lnTo>
                  <a:pt x="165233" y="6990"/>
                </a:lnTo>
                <a:lnTo>
                  <a:pt x="155167" y="1474"/>
                </a:lnTo>
                <a:lnTo>
                  <a:pt x="35382" y="0"/>
                </a:lnTo>
                <a:close/>
              </a:path>
            </a:pathLst>
          </a:custGeom>
          <a:solidFill>
            <a:srgbClr val="28AAE2"/>
          </a:solidFill>
        </p:spPr>
        <p:txBody>
          <a:bodyPr wrap="square" lIns="0" tIns="0" rIns="0" bIns="0" rtlCol="0">
            <a:noAutofit/>
          </a:bodyPr>
          <a:lstStyle/>
          <a:p>
            <a:endParaRPr/>
          </a:p>
        </p:txBody>
      </p:sp>
      <p:sp>
        <p:nvSpPr>
          <p:cNvPr id="16" name="object 16"/>
          <p:cNvSpPr/>
          <p:nvPr/>
        </p:nvSpPr>
        <p:spPr>
          <a:xfrm>
            <a:off x="7059898" y="3129918"/>
            <a:ext cx="178133" cy="70802"/>
          </a:xfrm>
          <a:custGeom>
            <a:avLst/>
            <a:gdLst/>
            <a:ahLst/>
            <a:cxnLst/>
            <a:rect l="l" t="t" r="r" b="b"/>
            <a:pathLst>
              <a:path w="178133" h="70802">
                <a:moveTo>
                  <a:pt x="35407" y="0"/>
                </a:moveTo>
                <a:lnTo>
                  <a:pt x="21437" y="2861"/>
                </a:lnTo>
                <a:lnTo>
                  <a:pt x="10088" y="10651"/>
                </a:lnTo>
                <a:lnTo>
                  <a:pt x="2550" y="22180"/>
                </a:lnTo>
                <a:lnTo>
                  <a:pt x="0" y="35394"/>
                </a:lnTo>
                <a:lnTo>
                  <a:pt x="2860" y="49362"/>
                </a:lnTo>
                <a:lnTo>
                  <a:pt x="10649" y="60710"/>
                </a:lnTo>
                <a:lnTo>
                  <a:pt x="22179" y="68249"/>
                </a:lnTo>
                <a:lnTo>
                  <a:pt x="145288" y="70802"/>
                </a:lnTo>
                <a:lnTo>
                  <a:pt x="159250" y="67940"/>
                </a:lnTo>
                <a:lnTo>
                  <a:pt x="170595" y="60149"/>
                </a:lnTo>
                <a:lnTo>
                  <a:pt x="178133" y="48616"/>
                </a:lnTo>
                <a:lnTo>
                  <a:pt x="177495" y="30516"/>
                </a:lnTo>
                <a:lnTo>
                  <a:pt x="172947" y="16664"/>
                </a:lnTo>
                <a:lnTo>
                  <a:pt x="165258" y="7005"/>
                </a:lnTo>
                <a:lnTo>
                  <a:pt x="155199" y="1483"/>
                </a:lnTo>
                <a:lnTo>
                  <a:pt x="35407"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7036135" y="3141390"/>
            <a:ext cx="178126" cy="70802"/>
          </a:xfrm>
          <a:custGeom>
            <a:avLst/>
            <a:gdLst/>
            <a:ahLst/>
            <a:cxnLst/>
            <a:rect l="l" t="t" r="r" b="b"/>
            <a:pathLst>
              <a:path w="178126" h="70802">
                <a:moveTo>
                  <a:pt x="35382" y="0"/>
                </a:moveTo>
                <a:lnTo>
                  <a:pt x="21419" y="2862"/>
                </a:lnTo>
                <a:lnTo>
                  <a:pt x="10077" y="10656"/>
                </a:lnTo>
                <a:lnTo>
                  <a:pt x="2545" y="22193"/>
                </a:lnTo>
                <a:lnTo>
                  <a:pt x="0" y="35407"/>
                </a:lnTo>
                <a:lnTo>
                  <a:pt x="2861" y="49374"/>
                </a:lnTo>
                <a:lnTo>
                  <a:pt x="10652" y="60722"/>
                </a:lnTo>
                <a:lnTo>
                  <a:pt x="22183" y="68258"/>
                </a:lnTo>
                <a:lnTo>
                  <a:pt x="145288" y="70802"/>
                </a:lnTo>
                <a:lnTo>
                  <a:pt x="159247" y="67939"/>
                </a:lnTo>
                <a:lnTo>
                  <a:pt x="170591" y="60143"/>
                </a:lnTo>
                <a:lnTo>
                  <a:pt x="178126" y="48607"/>
                </a:lnTo>
                <a:lnTo>
                  <a:pt x="177485" y="30507"/>
                </a:lnTo>
                <a:lnTo>
                  <a:pt x="172933" y="16656"/>
                </a:lnTo>
                <a:lnTo>
                  <a:pt x="165241" y="6998"/>
                </a:lnTo>
                <a:lnTo>
                  <a:pt x="155180" y="1479"/>
                </a:lnTo>
                <a:lnTo>
                  <a:pt x="35382"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7006667" y="3152627"/>
            <a:ext cx="178135" cy="70777"/>
          </a:xfrm>
          <a:custGeom>
            <a:avLst/>
            <a:gdLst/>
            <a:ahLst/>
            <a:cxnLst/>
            <a:rect l="l" t="t" r="r" b="b"/>
            <a:pathLst>
              <a:path w="178135" h="70777">
                <a:moveTo>
                  <a:pt x="35382" y="0"/>
                </a:moveTo>
                <a:lnTo>
                  <a:pt x="21420" y="2864"/>
                </a:lnTo>
                <a:lnTo>
                  <a:pt x="10075" y="10660"/>
                </a:lnTo>
                <a:lnTo>
                  <a:pt x="2541" y="22196"/>
                </a:lnTo>
                <a:lnTo>
                  <a:pt x="0" y="35382"/>
                </a:lnTo>
                <a:lnTo>
                  <a:pt x="2863" y="49349"/>
                </a:lnTo>
                <a:lnTo>
                  <a:pt x="10657" y="60696"/>
                </a:lnTo>
                <a:lnTo>
                  <a:pt x="22189" y="68232"/>
                </a:lnTo>
                <a:lnTo>
                  <a:pt x="145288" y="70777"/>
                </a:lnTo>
                <a:lnTo>
                  <a:pt x="159252" y="67914"/>
                </a:lnTo>
                <a:lnTo>
                  <a:pt x="170598" y="60121"/>
                </a:lnTo>
                <a:lnTo>
                  <a:pt x="178135" y="48589"/>
                </a:lnTo>
                <a:lnTo>
                  <a:pt x="177496" y="30496"/>
                </a:lnTo>
                <a:lnTo>
                  <a:pt x="172943" y="16650"/>
                </a:lnTo>
                <a:lnTo>
                  <a:pt x="165248" y="6995"/>
                </a:lnTo>
                <a:lnTo>
                  <a:pt x="155182" y="1478"/>
                </a:lnTo>
                <a:lnTo>
                  <a:pt x="35382" y="0"/>
                </a:lnTo>
                <a:close/>
              </a:path>
            </a:pathLst>
          </a:custGeom>
          <a:solidFill>
            <a:srgbClr val="ED1D24"/>
          </a:solidFill>
        </p:spPr>
        <p:txBody>
          <a:bodyPr wrap="square" lIns="0" tIns="0" rIns="0" bIns="0" rtlCol="0">
            <a:noAutofit/>
          </a:bodyPr>
          <a:lstStyle/>
          <a:p>
            <a:endParaRPr/>
          </a:p>
        </p:txBody>
      </p:sp>
      <p:sp>
        <p:nvSpPr>
          <p:cNvPr id="19" name="Rectangle 18"/>
          <p:cNvSpPr/>
          <p:nvPr/>
        </p:nvSpPr>
        <p:spPr>
          <a:xfrm>
            <a:off x="228600" y="5562600"/>
            <a:ext cx="4572000" cy="756190"/>
          </a:xfrm>
          <a:prstGeom prst="rect">
            <a:avLst/>
          </a:prstGeom>
        </p:spPr>
        <p:txBody>
          <a:bodyPr>
            <a:spAutoFit/>
          </a:bodyPr>
          <a:lstStyle/>
          <a:p>
            <a:pPr algn="ctr">
              <a:lnSpc>
                <a:spcPts val="1700"/>
              </a:lnSpc>
              <a:tabLst>
                <a:tab pos="355600" algn="l"/>
              </a:tabLst>
            </a:pPr>
            <a:r>
              <a:rPr lang="en-CA" sz="2000" dirty="0"/>
              <a:t>(</a:t>
            </a:r>
            <a:r>
              <a:rPr lang="en-CA" sz="2000" u="sng" dirty="0"/>
              <a:t>Does </a:t>
            </a:r>
            <a:r>
              <a:rPr lang="en-CA" sz="2000" b="1" i="1" u="sng" dirty="0"/>
              <a:t>NOT </a:t>
            </a:r>
            <a:r>
              <a:rPr lang="en-CA" sz="2000" dirty="0"/>
              <a:t>include violence;</a:t>
            </a:r>
          </a:p>
          <a:p>
            <a:pPr algn="ctr">
              <a:lnSpc>
                <a:spcPts val="1700"/>
              </a:lnSpc>
              <a:tabLst>
                <a:tab pos="355600" algn="l"/>
              </a:tabLst>
            </a:pPr>
            <a:r>
              <a:rPr lang="en-CA" sz="2000" dirty="0"/>
              <a:t>Includes violations of liquor laws and</a:t>
            </a:r>
            <a:r>
              <a:rPr lang="en-CA" sz="2000" dirty="0">
                <a:latin typeface="Times New Roman"/>
              </a:rPr>
              <a:t/>
            </a:r>
            <a:br>
              <a:rPr lang="en-CA" sz="2000" dirty="0">
                <a:latin typeface="Times New Roman"/>
              </a:rPr>
            </a:br>
            <a:r>
              <a:rPr lang="en-CA" sz="2000" dirty="0"/>
              <a:t>	driving under the influence)</a:t>
            </a:r>
          </a:p>
        </p:txBody>
      </p:sp>
      <p:sp>
        <p:nvSpPr>
          <p:cNvPr id="20" name="Rectangle 19"/>
          <p:cNvSpPr/>
          <p:nvPr/>
        </p:nvSpPr>
        <p:spPr>
          <a:xfrm>
            <a:off x="48512" y="6525102"/>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
        <p:nvSpPr>
          <p:cNvPr id="21" name="Rectangle 20"/>
          <p:cNvSpPr/>
          <p:nvPr/>
        </p:nvSpPr>
        <p:spPr>
          <a:xfrm>
            <a:off x="-90147" y="467911"/>
            <a:ext cx="9234147" cy="553357"/>
          </a:xfrm>
          <a:prstGeom prst="rect">
            <a:avLst/>
          </a:prstGeom>
        </p:spPr>
        <p:txBody>
          <a:bodyPr wrap="square">
            <a:spAutoFit/>
          </a:bodyPr>
          <a:lstStyle/>
          <a:p>
            <a:pPr algn="ctr">
              <a:lnSpc>
                <a:spcPts val="3450"/>
              </a:lnSpc>
            </a:pPr>
            <a:r>
              <a:rPr lang="en-CA" sz="3600" b="1" dirty="0">
                <a:latin typeface="Georgia"/>
                <a:cs typeface="Georgia"/>
              </a:rPr>
              <a:t>“If Only We Treated It Like Alcohol…”</a:t>
            </a:r>
          </a:p>
        </p:txBody>
      </p:sp>
    </p:spTree>
    <p:extLst>
      <p:ext uri="{BB962C8B-B14F-4D97-AF65-F5344CB8AC3E}">
        <p14:creationId xmlns:p14="http://schemas.microsoft.com/office/powerpoint/2010/main" val="31614332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755422"/>
          </a:xfrm>
          <a:prstGeom prst="rect">
            <a:avLst/>
          </a:prstGeom>
          <a:noFill/>
        </p:spPr>
        <p:txBody>
          <a:bodyPr wrap="square" rtlCol="0">
            <a:spAutoFit/>
          </a:bodyPr>
          <a:lstStyle/>
          <a:p>
            <a:pPr algn="ctr"/>
            <a:r>
              <a:rPr lang="en-US" sz="4000" b="1" dirty="0" smtClean="0">
                <a:latin typeface="Georgia" pitchFamily="18" charset="0"/>
              </a:rPr>
              <a:t>Effect of Legalization on </a:t>
            </a:r>
          </a:p>
          <a:p>
            <a:pPr algn="ctr"/>
            <a:r>
              <a:rPr lang="en-US" sz="4000" b="1" dirty="0" smtClean="0">
                <a:latin typeface="Georgia" pitchFamily="18" charset="0"/>
              </a:rPr>
              <a:t>Price &amp; Consumption</a:t>
            </a:r>
          </a:p>
          <a:p>
            <a:pPr algn="ctr"/>
            <a:endParaRPr lang="en-US" sz="3600" dirty="0">
              <a:latin typeface="Georgia" pitchFamily="18" charset="0"/>
            </a:endParaRPr>
          </a:p>
          <a:p>
            <a:pPr algn="ctr"/>
            <a:endParaRPr lang="en-US" sz="3600" dirty="0" smtClean="0">
              <a:latin typeface="Georgia" pitchFamily="18" charset="0"/>
            </a:endParaRPr>
          </a:p>
          <a:p>
            <a:pPr algn="ctr"/>
            <a:r>
              <a:rPr lang="en-US" sz="3600" dirty="0" smtClean="0">
                <a:latin typeface="Georgia" pitchFamily="18" charset="0"/>
              </a:rPr>
              <a:t>RAND: Price Will Drop </a:t>
            </a:r>
          </a:p>
          <a:p>
            <a:pPr algn="ctr"/>
            <a:r>
              <a:rPr lang="en-US" sz="3600" b="1" u="sng" dirty="0" smtClean="0">
                <a:latin typeface="Georgia" pitchFamily="18" charset="0"/>
              </a:rPr>
              <a:t>More Than 80%</a:t>
            </a:r>
          </a:p>
          <a:p>
            <a:pPr algn="ctr"/>
            <a:endParaRPr lang="en-US" sz="1800" b="1" u="sng" dirty="0" smtClean="0">
              <a:latin typeface="Georgia" pitchFamily="18" charset="0"/>
            </a:endParaRPr>
          </a:p>
          <a:p>
            <a:pPr algn="ctr"/>
            <a:endParaRPr lang="en-US" sz="1800" b="1" u="sng" dirty="0">
              <a:latin typeface="Georgia" pitchFamily="18" charset="0"/>
            </a:endParaRPr>
          </a:p>
          <a:p>
            <a:pPr algn="ctr"/>
            <a:r>
              <a:rPr lang="en-US" sz="3600" dirty="0" smtClean="0">
                <a:latin typeface="Georgia" pitchFamily="18" charset="0"/>
              </a:rPr>
              <a:t>Consumption Will Increase</a:t>
            </a:r>
          </a:p>
          <a:p>
            <a:pPr algn="ctr"/>
            <a:endParaRPr lang="en-US" sz="1800" dirty="0" smtClean="0">
              <a:latin typeface="Georgia" pitchFamily="18" charset="0"/>
            </a:endParaRPr>
          </a:p>
          <a:p>
            <a:pPr algn="ctr"/>
            <a:endParaRPr lang="en-US" sz="1800" dirty="0">
              <a:latin typeface="Georgia" pitchFamily="18" charset="0"/>
            </a:endParaRPr>
          </a:p>
          <a:p>
            <a:pPr algn="ctr"/>
            <a:r>
              <a:rPr lang="en-US" sz="3600" dirty="0" smtClean="0">
                <a:latin typeface="Georgia" pitchFamily="18" charset="0"/>
              </a:rPr>
              <a:t>Tax evasion a major concern</a:t>
            </a:r>
            <a:endParaRPr lang="en-US" sz="3600" dirty="0">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40704212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078313"/>
          </a:xfrm>
          <a:prstGeom prst="rect">
            <a:avLst/>
          </a:prstGeom>
          <a:noFill/>
        </p:spPr>
        <p:txBody>
          <a:bodyPr wrap="square" rtlCol="0">
            <a:spAutoFit/>
          </a:bodyPr>
          <a:lstStyle/>
          <a:p>
            <a:pPr algn="ctr"/>
            <a:r>
              <a:rPr lang="en-US" sz="4000" b="1" dirty="0" smtClean="0">
                <a:latin typeface="Georgia" pitchFamily="18" charset="0"/>
              </a:rPr>
              <a:t>What incentives do legal corporations have to keep price low and consumption high?</a:t>
            </a:r>
          </a:p>
          <a:p>
            <a:pPr algn="ctr"/>
            <a:endParaRPr lang="en-US" sz="3600" dirty="0" smtClean="0">
              <a:latin typeface="Georgia" pitchFamily="18" charset="0"/>
            </a:endParaRPr>
          </a:p>
          <a:p>
            <a:pPr algn="ctr"/>
            <a:endParaRPr lang="en-US" sz="3600" dirty="0">
              <a:latin typeface="Georgia" pitchFamily="18" charset="0"/>
            </a:endParaRPr>
          </a:p>
          <a:p>
            <a:pPr algn="ctr"/>
            <a:r>
              <a:rPr lang="en-US" sz="4400" dirty="0" smtClean="0">
                <a:latin typeface="Georgia" pitchFamily="18" charset="0"/>
              </a:rPr>
              <a:t>Alcohol: </a:t>
            </a:r>
          </a:p>
          <a:p>
            <a:pPr algn="ctr"/>
            <a:r>
              <a:rPr lang="en-US" sz="4400" dirty="0" smtClean="0">
                <a:latin typeface="Georgia" pitchFamily="18" charset="0"/>
              </a:rPr>
              <a:t>“Drink Responsibly”</a:t>
            </a:r>
            <a:r>
              <a:rPr lang="en-US" sz="4400" dirty="0">
                <a:latin typeface="Georgia" pitchFamily="18" charset="0"/>
              </a:rPr>
              <a:t> </a:t>
            </a:r>
            <a:endParaRPr lang="en-US" sz="4400" dirty="0" smtClean="0">
              <a:latin typeface="Georgia" pitchFamily="18" charset="0"/>
            </a:endParaRPr>
          </a:p>
          <a:p>
            <a:pPr algn="ctr"/>
            <a:r>
              <a:rPr lang="en-US" sz="4400" dirty="0" smtClean="0">
                <a:latin typeface="Georgia" pitchFamily="18" charset="0"/>
              </a:rPr>
              <a:t>and Tax Low</a:t>
            </a:r>
            <a:endParaRPr lang="en-US" sz="4400" dirty="0">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25636133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39200" cy="6494084"/>
          </a:xfrm>
          <a:prstGeom prst="rect">
            <a:avLst/>
          </a:prstGeom>
        </p:spPr>
        <p:txBody>
          <a:bodyPr wrap="square">
            <a:spAutoFit/>
          </a:bodyPr>
          <a:lstStyle/>
          <a:p>
            <a:pPr algn="ctr">
              <a:defRPr/>
            </a:pPr>
            <a:r>
              <a:rPr lang="en-US" sz="4800" b="1" dirty="0" smtClean="0">
                <a:latin typeface="Georgia" pitchFamily="18" charset="0"/>
              </a:rPr>
              <a:t>Legalization: </a:t>
            </a:r>
          </a:p>
          <a:p>
            <a:pPr algn="ctr">
              <a:defRPr/>
            </a:pPr>
            <a:r>
              <a:rPr lang="en-US" sz="3600" b="1" dirty="0" smtClean="0">
                <a:latin typeface="Georgia" pitchFamily="18" charset="0"/>
              </a:rPr>
              <a:t>Experience Elsewhere?</a:t>
            </a:r>
          </a:p>
          <a:p>
            <a:pPr>
              <a:defRPr/>
            </a:pPr>
            <a:endParaRPr lang="en-US" sz="3600" b="1" dirty="0">
              <a:latin typeface="Georgia" pitchFamily="18" charset="0"/>
            </a:endParaRPr>
          </a:p>
          <a:p>
            <a:pPr algn="ctr">
              <a:defRPr/>
            </a:pPr>
            <a:r>
              <a:rPr lang="en-US" sz="3200" b="1" dirty="0" smtClean="0">
                <a:latin typeface="Georgia" pitchFamily="18" charset="0"/>
              </a:rPr>
              <a:t>No </a:t>
            </a:r>
            <a:r>
              <a:rPr lang="en-US" sz="3200" b="1" dirty="0">
                <a:latin typeface="Georgia" pitchFamily="18" charset="0"/>
              </a:rPr>
              <a:t>modern nation has tried legalization, though most Western countries do not imprison people for simple </a:t>
            </a:r>
            <a:r>
              <a:rPr lang="en-US" sz="3200" b="1" dirty="0" smtClean="0">
                <a:latin typeface="Georgia" pitchFamily="18" charset="0"/>
              </a:rPr>
              <a:t>marijuana </a:t>
            </a:r>
            <a:r>
              <a:rPr lang="en-US" sz="3200" b="1" dirty="0">
                <a:latin typeface="Georgia" pitchFamily="18" charset="0"/>
              </a:rPr>
              <a:t>possession</a:t>
            </a:r>
            <a:r>
              <a:rPr lang="en-US" sz="3200" b="1" dirty="0" smtClean="0">
                <a:latin typeface="Georgia" pitchFamily="18" charset="0"/>
              </a:rPr>
              <a:t>.</a:t>
            </a:r>
            <a:endParaRPr lang="en-US" b="1" dirty="0">
              <a:latin typeface="Georgia" pitchFamily="18" charset="0"/>
            </a:endParaRPr>
          </a:p>
          <a:p>
            <a:pPr>
              <a:defRPr/>
            </a:pPr>
            <a:endParaRPr lang="en-US" sz="2400" b="1" dirty="0">
              <a:latin typeface="Georgia" pitchFamily="18" charset="0"/>
            </a:endParaRPr>
          </a:p>
          <a:p>
            <a:pPr marL="914400" lvl="1" indent="-514350" fontAlgn="auto">
              <a:spcAft>
                <a:spcPts val="0"/>
              </a:spcAft>
              <a:buFontTx/>
              <a:buChar char="-"/>
              <a:defRPr/>
            </a:pPr>
            <a:r>
              <a:rPr lang="en-US" sz="2400" dirty="0">
                <a:latin typeface="Georgia" pitchFamily="18" charset="0"/>
              </a:rPr>
              <a:t>The </a:t>
            </a:r>
            <a:r>
              <a:rPr lang="en-US" sz="2400" dirty="0" smtClean="0">
                <a:latin typeface="Georgia" pitchFamily="18" charset="0"/>
              </a:rPr>
              <a:t>Netherlands, Portugal</a:t>
            </a:r>
            <a:r>
              <a:rPr lang="en-US" sz="2400" dirty="0">
                <a:latin typeface="Georgia" pitchFamily="18" charset="0"/>
              </a:rPr>
              <a:t>, </a:t>
            </a:r>
            <a:r>
              <a:rPr lang="en-US" sz="2400" dirty="0" smtClean="0">
                <a:latin typeface="Georgia" pitchFamily="18" charset="0"/>
              </a:rPr>
              <a:t>Italy use </a:t>
            </a:r>
            <a:r>
              <a:rPr lang="en-US" sz="2400" dirty="0">
                <a:latin typeface="Georgia" pitchFamily="18" charset="0"/>
              </a:rPr>
              <a:t>rates lower for some drugs since 10 </a:t>
            </a:r>
            <a:r>
              <a:rPr lang="en-US" sz="2400" dirty="0" smtClean="0">
                <a:latin typeface="Georgia" pitchFamily="18" charset="0"/>
              </a:rPr>
              <a:t>years </a:t>
            </a:r>
            <a:r>
              <a:rPr lang="en-US" sz="2400" dirty="0">
                <a:latin typeface="Georgia" pitchFamily="18" charset="0"/>
              </a:rPr>
              <a:t>ago; higher for </a:t>
            </a:r>
            <a:r>
              <a:rPr lang="en-US" sz="2400" dirty="0" smtClean="0">
                <a:latin typeface="Georgia" pitchFamily="18" charset="0"/>
              </a:rPr>
              <a:t>others.</a:t>
            </a:r>
          </a:p>
          <a:p>
            <a:pPr marL="914400" lvl="1" indent="-514350" fontAlgn="auto">
              <a:spcAft>
                <a:spcPts val="0"/>
              </a:spcAft>
              <a:buFontTx/>
              <a:buChar char="-"/>
              <a:defRPr/>
            </a:pPr>
            <a:endParaRPr lang="en-US" sz="2400" dirty="0">
              <a:latin typeface="Georgia" pitchFamily="18" charset="0"/>
            </a:endParaRPr>
          </a:p>
          <a:p>
            <a:pPr marL="914400" lvl="1" indent="-514350" fontAlgn="auto">
              <a:spcAft>
                <a:spcPts val="0"/>
              </a:spcAft>
              <a:buFontTx/>
              <a:buChar char="-"/>
              <a:defRPr/>
            </a:pPr>
            <a:r>
              <a:rPr lang="en-US" sz="2400" dirty="0" smtClean="0">
                <a:latin typeface="Georgia" pitchFamily="18" charset="0"/>
              </a:rPr>
              <a:t>The Dutch experienced a three-fold increase in marijuana use among young adults after commercialization expanded.</a:t>
            </a:r>
            <a:endParaRPr lang="en-US" sz="2400" dirty="0">
              <a:latin typeface="Georgia" pitchFamily="18" charset="0"/>
            </a:endParaRPr>
          </a:p>
        </p:txBody>
      </p:sp>
      <p:sp>
        <p:nvSpPr>
          <p:cNvPr id="3" name="Footer Placeholder 2"/>
          <p:cNvSpPr>
            <a:spLocks noGrp="1"/>
          </p:cNvSpPr>
          <p:nvPr>
            <p:ph type="ftr" sz="quarter" idx="11"/>
          </p:nvPr>
        </p:nvSpPr>
        <p:spPr>
          <a:xfrm>
            <a:off x="6248400" y="6495697"/>
            <a:ext cx="2895600" cy="365125"/>
          </a:xfrm>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10727856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32656"/>
            <a:ext cx="805643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7661503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19400188"/>
              </p:ext>
            </p:extLst>
          </p:nvPr>
        </p:nvGraphicFramePr>
        <p:xfrm>
          <a:off x="304800" y="304800"/>
          <a:ext cx="8461364" cy="6336704"/>
        </p:xfrm>
        <a:graphic>
          <a:graphicData uri="http://schemas.openxmlformats.org/presentationml/2006/ole">
            <mc:AlternateContent xmlns:mc="http://schemas.openxmlformats.org/markup-compatibility/2006">
              <mc:Choice xmlns:v="urn:schemas-microsoft-com:vml" Requires="v">
                <p:oleObj spid="_x0000_s45084" name="Slide" r:id="rId4" imgW="4570388" imgH="3427437" progId="PowerPoint.Slide.12">
                  <p:embed/>
                </p:oleObj>
              </mc:Choice>
              <mc:Fallback>
                <p:oleObj name="Slide" r:id="rId4" imgW="4570388" imgH="342743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8461364" cy="6336704"/>
                      </a:xfrm>
                      <a:prstGeom prst="rect">
                        <a:avLst/>
                      </a:prstGeom>
                      <a:noFill/>
                      <a:extLst/>
                    </p:spPr>
                  </p:pic>
                </p:oleObj>
              </mc:Fallback>
            </mc:AlternateContent>
          </a:graphicData>
        </a:graphic>
      </p:graphicFrame>
      <p:sp>
        <p:nvSpPr>
          <p:cNvPr id="4" name="Footer Placeholder 3"/>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34634599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17086"/>
          </a:xfrm>
          <a:prstGeom prst="rect">
            <a:avLst/>
          </a:prstGeom>
        </p:spPr>
        <p:txBody>
          <a:bodyPr wrap="square">
            <a:spAutoFit/>
          </a:bodyPr>
          <a:lstStyle/>
          <a:p>
            <a:pPr algn="ctr">
              <a:defRPr/>
            </a:pPr>
            <a:r>
              <a:rPr lang="en-US" sz="4000" b="1" dirty="0" smtClean="0">
                <a:latin typeface="Georgia" pitchFamily="18" charset="0"/>
              </a:rPr>
              <a:t>Underground Markets </a:t>
            </a:r>
          </a:p>
          <a:p>
            <a:pPr algn="ctr">
              <a:defRPr/>
            </a:pPr>
            <a:r>
              <a:rPr lang="en-US" sz="4000" b="1" dirty="0" smtClean="0">
                <a:latin typeface="Georgia" pitchFamily="18" charset="0"/>
              </a:rPr>
              <a:t>and Crime</a:t>
            </a:r>
          </a:p>
          <a:p>
            <a:pPr>
              <a:defRPr/>
            </a:pPr>
            <a:endParaRPr lang="en-US" b="1" dirty="0"/>
          </a:p>
          <a:p>
            <a:pPr algn="ctr">
              <a:defRPr/>
            </a:pPr>
            <a:r>
              <a:rPr lang="en-US" sz="2400" b="1" dirty="0" smtClean="0">
                <a:latin typeface="Georgia" pitchFamily="18" charset="0"/>
              </a:rPr>
              <a:t>RAND: </a:t>
            </a:r>
            <a:r>
              <a:rPr lang="en-US" sz="2400" b="1" dirty="0">
                <a:latin typeface="Georgia" pitchFamily="18" charset="0"/>
              </a:rPr>
              <a:t> </a:t>
            </a:r>
            <a:r>
              <a:rPr lang="en-US" sz="2400" b="1" dirty="0" smtClean="0">
                <a:latin typeface="Georgia" pitchFamily="18" charset="0"/>
              </a:rPr>
              <a:t>Mexican Drug Trafficking Organizations (DTOs) earn  15-25% of revenue from marijuana.</a:t>
            </a:r>
          </a:p>
          <a:p>
            <a:pPr algn="ctr">
              <a:defRPr/>
            </a:pPr>
            <a:endParaRPr lang="en-US" sz="2400" b="1" dirty="0" smtClean="0">
              <a:latin typeface="Georgia" pitchFamily="18" charset="0"/>
            </a:endParaRPr>
          </a:p>
          <a:p>
            <a:pPr algn="ctr">
              <a:defRPr/>
            </a:pPr>
            <a:r>
              <a:rPr lang="en-US" sz="2400" b="1" dirty="0" smtClean="0">
                <a:latin typeface="Georgia" pitchFamily="18" charset="0"/>
              </a:rPr>
              <a:t>It </a:t>
            </a:r>
            <a:r>
              <a:rPr lang="en-US" sz="2400" b="1" dirty="0">
                <a:latin typeface="Georgia" pitchFamily="18" charset="0"/>
              </a:rPr>
              <a:t>is highly likely that legalization </a:t>
            </a:r>
            <a:endParaRPr lang="en-US" sz="2400" b="1" dirty="0" smtClean="0">
              <a:latin typeface="Georgia" pitchFamily="18" charset="0"/>
            </a:endParaRPr>
          </a:p>
          <a:p>
            <a:pPr algn="ctr">
              <a:defRPr/>
            </a:pPr>
            <a:r>
              <a:rPr lang="en-US" sz="2400" b="1" dirty="0" smtClean="0">
                <a:latin typeface="Georgia" pitchFamily="18" charset="0"/>
              </a:rPr>
              <a:t>would </a:t>
            </a:r>
            <a:r>
              <a:rPr lang="en-US" sz="2400" b="1" dirty="0">
                <a:latin typeface="Georgia" pitchFamily="18" charset="0"/>
              </a:rPr>
              <a:t>not eliminate black markets for drugs</a:t>
            </a:r>
            <a:r>
              <a:rPr lang="en-US" sz="2400" b="1" dirty="0" smtClean="0">
                <a:latin typeface="Georgia" pitchFamily="18" charset="0"/>
              </a:rPr>
              <a:t>.</a:t>
            </a:r>
          </a:p>
          <a:p>
            <a:pPr algn="ctr">
              <a:defRPr/>
            </a:pPr>
            <a:endParaRPr lang="en-US" sz="2400" b="1" dirty="0">
              <a:latin typeface="Georgia" pitchFamily="18" charset="0"/>
            </a:endParaRPr>
          </a:p>
          <a:p>
            <a:pPr algn="ctr">
              <a:defRPr/>
            </a:pPr>
            <a:r>
              <a:rPr lang="en-US" sz="2400" b="1" dirty="0" smtClean="0">
                <a:latin typeface="Georgia" pitchFamily="18" charset="0"/>
              </a:rPr>
              <a:t>State Legalization: 2-4% impact on DTO revenues (California)</a:t>
            </a:r>
          </a:p>
          <a:p>
            <a:pPr>
              <a:defRPr/>
            </a:pPr>
            <a:endParaRPr lang="en-US" sz="1200" b="1" dirty="0">
              <a:latin typeface="Georgia" pitchFamily="18" charset="0"/>
            </a:endParaRPr>
          </a:p>
          <a:p>
            <a:pPr marL="1371600" lvl="2" indent="-514350">
              <a:buFontTx/>
              <a:buChar char="-"/>
              <a:defRPr/>
            </a:pPr>
            <a:r>
              <a:rPr lang="en-US" sz="2400" dirty="0" smtClean="0">
                <a:latin typeface="Georgia" pitchFamily="18" charset="0"/>
              </a:rPr>
              <a:t>Most </a:t>
            </a:r>
            <a:r>
              <a:rPr lang="en-US" sz="2400" dirty="0">
                <a:latin typeface="Georgia" pitchFamily="18" charset="0"/>
              </a:rPr>
              <a:t>legalization proposals call for taxes on drugs, which increases likelihood that markets will remain endemic</a:t>
            </a:r>
            <a:r>
              <a:rPr lang="en-US" sz="2400" dirty="0" smtClean="0">
                <a:latin typeface="Georgia" pitchFamily="18" charset="0"/>
              </a:rPr>
              <a:t>.</a:t>
            </a:r>
          </a:p>
          <a:p>
            <a:pPr marL="1371600" lvl="2" indent="-514350">
              <a:buFontTx/>
              <a:buChar char="-"/>
              <a:defRPr/>
            </a:pPr>
            <a:r>
              <a:rPr lang="en-US" sz="2400" dirty="0" smtClean="0">
                <a:latin typeface="Georgia" pitchFamily="18" charset="0"/>
              </a:rPr>
              <a:t>TCOs involved in numerous illegal trades</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25110051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0F1880-3889-4DFB-8CFC-839B650F42CB}" type="slidenum">
              <a:rPr lang="en-US" altLang="en-US" sz="1400" smtClean="0"/>
              <a:pPr/>
              <a:t>27</a:t>
            </a:fld>
            <a:endParaRPr lang="en-US" altLang="en-US" sz="1400" smtClean="0"/>
          </a:p>
        </p:txBody>
      </p:sp>
      <p:sp>
        <p:nvSpPr>
          <p:cNvPr id="11267" name="Rectangle 2"/>
          <p:cNvSpPr>
            <a:spLocks noGrp="1" noChangeArrowheads="1"/>
          </p:cNvSpPr>
          <p:nvPr>
            <p:ph type="title"/>
          </p:nvPr>
        </p:nvSpPr>
        <p:spPr>
          <a:xfrm>
            <a:off x="228600" y="175847"/>
            <a:ext cx="8534400" cy="1799492"/>
          </a:xfrm>
        </p:spPr>
        <p:txBody>
          <a:bodyPr>
            <a:noAutofit/>
          </a:bodyPr>
          <a:lstStyle/>
          <a:p>
            <a:r>
              <a:rPr lang="en-US" sz="3600" b="1" dirty="0" smtClean="0">
                <a:latin typeface="Georgia"/>
                <a:cs typeface="Georgia"/>
              </a:rPr>
              <a:t>Taxes Necessary to Prevent a Price Collapse Are Enormous </a:t>
            </a:r>
            <a:br>
              <a:rPr lang="en-US" sz="3600" b="1" dirty="0" smtClean="0">
                <a:latin typeface="Georgia"/>
                <a:cs typeface="Georgia"/>
              </a:rPr>
            </a:br>
            <a:r>
              <a:rPr lang="en-US" sz="2800" b="1" dirty="0" smtClean="0">
                <a:latin typeface="Georgia"/>
                <a:cs typeface="Georgia"/>
              </a:rPr>
              <a:t>(Caulkins)</a:t>
            </a:r>
          </a:p>
        </p:txBody>
      </p:sp>
      <p:sp>
        <p:nvSpPr>
          <p:cNvPr id="11268" name="Rectangle 3"/>
          <p:cNvSpPr>
            <a:spLocks noGrp="1" noChangeArrowheads="1"/>
          </p:cNvSpPr>
          <p:nvPr>
            <p:ph type="body" idx="1"/>
          </p:nvPr>
        </p:nvSpPr>
        <p:spPr>
          <a:xfrm>
            <a:off x="0" y="2667000"/>
            <a:ext cx="9144000" cy="4191000"/>
          </a:xfrm>
        </p:spPr>
        <p:txBody>
          <a:bodyPr>
            <a:normAutofit lnSpcReduction="10000"/>
          </a:bodyPr>
          <a:lstStyle/>
          <a:p>
            <a:pPr>
              <a:lnSpc>
                <a:spcPct val="90000"/>
              </a:lnSpc>
            </a:pPr>
            <a:r>
              <a:rPr lang="en-US" sz="3600" dirty="0" smtClean="0">
                <a:latin typeface="Georgia"/>
                <a:cs typeface="Georgia"/>
              </a:rPr>
              <a:t>Excise taxes create gray markets</a:t>
            </a:r>
          </a:p>
          <a:p>
            <a:pPr marL="0" indent="0">
              <a:lnSpc>
                <a:spcPct val="90000"/>
              </a:lnSpc>
              <a:buNone/>
            </a:pPr>
            <a:endParaRPr lang="en-US" sz="3600" dirty="0" smtClean="0">
              <a:latin typeface="Georgia"/>
              <a:cs typeface="Georgia"/>
            </a:endParaRPr>
          </a:p>
          <a:p>
            <a:pPr>
              <a:lnSpc>
                <a:spcPct val="90000"/>
              </a:lnSpc>
            </a:pPr>
            <a:r>
              <a:rPr lang="en-US" sz="3600" dirty="0" smtClean="0">
                <a:latin typeface="Georgia"/>
                <a:cs typeface="Georgia"/>
              </a:rPr>
              <a:t>Most relevant metrics are</a:t>
            </a:r>
          </a:p>
          <a:p>
            <a:pPr lvl="1">
              <a:lnSpc>
                <a:spcPct val="90000"/>
              </a:lnSpc>
            </a:pPr>
            <a:r>
              <a:rPr lang="en-US" dirty="0" smtClean="0">
                <a:latin typeface="Georgia"/>
                <a:cs typeface="Georgia"/>
              </a:rPr>
              <a:t>Price per unit weight</a:t>
            </a:r>
          </a:p>
          <a:p>
            <a:pPr lvl="1">
              <a:lnSpc>
                <a:spcPct val="90000"/>
              </a:lnSpc>
            </a:pPr>
            <a:r>
              <a:rPr lang="en-US" dirty="0" smtClean="0">
                <a:latin typeface="Georgia"/>
                <a:cs typeface="Georgia"/>
              </a:rPr>
              <a:t>Price per unit volume</a:t>
            </a:r>
          </a:p>
          <a:p>
            <a:pPr marL="457200" lvl="1" indent="0">
              <a:lnSpc>
                <a:spcPct val="90000"/>
              </a:lnSpc>
              <a:buNone/>
            </a:pPr>
            <a:endParaRPr lang="en-US" dirty="0" smtClean="0">
              <a:latin typeface="Georgia"/>
              <a:cs typeface="Georgia"/>
            </a:endParaRPr>
          </a:p>
          <a:p>
            <a:pPr>
              <a:lnSpc>
                <a:spcPct val="90000"/>
              </a:lnSpc>
            </a:pPr>
            <a:r>
              <a:rPr lang="en-US" sz="3600" dirty="0" smtClean="0">
                <a:latin typeface="Georgia"/>
                <a:cs typeface="Georgia"/>
              </a:rPr>
              <a:t>Canada tried but had to repeal ~300% excise taxes on tobacco </a:t>
            </a:r>
          </a:p>
        </p:txBody>
      </p:sp>
    </p:spTree>
    <p:extLst>
      <p:ext uri="{BB962C8B-B14F-4D97-AF65-F5344CB8AC3E}">
        <p14:creationId xmlns:p14="http://schemas.microsoft.com/office/powerpoint/2010/main" val="16252570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p:nvPr/>
        </p:nvSpPr>
        <p:spPr>
          <a:xfrm>
            <a:off x="3406496" y="2250058"/>
            <a:ext cx="2613304" cy="3541141"/>
          </a:xfrm>
          <a:prstGeom prst="rect">
            <a:avLst/>
          </a:prstGeom>
          <a:blipFill>
            <a:blip r:embed="rId2" cstate="print"/>
            <a:stretch>
              <a:fillRect/>
            </a:stretch>
          </a:blipFill>
        </p:spPr>
        <p:txBody>
          <a:bodyPr wrap="square" lIns="0" tIns="0" rIns="0" bIns="0" rtlCol="0">
            <a:noAutofit/>
          </a:bodyPr>
          <a:lstStyle/>
          <a:p>
            <a:endParaRPr/>
          </a:p>
        </p:txBody>
      </p:sp>
      <p:sp>
        <p:nvSpPr>
          <p:cNvPr id="4" name="object 2"/>
          <p:cNvSpPr txBox="1">
            <a:spLocks/>
          </p:cNvSpPr>
          <p:nvPr/>
        </p:nvSpPr>
        <p:spPr>
          <a:xfrm>
            <a:off x="701675" y="259976"/>
            <a:ext cx="8042276" cy="1336956"/>
          </a:xfrm>
          <a:prstGeom prst="rect">
            <a:avLst/>
          </a:prstGeom>
        </p:spPr>
        <p:txBody>
          <a:bodyPr vert="horz" wrap="square" lIns="0" tIns="422554" rIns="0" bIns="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marL="92710"/>
            <a:r>
              <a:rPr lang="en-US" sz="4400" spc="-60" dirty="0" smtClean="0">
                <a:solidFill>
                  <a:schemeClr val="tx1"/>
                </a:solidFill>
                <a:latin typeface="Georgia"/>
                <a:cs typeface="Georgia"/>
              </a:rPr>
              <a:t>Medica</a:t>
            </a:r>
            <a:r>
              <a:rPr lang="en-US" sz="4400" dirty="0" smtClean="0">
                <a:solidFill>
                  <a:schemeClr val="tx1"/>
                </a:solidFill>
                <a:latin typeface="Georgia"/>
                <a:cs typeface="Georgia"/>
              </a:rPr>
              <a:t>l</a:t>
            </a:r>
            <a:r>
              <a:rPr lang="en-US" sz="4400" spc="-125" dirty="0" smtClean="0">
                <a:solidFill>
                  <a:schemeClr val="tx1"/>
                </a:solidFill>
                <a:latin typeface="Georgia"/>
                <a:cs typeface="Georgia"/>
              </a:rPr>
              <a:t> </a:t>
            </a:r>
            <a:r>
              <a:rPr lang="en-US" sz="4400" spc="-60" dirty="0" smtClean="0">
                <a:solidFill>
                  <a:schemeClr val="tx1"/>
                </a:solidFill>
                <a:latin typeface="Georgia"/>
                <a:cs typeface="Georgia"/>
              </a:rPr>
              <a:t>Marijuana</a:t>
            </a:r>
            <a:endParaRPr lang="en-US" sz="4400" dirty="0">
              <a:solidFill>
                <a:schemeClr val="tx1"/>
              </a:solidFill>
              <a:latin typeface="Georgia"/>
              <a:cs typeface="Georgia"/>
            </a:endParaRPr>
          </a:p>
        </p:txBody>
      </p:sp>
    </p:spTree>
    <p:extLst>
      <p:ext uri="{BB962C8B-B14F-4D97-AF65-F5344CB8AC3E}">
        <p14:creationId xmlns:p14="http://schemas.microsoft.com/office/powerpoint/2010/main" val="139559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381000"/>
            <a:ext cx="6934200" cy="924560"/>
          </a:xfrm>
          <a:prstGeom prst="rect">
            <a:avLst/>
          </a:prstGeom>
        </p:spPr>
        <p:txBody>
          <a:bodyPr vert="horz" wrap="square" lIns="0" tIns="0" rIns="0" bIns="0" rtlCol="0">
            <a:noAutofit/>
          </a:bodyPr>
          <a:lstStyle/>
          <a:p>
            <a:pPr marL="12700" marR="12700" indent="509270">
              <a:lnSpc>
                <a:spcPct val="100000"/>
              </a:lnSpc>
            </a:pPr>
            <a:r>
              <a:rPr sz="3600" b="1" spc="-60" dirty="0" smtClean="0">
                <a:latin typeface="Georgia"/>
                <a:cs typeface="Georgia"/>
              </a:rPr>
              <a:t>Bypassing th</a:t>
            </a:r>
            <a:r>
              <a:rPr sz="3600" b="1" spc="0" dirty="0" smtClean="0">
                <a:latin typeface="Georgia"/>
                <a:cs typeface="Georgia"/>
              </a:rPr>
              <a:t>e</a:t>
            </a:r>
            <a:r>
              <a:rPr sz="3600" b="1" spc="-125" dirty="0" smtClean="0">
                <a:latin typeface="Georgia"/>
                <a:cs typeface="Georgia"/>
              </a:rPr>
              <a:t> </a:t>
            </a:r>
            <a:r>
              <a:rPr sz="3600" b="1" spc="-60" dirty="0" smtClean="0">
                <a:latin typeface="Georgia"/>
                <a:cs typeface="Georgia"/>
              </a:rPr>
              <a:t>FD</a:t>
            </a:r>
            <a:r>
              <a:rPr sz="3600" b="1" spc="0" dirty="0" smtClean="0">
                <a:latin typeface="Georgia"/>
                <a:cs typeface="Georgia"/>
              </a:rPr>
              <a:t>A</a:t>
            </a:r>
            <a:r>
              <a:rPr sz="3600" b="1" spc="-125" dirty="0" smtClean="0">
                <a:latin typeface="Georgia"/>
                <a:cs typeface="Georgia"/>
              </a:rPr>
              <a:t> </a:t>
            </a:r>
            <a:r>
              <a:rPr sz="3600" b="1" spc="-60" dirty="0" smtClean="0">
                <a:latin typeface="Georgia"/>
                <a:cs typeface="Georgia"/>
              </a:rPr>
              <a:t>Process</a:t>
            </a:r>
            <a:endParaRPr sz="3600" b="1" dirty="0">
              <a:latin typeface="Georgia"/>
              <a:cs typeface="Georgia"/>
            </a:endParaRPr>
          </a:p>
        </p:txBody>
      </p:sp>
      <p:sp>
        <p:nvSpPr>
          <p:cNvPr id="3" name="object 3"/>
          <p:cNvSpPr txBox="1"/>
          <p:nvPr/>
        </p:nvSpPr>
        <p:spPr>
          <a:xfrm>
            <a:off x="838200" y="1524000"/>
            <a:ext cx="7549281" cy="649034"/>
          </a:xfrm>
          <a:prstGeom prst="rect">
            <a:avLst/>
          </a:prstGeom>
        </p:spPr>
        <p:txBody>
          <a:bodyPr vert="horz" wrap="square" lIns="0" tIns="0" rIns="0" bIns="0" rtlCol="0">
            <a:noAutofit/>
          </a:bodyPr>
          <a:lstStyle/>
          <a:p>
            <a:pPr marL="12700">
              <a:lnSpc>
                <a:spcPct val="100000"/>
              </a:lnSpc>
            </a:pPr>
            <a:r>
              <a:rPr sz="2400" spc="-225" dirty="0" smtClean="0">
                <a:latin typeface="Times New Roman"/>
                <a:cs typeface="Times New Roman"/>
              </a:rPr>
              <a:t>B</a:t>
            </a:r>
            <a:r>
              <a:rPr sz="2400" spc="15" dirty="0" smtClean="0">
                <a:latin typeface="Times New Roman"/>
                <a:cs typeface="Times New Roman"/>
              </a:rPr>
              <a:t>e</a:t>
            </a:r>
            <a:r>
              <a:rPr sz="2400" spc="-15" dirty="0" smtClean="0">
                <a:latin typeface="Times New Roman"/>
                <a:cs typeface="Times New Roman"/>
              </a:rPr>
              <a:t>f</a:t>
            </a:r>
            <a:r>
              <a:rPr sz="2400" spc="45" dirty="0" smtClean="0">
                <a:latin typeface="Times New Roman"/>
                <a:cs typeface="Times New Roman"/>
              </a:rPr>
              <a:t>o</a:t>
            </a:r>
            <a:r>
              <a:rPr sz="2400" spc="10" dirty="0" smtClean="0">
                <a:latin typeface="Times New Roman"/>
                <a:cs typeface="Times New Roman"/>
              </a:rPr>
              <a:t>r</a:t>
            </a:r>
            <a:r>
              <a:rPr sz="2400" spc="100" dirty="0" smtClean="0">
                <a:latin typeface="Times New Roman"/>
                <a:cs typeface="Times New Roman"/>
              </a:rPr>
              <a:t>e</a:t>
            </a:r>
            <a:r>
              <a:rPr sz="2400" spc="-70" dirty="0" smtClean="0">
                <a:latin typeface="Times New Roman"/>
                <a:cs typeface="Times New Roman"/>
              </a:rPr>
              <a:t> </a:t>
            </a:r>
            <a:r>
              <a:rPr sz="2400" spc="-100" dirty="0" smtClean="0">
                <a:latin typeface="Times New Roman"/>
                <a:cs typeface="Times New Roman"/>
              </a:rPr>
              <a:t>F</a:t>
            </a:r>
            <a:r>
              <a:rPr sz="2400" spc="-160" dirty="0" smtClean="0">
                <a:latin typeface="Times New Roman"/>
                <a:cs typeface="Times New Roman"/>
              </a:rPr>
              <a:t>D</a:t>
            </a:r>
            <a:r>
              <a:rPr sz="2400" spc="-210" dirty="0" smtClean="0">
                <a:latin typeface="Times New Roman"/>
                <a:cs typeface="Times New Roman"/>
              </a:rPr>
              <a:t>A</a:t>
            </a:r>
            <a:r>
              <a:rPr sz="2400" spc="-70" dirty="0" smtClean="0">
                <a:latin typeface="Times New Roman"/>
                <a:cs typeface="Times New Roman"/>
              </a:rPr>
              <a:t> </a:t>
            </a:r>
            <a:r>
              <a:rPr sz="2400" spc="75" dirty="0" smtClean="0">
                <a:latin typeface="Times New Roman"/>
                <a:cs typeface="Times New Roman"/>
              </a:rPr>
              <a:t>app</a:t>
            </a:r>
            <a:r>
              <a:rPr sz="2400" spc="30" dirty="0" smtClean="0">
                <a:latin typeface="Times New Roman"/>
                <a:cs typeface="Times New Roman"/>
              </a:rPr>
              <a:t>r</a:t>
            </a:r>
            <a:r>
              <a:rPr sz="2400" spc="65" dirty="0" smtClean="0">
                <a:latin typeface="Times New Roman"/>
                <a:cs typeface="Times New Roman"/>
              </a:rPr>
              <a:t>o</a:t>
            </a:r>
            <a:r>
              <a:rPr sz="2400" spc="-60" dirty="0" smtClean="0">
                <a:latin typeface="Times New Roman"/>
                <a:cs typeface="Times New Roman"/>
              </a:rPr>
              <a:t>v</a:t>
            </a:r>
            <a:r>
              <a:rPr sz="2400" spc="50" dirty="0" smtClean="0">
                <a:latin typeface="Times New Roman"/>
                <a:cs typeface="Times New Roman"/>
              </a:rPr>
              <a:t>es</a:t>
            </a:r>
            <a:r>
              <a:rPr sz="2400" spc="-70" dirty="0" smtClean="0">
                <a:latin typeface="Times New Roman"/>
                <a:cs typeface="Times New Roman"/>
              </a:rPr>
              <a:t> </a:t>
            </a:r>
            <a:r>
              <a:rPr sz="2400" spc="60" dirty="0" smtClean="0">
                <a:latin typeface="Times New Roman"/>
                <a:cs typeface="Times New Roman"/>
              </a:rPr>
              <a:t>a</a:t>
            </a:r>
            <a:r>
              <a:rPr sz="2400" spc="-70" dirty="0" smtClean="0">
                <a:latin typeface="Times New Roman"/>
                <a:cs typeface="Times New Roman"/>
              </a:rPr>
              <a:t> </a:t>
            </a:r>
            <a:r>
              <a:rPr sz="2400" spc="70" dirty="0" smtClean="0">
                <a:latin typeface="Times New Roman"/>
                <a:cs typeface="Times New Roman"/>
              </a:rPr>
              <a:t>drug</a:t>
            </a:r>
            <a:r>
              <a:rPr sz="2400" spc="-70" dirty="0" smtClean="0">
                <a:latin typeface="Times New Roman"/>
                <a:cs typeface="Times New Roman"/>
              </a:rPr>
              <a:t> </a:t>
            </a:r>
            <a:r>
              <a:rPr sz="2400" spc="35" dirty="0" smtClean="0">
                <a:latin typeface="Times New Roman"/>
                <a:cs typeface="Times New Roman"/>
              </a:rPr>
              <a:t>as</a:t>
            </a:r>
            <a:r>
              <a:rPr sz="2400" spc="-70" dirty="0" smtClean="0">
                <a:latin typeface="Times New Roman"/>
                <a:cs typeface="Times New Roman"/>
              </a:rPr>
              <a:t> </a:t>
            </a:r>
            <a:r>
              <a:rPr sz="2400" spc="40" dirty="0" smtClean="0">
                <a:latin typeface="Times New Roman"/>
                <a:cs typeface="Times New Roman"/>
              </a:rPr>
              <a:t>medicin</a:t>
            </a:r>
            <a:r>
              <a:rPr sz="2400" spc="10" dirty="0" smtClean="0">
                <a:latin typeface="Times New Roman"/>
                <a:cs typeface="Times New Roman"/>
              </a:rPr>
              <a:t>e</a:t>
            </a:r>
            <a:r>
              <a:rPr sz="2400" spc="-85" dirty="0" smtClean="0">
                <a:latin typeface="Times New Roman"/>
                <a:cs typeface="Times New Roman"/>
              </a:rPr>
              <a:t>,</a:t>
            </a:r>
            <a:r>
              <a:rPr sz="2400" spc="-70" dirty="0" smtClean="0">
                <a:latin typeface="Times New Roman"/>
                <a:cs typeface="Times New Roman"/>
              </a:rPr>
              <a:t> </a:t>
            </a:r>
            <a:r>
              <a:rPr sz="2400" spc="75" dirty="0" smtClean="0">
                <a:latin typeface="Times New Roman"/>
                <a:cs typeface="Times New Roman"/>
              </a:rPr>
              <a:t>t</a:t>
            </a:r>
            <a:r>
              <a:rPr sz="2400" spc="50" dirty="0" smtClean="0">
                <a:latin typeface="Times New Roman"/>
                <a:cs typeface="Times New Roman"/>
              </a:rPr>
              <a:t>esting</a:t>
            </a:r>
            <a:r>
              <a:rPr sz="2400" spc="-70" dirty="0" smtClean="0">
                <a:latin typeface="Times New Roman"/>
                <a:cs typeface="Times New Roman"/>
              </a:rPr>
              <a:t> </a:t>
            </a:r>
            <a:r>
              <a:rPr sz="2400" spc="-40" dirty="0" smtClean="0">
                <a:latin typeface="Times New Roman"/>
                <a:cs typeface="Times New Roman"/>
              </a:rPr>
              <a:t>is</a:t>
            </a:r>
            <a:r>
              <a:rPr sz="2400" spc="-70" dirty="0" smtClean="0">
                <a:latin typeface="Times New Roman"/>
                <a:cs typeface="Times New Roman"/>
              </a:rPr>
              <a:t> </a:t>
            </a:r>
            <a:r>
              <a:rPr sz="2400" spc="95" dirty="0" smtClean="0">
                <a:latin typeface="Times New Roman"/>
                <a:cs typeface="Times New Roman"/>
              </a:rPr>
              <a:t>done</a:t>
            </a:r>
            <a:r>
              <a:rPr sz="2400" spc="-70" dirty="0" smtClean="0">
                <a:latin typeface="Times New Roman"/>
                <a:cs typeface="Times New Roman"/>
              </a:rPr>
              <a:t> </a:t>
            </a:r>
            <a:r>
              <a:rPr sz="2400" spc="75" dirty="0" smtClean="0">
                <a:latin typeface="Times New Roman"/>
                <a:cs typeface="Times New Roman"/>
              </a:rPr>
              <a:t>t</a:t>
            </a:r>
            <a:r>
              <a:rPr sz="2400" spc="-25" dirty="0" smtClean="0">
                <a:latin typeface="Times New Roman"/>
                <a:cs typeface="Times New Roman"/>
              </a:rPr>
              <a:t>o:</a:t>
            </a:r>
            <a:endParaRPr sz="2400" dirty="0">
              <a:latin typeface="Times New Roman"/>
              <a:cs typeface="Times New Roman"/>
            </a:endParaRPr>
          </a:p>
        </p:txBody>
      </p:sp>
      <p:sp>
        <p:nvSpPr>
          <p:cNvPr id="4" name="object 4"/>
          <p:cNvSpPr txBox="1"/>
          <p:nvPr/>
        </p:nvSpPr>
        <p:spPr>
          <a:xfrm>
            <a:off x="1064209" y="3008526"/>
            <a:ext cx="1677670" cy="771525"/>
          </a:xfrm>
          <a:prstGeom prst="rect">
            <a:avLst/>
          </a:prstGeom>
        </p:spPr>
        <p:txBody>
          <a:bodyPr vert="horz" wrap="square" lIns="0" tIns="0" rIns="0" bIns="0" rtlCol="0">
            <a:noAutofit/>
          </a:bodyPr>
          <a:lstStyle/>
          <a:p>
            <a:pPr marL="12700" marR="12700" indent="0" algn="ctr">
              <a:lnSpc>
                <a:spcPts val="2000"/>
              </a:lnSpc>
            </a:pPr>
            <a:r>
              <a:rPr sz="1800" spc="-100" dirty="0" smtClean="0">
                <a:latin typeface="Times New Roman"/>
                <a:cs typeface="Times New Roman"/>
              </a:rPr>
              <a:t>D</a:t>
            </a:r>
            <a:r>
              <a:rPr sz="1800" spc="114" dirty="0" smtClean="0">
                <a:latin typeface="Times New Roman"/>
                <a:cs typeface="Times New Roman"/>
              </a:rPr>
              <a:t>e</a:t>
            </a:r>
            <a:r>
              <a:rPr sz="1800" spc="55" dirty="0" smtClean="0">
                <a:latin typeface="Times New Roman"/>
                <a:cs typeface="Times New Roman"/>
              </a:rPr>
              <a:t>t</a:t>
            </a:r>
            <a:r>
              <a:rPr sz="1800" spc="45" dirty="0" smtClean="0">
                <a:latin typeface="Times New Roman"/>
                <a:cs typeface="Times New Roman"/>
              </a:rPr>
              <a:t>e</a:t>
            </a:r>
            <a:r>
              <a:rPr sz="1800" spc="40" dirty="0" smtClean="0">
                <a:latin typeface="Times New Roman"/>
                <a:cs typeface="Times New Roman"/>
              </a:rPr>
              <a:t>r</a:t>
            </a:r>
            <a:r>
              <a:rPr sz="1800" spc="50" dirty="0" smtClean="0">
                <a:latin typeface="Times New Roman"/>
                <a:cs typeface="Times New Roman"/>
              </a:rPr>
              <a:t>mine</a:t>
            </a:r>
            <a:r>
              <a:rPr sz="1800" spc="-70" dirty="0" smtClean="0">
                <a:latin typeface="Times New Roman"/>
                <a:cs typeface="Times New Roman"/>
              </a:rPr>
              <a:t> </a:t>
            </a:r>
            <a:r>
              <a:rPr sz="1800" spc="95" dirty="0" smtClean="0">
                <a:latin typeface="Times New Roman"/>
                <a:cs typeface="Times New Roman"/>
              </a:rPr>
              <a:t>the</a:t>
            </a:r>
            <a:r>
              <a:rPr sz="1800" spc="55" dirty="0" smtClean="0">
                <a:latin typeface="Times New Roman"/>
                <a:cs typeface="Times New Roman"/>
              </a:rPr>
              <a:t> </a:t>
            </a:r>
            <a:r>
              <a:rPr sz="1800" spc="100" dirty="0" smtClean="0">
                <a:latin typeface="Times New Roman"/>
                <a:cs typeface="Times New Roman"/>
              </a:rPr>
              <a:t>bene</a:t>
            </a:r>
            <a:r>
              <a:rPr sz="1800" spc="-85" dirty="0" smtClean="0">
                <a:latin typeface="Times New Roman"/>
                <a:cs typeface="Times New Roman"/>
              </a:rPr>
              <a:t>fi</a:t>
            </a:r>
            <a:r>
              <a:rPr sz="1800" spc="50" dirty="0" smtClean="0">
                <a:latin typeface="Times New Roman"/>
                <a:cs typeface="Times New Roman"/>
              </a:rPr>
              <a:t>ts</a:t>
            </a:r>
            <a:r>
              <a:rPr sz="1800" spc="-70" dirty="0" smtClean="0">
                <a:latin typeface="Times New Roman"/>
                <a:cs typeface="Times New Roman"/>
              </a:rPr>
              <a:t> </a:t>
            </a:r>
            <a:r>
              <a:rPr sz="1800" spc="85" dirty="0" smtClean="0">
                <a:latin typeface="Times New Roman"/>
                <a:cs typeface="Times New Roman"/>
              </a:rPr>
              <a:t>and</a:t>
            </a:r>
            <a:r>
              <a:rPr sz="1800" spc="-70" dirty="0" smtClean="0">
                <a:latin typeface="Times New Roman"/>
                <a:cs typeface="Times New Roman"/>
              </a:rPr>
              <a:t> </a:t>
            </a:r>
            <a:r>
              <a:rPr sz="1800" spc="-10" dirty="0" smtClean="0">
                <a:latin typeface="Times New Roman"/>
                <a:cs typeface="Times New Roman"/>
              </a:rPr>
              <a:t>r</a:t>
            </a:r>
            <a:r>
              <a:rPr sz="1800" spc="-30" dirty="0" smtClean="0">
                <a:latin typeface="Times New Roman"/>
                <a:cs typeface="Times New Roman"/>
              </a:rPr>
              <a:t>isks</a:t>
            </a:r>
            <a:r>
              <a:rPr sz="1800" spc="-20" dirty="0" smtClean="0">
                <a:latin typeface="Times New Roman"/>
                <a:cs typeface="Times New Roman"/>
              </a:rPr>
              <a:t> of</a:t>
            </a:r>
            <a:r>
              <a:rPr sz="1800" spc="-70" dirty="0" smtClean="0">
                <a:latin typeface="Times New Roman"/>
                <a:cs typeface="Times New Roman"/>
              </a:rPr>
              <a:t> </a:t>
            </a:r>
            <a:r>
              <a:rPr sz="1800" spc="95" dirty="0" smtClean="0">
                <a:latin typeface="Times New Roman"/>
                <a:cs typeface="Times New Roman"/>
              </a:rPr>
              <a:t>the</a:t>
            </a:r>
            <a:r>
              <a:rPr sz="1800" spc="-70" dirty="0" smtClean="0">
                <a:latin typeface="Times New Roman"/>
                <a:cs typeface="Times New Roman"/>
              </a:rPr>
              <a:t> </a:t>
            </a:r>
            <a:r>
              <a:rPr sz="1800" spc="70" dirty="0" smtClean="0">
                <a:latin typeface="Times New Roman"/>
                <a:cs typeface="Times New Roman"/>
              </a:rPr>
              <a:t>drug</a:t>
            </a:r>
            <a:endParaRPr sz="1800" dirty="0">
              <a:latin typeface="Times New Roman"/>
              <a:cs typeface="Times New Roman"/>
            </a:endParaRPr>
          </a:p>
        </p:txBody>
      </p:sp>
      <p:sp>
        <p:nvSpPr>
          <p:cNvPr id="5" name="object 5"/>
          <p:cNvSpPr txBox="1"/>
          <p:nvPr/>
        </p:nvSpPr>
        <p:spPr>
          <a:xfrm>
            <a:off x="3695852" y="3008526"/>
            <a:ext cx="1688464" cy="771525"/>
          </a:xfrm>
          <a:prstGeom prst="rect">
            <a:avLst/>
          </a:prstGeom>
        </p:spPr>
        <p:txBody>
          <a:bodyPr vert="horz" wrap="square" lIns="0" tIns="0" rIns="0" bIns="0" rtlCol="0">
            <a:noAutofit/>
          </a:bodyPr>
          <a:lstStyle/>
          <a:p>
            <a:pPr marL="12700" marR="12700" indent="0" algn="ctr">
              <a:lnSpc>
                <a:spcPts val="2000"/>
              </a:lnSpc>
            </a:pPr>
            <a:r>
              <a:rPr sz="1800" spc="-100" dirty="0" smtClean="0">
                <a:latin typeface="Times New Roman"/>
                <a:cs typeface="Times New Roman"/>
              </a:rPr>
              <a:t>D</a:t>
            </a:r>
            <a:r>
              <a:rPr sz="1800" spc="114" dirty="0" smtClean="0">
                <a:latin typeface="Times New Roman"/>
                <a:cs typeface="Times New Roman"/>
              </a:rPr>
              <a:t>e</a:t>
            </a:r>
            <a:r>
              <a:rPr sz="1800" spc="55" dirty="0" smtClean="0">
                <a:latin typeface="Times New Roman"/>
                <a:cs typeface="Times New Roman"/>
              </a:rPr>
              <a:t>t</a:t>
            </a:r>
            <a:r>
              <a:rPr sz="1800" spc="45" dirty="0" smtClean="0">
                <a:latin typeface="Times New Roman"/>
                <a:cs typeface="Times New Roman"/>
              </a:rPr>
              <a:t>e</a:t>
            </a:r>
            <a:r>
              <a:rPr sz="1800" spc="40" dirty="0" smtClean="0">
                <a:latin typeface="Times New Roman"/>
                <a:cs typeface="Times New Roman"/>
              </a:rPr>
              <a:t>r</a:t>
            </a:r>
            <a:r>
              <a:rPr sz="1800" spc="50" dirty="0" smtClean="0">
                <a:latin typeface="Times New Roman"/>
                <a:cs typeface="Times New Roman"/>
              </a:rPr>
              <a:t>mine</a:t>
            </a:r>
            <a:r>
              <a:rPr sz="1800" spc="-70" dirty="0" smtClean="0">
                <a:latin typeface="Times New Roman"/>
                <a:cs typeface="Times New Roman"/>
              </a:rPr>
              <a:t> </a:t>
            </a:r>
            <a:r>
              <a:rPr sz="1800" spc="90" dirty="0" smtClean="0">
                <a:latin typeface="Times New Roman"/>
                <a:cs typeface="Times New Roman"/>
              </a:rPr>
              <a:t>h</a:t>
            </a:r>
            <a:r>
              <a:rPr sz="1800" spc="75" dirty="0" smtClean="0">
                <a:latin typeface="Times New Roman"/>
                <a:cs typeface="Times New Roman"/>
              </a:rPr>
              <a:t>o</a:t>
            </a:r>
            <a:r>
              <a:rPr sz="1800" spc="10" dirty="0" smtClean="0">
                <a:latin typeface="Times New Roman"/>
                <a:cs typeface="Times New Roman"/>
              </a:rPr>
              <a:t>w</a:t>
            </a:r>
            <a:r>
              <a:rPr sz="1800" spc="-70" dirty="0" smtClean="0">
                <a:latin typeface="Times New Roman"/>
                <a:cs typeface="Times New Roman"/>
              </a:rPr>
              <a:t> </a:t>
            </a:r>
            <a:r>
              <a:rPr sz="1800" spc="5" dirty="0" smtClean="0">
                <a:latin typeface="Times New Roman"/>
                <a:cs typeface="Times New Roman"/>
              </a:rPr>
              <a:t>it</a:t>
            </a:r>
            <a:r>
              <a:rPr sz="1800" spc="0" dirty="0" smtClean="0">
                <a:latin typeface="Times New Roman"/>
                <a:cs typeface="Times New Roman"/>
              </a:rPr>
              <a:t> </a:t>
            </a:r>
            <a:r>
              <a:rPr sz="1800" spc="95" dirty="0" smtClean="0">
                <a:latin typeface="Times New Roman"/>
                <a:cs typeface="Times New Roman"/>
              </a:rPr>
              <a:t>m</a:t>
            </a:r>
            <a:r>
              <a:rPr sz="1800" spc="40" dirty="0" smtClean="0">
                <a:latin typeface="Times New Roman"/>
                <a:cs typeface="Times New Roman"/>
              </a:rPr>
              <a:t>a</a:t>
            </a:r>
            <a:r>
              <a:rPr sz="1800" spc="-55" dirty="0" smtClean="0">
                <a:latin typeface="Times New Roman"/>
                <a:cs typeface="Times New Roman"/>
              </a:rPr>
              <a:t>y</a:t>
            </a:r>
            <a:r>
              <a:rPr sz="1800" spc="-70" dirty="0" smtClean="0">
                <a:latin typeface="Times New Roman"/>
                <a:cs typeface="Times New Roman"/>
              </a:rPr>
              <a:t> </a:t>
            </a:r>
            <a:r>
              <a:rPr sz="1800" spc="5" dirty="0" smtClean="0">
                <a:latin typeface="Times New Roman"/>
                <a:cs typeface="Times New Roman"/>
              </a:rPr>
              <a:t>i</a:t>
            </a:r>
            <a:r>
              <a:rPr sz="1800" spc="-5" dirty="0" smtClean="0">
                <a:latin typeface="Times New Roman"/>
                <a:cs typeface="Times New Roman"/>
              </a:rPr>
              <a:t>n</a:t>
            </a:r>
            <a:r>
              <a:rPr sz="1800" spc="75" dirty="0" smtClean="0">
                <a:latin typeface="Times New Roman"/>
                <a:cs typeface="Times New Roman"/>
              </a:rPr>
              <a:t>t</a:t>
            </a:r>
            <a:r>
              <a:rPr sz="1800" spc="45" dirty="0" smtClean="0">
                <a:latin typeface="Times New Roman"/>
                <a:cs typeface="Times New Roman"/>
              </a:rPr>
              <a:t>e</a:t>
            </a:r>
            <a:r>
              <a:rPr sz="1800" spc="25" dirty="0" smtClean="0">
                <a:latin typeface="Times New Roman"/>
                <a:cs typeface="Times New Roman"/>
              </a:rPr>
              <a:t>r</a:t>
            </a:r>
            <a:r>
              <a:rPr sz="1800" spc="30" dirty="0" smtClean="0">
                <a:latin typeface="Times New Roman"/>
                <a:cs typeface="Times New Roman"/>
              </a:rPr>
              <a:t>a</a:t>
            </a:r>
            <a:r>
              <a:rPr sz="1800" spc="50" dirty="0" smtClean="0">
                <a:latin typeface="Times New Roman"/>
                <a:cs typeface="Times New Roman"/>
              </a:rPr>
              <a:t>c</a:t>
            </a:r>
            <a:r>
              <a:rPr sz="1800" spc="90" dirty="0" smtClean="0">
                <a:latin typeface="Times New Roman"/>
                <a:cs typeface="Times New Roman"/>
              </a:rPr>
              <a:t>t</a:t>
            </a:r>
            <a:r>
              <a:rPr sz="1800" spc="-70" dirty="0" smtClean="0">
                <a:latin typeface="Times New Roman"/>
                <a:cs typeface="Times New Roman"/>
              </a:rPr>
              <a:t> </a:t>
            </a:r>
            <a:r>
              <a:rPr sz="1800" spc="30" dirty="0" smtClean="0">
                <a:latin typeface="Times New Roman"/>
                <a:cs typeface="Times New Roman"/>
              </a:rPr>
              <a:t>with</a:t>
            </a:r>
            <a:r>
              <a:rPr sz="1800" spc="15" dirty="0" smtClean="0">
                <a:latin typeface="Times New Roman"/>
                <a:cs typeface="Times New Roman"/>
              </a:rPr>
              <a:t> </a:t>
            </a:r>
            <a:r>
              <a:rPr sz="1800" spc="70" dirty="0" smtClean="0">
                <a:latin typeface="Times New Roman"/>
                <a:cs typeface="Times New Roman"/>
              </a:rPr>
              <a:t>other</a:t>
            </a:r>
            <a:r>
              <a:rPr sz="1800" spc="-70" dirty="0" smtClean="0">
                <a:latin typeface="Times New Roman"/>
                <a:cs typeface="Times New Roman"/>
              </a:rPr>
              <a:t> </a:t>
            </a:r>
            <a:r>
              <a:rPr sz="1800" spc="55" dirty="0" smtClean="0">
                <a:latin typeface="Times New Roman"/>
                <a:cs typeface="Times New Roman"/>
              </a:rPr>
              <a:t>drugs</a:t>
            </a:r>
            <a:endParaRPr sz="1800" dirty="0">
              <a:latin typeface="Times New Roman"/>
              <a:cs typeface="Times New Roman"/>
            </a:endParaRPr>
          </a:p>
        </p:txBody>
      </p:sp>
      <p:sp>
        <p:nvSpPr>
          <p:cNvPr id="6" name="object 6"/>
          <p:cNvSpPr txBox="1"/>
          <p:nvPr/>
        </p:nvSpPr>
        <p:spPr>
          <a:xfrm>
            <a:off x="6421450" y="3008526"/>
            <a:ext cx="1511300" cy="771525"/>
          </a:xfrm>
          <a:prstGeom prst="rect">
            <a:avLst/>
          </a:prstGeom>
        </p:spPr>
        <p:txBody>
          <a:bodyPr vert="horz" wrap="square" lIns="0" tIns="0" rIns="0" bIns="0" rtlCol="0">
            <a:noAutofit/>
          </a:bodyPr>
          <a:lstStyle/>
          <a:p>
            <a:pPr marL="12700" marR="12700" indent="-635" algn="ctr">
              <a:lnSpc>
                <a:spcPts val="2000"/>
              </a:lnSpc>
            </a:pPr>
            <a:r>
              <a:rPr sz="1800" spc="-225" dirty="0" smtClean="0">
                <a:latin typeface="Times New Roman"/>
                <a:cs typeface="Times New Roman"/>
              </a:rPr>
              <a:t>A</a:t>
            </a:r>
            <a:r>
              <a:rPr sz="1800" spc="20" dirty="0" smtClean="0">
                <a:latin typeface="Times New Roman"/>
                <a:cs typeface="Times New Roman"/>
              </a:rPr>
              <a:t>ssu</a:t>
            </a:r>
            <a:r>
              <a:rPr sz="1800" spc="-5" dirty="0" smtClean="0">
                <a:latin typeface="Times New Roman"/>
                <a:cs typeface="Times New Roman"/>
              </a:rPr>
              <a:t>r</a:t>
            </a:r>
            <a:r>
              <a:rPr sz="1800" spc="100" dirty="0" smtClean="0">
                <a:latin typeface="Times New Roman"/>
                <a:cs typeface="Times New Roman"/>
              </a:rPr>
              <a:t>e</a:t>
            </a:r>
            <a:r>
              <a:rPr sz="1800" spc="55" dirty="0" smtClean="0">
                <a:latin typeface="Times New Roman"/>
                <a:cs typeface="Times New Roman"/>
              </a:rPr>
              <a:t> </a:t>
            </a:r>
            <a:r>
              <a:rPr sz="1800" spc="60" dirty="0" smtClean="0">
                <a:latin typeface="Times New Roman"/>
                <a:cs typeface="Times New Roman"/>
              </a:rPr>
              <a:t>standa</a:t>
            </a:r>
            <a:r>
              <a:rPr sz="1800" spc="25" dirty="0" smtClean="0">
                <a:latin typeface="Times New Roman"/>
                <a:cs typeface="Times New Roman"/>
              </a:rPr>
              <a:t>r</a:t>
            </a:r>
            <a:r>
              <a:rPr sz="1800" spc="10" dirty="0" smtClean="0">
                <a:latin typeface="Times New Roman"/>
                <a:cs typeface="Times New Roman"/>
              </a:rPr>
              <a:t>diz</a:t>
            </a:r>
            <a:r>
              <a:rPr sz="1800" spc="5" dirty="0" smtClean="0">
                <a:latin typeface="Times New Roman"/>
                <a:cs typeface="Times New Roman"/>
              </a:rPr>
              <a:t>a</a:t>
            </a:r>
            <a:r>
              <a:rPr sz="1800" spc="45" dirty="0" smtClean="0">
                <a:latin typeface="Times New Roman"/>
                <a:cs typeface="Times New Roman"/>
              </a:rPr>
              <a:t>tion</a:t>
            </a:r>
            <a:r>
              <a:rPr sz="1800" spc="30" dirty="0" smtClean="0">
                <a:latin typeface="Times New Roman"/>
                <a:cs typeface="Times New Roman"/>
              </a:rPr>
              <a:t> of</a:t>
            </a:r>
            <a:r>
              <a:rPr sz="1800" spc="-70" dirty="0" smtClean="0">
                <a:latin typeface="Times New Roman"/>
                <a:cs typeface="Times New Roman"/>
              </a:rPr>
              <a:t> </a:t>
            </a:r>
            <a:r>
              <a:rPr sz="1800" spc="95" dirty="0" smtClean="0">
                <a:latin typeface="Times New Roman"/>
                <a:cs typeface="Times New Roman"/>
              </a:rPr>
              <a:t>the</a:t>
            </a:r>
            <a:r>
              <a:rPr sz="1800" spc="-70" dirty="0" smtClean="0">
                <a:latin typeface="Times New Roman"/>
                <a:cs typeface="Times New Roman"/>
              </a:rPr>
              <a:t> </a:t>
            </a:r>
            <a:r>
              <a:rPr sz="1800" spc="70" dirty="0" smtClean="0">
                <a:latin typeface="Times New Roman"/>
                <a:cs typeface="Times New Roman"/>
              </a:rPr>
              <a:t>drug</a:t>
            </a:r>
            <a:endParaRPr sz="1800" dirty="0">
              <a:latin typeface="Times New Roman"/>
              <a:cs typeface="Times New Roman"/>
            </a:endParaRPr>
          </a:p>
        </p:txBody>
      </p:sp>
      <p:sp>
        <p:nvSpPr>
          <p:cNvPr id="7" name="object 7"/>
          <p:cNvSpPr txBox="1"/>
          <p:nvPr/>
        </p:nvSpPr>
        <p:spPr>
          <a:xfrm>
            <a:off x="1198625" y="4533059"/>
            <a:ext cx="1409065" cy="771525"/>
          </a:xfrm>
          <a:prstGeom prst="rect">
            <a:avLst/>
          </a:prstGeom>
        </p:spPr>
        <p:txBody>
          <a:bodyPr vert="horz" wrap="square" lIns="0" tIns="0" rIns="0" bIns="0" rtlCol="0">
            <a:noAutofit/>
          </a:bodyPr>
          <a:lstStyle/>
          <a:p>
            <a:pPr marL="12700" marR="12700" algn="ctr">
              <a:lnSpc>
                <a:spcPts val="2000"/>
              </a:lnSpc>
            </a:pPr>
            <a:r>
              <a:rPr sz="1800" spc="-100" dirty="0" smtClean="0">
                <a:latin typeface="Times New Roman"/>
                <a:cs typeface="Times New Roman"/>
              </a:rPr>
              <a:t>D</a:t>
            </a:r>
            <a:r>
              <a:rPr sz="1800" spc="114" dirty="0" smtClean="0">
                <a:latin typeface="Times New Roman"/>
                <a:cs typeface="Times New Roman"/>
              </a:rPr>
              <a:t>e</a:t>
            </a:r>
            <a:r>
              <a:rPr sz="1800" spc="55" dirty="0" smtClean="0">
                <a:latin typeface="Times New Roman"/>
                <a:cs typeface="Times New Roman"/>
              </a:rPr>
              <a:t>t</a:t>
            </a:r>
            <a:r>
              <a:rPr sz="1800" spc="45" dirty="0" smtClean="0">
                <a:latin typeface="Times New Roman"/>
                <a:cs typeface="Times New Roman"/>
              </a:rPr>
              <a:t>e</a:t>
            </a:r>
            <a:r>
              <a:rPr sz="1800" spc="40" dirty="0" smtClean="0">
                <a:latin typeface="Times New Roman"/>
                <a:cs typeface="Times New Roman"/>
              </a:rPr>
              <a:t>r</a:t>
            </a:r>
            <a:r>
              <a:rPr sz="1800" spc="50" dirty="0" smtClean="0">
                <a:latin typeface="Times New Roman"/>
                <a:cs typeface="Times New Roman"/>
              </a:rPr>
              <a:t>mine</a:t>
            </a:r>
            <a:r>
              <a:rPr sz="1800" spc="-70" dirty="0" smtClean="0">
                <a:latin typeface="Times New Roman"/>
                <a:cs typeface="Times New Roman"/>
              </a:rPr>
              <a:t> </a:t>
            </a:r>
            <a:r>
              <a:rPr sz="1800" spc="95" dirty="0" smtClean="0">
                <a:latin typeface="Times New Roman"/>
                <a:cs typeface="Times New Roman"/>
              </a:rPr>
              <a:t>the</a:t>
            </a:r>
            <a:r>
              <a:rPr sz="1800" spc="55" dirty="0" smtClean="0">
                <a:latin typeface="Times New Roman"/>
                <a:cs typeface="Times New Roman"/>
              </a:rPr>
              <a:t> </a:t>
            </a:r>
            <a:r>
              <a:rPr sz="1800" spc="75" dirty="0" smtClean="0">
                <a:latin typeface="Times New Roman"/>
                <a:cs typeface="Times New Roman"/>
              </a:rPr>
              <a:t>app</a:t>
            </a:r>
            <a:r>
              <a:rPr sz="1800" spc="30" dirty="0" smtClean="0">
                <a:latin typeface="Times New Roman"/>
                <a:cs typeface="Times New Roman"/>
              </a:rPr>
              <a:t>r</a:t>
            </a:r>
            <a:r>
              <a:rPr sz="1800" spc="70" dirty="0" smtClean="0">
                <a:latin typeface="Times New Roman"/>
                <a:cs typeface="Times New Roman"/>
              </a:rPr>
              <a:t>op</a:t>
            </a:r>
            <a:r>
              <a:rPr sz="1800" spc="50" dirty="0" smtClean="0">
                <a:latin typeface="Times New Roman"/>
                <a:cs typeface="Times New Roman"/>
              </a:rPr>
              <a:t>r</a:t>
            </a:r>
            <a:r>
              <a:rPr sz="1800" spc="-5" dirty="0" smtClean="0">
                <a:latin typeface="Times New Roman"/>
                <a:cs typeface="Times New Roman"/>
              </a:rPr>
              <a:t>i</a:t>
            </a:r>
            <a:r>
              <a:rPr sz="1800" spc="-20" dirty="0" smtClean="0">
                <a:latin typeface="Times New Roman"/>
                <a:cs typeface="Times New Roman"/>
              </a:rPr>
              <a:t>a</a:t>
            </a:r>
            <a:r>
              <a:rPr sz="1800" spc="75" dirty="0" smtClean="0">
                <a:latin typeface="Times New Roman"/>
                <a:cs typeface="Times New Roman"/>
              </a:rPr>
              <a:t>t</a:t>
            </a:r>
            <a:r>
              <a:rPr sz="1800" spc="100" dirty="0" smtClean="0">
                <a:latin typeface="Times New Roman"/>
                <a:cs typeface="Times New Roman"/>
              </a:rPr>
              <a:t>e</a:t>
            </a:r>
            <a:r>
              <a:rPr sz="1800" spc="55" dirty="0" smtClean="0">
                <a:latin typeface="Times New Roman"/>
                <a:cs typeface="Times New Roman"/>
              </a:rPr>
              <a:t> </a:t>
            </a:r>
            <a:r>
              <a:rPr sz="1800" spc="75" dirty="0" smtClean="0">
                <a:latin typeface="Times New Roman"/>
                <a:cs typeface="Times New Roman"/>
              </a:rPr>
              <a:t>dosage</a:t>
            </a:r>
            <a:r>
              <a:rPr sz="1800" spc="-70" dirty="0" smtClean="0">
                <a:latin typeface="Times New Roman"/>
                <a:cs typeface="Times New Roman"/>
              </a:rPr>
              <a:t> </a:t>
            </a:r>
            <a:r>
              <a:rPr sz="1800" spc="-10" dirty="0" smtClean="0">
                <a:latin typeface="Times New Roman"/>
                <a:cs typeface="Times New Roman"/>
              </a:rPr>
              <a:t>le</a:t>
            </a:r>
            <a:r>
              <a:rPr sz="1800" spc="-30" dirty="0" smtClean="0">
                <a:latin typeface="Times New Roman"/>
                <a:cs typeface="Times New Roman"/>
              </a:rPr>
              <a:t>v</a:t>
            </a:r>
            <a:r>
              <a:rPr sz="1800" spc="10" dirty="0" smtClean="0">
                <a:latin typeface="Times New Roman"/>
                <a:cs typeface="Times New Roman"/>
              </a:rPr>
              <a:t>els</a:t>
            </a:r>
            <a:endParaRPr sz="1800" dirty="0">
              <a:latin typeface="Times New Roman"/>
              <a:cs typeface="Times New Roman"/>
            </a:endParaRPr>
          </a:p>
        </p:txBody>
      </p:sp>
      <p:sp>
        <p:nvSpPr>
          <p:cNvPr id="8" name="object 8"/>
          <p:cNvSpPr txBox="1"/>
          <p:nvPr/>
        </p:nvSpPr>
        <p:spPr>
          <a:xfrm>
            <a:off x="3956227" y="4533059"/>
            <a:ext cx="1167765" cy="771525"/>
          </a:xfrm>
          <a:prstGeom prst="rect">
            <a:avLst/>
          </a:prstGeom>
        </p:spPr>
        <p:txBody>
          <a:bodyPr vert="horz" wrap="square" lIns="0" tIns="0" rIns="0" bIns="0" rtlCol="0">
            <a:noAutofit/>
          </a:bodyPr>
          <a:lstStyle/>
          <a:p>
            <a:pPr marL="12700" marR="12700" algn="ctr">
              <a:lnSpc>
                <a:spcPts val="2000"/>
              </a:lnSpc>
            </a:pPr>
            <a:r>
              <a:rPr sz="1800" spc="30" dirty="0" smtClean="0">
                <a:latin typeface="Times New Roman"/>
                <a:cs typeface="Times New Roman"/>
              </a:rPr>
              <a:t>Ide</a:t>
            </a:r>
            <a:r>
              <a:rPr sz="1800" spc="25" dirty="0" smtClean="0">
                <a:latin typeface="Times New Roman"/>
                <a:cs typeface="Times New Roman"/>
              </a:rPr>
              <a:t>n</a:t>
            </a:r>
            <a:r>
              <a:rPr sz="1800" spc="-35" dirty="0" smtClean="0">
                <a:latin typeface="Times New Roman"/>
                <a:cs typeface="Times New Roman"/>
              </a:rPr>
              <a:t>tify</a:t>
            </a:r>
            <a:r>
              <a:rPr sz="1800" spc="-70" dirty="0" smtClean="0">
                <a:latin typeface="Times New Roman"/>
                <a:cs typeface="Times New Roman"/>
              </a:rPr>
              <a:t> </a:t>
            </a:r>
            <a:r>
              <a:rPr sz="1800" spc="85" dirty="0" smtClean="0">
                <a:latin typeface="Times New Roman"/>
                <a:cs typeface="Times New Roman"/>
              </a:rPr>
              <a:t>and</a:t>
            </a:r>
            <a:r>
              <a:rPr sz="1800" spc="45" dirty="0" smtClean="0">
                <a:latin typeface="Times New Roman"/>
                <a:cs typeface="Times New Roman"/>
              </a:rPr>
              <a:t> </a:t>
            </a:r>
            <a:r>
              <a:rPr sz="1800" spc="60" dirty="0" smtClean="0">
                <a:latin typeface="Times New Roman"/>
                <a:cs typeface="Times New Roman"/>
              </a:rPr>
              <a:t>moni</a:t>
            </a:r>
            <a:r>
              <a:rPr sz="1800" spc="20" dirty="0" smtClean="0">
                <a:latin typeface="Times New Roman"/>
                <a:cs typeface="Times New Roman"/>
              </a:rPr>
              <a:t>t</a:t>
            </a:r>
            <a:r>
              <a:rPr sz="1800" spc="35" dirty="0" smtClean="0">
                <a:latin typeface="Times New Roman"/>
                <a:cs typeface="Times New Roman"/>
              </a:rPr>
              <a:t>or</a:t>
            </a:r>
            <a:r>
              <a:rPr sz="1800" spc="30" dirty="0" smtClean="0">
                <a:latin typeface="Times New Roman"/>
                <a:cs typeface="Times New Roman"/>
              </a:rPr>
              <a:t> side</a:t>
            </a:r>
            <a:r>
              <a:rPr sz="1800" spc="-70" dirty="0" smtClean="0">
                <a:latin typeface="Times New Roman"/>
                <a:cs typeface="Times New Roman"/>
              </a:rPr>
              <a:t> </a:t>
            </a:r>
            <a:r>
              <a:rPr sz="1800" spc="100" dirty="0" smtClean="0">
                <a:latin typeface="Times New Roman"/>
                <a:cs typeface="Times New Roman"/>
              </a:rPr>
              <a:t>e</a:t>
            </a:r>
            <a:r>
              <a:rPr sz="1800" spc="-80" dirty="0" smtClean="0">
                <a:latin typeface="Times New Roman"/>
                <a:cs typeface="Times New Roman"/>
              </a:rPr>
              <a:t>f</a:t>
            </a:r>
            <a:r>
              <a:rPr sz="1800" spc="-105" dirty="0" smtClean="0">
                <a:latin typeface="Times New Roman"/>
                <a:cs typeface="Times New Roman"/>
              </a:rPr>
              <a:t>f</a:t>
            </a:r>
            <a:r>
              <a:rPr sz="1800" spc="55" dirty="0" smtClean="0">
                <a:latin typeface="Times New Roman"/>
                <a:cs typeface="Times New Roman"/>
              </a:rPr>
              <a:t>e</a:t>
            </a:r>
            <a:r>
              <a:rPr sz="1800" spc="75" dirty="0" smtClean="0">
                <a:latin typeface="Times New Roman"/>
                <a:cs typeface="Times New Roman"/>
              </a:rPr>
              <a:t>c</a:t>
            </a:r>
            <a:r>
              <a:rPr sz="1800" spc="50" dirty="0" smtClean="0">
                <a:latin typeface="Times New Roman"/>
                <a:cs typeface="Times New Roman"/>
              </a:rPr>
              <a:t>ts</a:t>
            </a:r>
            <a:endParaRPr sz="1800" dirty="0">
              <a:latin typeface="Times New Roman"/>
              <a:cs typeface="Times New Roman"/>
            </a:endParaRPr>
          </a:p>
        </p:txBody>
      </p:sp>
      <p:sp>
        <p:nvSpPr>
          <p:cNvPr id="9" name="object 9"/>
          <p:cNvSpPr txBox="1"/>
          <p:nvPr/>
        </p:nvSpPr>
        <p:spPr>
          <a:xfrm>
            <a:off x="6467170" y="4533059"/>
            <a:ext cx="1419860" cy="771525"/>
          </a:xfrm>
          <a:prstGeom prst="rect">
            <a:avLst/>
          </a:prstGeom>
        </p:spPr>
        <p:txBody>
          <a:bodyPr vert="horz" wrap="square" lIns="0" tIns="0" rIns="0" bIns="0" rtlCol="0">
            <a:noAutofit/>
          </a:bodyPr>
          <a:lstStyle/>
          <a:p>
            <a:pPr marL="267335" marR="267335" indent="0" algn="ctr">
              <a:lnSpc>
                <a:spcPts val="2000"/>
              </a:lnSpc>
            </a:pPr>
            <a:r>
              <a:rPr sz="1800" spc="30" dirty="0" smtClean="0">
                <a:latin typeface="Times New Roman"/>
                <a:cs typeface="Times New Roman"/>
              </a:rPr>
              <a:t>Ide</a:t>
            </a:r>
            <a:r>
              <a:rPr sz="1800" spc="25" dirty="0" smtClean="0">
                <a:latin typeface="Times New Roman"/>
                <a:cs typeface="Times New Roman"/>
              </a:rPr>
              <a:t>n</a:t>
            </a:r>
            <a:r>
              <a:rPr sz="1800" spc="-35" dirty="0" smtClean="0">
                <a:latin typeface="Times New Roman"/>
                <a:cs typeface="Times New Roman"/>
              </a:rPr>
              <a:t>tify</a:t>
            </a:r>
            <a:r>
              <a:rPr sz="1800" spc="-25" dirty="0" smtClean="0">
                <a:latin typeface="Times New Roman"/>
                <a:cs typeface="Times New Roman"/>
              </a:rPr>
              <a:t> saf</a:t>
            </a:r>
            <a:r>
              <a:rPr sz="1800" spc="100" dirty="0" smtClean="0">
                <a:latin typeface="Times New Roman"/>
                <a:cs typeface="Times New Roman"/>
              </a:rPr>
              <a:t>e</a:t>
            </a:r>
            <a:r>
              <a:rPr sz="1800" spc="-70" dirty="0" smtClean="0">
                <a:latin typeface="Times New Roman"/>
                <a:cs typeface="Times New Roman"/>
              </a:rPr>
              <a:t> </a:t>
            </a:r>
            <a:r>
              <a:rPr sz="1800" spc="70" dirty="0" smtClean="0">
                <a:latin typeface="Times New Roman"/>
                <a:cs typeface="Times New Roman"/>
              </a:rPr>
              <a:t>drug</a:t>
            </a:r>
            <a:endParaRPr sz="1800" dirty="0">
              <a:latin typeface="Times New Roman"/>
              <a:cs typeface="Times New Roman"/>
            </a:endParaRPr>
          </a:p>
          <a:p>
            <a:pPr algn="ctr">
              <a:lnSpc>
                <a:spcPts val="1960"/>
              </a:lnSpc>
            </a:pPr>
            <a:r>
              <a:rPr sz="1800" spc="30" dirty="0" smtClean="0">
                <a:latin typeface="Times New Roman"/>
                <a:cs typeface="Times New Roman"/>
              </a:rPr>
              <a:t>administ</a:t>
            </a:r>
            <a:r>
              <a:rPr sz="1800" spc="10" dirty="0" smtClean="0">
                <a:latin typeface="Times New Roman"/>
                <a:cs typeface="Times New Roman"/>
              </a:rPr>
              <a:t>r</a:t>
            </a:r>
            <a:r>
              <a:rPr sz="1800" spc="50" dirty="0" smtClean="0">
                <a:latin typeface="Times New Roman"/>
                <a:cs typeface="Times New Roman"/>
              </a:rPr>
              <a:t>a</a:t>
            </a:r>
            <a:r>
              <a:rPr sz="1800" spc="45" dirty="0" smtClean="0">
                <a:latin typeface="Times New Roman"/>
                <a:cs typeface="Times New Roman"/>
              </a:rPr>
              <a:t>tion</a:t>
            </a:r>
            <a:endParaRPr sz="1800" dirty="0">
              <a:latin typeface="Times New Roman"/>
              <a:cs typeface="Times New Roman"/>
            </a:endParaRPr>
          </a:p>
        </p:txBody>
      </p:sp>
      <p:sp>
        <p:nvSpPr>
          <p:cNvPr id="10" name="object 10"/>
          <p:cNvSpPr/>
          <p:nvPr/>
        </p:nvSpPr>
        <p:spPr>
          <a:xfrm>
            <a:off x="902134" y="4164632"/>
            <a:ext cx="7270965" cy="0"/>
          </a:xfrm>
          <a:custGeom>
            <a:avLst/>
            <a:gdLst/>
            <a:ahLst/>
            <a:cxnLst/>
            <a:rect l="l" t="t" r="r" b="b"/>
            <a:pathLst>
              <a:path w="7270965">
                <a:moveTo>
                  <a:pt x="0" y="0"/>
                </a:moveTo>
                <a:lnTo>
                  <a:pt x="7270965" y="0"/>
                </a:lnTo>
              </a:path>
            </a:pathLst>
          </a:custGeom>
          <a:ln w="25400">
            <a:solidFill>
              <a:srgbClr val="6D6F71"/>
            </a:solidFill>
          </a:ln>
        </p:spPr>
        <p:txBody>
          <a:bodyPr wrap="square" lIns="0" tIns="0" rIns="0" bIns="0" rtlCol="0">
            <a:noAutofit/>
          </a:bodyPr>
          <a:lstStyle/>
          <a:p>
            <a:endParaRPr/>
          </a:p>
        </p:txBody>
      </p:sp>
      <p:sp>
        <p:nvSpPr>
          <p:cNvPr id="11" name="object 11"/>
          <p:cNvSpPr/>
          <p:nvPr/>
        </p:nvSpPr>
        <p:spPr>
          <a:xfrm>
            <a:off x="3232819" y="2874515"/>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2" name="object 12"/>
          <p:cNvSpPr/>
          <p:nvPr/>
        </p:nvSpPr>
        <p:spPr>
          <a:xfrm>
            <a:off x="5865936" y="2874515"/>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3" name="object 13"/>
          <p:cNvSpPr/>
          <p:nvPr/>
        </p:nvSpPr>
        <p:spPr>
          <a:xfrm>
            <a:off x="3232819" y="4407842"/>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4" name="object 14"/>
          <p:cNvSpPr/>
          <p:nvPr/>
        </p:nvSpPr>
        <p:spPr>
          <a:xfrm>
            <a:off x="5865936" y="4407842"/>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5" name="object 15"/>
          <p:cNvSpPr/>
          <p:nvPr/>
        </p:nvSpPr>
        <p:spPr>
          <a:xfrm>
            <a:off x="869627" y="2953310"/>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6" name="object 16"/>
          <p:cNvSpPr/>
          <p:nvPr/>
        </p:nvSpPr>
        <p:spPr>
          <a:xfrm>
            <a:off x="3422030" y="2953310"/>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7" name="object 17"/>
          <p:cNvSpPr/>
          <p:nvPr/>
        </p:nvSpPr>
        <p:spPr>
          <a:xfrm>
            <a:off x="6584106" y="2953310"/>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869627" y="4513685"/>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9" name="object 19"/>
          <p:cNvSpPr/>
          <p:nvPr/>
        </p:nvSpPr>
        <p:spPr>
          <a:xfrm>
            <a:off x="3639033" y="4513685"/>
            <a:ext cx="291172" cy="269773"/>
          </a:xfrm>
          <a:custGeom>
            <a:avLst/>
            <a:gdLst/>
            <a:ahLst/>
            <a:cxnLst/>
            <a:rect l="l" t="t" r="r" b="b"/>
            <a:pathLst>
              <a:path w="291172" h="269773">
                <a:moveTo>
                  <a:pt x="71424" y="126352"/>
                </a:moveTo>
                <a:lnTo>
                  <a:pt x="0" y="156565"/>
                </a:lnTo>
                <a:lnTo>
                  <a:pt x="108165" y="269773"/>
                </a:lnTo>
                <a:lnTo>
                  <a:pt x="171919" y="175793"/>
                </a:lnTo>
                <a:lnTo>
                  <a:pt x="112623" y="175793"/>
                </a:lnTo>
                <a:lnTo>
                  <a:pt x="71424" y="126352"/>
                </a:lnTo>
                <a:close/>
              </a:path>
              <a:path w="291172" h="269773">
                <a:moveTo>
                  <a:pt x="291172" y="0"/>
                </a:moveTo>
                <a:lnTo>
                  <a:pt x="112623" y="175793"/>
                </a:lnTo>
                <a:lnTo>
                  <a:pt x="171919" y="175793"/>
                </a:lnTo>
                <a:lnTo>
                  <a:pt x="291172" y="0"/>
                </a:lnTo>
                <a:close/>
              </a:path>
            </a:pathLst>
          </a:custGeom>
          <a:solidFill>
            <a:srgbClr val="28AAE2"/>
          </a:solidFill>
        </p:spPr>
        <p:txBody>
          <a:bodyPr wrap="square" lIns="0" tIns="0" rIns="0" bIns="0" rtlCol="0">
            <a:noAutofit/>
          </a:bodyPr>
          <a:lstStyle/>
          <a:p>
            <a:endParaRPr/>
          </a:p>
        </p:txBody>
      </p:sp>
      <p:sp>
        <p:nvSpPr>
          <p:cNvPr id="20" name="object 20"/>
          <p:cNvSpPr/>
          <p:nvPr/>
        </p:nvSpPr>
        <p:spPr>
          <a:xfrm>
            <a:off x="6465267" y="4513685"/>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Tree>
    <p:extLst>
      <p:ext uri="{BB962C8B-B14F-4D97-AF65-F5344CB8AC3E}">
        <p14:creationId xmlns:p14="http://schemas.microsoft.com/office/powerpoint/2010/main" val="162682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6717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228600"/>
            <a:ext cx="9144000" cy="1077218"/>
          </a:xfrm>
          <a:prstGeom prst="rect">
            <a:avLst/>
          </a:prstGeom>
          <a:noFill/>
        </p:spPr>
        <p:txBody>
          <a:bodyPr wrap="square" rtlCol="0">
            <a:spAutoFit/>
          </a:bodyPr>
          <a:lstStyle/>
          <a:p>
            <a:r>
              <a:rPr lang="en-US" sz="3200" b="1" dirty="0" smtClean="0">
                <a:latin typeface="Georgia"/>
                <a:cs typeface="Georgia"/>
              </a:rPr>
              <a:t>Major Substances in General Population, 				2011</a:t>
            </a:r>
            <a:endParaRPr lang="en-US" sz="3200" b="1" dirty="0">
              <a:latin typeface="Georgia"/>
              <a:cs typeface="Georgia"/>
            </a:endParaRPr>
          </a:p>
        </p:txBody>
      </p:sp>
    </p:spTree>
    <p:extLst>
      <p:ext uri="{BB962C8B-B14F-4D97-AF65-F5344CB8AC3E}">
        <p14:creationId xmlns:p14="http://schemas.microsoft.com/office/powerpoint/2010/main" val="968642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04800"/>
            <a:ext cx="8915400" cy="1153160"/>
          </a:xfrm>
          <a:prstGeom prst="rect">
            <a:avLst/>
          </a:prstGeom>
        </p:spPr>
        <p:txBody>
          <a:bodyPr vert="horz" wrap="square" lIns="0" tIns="0" rIns="0" bIns="0" rtlCol="0">
            <a:noAutofit/>
          </a:bodyPr>
          <a:lstStyle/>
          <a:p>
            <a:pPr marL="12700" marR="12700" indent="648335" algn="ctr">
              <a:lnSpc>
                <a:spcPct val="100000"/>
              </a:lnSpc>
            </a:pPr>
            <a:r>
              <a:rPr sz="3600" b="1" spc="-60" dirty="0" smtClean="0">
                <a:latin typeface="Georgia"/>
                <a:cs typeface="Georgia"/>
              </a:rPr>
              <a:t>Compassionat</a:t>
            </a:r>
            <a:r>
              <a:rPr sz="3600" b="1" spc="0" dirty="0" smtClean="0">
                <a:latin typeface="Georgia"/>
                <a:cs typeface="Georgia"/>
              </a:rPr>
              <a:t>e</a:t>
            </a:r>
            <a:r>
              <a:rPr sz="3600" b="1" spc="-125" dirty="0" smtClean="0">
                <a:latin typeface="Georgia"/>
                <a:cs typeface="Georgia"/>
              </a:rPr>
              <a:t> </a:t>
            </a:r>
            <a:r>
              <a:rPr sz="3600" b="1" spc="-60" dirty="0" smtClean="0">
                <a:latin typeface="Georgia"/>
                <a:cs typeface="Georgia"/>
              </a:rPr>
              <a:t>car</a:t>
            </a:r>
            <a:r>
              <a:rPr sz="3600" b="1" spc="0" dirty="0" smtClean="0">
                <a:latin typeface="Georgia"/>
                <a:cs typeface="Georgia"/>
              </a:rPr>
              <a:t>e</a:t>
            </a:r>
            <a:r>
              <a:rPr sz="3600" b="1" spc="-125" dirty="0" smtClean="0">
                <a:latin typeface="Georgia"/>
                <a:cs typeface="Georgia"/>
              </a:rPr>
              <a:t> </a:t>
            </a:r>
            <a:r>
              <a:rPr sz="3600" b="1" spc="-60" dirty="0" smtClean="0">
                <a:latin typeface="Georgia"/>
                <a:cs typeface="Georgia"/>
              </a:rPr>
              <a:t>or</a:t>
            </a:r>
            <a:endParaRPr lang="en-US" sz="3600" b="1" spc="-60" dirty="0" smtClean="0">
              <a:latin typeface="Georgia"/>
              <a:cs typeface="Georgia"/>
            </a:endParaRPr>
          </a:p>
          <a:p>
            <a:pPr marL="12700" marR="12700" indent="648335" algn="ctr">
              <a:lnSpc>
                <a:spcPct val="100000"/>
              </a:lnSpc>
            </a:pPr>
            <a:r>
              <a:rPr sz="3600" b="1" spc="-60" dirty="0" smtClean="0">
                <a:latin typeface="Georgia"/>
                <a:cs typeface="Georgia"/>
              </a:rPr>
              <a:t>increase</a:t>
            </a:r>
            <a:r>
              <a:rPr sz="3600" b="1" spc="0" dirty="0" smtClean="0">
                <a:latin typeface="Georgia"/>
                <a:cs typeface="Georgia"/>
              </a:rPr>
              <a:t>d</a:t>
            </a:r>
            <a:r>
              <a:rPr sz="3600" b="1" spc="-125" dirty="0" smtClean="0">
                <a:latin typeface="Georgia"/>
                <a:cs typeface="Georgia"/>
              </a:rPr>
              <a:t> </a:t>
            </a:r>
            <a:r>
              <a:rPr sz="3600" b="1" spc="-60" dirty="0" smtClean="0">
                <a:latin typeface="Georgia"/>
                <a:cs typeface="Georgia"/>
              </a:rPr>
              <a:t>acces</a:t>
            </a:r>
            <a:r>
              <a:rPr sz="3600" b="1" spc="0" dirty="0" smtClean="0">
                <a:latin typeface="Georgia"/>
                <a:cs typeface="Georgia"/>
              </a:rPr>
              <a:t>s</a:t>
            </a:r>
            <a:r>
              <a:rPr sz="3600" b="1" spc="-125" dirty="0" smtClean="0">
                <a:latin typeface="Georgia"/>
                <a:cs typeface="Georgia"/>
              </a:rPr>
              <a:t> </a:t>
            </a:r>
            <a:r>
              <a:rPr sz="3600" b="1" spc="-60" dirty="0" smtClean="0">
                <a:latin typeface="Georgia"/>
                <a:cs typeface="Georgia"/>
              </a:rPr>
              <a:t>t</a:t>
            </a:r>
            <a:r>
              <a:rPr sz="3600" b="1" spc="0" dirty="0" smtClean="0">
                <a:latin typeface="Georgia"/>
                <a:cs typeface="Georgia"/>
              </a:rPr>
              <a:t>o</a:t>
            </a:r>
            <a:r>
              <a:rPr lang="en-US" sz="3600" b="1" dirty="0">
                <a:latin typeface="Georgia"/>
                <a:cs typeface="Georgia"/>
              </a:rPr>
              <a:t> </a:t>
            </a:r>
            <a:r>
              <a:rPr sz="3600" b="1" spc="-60" dirty="0" smtClean="0">
                <a:latin typeface="Georgia"/>
                <a:cs typeface="Georgia"/>
              </a:rPr>
              <a:t>marijuana?</a:t>
            </a:r>
            <a:endParaRPr sz="3600" b="1" dirty="0">
              <a:latin typeface="Georgia"/>
              <a:cs typeface="Georgia"/>
            </a:endParaRPr>
          </a:p>
        </p:txBody>
      </p:sp>
      <p:sp>
        <p:nvSpPr>
          <p:cNvPr id="3" name="object 3"/>
          <p:cNvSpPr/>
          <p:nvPr/>
        </p:nvSpPr>
        <p:spPr>
          <a:xfrm>
            <a:off x="614015" y="2272629"/>
            <a:ext cx="5058576" cy="3670843"/>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6248400" y="1981200"/>
            <a:ext cx="2230755" cy="3975100"/>
          </a:xfrm>
          <a:prstGeom prst="rect">
            <a:avLst/>
          </a:prstGeom>
        </p:spPr>
        <p:txBody>
          <a:bodyPr vert="horz" wrap="square" lIns="0" tIns="0" rIns="0" bIns="0" rtlCol="0">
            <a:noAutofit/>
          </a:bodyPr>
          <a:lstStyle/>
          <a:p>
            <a:pPr marL="12700">
              <a:lnSpc>
                <a:spcPct val="100000"/>
              </a:lnSpc>
            </a:pPr>
            <a:r>
              <a:rPr sz="6500" b="1" dirty="0" smtClean="0">
                <a:solidFill>
                  <a:srgbClr val="ED1D24"/>
                </a:solidFill>
                <a:latin typeface="Times New Roman"/>
                <a:cs typeface="Times New Roman"/>
              </a:rPr>
              <a:t>&gt;80%</a:t>
            </a:r>
            <a:endParaRPr sz="6500" dirty="0">
              <a:latin typeface="Times New Roman"/>
              <a:cs typeface="Times New Roman"/>
            </a:endParaRPr>
          </a:p>
          <a:p>
            <a:pPr>
              <a:lnSpc>
                <a:spcPts val="1000"/>
              </a:lnSpc>
            </a:pPr>
            <a:endParaRPr sz="1000" dirty="0"/>
          </a:p>
          <a:p>
            <a:pPr>
              <a:lnSpc>
                <a:spcPts val="1000"/>
              </a:lnSpc>
            </a:pPr>
            <a:endParaRPr sz="1000" dirty="0"/>
          </a:p>
          <a:p>
            <a:pPr>
              <a:lnSpc>
                <a:spcPts val="1400"/>
              </a:lnSpc>
              <a:spcBef>
                <a:spcPts val="24"/>
              </a:spcBef>
            </a:pPr>
            <a:endParaRPr sz="1400" dirty="0"/>
          </a:p>
          <a:p>
            <a:pPr marL="254000" marR="22860" indent="-241935">
              <a:lnSpc>
                <a:spcPts val="2000"/>
              </a:lnSpc>
              <a:buClr>
                <a:srgbClr val="ED1D24"/>
              </a:buClr>
              <a:buFont typeface="Times New Roman"/>
              <a:buChar char="•"/>
              <a:tabLst>
                <a:tab pos="234950" algn="l"/>
              </a:tabLst>
            </a:pPr>
            <a:r>
              <a:rPr sz="1800" spc="-150" dirty="0" smtClean="0">
                <a:latin typeface="Times New Roman"/>
                <a:cs typeface="Times New Roman"/>
              </a:rPr>
              <a:t>M</a:t>
            </a:r>
            <a:r>
              <a:rPr sz="1800" spc="60" dirty="0" smtClean="0">
                <a:latin typeface="Times New Roman"/>
                <a:cs typeface="Times New Roman"/>
              </a:rPr>
              <a:t>ost</a:t>
            </a:r>
            <a:r>
              <a:rPr sz="1800" spc="-70" dirty="0" smtClean="0">
                <a:latin typeface="Times New Roman"/>
                <a:cs typeface="Times New Roman"/>
              </a:rPr>
              <a:t> </a:t>
            </a:r>
            <a:r>
              <a:rPr sz="1800" spc="20" dirty="0" smtClean="0">
                <a:latin typeface="Times New Roman"/>
                <a:cs typeface="Times New Roman"/>
              </a:rPr>
              <a:t>ca</a:t>
            </a:r>
            <a:r>
              <a:rPr sz="1800" spc="-5" dirty="0" smtClean="0">
                <a:latin typeface="Times New Roman"/>
                <a:cs typeface="Times New Roman"/>
              </a:rPr>
              <a:t>r</a:t>
            </a:r>
            <a:r>
              <a:rPr sz="1800" spc="105" dirty="0" smtClean="0">
                <a:latin typeface="Times New Roman"/>
                <a:cs typeface="Times New Roman"/>
              </a:rPr>
              <a:t>d</a:t>
            </a:r>
            <a:r>
              <a:rPr sz="1800" spc="-70" dirty="0" smtClean="0">
                <a:latin typeface="Times New Roman"/>
                <a:cs typeface="Times New Roman"/>
              </a:rPr>
              <a:t> </a:t>
            </a:r>
            <a:r>
              <a:rPr sz="1800" spc="45" dirty="0" smtClean="0">
                <a:latin typeface="Times New Roman"/>
                <a:cs typeface="Times New Roman"/>
              </a:rPr>
              <a:t>holders</a:t>
            </a:r>
            <a:r>
              <a:rPr sz="1800" spc="-70" dirty="0" smtClean="0">
                <a:latin typeface="Times New Roman"/>
                <a:cs typeface="Times New Roman"/>
              </a:rPr>
              <a:t> </a:t>
            </a:r>
            <a:r>
              <a:rPr sz="1800" spc="5" dirty="0" smtClean="0">
                <a:latin typeface="Times New Roman"/>
                <a:cs typeface="Times New Roman"/>
              </a:rPr>
              <a:t>in</a:t>
            </a:r>
            <a:r>
              <a:rPr sz="1800" spc="0" dirty="0" smtClean="0">
                <a:latin typeface="Times New Roman"/>
                <a:cs typeface="Times New Roman"/>
              </a:rPr>
              <a:t> </a:t>
            </a:r>
            <a:r>
              <a:rPr sz="1800" spc="-155" dirty="0" smtClean="0">
                <a:latin typeface="Times New Roman"/>
                <a:cs typeface="Times New Roman"/>
              </a:rPr>
              <a:t>C</a:t>
            </a:r>
            <a:r>
              <a:rPr sz="1800" spc="-210" dirty="0" smtClean="0">
                <a:latin typeface="Times New Roman"/>
                <a:cs typeface="Times New Roman"/>
              </a:rPr>
              <a:t>A</a:t>
            </a:r>
            <a:r>
              <a:rPr sz="1800" spc="-70" dirty="0" smtClean="0">
                <a:latin typeface="Times New Roman"/>
                <a:cs typeface="Times New Roman"/>
              </a:rPr>
              <a:t> </a:t>
            </a:r>
            <a:r>
              <a:rPr sz="1800" spc="85" dirty="0" smtClean="0">
                <a:latin typeface="Times New Roman"/>
                <a:cs typeface="Times New Roman"/>
              </a:rPr>
              <a:t>and</a:t>
            </a:r>
            <a:r>
              <a:rPr sz="1800" spc="-70" dirty="0" smtClean="0">
                <a:latin typeface="Times New Roman"/>
                <a:cs typeface="Times New Roman"/>
              </a:rPr>
              <a:t> </a:t>
            </a:r>
            <a:r>
              <a:rPr sz="1800" spc="-200" dirty="0" smtClean="0">
                <a:latin typeface="Times New Roman"/>
                <a:cs typeface="Times New Roman"/>
              </a:rPr>
              <a:t>C</a:t>
            </a:r>
            <a:r>
              <a:rPr sz="1800" spc="-65" dirty="0" smtClean="0">
                <a:latin typeface="Times New Roman"/>
                <a:cs typeface="Times New Roman"/>
              </a:rPr>
              <a:t>O</a:t>
            </a:r>
            <a:r>
              <a:rPr sz="1800" spc="-70" dirty="0" smtClean="0">
                <a:latin typeface="Times New Roman"/>
                <a:cs typeface="Times New Roman"/>
              </a:rPr>
              <a:t> </a:t>
            </a:r>
            <a:r>
              <a:rPr sz="1800" spc="30" dirty="0" smtClean="0">
                <a:latin typeface="Times New Roman"/>
                <a:cs typeface="Times New Roman"/>
              </a:rPr>
              <a:t>a</a:t>
            </a:r>
            <a:r>
              <a:rPr sz="1800" spc="0" dirty="0" smtClean="0">
                <a:latin typeface="Times New Roman"/>
                <a:cs typeface="Times New Roman"/>
              </a:rPr>
              <a:t>r</a:t>
            </a:r>
            <a:r>
              <a:rPr sz="1800" spc="100" dirty="0" smtClean="0">
                <a:latin typeface="Times New Roman"/>
                <a:cs typeface="Times New Roman"/>
              </a:rPr>
              <a:t>e</a:t>
            </a:r>
            <a:r>
              <a:rPr sz="1800" spc="-70" dirty="0" smtClean="0">
                <a:latin typeface="Times New Roman"/>
                <a:cs typeface="Times New Roman"/>
              </a:rPr>
              <a:t> </a:t>
            </a:r>
            <a:r>
              <a:rPr sz="1800" spc="35" dirty="0" smtClean="0">
                <a:latin typeface="Times New Roman"/>
                <a:cs typeface="Times New Roman"/>
              </a:rPr>
              <a:t>whi</a:t>
            </a:r>
            <a:r>
              <a:rPr sz="1800" spc="5" dirty="0" smtClean="0">
                <a:latin typeface="Times New Roman"/>
                <a:cs typeface="Times New Roman"/>
              </a:rPr>
              <a:t>t</a:t>
            </a:r>
            <a:r>
              <a:rPr sz="1800" spc="100" dirty="0" smtClean="0">
                <a:latin typeface="Times New Roman"/>
                <a:cs typeface="Times New Roman"/>
              </a:rPr>
              <a:t>e</a:t>
            </a:r>
            <a:r>
              <a:rPr sz="1800" spc="55" dirty="0" smtClean="0">
                <a:latin typeface="Times New Roman"/>
                <a:cs typeface="Times New Roman"/>
              </a:rPr>
              <a:t> </a:t>
            </a:r>
            <a:r>
              <a:rPr sz="1800" spc="90" dirty="0" smtClean="0">
                <a:latin typeface="Times New Roman"/>
                <a:cs typeface="Times New Roman"/>
              </a:rPr>
              <a:t>men</a:t>
            </a:r>
            <a:r>
              <a:rPr sz="1800" spc="-70" dirty="0" smtClean="0">
                <a:latin typeface="Times New Roman"/>
                <a:cs typeface="Times New Roman"/>
              </a:rPr>
              <a:t> </a:t>
            </a:r>
            <a:r>
              <a:rPr sz="1800" spc="114" dirty="0" smtClean="0">
                <a:latin typeface="Times New Roman"/>
                <a:cs typeface="Times New Roman"/>
              </a:rPr>
              <a:t>be</a:t>
            </a:r>
            <a:r>
              <a:rPr sz="1800" spc="80" dirty="0" smtClean="0">
                <a:latin typeface="Times New Roman"/>
                <a:cs typeface="Times New Roman"/>
              </a:rPr>
              <a:t>t</a:t>
            </a:r>
            <a:r>
              <a:rPr sz="1800" spc="-10" dirty="0" smtClean="0">
                <a:latin typeface="Times New Roman"/>
                <a:cs typeface="Times New Roman"/>
              </a:rPr>
              <a:t>w</a:t>
            </a:r>
            <a:r>
              <a:rPr sz="1800" spc="95" dirty="0" smtClean="0">
                <a:latin typeface="Times New Roman"/>
                <a:cs typeface="Times New Roman"/>
              </a:rPr>
              <a:t>een</a:t>
            </a:r>
            <a:r>
              <a:rPr sz="1800" spc="-70" dirty="0" smtClean="0">
                <a:latin typeface="Times New Roman"/>
                <a:cs typeface="Times New Roman"/>
              </a:rPr>
              <a:t> </a:t>
            </a:r>
            <a:r>
              <a:rPr sz="1800" spc="95" dirty="0" smtClean="0">
                <a:latin typeface="Times New Roman"/>
                <a:cs typeface="Times New Roman"/>
              </a:rPr>
              <a:t>the</a:t>
            </a:r>
            <a:r>
              <a:rPr sz="1800" spc="55" dirty="0" smtClean="0">
                <a:latin typeface="Times New Roman"/>
                <a:cs typeface="Times New Roman"/>
              </a:rPr>
              <a:t> </a:t>
            </a:r>
            <a:r>
              <a:rPr sz="1800" spc="70" dirty="0" smtClean="0">
                <a:latin typeface="Times New Roman"/>
                <a:cs typeface="Times New Roman"/>
              </a:rPr>
              <a:t>ages</a:t>
            </a:r>
            <a:r>
              <a:rPr sz="1800" spc="-70" dirty="0" smtClean="0">
                <a:latin typeface="Times New Roman"/>
                <a:cs typeface="Times New Roman"/>
              </a:rPr>
              <a:t> </a:t>
            </a:r>
            <a:r>
              <a:rPr sz="1800" spc="0" dirty="0" smtClean="0">
                <a:latin typeface="Times New Roman"/>
                <a:cs typeface="Times New Roman"/>
              </a:rPr>
              <a:t>of</a:t>
            </a:r>
            <a:r>
              <a:rPr sz="1800" spc="-70" dirty="0" smtClean="0">
                <a:latin typeface="Times New Roman"/>
                <a:cs typeface="Times New Roman"/>
              </a:rPr>
              <a:t> </a:t>
            </a:r>
            <a:r>
              <a:rPr sz="1800" spc="15" dirty="0" smtClean="0">
                <a:latin typeface="Times New Roman"/>
                <a:cs typeface="Times New Roman"/>
              </a:rPr>
              <a:t>17</a:t>
            </a:r>
            <a:r>
              <a:rPr sz="1800" spc="-70" dirty="0" smtClean="0">
                <a:latin typeface="Times New Roman"/>
                <a:cs typeface="Times New Roman"/>
              </a:rPr>
              <a:t> </a:t>
            </a:r>
            <a:r>
              <a:rPr sz="1800" spc="85" dirty="0" smtClean="0">
                <a:latin typeface="Times New Roman"/>
                <a:cs typeface="Times New Roman"/>
              </a:rPr>
              <a:t>and</a:t>
            </a:r>
            <a:r>
              <a:rPr sz="1800" spc="-70" dirty="0" smtClean="0">
                <a:latin typeface="Times New Roman"/>
                <a:cs typeface="Times New Roman"/>
              </a:rPr>
              <a:t> </a:t>
            </a:r>
            <a:r>
              <a:rPr sz="1800" spc="15" dirty="0" smtClean="0">
                <a:latin typeface="Times New Roman"/>
                <a:cs typeface="Times New Roman"/>
              </a:rPr>
              <a:t>35</a:t>
            </a:r>
            <a:endParaRPr sz="1800" dirty="0">
              <a:latin typeface="Times New Roman"/>
              <a:cs typeface="Times New Roman"/>
            </a:endParaRPr>
          </a:p>
          <a:p>
            <a:pPr>
              <a:lnSpc>
                <a:spcPts val="950"/>
              </a:lnSpc>
              <a:spcBef>
                <a:spcPts val="49"/>
              </a:spcBef>
              <a:buClr>
                <a:srgbClr val="ED1D24"/>
              </a:buClr>
              <a:buFont typeface="Times New Roman"/>
              <a:buChar char="•"/>
            </a:pPr>
            <a:endParaRPr sz="1800" dirty="0"/>
          </a:p>
          <a:p>
            <a:pPr>
              <a:lnSpc>
                <a:spcPts val="1000"/>
              </a:lnSpc>
              <a:buClr>
                <a:srgbClr val="ED1D24"/>
              </a:buClr>
              <a:buFont typeface="Times New Roman"/>
              <a:buChar char="•"/>
            </a:pPr>
            <a:endParaRPr sz="1800" dirty="0"/>
          </a:p>
          <a:p>
            <a:pPr marL="254000" marR="12700" indent="-241935">
              <a:lnSpc>
                <a:spcPts val="2000"/>
              </a:lnSpc>
              <a:buClr>
                <a:srgbClr val="ED1D24"/>
              </a:buClr>
              <a:buFont typeface="Times New Roman"/>
              <a:buChar char="•"/>
              <a:tabLst>
                <a:tab pos="234950" algn="l"/>
              </a:tabLst>
            </a:pPr>
            <a:r>
              <a:rPr sz="1800" spc="-25" dirty="0" smtClean="0">
                <a:latin typeface="Times New Roman"/>
                <a:cs typeface="Times New Roman"/>
              </a:rPr>
              <a:t>No</a:t>
            </a:r>
            <a:r>
              <a:rPr sz="1800" spc="-70" dirty="0" smtClean="0">
                <a:latin typeface="Times New Roman"/>
                <a:cs typeface="Times New Roman"/>
              </a:rPr>
              <a:t> </a:t>
            </a:r>
            <a:r>
              <a:rPr sz="1800" spc="35" dirty="0" smtClean="0">
                <a:latin typeface="Times New Roman"/>
                <a:cs typeface="Times New Roman"/>
              </a:rPr>
              <a:t>his</a:t>
            </a:r>
            <a:r>
              <a:rPr sz="1800" spc="10" dirty="0" smtClean="0">
                <a:latin typeface="Times New Roman"/>
                <a:cs typeface="Times New Roman"/>
              </a:rPr>
              <a:t>t</a:t>
            </a:r>
            <a:r>
              <a:rPr sz="1800" spc="45" dirty="0" smtClean="0">
                <a:latin typeface="Times New Roman"/>
                <a:cs typeface="Times New Roman"/>
              </a:rPr>
              <a:t>o</a:t>
            </a:r>
            <a:r>
              <a:rPr sz="1800" spc="70" dirty="0" smtClean="0">
                <a:latin typeface="Times New Roman"/>
                <a:cs typeface="Times New Roman"/>
              </a:rPr>
              <a:t>r</a:t>
            </a:r>
            <a:r>
              <a:rPr sz="1800" spc="-55" dirty="0" smtClean="0">
                <a:latin typeface="Times New Roman"/>
                <a:cs typeface="Times New Roman"/>
              </a:rPr>
              <a:t>y</a:t>
            </a:r>
            <a:r>
              <a:rPr sz="1800" spc="-70" dirty="0" smtClean="0">
                <a:latin typeface="Times New Roman"/>
                <a:cs typeface="Times New Roman"/>
              </a:rPr>
              <a:t> </a:t>
            </a:r>
            <a:r>
              <a:rPr sz="1800" spc="0" dirty="0" smtClean="0">
                <a:latin typeface="Times New Roman"/>
                <a:cs typeface="Times New Roman"/>
              </a:rPr>
              <a:t>of</a:t>
            </a:r>
            <a:r>
              <a:rPr sz="1800" spc="-70" dirty="0" smtClean="0">
                <a:latin typeface="Times New Roman"/>
                <a:cs typeface="Times New Roman"/>
              </a:rPr>
              <a:t> </a:t>
            </a:r>
            <a:r>
              <a:rPr sz="1800" spc="30" dirty="0" smtClean="0">
                <a:latin typeface="Times New Roman"/>
                <a:cs typeface="Times New Roman"/>
              </a:rPr>
              <a:t>ch</a:t>
            </a:r>
            <a:r>
              <a:rPr sz="1800" spc="0" dirty="0" smtClean="0">
                <a:latin typeface="Times New Roman"/>
                <a:cs typeface="Times New Roman"/>
              </a:rPr>
              <a:t>r</a:t>
            </a:r>
            <a:r>
              <a:rPr sz="1800" spc="20" dirty="0" smtClean="0">
                <a:latin typeface="Times New Roman"/>
                <a:cs typeface="Times New Roman"/>
              </a:rPr>
              <a:t>onic</a:t>
            </a:r>
            <a:r>
              <a:rPr sz="1800" spc="10" dirty="0" smtClean="0">
                <a:latin typeface="Times New Roman"/>
                <a:cs typeface="Times New Roman"/>
              </a:rPr>
              <a:t> illness</a:t>
            </a:r>
            <a:endParaRPr sz="1800" dirty="0">
              <a:latin typeface="Times New Roman"/>
              <a:cs typeface="Times New Roman"/>
            </a:endParaRPr>
          </a:p>
          <a:p>
            <a:pPr>
              <a:lnSpc>
                <a:spcPts val="950"/>
              </a:lnSpc>
              <a:spcBef>
                <a:spcPts val="49"/>
              </a:spcBef>
              <a:buClr>
                <a:srgbClr val="ED1D24"/>
              </a:buClr>
              <a:buFont typeface="Times New Roman"/>
              <a:buChar char="•"/>
            </a:pPr>
            <a:endParaRPr sz="1800" dirty="0"/>
          </a:p>
          <a:p>
            <a:pPr>
              <a:lnSpc>
                <a:spcPts val="1000"/>
              </a:lnSpc>
              <a:buClr>
                <a:srgbClr val="ED1D24"/>
              </a:buClr>
              <a:buFont typeface="Times New Roman"/>
              <a:buChar char="•"/>
            </a:pPr>
            <a:endParaRPr sz="1800" dirty="0"/>
          </a:p>
          <a:p>
            <a:pPr marL="254000" marR="296545" indent="-241935">
              <a:lnSpc>
                <a:spcPts val="2000"/>
              </a:lnSpc>
              <a:buClr>
                <a:srgbClr val="ED1D24"/>
              </a:buClr>
              <a:buFont typeface="Times New Roman"/>
              <a:buChar char="•"/>
              <a:tabLst>
                <a:tab pos="234950" algn="l"/>
              </a:tabLst>
            </a:pPr>
            <a:r>
              <a:rPr sz="1800" spc="-114" dirty="0" smtClean="0">
                <a:latin typeface="Times New Roman"/>
                <a:cs typeface="Times New Roman"/>
              </a:rPr>
              <a:t>H</a:t>
            </a:r>
            <a:r>
              <a:rPr sz="1800" spc="5" dirty="0" smtClean="0">
                <a:latin typeface="Times New Roman"/>
                <a:cs typeface="Times New Roman"/>
              </a:rPr>
              <a:t>is</a:t>
            </a:r>
            <a:r>
              <a:rPr sz="1800" spc="-10" dirty="0" smtClean="0">
                <a:latin typeface="Times New Roman"/>
                <a:cs typeface="Times New Roman"/>
              </a:rPr>
              <a:t>t</a:t>
            </a:r>
            <a:r>
              <a:rPr sz="1800" spc="45" dirty="0" smtClean="0">
                <a:latin typeface="Times New Roman"/>
                <a:cs typeface="Times New Roman"/>
              </a:rPr>
              <a:t>o</a:t>
            </a:r>
            <a:r>
              <a:rPr sz="1800" spc="70" dirty="0" smtClean="0">
                <a:latin typeface="Times New Roman"/>
                <a:cs typeface="Times New Roman"/>
              </a:rPr>
              <a:t>r</a:t>
            </a:r>
            <a:r>
              <a:rPr sz="1800" spc="-55" dirty="0" smtClean="0">
                <a:latin typeface="Times New Roman"/>
                <a:cs typeface="Times New Roman"/>
              </a:rPr>
              <a:t>y</a:t>
            </a:r>
            <a:r>
              <a:rPr sz="1800" spc="-70" dirty="0" smtClean="0">
                <a:latin typeface="Times New Roman"/>
                <a:cs typeface="Times New Roman"/>
              </a:rPr>
              <a:t> </a:t>
            </a:r>
            <a:r>
              <a:rPr sz="1800" spc="0" dirty="0" smtClean="0">
                <a:latin typeface="Times New Roman"/>
                <a:cs typeface="Times New Roman"/>
              </a:rPr>
              <a:t>of</a:t>
            </a:r>
            <a:r>
              <a:rPr sz="1800" spc="-70" dirty="0" smtClean="0">
                <a:latin typeface="Times New Roman"/>
                <a:cs typeface="Times New Roman"/>
              </a:rPr>
              <a:t> </a:t>
            </a:r>
            <a:r>
              <a:rPr sz="1800" spc="-220" dirty="0" smtClean="0">
                <a:latin typeface="Times New Roman"/>
                <a:cs typeface="Times New Roman"/>
              </a:rPr>
              <a:t>A</a:t>
            </a:r>
            <a:r>
              <a:rPr sz="1800" spc="-25" dirty="0" smtClean="0">
                <a:latin typeface="Times New Roman"/>
                <a:cs typeface="Times New Roman"/>
              </a:rPr>
              <a:t>l</a:t>
            </a:r>
            <a:r>
              <a:rPr sz="1800" spc="-55" dirty="0" smtClean="0">
                <a:latin typeface="Times New Roman"/>
                <a:cs typeface="Times New Roman"/>
              </a:rPr>
              <a:t>c</a:t>
            </a:r>
            <a:r>
              <a:rPr sz="1800" spc="45" dirty="0" smtClean="0">
                <a:latin typeface="Times New Roman"/>
                <a:cs typeface="Times New Roman"/>
              </a:rPr>
              <a:t>ohol</a:t>
            </a:r>
            <a:r>
              <a:rPr sz="1800" spc="25" dirty="0" smtClean="0">
                <a:latin typeface="Times New Roman"/>
                <a:cs typeface="Times New Roman"/>
              </a:rPr>
              <a:t> </a:t>
            </a:r>
            <a:r>
              <a:rPr sz="1800" spc="85" dirty="0" smtClean="0">
                <a:latin typeface="Times New Roman"/>
                <a:cs typeface="Times New Roman"/>
              </a:rPr>
              <a:t>and</a:t>
            </a:r>
            <a:r>
              <a:rPr sz="1800" spc="-70" dirty="0" smtClean="0">
                <a:latin typeface="Times New Roman"/>
                <a:cs typeface="Times New Roman"/>
              </a:rPr>
              <a:t> </a:t>
            </a:r>
            <a:r>
              <a:rPr sz="1800" spc="15" dirty="0" smtClean="0">
                <a:latin typeface="Times New Roman"/>
                <a:cs typeface="Times New Roman"/>
              </a:rPr>
              <a:t>Drug</a:t>
            </a:r>
            <a:r>
              <a:rPr sz="1800" spc="-70" dirty="0" smtClean="0">
                <a:latin typeface="Times New Roman"/>
                <a:cs typeface="Times New Roman"/>
              </a:rPr>
              <a:t> </a:t>
            </a:r>
            <a:r>
              <a:rPr sz="1800" spc="-160" dirty="0" smtClean="0">
                <a:latin typeface="Times New Roman"/>
                <a:cs typeface="Times New Roman"/>
              </a:rPr>
              <a:t>U</a:t>
            </a:r>
            <a:r>
              <a:rPr sz="1800" spc="50" dirty="0" smtClean="0">
                <a:latin typeface="Times New Roman"/>
                <a:cs typeface="Times New Roman"/>
              </a:rPr>
              <a:t>se</a:t>
            </a:r>
            <a:endParaRPr sz="1800" dirty="0">
              <a:latin typeface="Times New Roman"/>
              <a:cs typeface="Times New Roman"/>
            </a:endParaRPr>
          </a:p>
        </p:txBody>
      </p:sp>
    </p:spTree>
    <p:extLst>
      <p:ext uri="{BB962C8B-B14F-4D97-AF65-F5344CB8AC3E}">
        <p14:creationId xmlns:p14="http://schemas.microsoft.com/office/powerpoint/2010/main" val="3266436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1" cy="6324809"/>
          </a:xfrm>
          <a:prstGeom prst="rect">
            <a:avLst/>
          </a:prstGeom>
        </p:spPr>
        <p:txBody>
          <a:bodyPr wrap="square">
            <a:spAutoFit/>
          </a:bodyPr>
          <a:lstStyle/>
          <a:p>
            <a:pPr>
              <a:lnSpc>
                <a:spcPct val="80000"/>
              </a:lnSpc>
            </a:pPr>
            <a:r>
              <a:rPr lang="en-US" sz="6000" b="1" dirty="0">
                <a:latin typeface="Georgia" pitchFamily="18" charset="0"/>
              </a:rPr>
              <a:t>That doesn’t mean that components </a:t>
            </a:r>
            <a:endParaRPr lang="en-US" sz="6000" b="1" dirty="0" smtClean="0">
              <a:latin typeface="Georgia" pitchFamily="18" charset="0"/>
            </a:endParaRPr>
          </a:p>
          <a:p>
            <a:pPr>
              <a:lnSpc>
                <a:spcPct val="80000"/>
              </a:lnSpc>
            </a:pPr>
            <a:r>
              <a:rPr lang="en-US" sz="6000" b="1" dirty="0" smtClean="0">
                <a:latin typeface="Georgia" pitchFamily="18" charset="0"/>
              </a:rPr>
              <a:t>in </a:t>
            </a:r>
            <a:r>
              <a:rPr lang="en-US" sz="6000" b="1" dirty="0">
                <a:latin typeface="Georgia" pitchFamily="18" charset="0"/>
              </a:rPr>
              <a:t>marijuana </a:t>
            </a:r>
            <a:r>
              <a:rPr lang="en-US" sz="6000" b="1" dirty="0" smtClean="0">
                <a:latin typeface="Georgia" pitchFamily="18" charset="0"/>
              </a:rPr>
              <a:t>do </a:t>
            </a:r>
            <a:r>
              <a:rPr lang="en-US" sz="6000" b="1" dirty="0">
                <a:latin typeface="Georgia" pitchFamily="18" charset="0"/>
              </a:rPr>
              <a:t>not have medical properties</a:t>
            </a:r>
            <a:r>
              <a:rPr lang="en-US" sz="6000" b="1" dirty="0" smtClean="0">
                <a:latin typeface="Georgia" pitchFamily="18" charset="0"/>
              </a:rPr>
              <a:t>.</a:t>
            </a:r>
            <a:endParaRPr lang="en-US" sz="6000" b="1" dirty="0">
              <a:latin typeface="Georgia" pitchFamily="18" charset="0"/>
            </a:endParaRPr>
          </a:p>
          <a:p>
            <a:pPr>
              <a:lnSpc>
                <a:spcPct val="80000"/>
              </a:lnSpc>
            </a:pPr>
            <a:endParaRPr lang="en-US" sz="4800" b="1" dirty="0" smtClean="0">
              <a:latin typeface="Georgia" pitchFamily="18" charset="0"/>
            </a:endParaRPr>
          </a:p>
          <a:p>
            <a:pPr>
              <a:lnSpc>
                <a:spcPct val="80000"/>
              </a:lnSpc>
            </a:pPr>
            <a:endParaRPr lang="en-US" sz="4800" b="1" dirty="0">
              <a:latin typeface="Georgia" pitchFamily="18" charset="0"/>
            </a:endParaRPr>
          </a:p>
          <a:p>
            <a:pPr>
              <a:lnSpc>
                <a:spcPct val="80000"/>
              </a:lnSpc>
            </a:pPr>
            <a:r>
              <a:rPr lang="en-US" sz="5400" b="1" dirty="0">
                <a:solidFill>
                  <a:schemeClr val="accent6"/>
                </a:solidFill>
                <a:latin typeface="Georgia" pitchFamily="18" charset="0"/>
              </a:rPr>
              <a:t>These are being </a:t>
            </a:r>
            <a:r>
              <a:rPr lang="en-US" sz="5400" b="1" dirty="0" smtClean="0">
                <a:solidFill>
                  <a:schemeClr val="accent6"/>
                </a:solidFill>
                <a:latin typeface="Georgia" pitchFamily="18" charset="0"/>
              </a:rPr>
              <a:t>scientifically developed</a:t>
            </a:r>
            <a:r>
              <a:rPr lang="en-US" sz="5400" b="1" dirty="0">
                <a:solidFill>
                  <a:schemeClr val="accent6"/>
                </a:solidFill>
                <a:latin typeface="Georgia" pitchFamily="18" charset="0"/>
              </a:rPr>
              <a:t>.</a:t>
            </a:r>
          </a:p>
        </p:txBody>
      </p:sp>
    </p:spTree>
    <p:extLst>
      <p:ext uri="{BB962C8B-B14F-4D97-AF65-F5344CB8AC3E}">
        <p14:creationId xmlns:p14="http://schemas.microsoft.com/office/powerpoint/2010/main" val="390204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381000"/>
            <a:ext cx="9144000" cy="1676400"/>
          </a:xfrm>
          <a:prstGeom prst="rect">
            <a:avLst/>
          </a:prstGeom>
        </p:spPr>
        <p:txBody>
          <a:bodyPr vert="horz" wrap="square" lIns="0" tIns="0" rIns="0" bIns="0" rtlCol="0">
            <a:noAutofit/>
          </a:bodyPr>
          <a:lstStyle/>
          <a:p>
            <a:pPr marL="12700" marR="12700" indent="863600">
              <a:lnSpc>
                <a:spcPct val="100000"/>
              </a:lnSpc>
            </a:pPr>
            <a:r>
              <a:rPr sz="3600" b="1" spc="-60" dirty="0" smtClean="0">
                <a:latin typeface="Georgia"/>
                <a:cs typeface="Georgia"/>
              </a:rPr>
              <a:t>Compassionat</a:t>
            </a:r>
            <a:r>
              <a:rPr sz="3600" b="1" spc="0" dirty="0" smtClean="0">
                <a:latin typeface="Georgia"/>
                <a:cs typeface="Georgia"/>
              </a:rPr>
              <a:t>e</a:t>
            </a:r>
            <a:r>
              <a:rPr sz="3600" b="1" spc="-125" dirty="0" smtClean="0">
                <a:latin typeface="Georgia"/>
                <a:cs typeface="Georgia"/>
              </a:rPr>
              <a:t> </a:t>
            </a:r>
            <a:r>
              <a:rPr sz="3600" b="1" spc="-60" dirty="0" smtClean="0">
                <a:latin typeface="Georgia"/>
                <a:cs typeface="Georgia"/>
              </a:rPr>
              <a:t>care increase</a:t>
            </a:r>
            <a:r>
              <a:rPr sz="3600" b="1" spc="0" dirty="0" smtClean="0">
                <a:latin typeface="Georgia"/>
                <a:cs typeface="Georgia"/>
              </a:rPr>
              <a:t>d</a:t>
            </a:r>
            <a:r>
              <a:rPr lang="en-US" sz="3600" b="1" spc="-125" dirty="0">
                <a:latin typeface="Georgia"/>
                <a:cs typeface="Georgia"/>
              </a:rPr>
              <a:t> </a:t>
            </a:r>
            <a:r>
              <a:rPr lang="en-US" sz="3600" b="1" spc="-125" dirty="0" smtClean="0">
                <a:latin typeface="Georgia"/>
                <a:cs typeface="Georgia"/>
              </a:rPr>
              <a:t>			</a:t>
            </a:r>
            <a:r>
              <a:rPr sz="3600" b="1" spc="-60" dirty="0" smtClean="0">
                <a:latin typeface="Georgia"/>
                <a:cs typeface="Georgia"/>
              </a:rPr>
              <a:t>acces</a:t>
            </a:r>
            <a:r>
              <a:rPr sz="3600" b="1" spc="0" dirty="0" smtClean="0">
                <a:latin typeface="Georgia"/>
                <a:cs typeface="Georgia"/>
              </a:rPr>
              <a:t>s</a:t>
            </a:r>
            <a:r>
              <a:rPr sz="3600" b="1" spc="-125" dirty="0" smtClean="0">
                <a:latin typeface="Georgia"/>
                <a:cs typeface="Georgia"/>
              </a:rPr>
              <a:t> </a:t>
            </a:r>
            <a:r>
              <a:rPr sz="3600" b="1" spc="-60" dirty="0" smtClean="0">
                <a:latin typeface="Georgia"/>
                <a:cs typeface="Georgia"/>
              </a:rPr>
              <a:t>t</a:t>
            </a:r>
            <a:r>
              <a:rPr sz="3600" b="1" spc="0" dirty="0" smtClean="0">
                <a:latin typeface="Georgia"/>
                <a:cs typeface="Georgia"/>
              </a:rPr>
              <a:t>o</a:t>
            </a:r>
            <a:r>
              <a:rPr sz="3600" b="1" spc="-125" dirty="0" smtClean="0">
                <a:latin typeface="Georgia"/>
                <a:cs typeface="Georgia"/>
              </a:rPr>
              <a:t> </a:t>
            </a:r>
            <a:r>
              <a:rPr sz="3600" b="1" spc="-60" dirty="0" smtClean="0">
                <a:latin typeface="Georgia"/>
                <a:cs typeface="Georgia"/>
              </a:rPr>
              <a:t>marijuana?</a:t>
            </a:r>
            <a:endParaRPr sz="3600" b="1" dirty="0">
              <a:latin typeface="Georgia"/>
              <a:cs typeface="Georgia"/>
            </a:endParaRPr>
          </a:p>
        </p:txBody>
      </p:sp>
      <p:sp>
        <p:nvSpPr>
          <p:cNvPr id="3" name="object 3"/>
          <p:cNvSpPr txBox="1"/>
          <p:nvPr/>
        </p:nvSpPr>
        <p:spPr>
          <a:xfrm>
            <a:off x="5402746" y="2004367"/>
            <a:ext cx="2019935" cy="3975100"/>
          </a:xfrm>
          <a:prstGeom prst="rect">
            <a:avLst/>
          </a:prstGeom>
        </p:spPr>
        <p:txBody>
          <a:bodyPr vert="horz" wrap="square" lIns="0" tIns="0" rIns="0" bIns="0" rtlCol="0">
            <a:noAutofit/>
          </a:bodyPr>
          <a:lstStyle/>
          <a:p>
            <a:pPr marL="12700">
              <a:lnSpc>
                <a:spcPct val="100000"/>
              </a:lnSpc>
            </a:pPr>
            <a:r>
              <a:rPr sz="6500" b="1" spc="-90" dirty="0" smtClean="0">
                <a:solidFill>
                  <a:srgbClr val="ED1D24"/>
                </a:solidFill>
                <a:latin typeface="Times New Roman"/>
                <a:cs typeface="Times New Roman"/>
              </a:rPr>
              <a:t>&lt;5%</a:t>
            </a:r>
            <a:endParaRPr sz="2400" dirty="0"/>
          </a:p>
          <a:p>
            <a:pPr>
              <a:lnSpc>
                <a:spcPts val="1400"/>
              </a:lnSpc>
              <a:spcBef>
                <a:spcPts val="24"/>
              </a:spcBef>
            </a:pPr>
            <a:endParaRPr sz="2400" dirty="0"/>
          </a:p>
          <a:p>
            <a:pPr marL="254000" marR="135255" indent="-241935">
              <a:lnSpc>
                <a:spcPts val="2000"/>
              </a:lnSpc>
              <a:buClr>
                <a:srgbClr val="ED1D24"/>
              </a:buClr>
              <a:buFont typeface="Times New Roman"/>
              <a:buChar char="•"/>
              <a:tabLst>
                <a:tab pos="234950" algn="l"/>
              </a:tabLst>
            </a:pPr>
            <a:r>
              <a:rPr sz="2400" spc="-30" dirty="0" smtClean="0">
                <a:latin typeface="Times New Roman"/>
                <a:cs typeface="Times New Roman"/>
              </a:rPr>
              <a:t>Only</a:t>
            </a:r>
            <a:r>
              <a:rPr sz="2400" spc="-70" dirty="0" smtClean="0">
                <a:latin typeface="Times New Roman"/>
                <a:cs typeface="Times New Roman"/>
              </a:rPr>
              <a:t> </a:t>
            </a:r>
            <a:r>
              <a:rPr sz="2400" spc="-15" dirty="0" smtClean="0">
                <a:latin typeface="Times New Roman"/>
                <a:cs typeface="Times New Roman"/>
              </a:rPr>
              <a:t>10%</a:t>
            </a:r>
            <a:r>
              <a:rPr sz="2400" spc="-70" dirty="0" smtClean="0">
                <a:latin typeface="Times New Roman"/>
                <a:cs typeface="Times New Roman"/>
              </a:rPr>
              <a:t> </a:t>
            </a:r>
            <a:r>
              <a:rPr sz="2400" spc="0" dirty="0" smtClean="0">
                <a:latin typeface="Times New Roman"/>
                <a:cs typeface="Times New Roman"/>
              </a:rPr>
              <a:t>of</a:t>
            </a:r>
            <a:r>
              <a:rPr sz="2400" spc="-70" dirty="0" smtClean="0">
                <a:latin typeface="Times New Roman"/>
                <a:cs typeface="Times New Roman"/>
              </a:rPr>
              <a:t> </a:t>
            </a:r>
            <a:r>
              <a:rPr sz="2400" spc="20" dirty="0" smtClean="0">
                <a:latin typeface="Times New Roman"/>
                <a:cs typeface="Times New Roman"/>
              </a:rPr>
              <a:t>ca</a:t>
            </a:r>
            <a:r>
              <a:rPr sz="2400" spc="-5" dirty="0" smtClean="0">
                <a:latin typeface="Times New Roman"/>
                <a:cs typeface="Times New Roman"/>
              </a:rPr>
              <a:t>r</a:t>
            </a:r>
            <a:r>
              <a:rPr sz="2400" spc="105" dirty="0" smtClean="0">
                <a:latin typeface="Times New Roman"/>
                <a:cs typeface="Times New Roman"/>
              </a:rPr>
              <a:t>d</a:t>
            </a:r>
            <a:r>
              <a:rPr sz="2400" spc="50" dirty="0" smtClean="0">
                <a:latin typeface="Times New Roman"/>
                <a:cs typeface="Times New Roman"/>
              </a:rPr>
              <a:t> </a:t>
            </a:r>
            <a:r>
              <a:rPr sz="2400" spc="45" dirty="0" smtClean="0">
                <a:latin typeface="Times New Roman"/>
                <a:cs typeface="Times New Roman"/>
              </a:rPr>
              <a:t>holders</a:t>
            </a:r>
            <a:r>
              <a:rPr sz="2400" spc="-70" dirty="0" smtClean="0">
                <a:latin typeface="Times New Roman"/>
                <a:cs typeface="Times New Roman"/>
              </a:rPr>
              <a:t> </a:t>
            </a:r>
            <a:r>
              <a:rPr sz="2400" spc="30" dirty="0" smtClean="0">
                <a:latin typeface="Times New Roman"/>
                <a:cs typeface="Times New Roman"/>
              </a:rPr>
              <a:t>a</a:t>
            </a:r>
            <a:r>
              <a:rPr sz="2400" spc="0" dirty="0" smtClean="0">
                <a:latin typeface="Times New Roman"/>
                <a:cs typeface="Times New Roman"/>
              </a:rPr>
              <a:t>r</a:t>
            </a:r>
            <a:r>
              <a:rPr sz="2400" spc="100" dirty="0" smtClean="0">
                <a:latin typeface="Times New Roman"/>
                <a:cs typeface="Times New Roman"/>
              </a:rPr>
              <a:t>e</a:t>
            </a:r>
            <a:r>
              <a:rPr sz="2400" spc="55" dirty="0" smtClean="0">
                <a:latin typeface="Times New Roman"/>
                <a:cs typeface="Times New Roman"/>
              </a:rPr>
              <a:t> </a:t>
            </a:r>
            <a:r>
              <a:rPr sz="2400" spc="40" dirty="0" smtClean="0">
                <a:latin typeface="Times New Roman"/>
                <a:cs typeface="Times New Roman"/>
              </a:rPr>
              <a:t>can</a:t>
            </a:r>
            <a:r>
              <a:rPr sz="2400" spc="25" dirty="0" smtClean="0">
                <a:latin typeface="Times New Roman"/>
                <a:cs typeface="Times New Roman"/>
              </a:rPr>
              <a:t>c</a:t>
            </a:r>
            <a:r>
              <a:rPr sz="2400" spc="45" dirty="0" smtClean="0">
                <a:latin typeface="Times New Roman"/>
                <a:cs typeface="Times New Roman"/>
              </a:rPr>
              <a:t>e</a:t>
            </a:r>
            <a:r>
              <a:rPr sz="2400" spc="-65" dirty="0" smtClean="0">
                <a:latin typeface="Times New Roman"/>
                <a:cs typeface="Times New Roman"/>
              </a:rPr>
              <a:t>r</a:t>
            </a:r>
            <a:r>
              <a:rPr sz="2400" spc="-85" dirty="0" smtClean="0">
                <a:latin typeface="Times New Roman"/>
                <a:cs typeface="Times New Roman"/>
              </a:rPr>
              <a:t>,</a:t>
            </a:r>
            <a:r>
              <a:rPr sz="2400" spc="-70" dirty="0" smtClean="0">
                <a:latin typeface="Times New Roman"/>
                <a:cs typeface="Times New Roman"/>
              </a:rPr>
              <a:t> </a:t>
            </a:r>
            <a:r>
              <a:rPr sz="2400" spc="-130" dirty="0" smtClean="0">
                <a:latin typeface="Times New Roman"/>
                <a:cs typeface="Times New Roman"/>
              </a:rPr>
              <a:t>HIV/AIDS,</a:t>
            </a:r>
            <a:r>
              <a:rPr sz="2400" spc="-65" dirty="0" smtClean="0">
                <a:latin typeface="Times New Roman"/>
                <a:cs typeface="Times New Roman"/>
              </a:rPr>
              <a:t> </a:t>
            </a:r>
            <a:r>
              <a:rPr sz="2400" spc="35" dirty="0" smtClean="0">
                <a:latin typeface="Times New Roman"/>
                <a:cs typeface="Times New Roman"/>
              </a:rPr>
              <a:t>or</a:t>
            </a:r>
            <a:r>
              <a:rPr sz="2400" spc="-70" dirty="0" smtClean="0">
                <a:latin typeface="Times New Roman"/>
                <a:cs typeface="Times New Roman"/>
              </a:rPr>
              <a:t> </a:t>
            </a:r>
            <a:r>
              <a:rPr sz="2400" spc="35" dirty="0" smtClean="0">
                <a:latin typeface="Times New Roman"/>
                <a:cs typeface="Times New Roman"/>
              </a:rPr>
              <a:t>glau</a:t>
            </a:r>
            <a:r>
              <a:rPr sz="2400" spc="25" dirty="0" smtClean="0">
                <a:latin typeface="Times New Roman"/>
                <a:cs typeface="Times New Roman"/>
              </a:rPr>
              <a:t>c</a:t>
            </a:r>
            <a:r>
              <a:rPr sz="2400" spc="80" dirty="0" smtClean="0">
                <a:latin typeface="Times New Roman"/>
                <a:cs typeface="Times New Roman"/>
              </a:rPr>
              <a:t>oma</a:t>
            </a:r>
            <a:r>
              <a:rPr sz="2400" spc="35" dirty="0" smtClean="0">
                <a:latin typeface="Times New Roman"/>
                <a:cs typeface="Times New Roman"/>
              </a:rPr>
              <a:t> </a:t>
            </a:r>
            <a:r>
              <a:rPr sz="2400" spc="95" dirty="0" smtClean="0">
                <a:latin typeface="Times New Roman"/>
                <a:cs typeface="Times New Roman"/>
              </a:rPr>
              <a:t>p</a:t>
            </a:r>
            <a:r>
              <a:rPr sz="2400" spc="75" dirty="0" smtClean="0">
                <a:latin typeface="Times New Roman"/>
                <a:cs typeface="Times New Roman"/>
              </a:rPr>
              <a:t>a</a:t>
            </a:r>
            <a:r>
              <a:rPr sz="2400" spc="45" dirty="0" smtClean="0">
                <a:latin typeface="Times New Roman"/>
                <a:cs typeface="Times New Roman"/>
              </a:rPr>
              <a:t>tie</a:t>
            </a:r>
            <a:r>
              <a:rPr sz="2400" spc="60" dirty="0" smtClean="0">
                <a:latin typeface="Times New Roman"/>
                <a:cs typeface="Times New Roman"/>
              </a:rPr>
              <a:t>n</a:t>
            </a:r>
            <a:r>
              <a:rPr sz="2400" spc="50" dirty="0" smtClean="0">
                <a:latin typeface="Times New Roman"/>
                <a:cs typeface="Times New Roman"/>
              </a:rPr>
              <a:t>ts</a:t>
            </a:r>
            <a:endParaRPr sz="2400" dirty="0">
              <a:latin typeface="Times New Roman"/>
              <a:cs typeface="Times New Roman"/>
            </a:endParaRPr>
          </a:p>
          <a:p>
            <a:pPr>
              <a:lnSpc>
                <a:spcPts val="950"/>
              </a:lnSpc>
              <a:spcBef>
                <a:spcPts val="49"/>
              </a:spcBef>
              <a:buClr>
                <a:srgbClr val="ED1D24"/>
              </a:buClr>
              <a:buFont typeface="Times New Roman"/>
              <a:buChar char="•"/>
            </a:pPr>
            <a:endParaRPr lang="en-US" sz="2400" dirty="0" smtClean="0"/>
          </a:p>
          <a:p>
            <a:pPr>
              <a:lnSpc>
                <a:spcPts val="950"/>
              </a:lnSpc>
              <a:spcBef>
                <a:spcPts val="49"/>
              </a:spcBef>
              <a:buClr>
                <a:srgbClr val="ED1D24"/>
              </a:buClr>
              <a:buFont typeface="Times New Roman"/>
              <a:buChar char="•"/>
            </a:pPr>
            <a:endParaRPr sz="2400" dirty="0"/>
          </a:p>
          <a:p>
            <a:pPr>
              <a:lnSpc>
                <a:spcPts val="1000"/>
              </a:lnSpc>
              <a:buClr>
                <a:srgbClr val="ED1D24"/>
              </a:buClr>
              <a:buFont typeface="Times New Roman"/>
              <a:buChar char="•"/>
            </a:pPr>
            <a:endParaRPr sz="2400" dirty="0"/>
          </a:p>
          <a:p>
            <a:pPr marL="254000" marR="12700" indent="-241935">
              <a:lnSpc>
                <a:spcPts val="2000"/>
              </a:lnSpc>
              <a:buClr>
                <a:srgbClr val="ED1D24"/>
              </a:buClr>
              <a:buFont typeface="Times New Roman"/>
              <a:buChar char="•"/>
              <a:tabLst>
                <a:tab pos="234950" algn="l"/>
              </a:tabLst>
            </a:pPr>
            <a:r>
              <a:rPr sz="2400" spc="-15" dirty="0" smtClean="0">
                <a:latin typeface="Times New Roman"/>
                <a:cs typeface="Times New Roman"/>
              </a:rPr>
              <a:t>90%</a:t>
            </a:r>
            <a:r>
              <a:rPr sz="2400" spc="-70" dirty="0" smtClean="0">
                <a:latin typeface="Times New Roman"/>
                <a:cs typeface="Times New Roman"/>
              </a:rPr>
              <a:t> </a:t>
            </a:r>
            <a:r>
              <a:rPr sz="2400" spc="30" dirty="0" smtClean="0">
                <a:latin typeface="Times New Roman"/>
                <a:cs typeface="Times New Roman"/>
              </a:rPr>
              <a:t>a</a:t>
            </a:r>
            <a:r>
              <a:rPr sz="2400" spc="0" dirty="0" smtClean="0">
                <a:latin typeface="Times New Roman"/>
                <a:cs typeface="Times New Roman"/>
              </a:rPr>
              <a:t>r</a:t>
            </a:r>
            <a:r>
              <a:rPr sz="2400" spc="100" dirty="0" smtClean="0">
                <a:latin typeface="Times New Roman"/>
                <a:cs typeface="Times New Roman"/>
              </a:rPr>
              <a:t>e</a:t>
            </a:r>
            <a:r>
              <a:rPr sz="2400" spc="-70" dirty="0" smtClean="0">
                <a:latin typeface="Times New Roman"/>
                <a:cs typeface="Times New Roman"/>
              </a:rPr>
              <a:t> </a:t>
            </a:r>
            <a:r>
              <a:rPr sz="2400" spc="-35" dirty="0" smtClean="0">
                <a:latin typeface="Times New Roman"/>
                <a:cs typeface="Times New Roman"/>
              </a:rPr>
              <a:t>r</a:t>
            </a:r>
            <a:r>
              <a:rPr sz="2400" spc="95" dirty="0" smtClean="0">
                <a:latin typeface="Times New Roman"/>
                <a:cs typeface="Times New Roman"/>
              </a:rPr>
              <a:t>e</a:t>
            </a:r>
            <a:r>
              <a:rPr sz="2400" spc="90" dirty="0" smtClean="0">
                <a:latin typeface="Times New Roman"/>
                <a:cs typeface="Times New Roman"/>
              </a:rPr>
              <a:t>g</a:t>
            </a:r>
            <a:r>
              <a:rPr sz="2400" spc="5" dirty="0" smtClean="0">
                <a:latin typeface="Times New Roman"/>
                <a:cs typeface="Times New Roman"/>
              </a:rPr>
              <a:t>is</a:t>
            </a:r>
            <a:r>
              <a:rPr sz="2400" spc="-10" dirty="0" smtClean="0">
                <a:latin typeface="Times New Roman"/>
                <a:cs typeface="Times New Roman"/>
              </a:rPr>
              <a:t>t</a:t>
            </a:r>
            <a:r>
              <a:rPr sz="2400" spc="45" dirty="0" smtClean="0">
                <a:latin typeface="Times New Roman"/>
                <a:cs typeface="Times New Roman"/>
              </a:rPr>
              <a:t>e</a:t>
            </a:r>
            <a:r>
              <a:rPr sz="2400" spc="15" dirty="0" smtClean="0">
                <a:latin typeface="Times New Roman"/>
                <a:cs typeface="Times New Roman"/>
              </a:rPr>
              <a:t>r</a:t>
            </a:r>
            <a:r>
              <a:rPr sz="2400" spc="100" dirty="0" smtClean="0">
                <a:latin typeface="Times New Roman"/>
                <a:cs typeface="Times New Roman"/>
              </a:rPr>
              <a:t>ed</a:t>
            </a:r>
            <a:r>
              <a:rPr sz="2400" spc="50" dirty="0" smtClean="0">
                <a:latin typeface="Times New Roman"/>
                <a:cs typeface="Times New Roman"/>
              </a:rPr>
              <a:t> </a:t>
            </a:r>
            <a:r>
              <a:rPr sz="2400" spc="-105" dirty="0" smtClean="0">
                <a:latin typeface="Times New Roman"/>
                <a:cs typeface="Times New Roman"/>
              </a:rPr>
              <a:t>f</a:t>
            </a:r>
            <a:r>
              <a:rPr sz="2400" spc="35" dirty="0" smtClean="0">
                <a:latin typeface="Times New Roman"/>
                <a:cs typeface="Times New Roman"/>
              </a:rPr>
              <a:t>or</a:t>
            </a:r>
            <a:r>
              <a:rPr sz="2400" spc="-70" dirty="0" smtClean="0">
                <a:latin typeface="Times New Roman"/>
                <a:cs typeface="Times New Roman"/>
              </a:rPr>
              <a:t> </a:t>
            </a:r>
            <a:r>
              <a:rPr sz="2400" spc="30" dirty="0" smtClean="0">
                <a:latin typeface="Times New Roman"/>
                <a:cs typeface="Times New Roman"/>
              </a:rPr>
              <a:t>ailme</a:t>
            </a:r>
            <a:r>
              <a:rPr sz="2400" spc="25" dirty="0" smtClean="0">
                <a:latin typeface="Times New Roman"/>
                <a:cs typeface="Times New Roman"/>
              </a:rPr>
              <a:t>n</a:t>
            </a:r>
            <a:r>
              <a:rPr sz="2400" spc="50" dirty="0" smtClean="0">
                <a:latin typeface="Times New Roman"/>
                <a:cs typeface="Times New Roman"/>
              </a:rPr>
              <a:t>ts</a:t>
            </a:r>
            <a:r>
              <a:rPr sz="2400" spc="-70" dirty="0" smtClean="0">
                <a:latin typeface="Times New Roman"/>
                <a:cs typeface="Times New Roman"/>
              </a:rPr>
              <a:t> </a:t>
            </a:r>
            <a:r>
              <a:rPr sz="2400" spc="45" dirty="0" smtClean="0">
                <a:latin typeface="Times New Roman"/>
                <a:cs typeface="Times New Roman"/>
              </a:rPr>
              <a:t>such</a:t>
            </a:r>
            <a:r>
              <a:rPr sz="2400" spc="25" dirty="0" smtClean="0">
                <a:latin typeface="Times New Roman"/>
                <a:cs typeface="Times New Roman"/>
              </a:rPr>
              <a:t> </a:t>
            </a:r>
            <a:r>
              <a:rPr sz="2400" spc="35" dirty="0" smtClean="0">
                <a:latin typeface="Times New Roman"/>
                <a:cs typeface="Times New Roman"/>
              </a:rPr>
              <a:t>as</a:t>
            </a:r>
            <a:r>
              <a:rPr sz="2400" spc="-70" dirty="0" smtClean="0">
                <a:latin typeface="Times New Roman"/>
                <a:cs typeface="Times New Roman"/>
              </a:rPr>
              <a:t> </a:t>
            </a:r>
            <a:r>
              <a:rPr sz="2400" spc="70" dirty="0" smtClean="0">
                <a:latin typeface="Times New Roman"/>
                <a:cs typeface="Times New Roman"/>
              </a:rPr>
              <a:t>headaches</a:t>
            </a:r>
            <a:r>
              <a:rPr sz="2400" spc="-70" dirty="0" smtClean="0">
                <a:latin typeface="Times New Roman"/>
                <a:cs typeface="Times New Roman"/>
              </a:rPr>
              <a:t> </a:t>
            </a:r>
            <a:r>
              <a:rPr sz="2400" spc="85" dirty="0" smtClean="0">
                <a:latin typeface="Times New Roman"/>
                <a:cs typeface="Times New Roman"/>
              </a:rPr>
              <a:t>and</a:t>
            </a:r>
            <a:r>
              <a:rPr sz="2400" spc="45" dirty="0" smtClean="0">
                <a:latin typeface="Times New Roman"/>
                <a:cs typeface="Times New Roman"/>
              </a:rPr>
              <a:t> </a:t>
            </a:r>
            <a:r>
              <a:rPr sz="2400" spc="50" dirty="0" smtClean="0">
                <a:latin typeface="Times New Roman"/>
                <a:cs typeface="Times New Roman"/>
              </a:rPr>
              <a:t>a</a:t>
            </a:r>
            <a:r>
              <a:rPr sz="2400" spc="65" dirty="0" smtClean="0">
                <a:latin typeface="Times New Roman"/>
                <a:cs typeface="Times New Roman"/>
              </a:rPr>
              <a:t>thle</a:t>
            </a:r>
            <a:r>
              <a:rPr sz="2400" spc="30" dirty="0" smtClean="0">
                <a:latin typeface="Times New Roman"/>
                <a:cs typeface="Times New Roman"/>
              </a:rPr>
              <a:t>t</a:t>
            </a:r>
            <a:r>
              <a:rPr sz="2400" spc="55" dirty="0" smtClean="0">
                <a:latin typeface="Times New Roman"/>
                <a:cs typeface="Times New Roman"/>
              </a:rPr>
              <a:t>e</a:t>
            </a:r>
            <a:r>
              <a:rPr sz="2400" spc="-360" dirty="0" smtClean="0">
                <a:latin typeface="Times New Roman"/>
                <a:cs typeface="Times New Roman"/>
              </a:rPr>
              <a:t>’</a:t>
            </a:r>
            <a:r>
              <a:rPr sz="2400" spc="5" dirty="0" smtClean="0">
                <a:latin typeface="Times New Roman"/>
                <a:cs typeface="Times New Roman"/>
              </a:rPr>
              <a:t>s</a:t>
            </a:r>
            <a:r>
              <a:rPr sz="2400" spc="-70" dirty="0" smtClean="0">
                <a:latin typeface="Times New Roman"/>
                <a:cs typeface="Times New Roman"/>
              </a:rPr>
              <a:t> </a:t>
            </a:r>
            <a:r>
              <a:rPr sz="2400" spc="-105" dirty="0" smtClean="0">
                <a:latin typeface="Times New Roman"/>
                <a:cs typeface="Times New Roman"/>
              </a:rPr>
              <a:t>f</a:t>
            </a:r>
            <a:r>
              <a:rPr sz="2400" spc="80" dirty="0" smtClean="0">
                <a:latin typeface="Times New Roman"/>
                <a:cs typeface="Times New Roman"/>
              </a:rPr>
              <a:t>oot</a:t>
            </a:r>
            <a:endParaRPr sz="2400" dirty="0">
              <a:latin typeface="Times New Roman"/>
              <a:cs typeface="Times New Roman"/>
            </a:endParaRPr>
          </a:p>
        </p:txBody>
      </p:sp>
      <p:sp>
        <p:nvSpPr>
          <p:cNvPr id="4" name="object 4"/>
          <p:cNvSpPr/>
          <p:nvPr/>
        </p:nvSpPr>
        <p:spPr>
          <a:xfrm>
            <a:off x="1729613" y="2278621"/>
            <a:ext cx="3051225" cy="3670394"/>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69202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1200329"/>
          </a:xfrm>
          <a:prstGeom prst="rect">
            <a:avLst/>
          </a:prstGeom>
          <a:noFill/>
        </p:spPr>
        <p:txBody>
          <a:bodyPr wrap="square" rtlCol="0">
            <a:spAutoFit/>
          </a:bodyPr>
          <a:lstStyle/>
          <a:p>
            <a:pPr algn="ctr"/>
            <a:r>
              <a:rPr lang="en-US" sz="3600" b="1" dirty="0" smtClean="0">
                <a:latin typeface="Georgia" pitchFamily="18" charset="0"/>
              </a:rPr>
              <a:t>Cannabis-Based Medicines</a:t>
            </a:r>
          </a:p>
          <a:p>
            <a:endParaRPr lang="en-US" sz="3600" b="1" dirty="0" smtClean="0">
              <a:solidFill>
                <a:srgbClr val="FFFF00"/>
              </a:solidFill>
              <a:latin typeface="Georgia"/>
              <a:cs typeface="Georgia"/>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
        <p:nvSpPr>
          <p:cNvPr id="5" name="Rectangle 4"/>
          <p:cNvSpPr/>
          <p:nvPr/>
        </p:nvSpPr>
        <p:spPr>
          <a:xfrm>
            <a:off x="251520" y="1245041"/>
            <a:ext cx="4404747" cy="5753712"/>
          </a:xfrm>
          <a:prstGeom prst="rect">
            <a:avLst/>
          </a:prstGeom>
        </p:spPr>
        <p:txBody>
          <a:bodyPr wrap="square">
            <a:spAutoFit/>
          </a:bodyPr>
          <a:lstStyle/>
          <a:p>
            <a:pPr>
              <a:lnSpc>
                <a:spcPts val="2000"/>
              </a:lnSpc>
              <a:tabLst>
                <a:tab pos="241300" algn="l"/>
                <a:tab pos="241300" algn="l"/>
                <a:tab pos="241300" algn="l"/>
                <a:tab pos="241300" algn="l"/>
                <a:tab pos="241300" algn="l"/>
              </a:tabLst>
            </a:pPr>
            <a:endParaRPr lang="en-CA" sz="2400" dirty="0" smtClean="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400" dirty="0" err="1" smtClean="0">
                <a:latin typeface="Georgia" pitchFamily="18" charset="0"/>
                <a:cs typeface="Arial Unicode MS"/>
              </a:rPr>
              <a:t>Sativex</a:t>
            </a:r>
            <a:r>
              <a:rPr lang="en-CA" sz="2400" dirty="0" smtClean="0">
                <a:latin typeface="Georgia" pitchFamily="18" charset="0"/>
                <a:cs typeface="Arial Unicode MS"/>
              </a:rPr>
              <a:t> is in the process of being studied</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smtClean="0">
              <a:latin typeface="Georgia" pitchFamily="18" charset="0"/>
              <a:cs typeface="Arial Unicode MS"/>
            </a:endParaRPr>
          </a:p>
          <a:p>
            <a:pPr>
              <a:lnSpc>
                <a:spcPts val="2000"/>
              </a:lnSpc>
              <a:tabLst>
                <a:tab pos="241300" algn="l"/>
                <a:tab pos="241300" algn="l"/>
                <a:tab pos="241300" algn="l"/>
                <a:tab pos="241300" algn="l"/>
                <a:tab pos="241300" algn="l"/>
              </a:tabLst>
            </a:pPr>
            <a:endParaRPr lang="en-CA" sz="2400" dirty="0" smtClean="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400" dirty="0" smtClean="0">
                <a:latin typeface="Georgia" pitchFamily="18" charset="0"/>
                <a:cs typeface="Arial Unicode MS"/>
              </a:rPr>
              <a:t>Approved in Canada and across Europe</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400" dirty="0" smtClean="0">
                <a:latin typeface="Georgia" pitchFamily="18" charset="0"/>
                <a:cs typeface="Arial Unicode MS"/>
              </a:rPr>
              <a:t>Administered via an oral spray</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a:lnSpc>
                <a:spcPts val="2000"/>
              </a:lnSpc>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400" dirty="0" smtClean="0">
                <a:latin typeface="Georgia" pitchFamily="18" charset="0"/>
                <a:cs typeface="Arial Unicode MS"/>
              </a:rPr>
              <a:t>Research on the efficacy of cannabinoids is not focused on raw/crude marijuana, but in the individual components that may have medical use.</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endParaRPr lang="en-CA" sz="2400" dirty="0" smtClean="0">
              <a:latin typeface="Georgia" pitchFamily="18" charset="0"/>
              <a:cs typeface="Arial Unicode MS"/>
            </a:endParaRPr>
          </a:p>
        </p:txBody>
      </p:sp>
      <p:pic>
        <p:nvPicPr>
          <p:cNvPr id="6" name="Picture 5"/>
          <p:cNvPicPr>
            <a:picLocks noChangeAspect="1"/>
          </p:cNvPicPr>
          <p:nvPr/>
        </p:nvPicPr>
        <p:blipFill>
          <a:blip r:embed="rId2"/>
          <a:stretch>
            <a:fillRect/>
          </a:stretch>
        </p:blipFill>
        <p:spPr>
          <a:xfrm>
            <a:off x="4860077" y="1532985"/>
            <a:ext cx="3809674" cy="4238933"/>
          </a:xfrm>
          <a:prstGeom prst="rect">
            <a:avLst/>
          </a:prstGeom>
        </p:spPr>
      </p:pic>
    </p:spTree>
    <p:extLst>
      <p:ext uri="{BB962C8B-B14F-4D97-AF65-F5344CB8AC3E}">
        <p14:creationId xmlns:p14="http://schemas.microsoft.com/office/powerpoint/2010/main" val="37297025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555642"/>
          </a:xfrm>
          <a:prstGeom prst="rect">
            <a:avLst/>
          </a:prstGeom>
          <a:noFill/>
        </p:spPr>
        <p:txBody>
          <a:bodyPr wrap="square" rtlCol="0">
            <a:spAutoFit/>
          </a:bodyPr>
          <a:lstStyle/>
          <a:p>
            <a:pPr algn="ctr"/>
            <a:r>
              <a:rPr lang="en-US" sz="3600" b="1" dirty="0" smtClean="0">
                <a:latin typeface="Georgia" pitchFamily="18" charset="0"/>
              </a:rPr>
              <a:t>Let’s Not Go Back Here</a:t>
            </a:r>
            <a:endParaRPr lang="en-US" sz="3600" dirty="0" smtClean="0">
              <a:latin typeface="Georgia" pitchFamily="18" charset="0"/>
            </a:endParaRPr>
          </a:p>
          <a:p>
            <a:endParaRPr lang="en-US" sz="3600" b="1" dirty="0" smtClean="0">
              <a:solidFill>
                <a:srgbClr val="FFFF00"/>
              </a:solidFill>
              <a:latin typeface="Georgia"/>
              <a:cs typeface="Georgia"/>
            </a:endParaRPr>
          </a:p>
          <a:p>
            <a:r>
              <a:rPr lang="en-US" sz="3600" b="1" dirty="0" smtClean="0">
                <a:solidFill>
                  <a:srgbClr val="FFFF00"/>
                </a:solidFill>
                <a:latin typeface="Georgia"/>
                <a:cs typeface="Georgia"/>
              </a:rPr>
              <a:t>The </a:t>
            </a:r>
            <a:r>
              <a:rPr lang="en-US" sz="3600" b="1" dirty="0">
                <a:solidFill>
                  <a:srgbClr val="FFFF00"/>
                </a:solidFill>
                <a:latin typeface="Georgia"/>
                <a:cs typeface="Georgia"/>
              </a:rPr>
              <a:t>Liggett Group:</a:t>
            </a:r>
            <a:r>
              <a:rPr lang="en-US" sz="3600" dirty="0">
                <a:solidFill>
                  <a:srgbClr val="FFFF00"/>
                </a:solidFill>
                <a:latin typeface="Georgia"/>
                <a:cs typeface="Georgia"/>
              </a:rPr>
              <a:t> “If you are really and truly not going to sell [cigarettes] to children, you are going to be out of business in 30 years.”</a:t>
            </a:r>
          </a:p>
          <a:p>
            <a:r>
              <a:rPr lang="en-US" sz="3600" dirty="0">
                <a:solidFill>
                  <a:srgbClr val="FFFF00"/>
                </a:solidFill>
                <a:latin typeface="Georgia"/>
                <a:cs typeface="Georgia"/>
              </a:rPr>
              <a:t> </a:t>
            </a:r>
          </a:p>
          <a:p>
            <a:r>
              <a:rPr lang="en-US" sz="3600" b="1" dirty="0">
                <a:solidFill>
                  <a:srgbClr val="FFFF00"/>
                </a:solidFill>
                <a:latin typeface="Georgia"/>
                <a:cs typeface="Georgia"/>
              </a:rPr>
              <a:t>R. J. Reynolds:</a:t>
            </a:r>
            <a:r>
              <a:rPr lang="en-US" sz="3600" dirty="0">
                <a:solidFill>
                  <a:srgbClr val="FFFF00"/>
                </a:solidFill>
                <a:latin typeface="Georgia"/>
                <a:cs typeface="Georgia"/>
              </a:rPr>
              <a:t> “Realistically, if our company is to survive and prosper, over the long term we must get our share of the youth market.”</a:t>
            </a:r>
          </a:p>
          <a:p>
            <a:r>
              <a:rPr lang="en-US" sz="2400" dirty="0">
                <a:solidFill>
                  <a:srgbClr val="FFFF00"/>
                </a:solidFill>
                <a:latin typeface="Georgia"/>
                <a:cs typeface="Georgia"/>
              </a:rPr>
              <a:t> </a:t>
            </a: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728627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76672"/>
            <a:ext cx="8280920" cy="6186310"/>
          </a:xfrm>
          <a:prstGeom prst="rect">
            <a:avLst/>
          </a:prstGeom>
        </p:spPr>
        <p:txBody>
          <a:bodyPr wrap="square">
            <a:spAutoFit/>
          </a:bodyPr>
          <a:lstStyle/>
          <a:p>
            <a:r>
              <a:rPr lang="en-US" sz="3600" b="1" dirty="0">
                <a:solidFill>
                  <a:srgbClr val="FFFF00"/>
                </a:solidFill>
                <a:latin typeface="Georgia"/>
                <a:cs typeface="Georgia"/>
              </a:rPr>
              <a:t>Lorillard:</a:t>
            </a:r>
            <a:r>
              <a:rPr lang="en-US" sz="3600" dirty="0">
                <a:solidFill>
                  <a:srgbClr val="FFFF00"/>
                </a:solidFill>
                <a:latin typeface="Georgia"/>
                <a:cs typeface="Georgia"/>
              </a:rPr>
              <a:t> “The base of our business is the high school student.”</a:t>
            </a:r>
          </a:p>
          <a:p>
            <a:r>
              <a:rPr lang="en-US" sz="3600" dirty="0">
                <a:solidFill>
                  <a:srgbClr val="FFFF00"/>
                </a:solidFill>
                <a:latin typeface="Georgia"/>
                <a:cs typeface="Georgia"/>
              </a:rPr>
              <a:t> </a:t>
            </a:r>
          </a:p>
          <a:p>
            <a:r>
              <a:rPr lang="en-US" sz="3600" b="1" dirty="0">
                <a:solidFill>
                  <a:srgbClr val="FFFF00"/>
                </a:solidFill>
                <a:latin typeface="Georgia"/>
                <a:cs typeface="Georgia"/>
              </a:rPr>
              <a:t>Phillip Morris:</a:t>
            </a:r>
            <a:r>
              <a:rPr lang="en-US" sz="3600" dirty="0">
                <a:solidFill>
                  <a:srgbClr val="FFFF00"/>
                </a:solidFill>
                <a:latin typeface="Georgia"/>
                <a:cs typeface="Georgia"/>
              </a:rPr>
              <a:t> “Today's teenager is tomorrow's potential regular customer… Because of our high share of the market among the youngest smokers, Philip Morris will suffer more than the other companies from the decline in the number of teenage smokers.</a:t>
            </a:r>
            <a:r>
              <a:rPr lang="en-US" sz="3600" dirty="0">
                <a:solidFill>
                  <a:srgbClr val="336699"/>
                </a:solidFill>
                <a:latin typeface="Georgia"/>
                <a:cs typeface="Georgia"/>
              </a:rPr>
              <a:t>”</a:t>
            </a:r>
          </a:p>
        </p:txBody>
      </p:sp>
    </p:spTree>
    <p:extLst>
      <p:ext uri="{BB962C8B-B14F-4D97-AF65-F5344CB8AC3E}">
        <p14:creationId xmlns:p14="http://schemas.microsoft.com/office/powerpoint/2010/main" val="3889283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p:spPr>
      </p:pic>
      <p:sp>
        <p:nvSpPr>
          <p:cNvPr id="10" name="TextBox 2"/>
          <p:cNvSpPr txBox="1"/>
          <p:nvPr/>
        </p:nvSpPr>
        <p:spPr>
          <a:xfrm>
            <a:off x="1736977" y="1067189"/>
            <a:ext cx="5670047" cy="888064"/>
          </a:xfrm>
          <a:prstGeom prst="rect">
            <a:avLst/>
          </a:prstGeom>
          <a:noFill/>
        </p:spPr>
        <p:txBody>
          <a:bodyPr vert="horz" wrap="none" lIns="0" tIns="0" rIns="0" bIns="0" rtlCol="0">
            <a:spAutoFit/>
          </a:bodyPr>
          <a:lstStyle/>
          <a:p>
            <a:pPr algn="ctr">
              <a:lnSpc>
                <a:spcPts val="3450"/>
              </a:lnSpc>
            </a:pPr>
            <a:r>
              <a:rPr lang="en-CA" sz="3600" b="1" dirty="0" smtClean="0">
                <a:solidFill>
                  <a:srgbClr val="FFFFFF"/>
                </a:solidFill>
                <a:latin typeface="Georgia"/>
                <a:cs typeface="Georgia"/>
              </a:rPr>
              <a:t>There are alternatives…</a:t>
            </a:r>
          </a:p>
          <a:p>
            <a:pPr>
              <a:lnSpc>
                <a:spcPts val="3450"/>
              </a:lnSpc>
            </a:pPr>
            <a:endParaRPr lang="en-CA" sz="3000" dirty="0">
              <a:solidFill>
                <a:srgbClr val="000000"/>
              </a:solidFill>
            </a:endParaRPr>
          </a:p>
        </p:txBody>
      </p:sp>
      <p:sp>
        <p:nvSpPr>
          <p:cNvPr id="3" name="TextBox 3"/>
          <p:cNvSpPr txBox="1"/>
          <p:nvPr/>
        </p:nvSpPr>
        <p:spPr>
          <a:xfrm>
            <a:off x="5969000" y="1943100"/>
            <a:ext cx="608487" cy="529606"/>
          </a:xfrm>
          <a:prstGeom prst="rect">
            <a:avLst/>
          </a:prstGeom>
          <a:noFill/>
        </p:spPr>
        <p:txBody>
          <a:bodyPr vert="horz" wrap="none" lIns="0" tIns="0" rIns="0" bIns="0" rtlCol="0">
            <a:spAutoFit/>
          </a:bodyPr>
          <a:lstStyle/>
          <a:p>
            <a:pPr>
              <a:lnSpc>
                <a:spcPts val="2070"/>
              </a:lnSpc>
            </a:pPr>
            <a:r>
              <a:rPr lang="en-CA" sz="1674" b="1" dirty="0" smtClean="0">
                <a:solidFill>
                  <a:srgbClr val="FFFFFF"/>
                </a:solidFill>
                <a:latin typeface="Arial"/>
                <a:cs typeface="Arial"/>
              </a:rPr>
              <a:t>Smart</a:t>
            </a:r>
          </a:p>
          <a:p>
            <a:pPr>
              <a:lnSpc>
                <a:spcPts val="2070"/>
              </a:lnSpc>
            </a:pPr>
            <a:endParaRPr lang="en-CA" sz="1674" b="1" dirty="0" smtClean="0">
              <a:solidFill>
                <a:srgbClr val="FFFFFF"/>
              </a:solidFill>
              <a:latin typeface="Arial"/>
              <a:cs typeface="Arial"/>
            </a:endParaRPr>
          </a:p>
        </p:txBody>
      </p:sp>
      <p:sp>
        <p:nvSpPr>
          <p:cNvPr id="4" name="TextBox 4"/>
          <p:cNvSpPr txBox="1"/>
          <p:nvPr/>
        </p:nvSpPr>
        <p:spPr>
          <a:xfrm>
            <a:off x="7315200" y="1981200"/>
            <a:ext cx="1288148" cy="529606"/>
          </a:xfrm>
          <a:prstGeom prst="rect">
            <a:avLst/>
          </a:prstGeom>
          <a:noFill/>
        </p:spPr>
        <p:txBody>
          <a:bodyPr vert="horz" wrap="none" lIns="0" tIns="0" rIns="0" bIns="0" rtlCol="0">
            <a:spAutoFit/>
          </a:bodyPr>
          <a:lstStyle/>
          <a:p>
            <a:pPr>
              <a:lnSpc>
                <a:spcPts val="2070"/>
              </a:lnSpc>
            </a:pPr>
            <a:r>
              <a:rPr lang="en-CA" sz="1674" b="1" dirty="0" smtClean="0">
                <a:solidFill>
                  <a:srgbClr val="FFFFFF"/>
                </a:solidFill>
                <a:latin typeface="Arial"/>
                <a:cs typeface="Arial"/>
              </a:rPr>
              <a:t>International</a:t>
            </a:r>
          </a:p>
          <a:p>
            <a:pPr>
              <a:lnSpc>
                <a:spcPts val="2070"/>
              </a:lnSpc>
            </a:pPr>
            <a:endParaRPr lang="en-CA" sz="1674" dirty="0" smtClean="0">
              <a:solidFill>
                <a:srgbClr val="FFFFFF"/>
              </a:solidFill>
              <a:latin typeface="Arial"/>
              <a:cs typeface="Arial"/>
            </a:endParaRPr>
          </a:p>
        </p:txBody>
      </p:sp>
      <p:sp>
        <p:nvSpPr>
          <p:cNvPr id="5" name="TextBox 5"/>
          <p:cNvSpPr txBox="1"/>
          <p:nvPr/>
        </p:nvSpPr>
        <p:spPr>
          <a:xfrm>
            <a:off x="609600" y="2194407"/>
            <a:ext cx="1060386" cy="543525"/>
          </a:xfrm>
          <a:prstGeom prst="rect">
            <a:avLst/>
          </a:prstGeom>
          <a:noFill/>
        </p:spPr>
        <p:txBody>
          <a:bodyPr vert="horz" wrap="none" lIns="0" tIns="0" rIns="0" bIns="0" rtlCol="0">
            <a:spAutoFit/>
          </a:bodyPr>
          <a:lstStyle/>
          <a:p>
            <a:pPr>
              <a:lnSpc>
                <a:spcPts val="2050"/>
              </a:lnSpc>
            </a:pPr>
            <a:r>
              <a:rPr lang="en-CA" sz="1600" b="1" dirty="0" smtClean="0">
                <a:latin typeface="Arial"/>
                <a:cs typeface="Arial"/>
              </a:rPr>
              <a:t>Prevention</a:t>
            </a:r>
          </a:p>
          <a:p>
            <a:pPr>
              <a:lnSpc>
                <a:spcPts val="2050"/>
              </a:lnSpc>
            </a:pPr>
            <a:endParaRPr lang="en-CA" sz="2400" b="1" dirty="0" smtClean="0">
              <a:solidFill>
                <a:srgbClr val="C00000"/>
              </a:solidFill>
              <a:effectLst>
                <a:outerShdw blurRad="38100" dist="38100" dir="2700000" algn="tl">
                  <a:srgbClr val="000000">
                    <a:alpha val="43137"/>
                  </a:srgbClr>
                </a:outerShdw>
              </a:effectLst>
              <a:latin typeface="Arial"/>
              <a:cs typeface="Arial"/>
            </a:endParaRPr>
          </a:p>
        </p:txBody>
      </p:sp>
      <p:sp>
        <p:nvSpPr>
          <p:cNvPr id="6" name="TextBox 6"/>
          <p:cNvSpPr txBox="1"/>
          <p:nvPr/>
        </p:nvSpPr>
        <p:spPr>
          <a:xfrm>
            <a:off x="2387600" y="2197100"/>
            <a:ext cx="1025990" cy="529606"/>
          </a:xfrm>
          <a:prstGeom prst="rect">
            <a:avLst/>
          </a:prstGeom>
          <a:noFill/>
        </p:spPr>
        <p:txBody>
          <a:bodyPr vert="horz" wrap="none" lIns="0" tIns="0" rIns="0" bIns="0" rtlCol="0">
            <a:spAutoFit/>
          </a:bodyPr>
          <a:lstStyle/>
          <a:p>
            <a:pPr>
              <a:lnSpc>
                <a:spcPts val="2070"/>
              </a:lnSpc>
            </a:pPr>
            <a:r>
              <a:rPr lang="en-CA" sz="1674" b="1" dirty="0" smtClean="0">
                <a:solidFill>
                  <a:srgbClr val="FFFFFF"/>
                </a:solidFill>
                <a:latin typeface="Arial"/>
                <a:cs typeface="Arial"/>
              </a:rPr>
              <a:t>Treatment</a:t>
            </a:r>
          </a:p>
          <a:p>
            <a:pPr>
              <a:lnSpc>
                <a:spcPts val="2070"/>
              </a:lnSpc>
            </a:pPr>
            <a:endParaRPr lang="en-CA" sz="1674" dirty="0" smtClean="0">
              <a:solidFill>
                <a:srgbClr val="FFFFFF"/>
              </a:solidFill>
              <a:latin typeface="Arial"/>
              <a:cs typeface="Arial"/>
            </a:endParaRPr>
          </a:p>
        </p:txBody>
      </p:sp>
      <p:sp>
        <p:nvSpPr>
          <p:cNvPr id="7" name="TextBox 7"/>
          <p:cNvSpPr txBox="1"/>
          <p:nvPr/>
        </p:nvSpPr>
        <p:spPr>
          <a:xfrm>
            <a:off x="4127500" y="2197100"/>
            <a:ext cx="974626" cy="529606"/>
          </a:xfrm>
          <a:prstGeom prst="rect">
            <a:avLst/>
          </a:prstGeom>
          <a:noFill/>
        </p:spPr>
        <p:txBody>
          <a:bodyPr vert="horz" wrap="none" lIns="0" tIns="0" rIns="0" bIns="0" rtlCol="0">
            <a:spAutoFit/>
          </a:bodyPr>
          <a:lstStyle/>
          <a:p>
            <a:pPr>
              <a:lnSpc>
                <a:spcPts val="2070"/>
              </a:lnSpc>
            </a:pPr>
            <a:r>
              <a:rPr lang="en-CA" sz="1674" b="1" dirty="0" smtClean="0">
                <a:solidFill>
                  <a:srgbClr val="FFFFFF"/>
                </a:solidFill>
                <a:latin typeface="Arial"/>
                <a:cs typeface="Arial"/>
              </a:rPr>
              <a:t>Recovery</a:t>
            </a:r>
          </a:p>
          <a:p>
            <a:pPr>
              <a:lnSpc>
                <a:spcPts val="2070"/>
              </a:lnSpc>
            </a:pPr>
            <a:endParaRPr lang="en-CA" sz="1674" dirty="0" smtClean="0">
              <a:solidFill>
                <a:srgbClr val="FFFFFF"/>
              </a:solidFill>
              <a:latin typeface="Arial"/>
              <a:cs typeface="Arial"/>
            </a:endParaRPr>
          </a:p>
        </p:txBody>
      </p:sp>
      <p:sp>
        <p:nvSpPr>
          <p:cNvPr id="8" name="TextBox 8"/>
          <p:cNvSpPr txBox="1"/>
          <p:nvPr/>
        </p:nvSpPr>
        <p:spPr>
          <a:xfrm>
            <a:off x="5651500" y="2197100"/>
            <a:ext cx="1312152" cy="529606"/>
          </a:xfrm>
          <a:prstGeom prst="rect">
            <a:avLst/>
          </a:prstGeom>
          <a:noFill/>
        </p:spPr>
        <p:txBody>
          <a:bodyPr vert="horz" wrap="none" lIns="0" tIns="0" rIns="0" bIns="0" rtlCol="0">
            <a:spAutoFit/>
          </a:bodyPr>
          <a:lstStyle/>
          <a:p>
            <a:pPr>
              <a:lnSpc>
                <a:spcPts val="2070"/>
              </a:lnSpc>
            </a:pPr>
            <a:r>
              <a:rPr lang="en-CA" sz="1674" b="1" dirty="0" smtClean="0">
                <a:solidFill>
                  <a:srgbClr val="FFFFFF"/>
                </a:solidFill>
                <a:latin typeface="Arial"/>
                <a:cs typeface="Arial"/>
              </a:rPr>
              <a:t>Enforcement</a:t>
            </a:r>
          </a:p>
          <a:p>
            <a:pPr>
              <a:lnSpc>
                <a:spcPts val="2070"/>
              </a:lnSpc>
            </a:pPr>
            <a:endParaRPr lang="en-CA" sz="1674" dirty="0" smtClean="0">
              <a:solidFill>
                <a:srgbClr val="FFFFFF"/>
              </a:solidFill>
              <a:latin typeface="Arial"/>
              <a:cs typeface="Arial"/>
            </a:endParaRPr>
          </a:p>
        </p:txBody>
      </p:sp>
      <p:sp>
        <p:nvSpPr>
          <p:cNvPr id="9" name="TextBox 9"/>
          <p:cNvSpPr txBox="1"/>
          <p:nvPr/>
        </p:nvSpPr>
        <p:spPr>
          <a:xfrm>
            <a:off x="7645400" y="2197100"/>
            <a:ext cx="691715" cy="529606"/>
          </a:xfrm>
          <a:prstGeom prst="rect">
            <a:avLst/>
          </a:prstGeom>
          <a:noFill/>
        </p:spPr>
        <p:txBody>
          <a:bodyPr vert="horz" wrap="none" lIns="0" tIns="0" rIns="0" bIns="0" rtlCol="0">
            <a:spAutoFit/>
          </a:bodyPr>
          <a:lstStyle/>
          <a:p>
            <a:pPr>
              <a:lnSpc>
                <a:spcPts val="2070"/>
              </a:lnSpc>
            </a:pPr>
            <a:r>
              <a:rPr lang="en-CA" sz="1674" b="1" dirty="0" smtClean="0">
                <a:solidFill>
                  <a:srgbClr val="FFFFFF"/>
                </a:solidFill>
                <a:latin typeface="Arial"/>
                <a:cs typeface="Arial"/>
              </a:rPr>
              <a:t>Efforts</a:t>
            </a:r>
          </a:p>
          <a:p>
            <a:pPr>
              <a:lnSpc>
                <a:spcPts val="2070"/>
              </a:lnSpc>
            </a:pPr>
            <a:endParaRPr lang="en-CA" sz="1674" dirty="0" smtClean="0">
              <a:solidFill>
                <a:srgbClr val="FFFFFF"/>
              </a:solidFill>
              <a:latin typeface="Arial"/>
              <a:cs typeface="Arial"/>
            </a:endParaRPr>
          </a:p>
        </p:txBody>
      </p:sp>
      <p:sp>
        <p:nvSpPr>
          <p:cNvPr id="11" name="Footer Placeholder 10"/>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14292603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Thank You!</a:t>
            </a:r>
            <a:endParaRPr lang="en-US" dirty="0">
              <a:latin typeface="Georgia" pitchFamily="18" charset="0"/>
            </a:endParaRPr>
          </a:p>
        </p:txBody>
      </p:sp>
      <p:sp>
        <p:nvSpPr>
          <p:cNvPr id="3" name="Content Placeholder 2"/>
          <p:cNvSpPr>
            <a:spLocks noGrp="1"/>
          </p:cNvSpPr>
          <p:nvPr>
            <p:ph idx="1"/>
          </p:nvPr>
        </p:nvSpPr>
        <p:spPr/>
        <p:txBody>
          <a:bodyPr>
            <a:normAutofit/>
          </a:bodyPr>
          <a:lstStyle/>
          <a:p>
            <a:pPr marL="0" indent="0" algn="ctr">
              <a:buNone/>
            </a:pPr>
            <a:r>
              <a:rPr lang="en-US" sz="6000" dirty="0" smtClean="0">
                <a:latin typeface="Georgia" pitchFamily="18" charset="0"/>
              </a:rPr>
              <a:t>Questions? </a:t>
            </a:r>
          </a:p>
          <a:p>
            <a:pPr marL="0" indent="0" algn="ctr">
              <a:buNone/>
            </a:pPr>
            <a:r>
              <a:rPr lang="en-US" sz="6000" dirty="0" smtClean="0">
                <a:latin typeface="Georgia" pitchFamily="18" charset="0"/>
              </a:rPr>
              <a:t>Email</a:t>
            </a:r>
          </a:p>
          <a:p>
            <a:pPr marL="0" indent="0" algn="ctr">
              <a:buNone/>
            </a:pPr>
            <a:r>
              <a:rPr lang="en-US" sz="6000" dirty="0" smtClean="0">
                <a:latin typeface="Georgia" pitchFamily="18" charset="0"/>
              </a:rPr>
              <a:t>kevinsabet@gmail.com</a:t>
            </a:r>
            <a:endParaRPr lang="en-US" sz="6000" dirty="0">
              <a:latin typeface="Georgia" pitchFamily="18" charset="0"/>
            </a:endParaRPr>
          </a:p>
        </p:txBody>
      </p:sp>
    </p:spTree>
    <p:extLst>
      <p:ext uri="{BB962C8B-B14F-4D97-AF65-F5344CB8AC3E}">
        <p14:creationId xmlns:p14="http://schemas.microsoft.com/office/powerpoint/2010/main" val="224203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400" y="342900"/>
            <a:ext cx="8318500" cy="6159500"/>
          </a:xfrm>
          <a:prstGeom prst="rect">
            <a:avLst/>
          </a:prstGeom>
        </p:spPr>
      </p:pic>
    </p:spTree>
    <p:extLst>
      <p:ext uri="{BB962C8B-B14F-4D97-AF65-F5344CB8AC3E}">
        <p14:creationId xmlns:p14="http://schemas.microsoft.com/office/powerpoint/2010/main" val="141797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229600" cy="1143000"/>
          </a:xfrm>
          <a:prstGeom prst="rect">
            <a:avLst/>
          </a:prstGeom>
        </p:spPr>
        <p:txBody>
          <a:bodyPr vert="horz" wrap="square" lIns="0" tIns="472563" rIns="0" bIns="0" rtlCol="0">
            <a:noAutofit/>
          </a:bodyPr>
          <a:lstStyle/>
          <a:p>
            <a:pPr marL="130175">
              <a:lnSpc>
                <a:spcPct val="100000"/>
              </a:lnSpc>
            </a:pPr>
            <a:r>
              <a:rPr sz="3600" b="1" spc="-60" dirty="0" smtClean="0">
                <a:solidFill>
                  <a:schemeClr val="tx1"/>
                </a:solidFill>
                <a:latin typeface="Georgia"/>
                <a:cs typeface="Georgia"/>
              </a:rPr>
              <a:t>Alcoho</a:t>
            </a:r>
            <a:r>
              <a:rPr sz="3600" b="1" spc="0" dirty="0" smtClean="0">
                <a:solidFill>
                  <a:schemeClr val="tx1"/>
                </a:solidFill>
                <a:latin typeface="Georgia"/>
                <a:cs typeface="Georgia"/>
              </a:rPr>
              <a:t>l</a:t>
            </a:r>
            <a:r>
              <a:rPr sz="3600" b="1" spc="-125" dirty="0" smtClean="0">
                <a:solidFill>
                  <a:schemeClr val="tx1"/>
                </a:solidFill>
                <a:latin typeface="Georgia"/>
                <a:cs typeface="Georgia"/>
              </a:rPr>
              <a:t> </a:t>
            </a:r>
            <a:r>
              <a:rPr sz="3600" b="1" spc="0" dirty="0" smtClean="0">
                <a:solidFill>
                  <a:schemeClr val="tx1"/>
                </a:solidFill>
                <a:latin typeface="Georgia"/>
                <a:cs typeface="Georgia"/>
              </a:rPr>
              <a:t>&amp;</a:t>
            </a:r>
            <a:r>
              <a:rPr sz="3600" b="1" spc="-125" dirty="0" smtClean="0">
                <a:solidFill>
                  <a:schemeClr val="tx1"/>
                </a:solidFill>
                <a:latin typeface="Georgia"/>
                <a:cs typeface="Georgia"/>
              </a:rPr>
              <a:t> </a:t>
            </a:r>
            <a:r>
              <a:rPr sz="3600" b="1" spc="-60" dirty="0" smtClean="0">
                <a:solidFill>
                  <a:schemeClr val="tx1"/>
                </a:solidFill>
                <a:latin typeface="Georgia"/>
                <a:cs typeface="Georgia"/>
              </a:rPr>
              <a:t>Tobacco</a:t>
            </a:r>
            <a:r>
              <a:rPr lang="en-US" sz="3600" b="1" spc="-60" dirty="0" smtClean="0">
                <a:solidFill>
                  <a:schemeClr val="tx1"/>
                </a:solidFill>
                <a:latin typeface="Georgia"/>
                <a:cs typeface="Georgia"/>
              </a:rPr>
              <a:t/>
            </a:r>
            <a:br>
              <a:rPr lang="en-US" sz="3600" b="1" spc="-60" dirty="0" smtClean="0">
                <a:solidFill>
                  <a:schemeClr val="tx1"/>
                </a:solidFill>
                <a:latin typeface="Georgia"/>
                <a:cs typeface="Georgia"/>
              </a:rPr>
            </a:br>
            <a:r>
              <a:rPr lang="en-US" sz="3600" b="1" spc="-60" dirty="0" smtClean="0">
                <a:solidFill>
                  <a:schemeClr val="tx1"/>
                </a:solidFill>
                <a:latin typeface="Georgia"/>
                <a:cs typeface="Georgia"/>
              </a:rPr>
              <a:t>Money Makers or Dollar Drainers</a:t>
            </a:r>
            <a:endParaRPr sz="3600" b="1" dirty="0">
              <a:solidFill>
                <a:schemeClr val="tx1"/>
              </a:solidFill>
              <a:latin typeface="Georgia"/>
              <a:cs typeface="Georgia"/>
            </a:endParaRPr>
          </a:p>
        </p:txBody>
      </p:sp>
      <p:sp>
        <p:nvSpPr>
          <p:cNvPr id="3" name="object 3"/>
          <p:cNvSpPr/>
          <p:nvPr/>
        </p:nvSpPr>
        <p:spPr>
          <a:xfrm>
            <a:off x="1864191" y="2712714"/>
            <a:ext cx="2906153" cy="2906141"/>
          </a:xfrm>
          <a:custGeom>
            <a:avLst/>
            <a:gdLst/>
            <a:ahLst/>
            <a:cxnLst/>
            <a:rect l="l" t="t" r="r" b="b"/>
            <a:pathLst>
              <a:path w="2906153" h="2906141">
                <a:moveTo>
                  <a:pt x="1453070" y="0"/>
                </a:moveTo>
                <a:lnTo>
                  <a:pt x="1333893" y="4816"/>
                </a:lnTo>
                <a:lnTo>
                  <a:pt x="1217370" y="19017"/>
                </a:lnTo>
                <a:lnTo>
                  <a:pt x="1103875" y="42228"/>
                </a:lnTo>
                <a:lnTo>
                  <a:pt x="993781" y="74075"/>
                </a:lnTo>
                <a:lnTo>
                  <a:pt x="887462" y="114185"/>
                </a:lnTo>
                <a:lnTo>
                  <a:pt x="785293" y="162183"/>
                </a:lnTo>
                <a:lnTo>
                  <a:pt x="687647" y="217696"/>
                </a:lnTo>
                <a:lnTo>
                  <a:pt x="594898" y="280349"/>
                </a:lnTo>
                <a:lnTo>
                  <a:pt x="507420" y="349770"/>
                </a:lnTo>
                <a:lnTo>
                  <a:pt x="425588" y="425583"/>
                </a:lnTo>
                <a:lnTo>
                  <a:pt x="349774" y="507415"/>
                </a:lnTo>
                <a:lnTo>
                  <a:pt x="280353" y="594893"/>
                </a:lnTo>
                <a:lnTo>
                  <a:pt x="217699" y="687641"/>
                </a:lnTo>
                <a:lnTo>
                  <a:pt x="162185" y="785287"/>
                </a:lnTo>
                <a:lnTo>
                  <a:pt x="114187" y="887457"/>
                </a:lnTo>
                <a:lnTo>
                  <a:pt x="74076" y="993776"/>
                </a:lnTo>
                <a:lnTo>
                  <a:pt x="42229" y="1103871"/>
                </a:lnTo>
                <a:lnTo>
                  <a:pt x="19017" y="1217367"/>
                </a:lnTo>
                <a:lnTo>
                  <a:pt x="4816" y="1333892"/>
                </a:lnTo>
                <a:lnTo>
                  <a:pt x="0" y="1453070"/>
                </a:lnTo>
                <a:lnTo>
                  <a:pt x="4816" y="1572247"/>
                </a:lnTo>
                <a:lnTo>
                  <a:pt x="19017" y="1688770"/>
                </a:lnTo>
                <a:lnTo>
                  <a:pt x="42229" y="1802265"/>
                </a:lnTo>
                <a:lnTo>
                  <a:pt x="74076" y="1912359"/>
                </a:lnTo>
                <a:lnTo>
                  <a:pt x="114187" y="2018678"/>
                </a:lnTo>
                <a:lnTo>
                  <a:pt x="162185" y="2120847"/>
                </a:lnTo>
                <a:lnTo>
                  <a:pt x="217699" y="2218493"/>
                </a:lnTo>
                <a:lnTo>
                  <a:pt x="280353" y="2311242"/>
                </a:lnTo>
                <a:lnTo>
                  <a:pt x="349774" y="2398720"/>
                </a:lnTo>
                <a:lnTo>
                  <a:pt x="425588" y="2480552"/>
                </a:lnTo>
                <a:lnTo>
                  <a:pt x="507420" y="2556366"/>
                </a:lnTo>
                <a:lnTo>
                  <a:pt x="594898" y="2625787"/>
                </a:lnTo>
                <a:lnTo>
                  <a:pt x="687647" y="2688441"/>
                </a:lnTo>
                <a:lnTo>
                  <a:pt x="785293" y="2743955"/>
                </a:lnTo>
                <a:lnTo>
                  <a:pt x="887462" y="2791953"/>
                </a:lnTo>
                <a:lnTo>
                  <a:pt x="993781" y="2832064"/>
                </a:lnTo>
                <a:lnTo>
                  <a:pt x="1103875" y="2863911"/>
                </a:lnTo>
                <a:lnTo>
                  <a:pt x="1217370" y="2887123"/>
                </a:lnTo>
                <a:lnTo>
                  <a:pt x="1333893" y="2901324"/>
                </a:lnTo>
                <a:lnTo>
                  <a:pt x="1453070" y="2906141"/>
                </a:lnTo>
                <a:lnTo>
                  <a:pt x="1572247" y="2901324"/>
                </a:lnTo>
                <a:lnTo>
                  <a:pt x="1688770" y="2887123"/>
                </a:lnTo>
                <a:lnTo>
                  <a:pt x="1802266" y="2863911"/>
                </a:lnTo>
                <a:lnTo>
                  <a:pt x="1912361" y="2832064"/>
                </a:lnTo>
                <a:lnTo>
                  <a:pt x="2018680" y="2791953"/>
                </a:lnTo>
                <a:lnTo>
                  <a:pt x="2120850" y="2743955"/>
                </a:lnTo>
                <a:lnTo>
                  <a:pt x="2218497" y="2688441"/>
                </a:lnTo>
                <a:lnTo>
                  <a:pt x="2311246" y="2625787"/>
                </a:lnTo>
                <a:lnTo>
                  <a:pt x="2398725" y="2556366"/>
                </a:lnTo>
                <a:lnTo>
                  <a:pt x="2480559" y="2480552"/>
                </a:lnTo>
                <a:lnTo>
                  <a:pt x="2556373" y="2398720"/>
                </a:lnTo>
                <a:lnTo>
                  <a:pt x="2625795" y="2311242"/>
                </a:lnTo>
                <a:lnTo>
                  <a:pt x="2688450" y="2218493"/>
                </a:lnTo>
                <a:lnTo>
                  <a:pt x="2743965" y="2120847"/>
                </a:lnTo>
                <a:lnTo>
                  <a:pt x="2791964" y="2018678"/>
                </a:lnTo>
                <a:lnTo>
                  <a:pt x="2832075" y="1912359"/>
                </a:lnTo>
                <a:lnTo>
                  <a:pt x="2863923" y="1802265"/>
                </a:lnTo>
                <a:lnTo>
                  <a:pt x="2887135" y="1688770"/>
                </a:lnTo>
                <a:lnTo>
                  <a:pt x="2901336" y="1572247"/>
                </a:lnTo>
                <a:lnTo>
                  <a:pt x="2906153" y="1453070"/>
                </a:lnTo>
                <a:lnTo>
                  <a:pt x="2901336" y="1333892"/>
                </a:lnTo>
                <a:lnTo>
                  <a:pt x="2887135" y="1217367"/>
                </a:lnTo>
                <a:lnTo>
                  <a:pt x="2863923" y="1103871"/>
                </a:lnTo>
                <a:lnTo>
                  <a:pt x="2832075" y="993776"/>
                </a:lnTo>
                <a:lnTo>
                  <a:pt x="2791964" y="887457"/>
                </a:lnTo>
                <a:lnTo>
                  <a:pt x="2743965" y="785287"/>
                </a:lnTo>
                <a:lnTo>
                  <a:pt x="2688450" y="687641"/>
                </a:lnTo>
                <a:lnTo>
                  <a:pt x="2625795" y="594893"/>
                </a:lnTo>
                <a:lnTo>
                  <a:pt x="2556373" y="507415"/>
                </a:lnTo>
                <a:lnTo>
                  <a:pt x="2480559" y="425583"/>
                </a:lnTo>
                <a:lnTo>
                  <a:pt x="2398725" y="349770"/>
                </a:lnTo>
                <a:lnTo>
                  <a:pt x="2311246" y="280349"/>
                </a:lnTo>
                <a:lnTo>
                  <a:pt x="2218497" y="217696"/>
                </a:lnTo>
                <a:lnTo>
                  <a:pt x="2120850" y="162183"/>
                </a:lnTo>
                <a:lnTo>
                  <a:pt x="2018680" y="114185"/>
                </a:lnTo>
                <a:lnTo>
                  <a:pt x="1912361" y="74075"/>
                </a:lnTo>
                <a:lnTo>
                  <a:pt x="1802266" y="42228"/>
                </a:lnTo>
                <a:lnTo>
                  <a:pt x="1688770" y="19017"/>
                </a:lnTo>
                <a:lnTo>
                  <a:pt x="1572247" y="4816"/>
                </a:lnTo>
                <a:lnTo>
                  <a:pt x="1453070"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5630755" y="2597162"/>
            <a:ext cx="3021685" cy="3021698"/>
          </a:xfrm>
          <a:custGeom>
            <a:avLst/>
            <a:gdLst/>
            <a:ahLst/>
            <a:cxnLst/>
            <a:rect l="l" t="t" r="r" b="b"/>
            <a:pathLst>
              <a:path w="3021685" h="3021698">
                <a:moveTo>
                  <a:pt x="1510830" y="0"/>
                </a:moveTo>
                <a:lnTo>
                  <a:pt x="1386921" y="5008"/>
                </a:lnTo>
                <a:lnTo>
                  <a:pt x="1265770" y="19774"/>
                </a:lnTo>
                <a:lnTo>
                  <a:pt x="1147766" y="43909"/>
                </a:lnTo>
                <a:lnTo>
                  <a:pt x="1033298" y="77025"/>
                </a:lnTo>
                <a:lnTo>
                  <a:pt x="922754" y="118731"/>
                </a:lnTo>
                <a:lnTo>
                  <a:pt x="816524" y="168640"/>
                </a:lnTo>
                <a:lnTo>
                  <a:pt x="714997" y="226362"/>
                </a:lnTo>
                <a:lnTo>
                  <a:pt x="618561" y="291509"/>
                </a:lnTo>
                <a:lnTo>
                  <a:pt x="527605" y="363692"/>
                </a:lnTo>
                <a:lnTo>
                  <a:pt x="442518" y="442521"/>
                </a:lnTo>
                <a:lnTo>
                  <a:pt x="363689" y="527609"/>
                </a:lnTo>
                <a:lnTo>
                  <a:pt x="291507" y="618566"/>
                </a:lnTo>
                <a:lnTo>
                  <a:pt x="226361" y="715004"/>
                </a:lnTo>
                <a:lnTo>
                  <a:pt x="168639" y="816533"/>
                </a:lnTo>
                <a:lnTo>
                  <a:pt x="118731" y="922765"/>
                </a:lnTo>
                <a:lnTo>
                  <a:pt x="77024" y="1033311"/>
                </a:lnTo>
                <a:lnTo>
                  <a:pt x="43909" y="1147781"/>
                </a:lnTo>
                <a:lnTo>
                  <a:pt x="19774" y="1265788"/>
                </a:lnTo>
                <a:lnTo>
                  <a:pt x="5008" y="1386942"/>
                </a:lnTo>
                <a:lnTo>
                  <a:pt x="0" y="1510855"/>
                </a:lnTo>
                <a:lnTo>
                  <a:pt x="5008" y="1634766"/>
                </a:lnTo>
                <a:lnTo>
                  <a:pt x="19774" y="1755918"/>
                </a:lnTo>
                <a:lnTo>
                  <a:pt x="43909" y="1873924"/>
                </a:lnTo>
                <a:lnTo>
                  <a:pt x="77024" y="1988393"/>
                </a:lnTo>
                <a:lnTo>
                  <a:pt x="118731" y="2098938"/>
                </a:lnTo>
                <a:lnTo>
                  <a:pt x="168639" y="2205169"/>
                </a:lnTo>
                <a:lnTo>
                  <a:pt x="226361" y="2306697"/>
                </a:lnTo>
                <a:lnTo>
                  <a:pt x="291507" y="2403134"/>
                </a:lnTo>
                <a:lnTo>
                  <a:pt x="363689" y="2494090"/>
                </a:lnTo>
                <a:lnTo>
                  <a:pt x="442518" y="2579177"/>
                </a:lnTo>
                <a:lnTo>
                  <a:pt x="527605" y="2658007"/>
                </a:lnTo>
                <a:lnTo>
                  <a:pt x="618561" y="2730189"/>
                </a:lnTo>
                <a:lnTo>
                  <a:pt x="714997" y="2795336"/>
                </a:lnTo>
                <a:lnTo>
                  <a:pt x="816524" y="2853058"/>
                </a:lnTo>
                <a:lnTo>
                  <a:pt x="922754" y="2902966"/>
                </a:lnTo>
                <a:lnTo>
                  <a:pt x="1033298" y="2944673"/>
                </a:lnTo>
                <a:lnTo>
                  <a:pt x="1147766" y="2977788"/>
                </a:lnTo>
                <a:lnTo>
                  <a:pt x="1265770" y="3001923"/>
                </a:lnTo>
                <a:lnTo>
                  <a:pt x="1386921" y="3016689"/>
                </a:lnTo>
                <a:lnTo>
                  <a:pt x="1510830" y="3021698"/>
                </a:lnTo>
                <a:lnTo>
                  <a:pt x="1634742" y="3016689"/>
                </a:lnTo>
                <a:lnTo>
                  <a:pt x="1755896" y="3001923"/>
                </a:lnTo>
                <a:lnTo>
                  <a:pt x="1873903" y="2977788"/>
                </a:lnTo>
                <a:lnTo>
                  <a:pt x="1988374" y="2944673"/>
                </a:lnTo>
                <a:lnTo>
                  <a:pt x="2098920" y="2902966"/>
                </a:lnTo>
                <a:lnTo>
                  <a:pt x="2205152" y="2853058"/>
                </a:lnTo>
                <a:lnTo>
                  <a:pt x="2306681" y="2795336"/>
                </a:lnTo>
                <a:lnTo>
                  <a:pt x="2403118" y="2730189"/>
                </a:lnTo>
                <a:lnTo>
                  <a:pt x="2494075" y="2658007"/>
                </a:lnTo>
                <a:lnTo>
                  <a:pt x="2579163" y="2579177"/>
                </a:lnTo>
                <a:lnTo>
                  <a:pt x="2657993" y="2494090"/>
                </a:lnTo>
                <a:lnTo>
                  <a:pt x="2730176" y="2403134"/>
                </a:lnTo>
                <a:lnTo>
                  <a:pt x="2795323" y="2306697"/>
                </a:lnTo>
                <a:lnTo>
                  <a:pt x="2853045" y="2205169"/>
                </a:lnTo>
                <a:lnTo>
                  <a:pt x="2902954" y="2098938"/>
                </a:lnTo>
                <a:lnTo>
                  <a:pt x="2944660" y="1988393"/>
                </a:lnTo>
                <a:lnTo>
                  <a:pt x="2977775" y="1873924"/>
                </a:lnTo>
                <a:lnTo>
                  <a:pt x="3001910" y="1755918"/>
                </a:lnTo>
                <a:lnTo>
                  <a:pt x="3016677" y="1634766"/>
                </a:lnTo>
                <a:lnTo>
                  <a:pt x="3021685" y="1510855"/>
                </a:lnTo>
                <a:lnTo>
                  <a:pt x="3016677" y="1386942"/>
                </a:lnTo>
                <a:lnTo>
                  <a:pt x="3001910" y="1265788"/>
                </a:lnTo>
                <a:lnTo>
                  <a:pt x="2977775" y="1147781"/>
                </a:lnTo>
                <a:lnTo>
                  <a:pt x="2944660" y="1033311"/>
                </a:lnTo>
                <a:lnTo>
                  <a:pt x="2902954" y="922765"/>
                </a:lnTo>
                <a:lnTo>
                  <a:pt x="2853045" y="816533"/>
                </a:lnTo>
                <a:lnTo>
                  <a:pt x="2795323" y="715004"/>
                </a:lnTo>
                <a:lnTo>
                  <a:pt x="2730176" y="618566"/>
                </a:lnTo>
                <a:lnTo>
                  <a:pt x="2657993" y="527609"/>
                </a:lnTo>
                <a:lnTo>
                  <a:pt x="2579163" y="442521"/>
                </a:lnTo>
                <a:lnTo>
                  <a:pt x="2494075" y="363692"/>
                </a:lnTo>
                <a:lnTo>
                  <a:pt x="2403118" y="291509"/>
                </a:lnTo>
                <a:lnTo>
                  <a:pt x="2306681" y="226362"/>
                </a:lnTo>
                <a:lnTo>
                  <a:pt x="2205152" y="168640"/>
                </a:lnTo>
                <a:lnTo>
                  <a:pt x="2098920" y="118731"/>
                </a:lnTo>
                <a:lnTo>
                  <a:pt x="1988374" y="77025"/>
                </a:lnTo>
                <a:lnTo>
                  <a:pt x="1873903" y="43909"/>
                </a:lnTo>
                <a:lnTo>
                  <a:pt x="1755896" y="19774"/>
                </a:lnTo>
                <a:lnTo>
                  <a:pt x="1634742" y="5008"/>
                </a:lnTo>
                <a:lnTo>
                  <a:pt x="1510830" y="0"/>
                </a:lnTo>
                <a:close/>
              </a:path>
            </a:pathLst>
          </a:custGeom>
          <a:solidFill>
            <a:srgbClr val="28AAE2"/>
          </a:solidFill>
        </p:spPr>
        <p:txBody>
          <a:bodyPr wrap="square" lIns="0" tIns="0" rIns="0" bIns="0" rtlCol="0">
            <a:noAutofit/>
          </a:bodyPr>
          <a:lstStyle/>
          <a:p>
            <a:endParaRPr/>
          </a:p>
        </p:txBody>
      </p:sp>
      <p:sp>
        <p:nvSpPr>
          <p:cNvPr id="5" name="object 5"/>
          <p:cNvSpPr/>
          <p:nvPr/>
        </p:nvSpPr>
        <p:spPr>
          <a:xfrm>
            <a:off x="5024400" y="4550538"/>
            <a:ext cx="1068324" cy="1068324"/>
          </a:xfrm>
          <a:custGeom>
            <a:avLst/>
            <a:gdLst/>
            <a:ahLst/>
            <a:cxnLst/>
            <a:rect l="l" t="t" r="r" b="b"/>
            <a:pathLst>
              <a:path w="1068324" h="1068324">
                <a:moveTo>
                  <a:pt x="534174" y="0"/>
                </a:moveTo>
                <a:lnTo>
                  <a:pt x="490363" y="1770"/>
                </a:lnTo>
                <a:lnTo>
                  <a:pt x="447527" y="6990"/>
                </a:lnTo>
                <a:lnTo>
                  <a:pt x="405804" y="15523"/>
                </a:lnTo>
                <a:lnTo>
                  <a:pt x="365332" y="27230"/>
                </a:lnTo>
                <a:lnTo>
                  <a:pt x="326247" y="41975"/>
                </a:lnTo>
                <a:lnTo>
                  <a:pt x="288688" y="59620"/>
                </a:lnTo>
                <a:lnTo>
                  <a:pt x="252792" y="80027"/>
                </a:lnTo>
                <a:lnTo>
                  <a:pt x="218696" y="103058"/>
                </a:lnTo>
                <a:lnTo>
                  <a:pt x="186537" y="128578"/>
                </a:lnTo>
                <a:lnTo>
                  <a:pt x="156454" y="156448"/>
                </a:lnTo>
                <a:lnTo>
                  <a:pt x="128583" y="186530"/>
                </a:lnTo>
                <a:lnTo>
                  <a:pt x="103063" y="218687"/>
                </a:lnTo>
                <a:lnTo>
                  <a:pt x="80030" y="252783"/>
                </a:lnTo>
                <a:lnTo>
                  <a:pt x="59622" y="288678"/>
                </a:lnTo>
                <a:lnTo>
                  <a:pt x="41977" y="326237"/>
                </a:lnTo>
                <a:lnTo>
                  <a:pt x="27232" y="365321"/>
                </a:lnTo>
                <a:lnTo>
                  <a:pt x="15524" y="405792"/>
                </a:lnTo>
                <a:lnTo>
                  <a:pt x="6991" y="447515"/>
                </a:lnTo>
                <a:lnTo>
                  <a:pt x="1770" y="490350"/>
                </a:lnTo>
                <a:lnTo>
                  <a:pt x="0" y="534161"/>
                </a:lnTo>
                <a:lnTo>
                  <a:pt x="1770" y="577971"/>
                </a:lnTo>
                <a:lnTo>
                  <a:pt x="6991" y="620805"/>
                </a:lnTo>
                <a:lnTo>
                  <a:pt x="15524" y="662526"/>
                </a:lnTo>
                <a:lnTo>
                  <a:pt x="27232" y="702998"/>
                </a:lnTo>
                <a:lnTo>
                  <a:pt x="41977" y="742081"/>
                </a:lnTo>
                <a:lnTo>
                  <a:pt x="59622" y="779639"/>
                </a:lnTo>
                <a:lnTo>
                  <a:pt x="80030" y="815535"/>
                </a:lnTo>
                <a:lnTo>
                  <a:pt x="103063" y="849630"/>
                </a:lnTo>
                <a:lnTo>
                  <a:pt x="128583" y="881788"/>
                </a:lnTo>
                <a:lnTo>
                  <a:pt x="156454" y="911871"/>
                </a:lnTo>
                <a:lnTo>
                  <a:pt x="186537" y="939741"/>
                </a:lnTo>
                <a:lnTo>
                  <a:pt x="218696" y="965261"/>
                </a:lnTo>
                <a:lnTo>
                  <a:pt x="252792" y="988293"/>
                </a:lnTo>
                <a:lnTo>
                  <a:pt x="288688" y="1008701"/>
                </a:lnTo>
                <a:lnTo>
                  <a:pt x="326247" y="1026346"/>
                </a:lnTo>
                <a:lnTo>
                  <a:pt x="365332" y="1041091"/>
                </a:lnTo>
                <a:lnTo>
                  <a:pt x="405804" y="1052799"/>
                </a:lnTo>
                <a:lnTo>
                  <a:pt x="447527" y="1061332"/>
                </a:lnTo>
                <a:lnTo>
                  <a:pt x="490363" y="1066553"/>
                </a:lnTo>
                <a:lnTo>
                  <a:pt x="534174" y="1068323"/>
                </a:lnTo>
                <a:lnTo>
                  <a:pt x="577985" y="1066553"/>
                </a:lnTo>
                <a:lnTo>
                  <a:pt x="620820" y="1061332"/>
                </a:lnTo>
                <a:lnTo>
                  <a:pt x="662542" y="1052799"/>
                </a:lnTo>
                <a:lnTo>
                  <a:pt x="703014" y="1041091"/>
                </a:lnTo>
                <a:lnTo>
                  <a:pt x="742097" y="1026346"/>
                </a:lnTo>
                <a:lnTo>
                  <a:pt x="779655" y="1008701"/>
                </a:lnTo>
                <a:lnTo>
                  <a:pt x="815549" y="988293"/>
                </a:lnTo>
                <a:lnTo>
                  <a:pt x="849644" y="965261"/>
                </a:lnTo>
                <a:lnTo>
                  <a:pt x="881800" y="939741"/>
                </a:lnTo>
                <a:lnTo>
                  <a:pt x="911882" y="911871"/>
                </a:lnTo>
                <a:lnTo>
                  <a:pt x="939750" y="881788"/>
                </a:lnTo>
                <a:lnTo>
                  <a:pt x="965269" y="849630"/>
                </a:lnTo>
                <a:lnTo>
                  <a:pt x="988300" y="815535"/>
                </a:lnTo>
                <a:lnTo>
                  <a:pt x="1008706" y="779639"/>
                </a:lnTo>
                <a:lnTo>
                  <a:pt x="1026350" y="742081"/>
                </a:lnTo>
                <a:lnTo>
                  <a:pt x="1041094" y="702998"/>
                </a:lnTo>
                <a:lnTo>
                  <a:pt x="1052801" y="662526"/>
                </a:lnTo>
                <a:lnTo>
                  <a:pt x="1061333" y="620805"/>
                </a:lnTo>
                <a:lnTo>
                  <a:pt x="1066553" y="577971"/>
                </a:lnTo>
                <a:lnTo>
                  <a:pt x="1068323" y="534161"/>
                </a:lnTo>
                <a:lnTo>
                  <a:pt x="1066553" y="490350"/>
                </a:lnTo>
                <a:lnTo>
                  <a:pt x="1061333" y="447515"/>
                </a:lnTo>
                <a:lnTo>
                  <a:pt x="1052801" y="405792"/>
                </a:lnTo>
                <a:lnTo>
                  <a:pt x="1041094" y="365321"/>
                </a:lnTo>
                <a:lnTo>
                  <a:pt x="1026350" y="326237"/>
                </a:lnTo>
                <a:lnTo>
                  <a:pt x="1008706" y="288678"/>
                </a:lnTo>
                <a:lnTo>
                  <a:pt x="988300" y="252783"/>
                </a:lnTo>
                <a:lnTo>
                  <a:pt x="965269" y="218687"/>
                </a:lnTo>
                <a:lnTo>
                  <a:pt x="939750" y="186530"/>
                </a:lnTo>
                <a:lnTo>
                  <a:pt x="911882" y="156448"/>
                </a:lnTo>
                <a:lnTo>
                  <a:pt x="881800" y="128578"/>
                </a:lnTo>
                <a:lnTo>
                  <a:pt x="849644" y="103058"/>
                </a:lnTo>
                <a:lnTo>
                  <a:pt x="815549" y="80027"/>
                </a:lnTo>
                <a:lnTo>
                  <a:pt x="779655" y="59620"/>
                </a:lnTo>
                <a:lnTo>
                  <a:pt x="742097" y="41975"/>
                </a:lnTo>
                <a:lnTo>
                  <a:pt x="703014" y="27230"/>
                </a:lnTo>
                <a:lnTo>
                  <a:pt x="662542" y="15523"/>
                </a:lnTo>
                <a:lnTo>
                  <a:pt x="620820" y="6990"/>
                </a:lnTo>
                <a:lnTo>
                  <a:pt x="577985" y="1770"/>
                </a:lnTo>
                <a:lnTo>
                  <a:pt x="534174" y="0"/>
                </a:lnTo>
                <a:close/>
              </a:path>
            </a:pathLst>
          </a:custGeom>
          <a:solidFill>
            <a:srgbClr val="BBDAF3"/>
          </a:solidFill>
        </p:spPr>
        <p:txBody>
          <a:bodyPr wrap="square" lIns="0" tIns="0" rIns="0" bIns="0" rtlCol="0">
            <a:noAutofit/>
          </a:bodyPr>
          <a:lstStyle/>
          <a:p>
            <a:endParaRPr/>
          </a:p>
        </p:txBody>
      </p:sp>
      <p:sp>
        <p:nvSpPr>
          <p:cNvPr id="6" name="object 6"/>
          <p:cNvSpPr/>
          <p:nvPr/>
        </p:nvSpPr>
        <p:spPr>
          <a:xfrm>
            <a:off x="1561531" y="4819396"/>
            <a:ext cx="799464" cy="799465"/>
          </a:xfrm>
          <a:custGeom>
            <a:avLst/>
            <a:gdLst/>
            <a:ahLst/>
            <a:cxnLst/>
            <a:rect l="l" t="t" r="r" b="b"/>
            <a:pathLst>
              <a:path w="799464" h="799464">
                <a:moveTo>
                  <a:pt x="399732" y="0"/>
                </a:moveTo>
                <a:lnTo>
                  <a:pt x="334894" y="5231"/>
                </a:lnTo>
                <a:lnTo>
                  <a:pt x="273386" y="20378"/>
                </a:lnTo>
                <a:lnTo>
                  <a:pt x="216033" y="44617"/>
                </a:lnTo>
                <a:lnTo>
                  <a:pt x="163656" y="77125"/>
                </a:lnTo>
                <a:lnTo>
                  <a:pt x="117079" y="117079"/>
                </a:lnTo>
                <a:lnTo>
                  <a:pt x="77125" y="163656"/>
                </a:lnTo>
                <a:lnTo>
                  <a:pt x="44617" y="216033"/>
                </a:lnTo>
                <a:lnTo>
                  <a:pt x="20378" y="273386"/>
                </a:lnTo>
                <a:lnTo>
                  <a:pt x="5231" y="334894"/>
                </a:lnTo>
                <a:lnTo>
                  <a:pt x="0" y="399732"/>
                </a:lnTo>
                <a:lnTo>
                  <a:pt x="1325" y="432513"/>
                </a:lnTo>
                <a:lnTo>
                  <a:pt x="11617" y="495783"/>
                </a:lnTo>
                <a:lnTo>
                  <a:pt x="31413" y="555314"/>
                </a:lnTo>
                <a:lnTo>
                  <a:pt x="59889" y="610282"/>
                </a:lnTo>
                <a:lnTo>
                  <a:pt x="96223" y="659862"/>
                </a:lnTo>
                <a:lnTo>
                  <a:pt x="139591" y="703233"/>
                </a:lnTo>
                <a:lnTo>
                  <a:pt x="189171" y="739569"/>
                </a:lnTo>
                <a:lnTo>
                  <a:pt x="244139" y="768048"/>
                </a:lnTo>
                <a:lnTo>
                  <a:pt x="303672" y="787846"/>
                </a:lnTo>
                <a:lnTo>
                  <a:pt x="366948" y="798139"/>
                </a:lnTo>
                <a:lnTo>
                  <a:pt x="399732" y="799464"/>
                </a:lnTo>
                <a:lnTo>
                  <a:pt x="432516" y="798139"/>
                </a:lnTo>
                <a:lnTo>
                  <a:pt x="495792" y="787846"/>
                </a:lnTo>
                <a:lnTo>
                  <a:pt x="555325" y="768048"/>
                </a:lnTo>
                <a:lnTo>
                  <a:pt x="610293" y="739569"/>
                </a:lnTo>
                <a:lnTo>
                  <a:pt x="659873" y="703233"/>
                </a:lnTo>
                <a:lnTo>
                  <a:pt x="703241" y="659862"/>
                </a:lnTo>
                <a:lnTo>
                  <a:pt x="739575" y="610282"/>
                </a:lnTo>
                <a:lnTo>
                  <a:pt x="768051" y="555314"/>
                </a:lnTo>
                <a:lnTo>
                  <a:pt x="787847" y="495783"/>
                </a:lnTo>
                <a:lnTo>
                  <a:pt x="798139" y="432513"/>
                </a:lnTo>
                <a:lnTo>
                  <a:pt x="799465" y="399732"/>
                </a:lnTo>
                <a:lnTo>
                  <a:pt x="798139" y="366948"/>
                </a:lnTo>
                <a:lnTo>
                  <a:pt x="787847" y="303672"/>
                </a:lnTo>
                <a:lnTo>
                  <a:pt x="768051" y="244139"/>
                </a:lnTo>
                <a:lnTo>
                  <a:pt x="739575" y="189171"/>
                </a:lnTo>
                <a:lnTo>
                  <a:pt x="703241" y="139591"/>
                </a:lnTo>
                <a:lnTo>
                  <a:pt x="659873" y="96223"/>
                </a:lnTo>
                <a:lnTo>
                  <a:pt x="610293" y="59889"/>
                </a:lnTo>
                <a:lnTo>
                  <a:pt x="555325" y="31413"/>
                </a:lnTo>
                <a:lnTo>
                  <a:pt x="495792" y="11617"/>
                </a:lnTo>
                <a:lnTo>
                  <a:pt x="432516" y="1325"/>
                </a:lnTo>
                <a:lnTo>
                  <a:pt x="399732" y="0"/>
                </a:lnTo>
                <a:close/>
              </a:path>
            </a:pathLst>
          </a:custGeom>
          <a:solidFill>
            <a:srgbClr val="F68F71"/>
          </a:solidFill>
        </p:spPr>
        <p:txBody>
          <a:bodyPr wrap="square" lIns="0" tIns="0" rIns="0" bIns="0" rtlCol="0">
            <a:noAutofit/>
          </a:bodyPr>
          <a:lstStyle/>
          <a:p>
            <a:endParaRPr/>
          </a:p>
        </p:txBody>
      </p:sp>
      <p:sp>
        <p:nvSpPr>
          <p:cNvPr id="7" name="object 7"/>
          <p:cNvSpPr txBox="1"/>
          <p:nvPr/>
        </p:nvSpPr>
        <p:spPr>
          <a:xfrm>
            <a:off x="1354832" y="2917285"/>
            <a:ext cx="798195" cy="287655"/>
          </a:xfrm>
          <a:prstGeom prst="rect">
            <a:avLst/>
          </a:prstGeom>
        </p:spPr>
        <p:txBody>
          <a:bodyPr vert="horz" wrap="square" lIns="0" tIns="0" rIns="0" bIns="0" rtlCol="0">
            <a:noAutofit/>
          </a:bodyPr>
          <a:lstStyle/>
          <a:p>
            <a:pPr marL="12700">
              <a:lnSpc>
                <a:spcPct val="100000"/>
              </a:lnSpc>
            </a:pPr>
            <a:r>
              <a:rPr sz="1800" b="1" spc="-145" dirty="0" smtClean="0">
                <a:solidFill>
                  <a:srgbClr val="ED1D24"/>
                </a:solidFill>
                <a:latin typeface="Times New Roman"/>
                <a:cs typeface="Times New Roman"/>
              </a:rPr>
              <a:t>A</a:t>
            </a:r>
            <a:r>
              <a:rPr sz="1800" b="1" spc="0" dirty="0" smtClean="0">
                <a:solidFill>
                  <a:srgbClr val="ED1D24"/>
                </a:solidFill>
                <a:latin typeface="Times New Roman"/>
                <a:cs typeface="Times New Roman"/>
              </a:rPr>
              <a:t>l</a:t>
            </a:r>
            <a:r>
              <a:rPr sz="1800" b="1" spc="-20" dirty="0" smtClean="0">
                <a:solidFill>
                  <a:srgbClr val="ED1D24"/>
                </a:solidFill>
                <a:latin typeface="Times New Roman"/>
                <a:cs typeface="Times New Roman"/>
              </a:rPr>
              <a:t>c</a:t>
            </a:r>
            <a:r>
              <a:rPr sz="1800" b="1" spc="70" dirty="0" smtClean="0">
                <a:solidFill>
                  <a:srgbClr val="ED1D24"/>
                </a:solidFill>
                <a:latin typeface="Times New Roman"/>
                <a:cs typeface="Times New Roman"/>
              </a:rPr>
              <a:t>ohol</a:t>
            </a:r>
            <a:endParaRPr sz="1800">
              <a:latin typeface="Times New Roman"/>
              <a:cs typeface="Times New Roman"/>
            </a:endParaRPr>
          </a:p>
        </p:txBody>
      </p:sp>
      <p:sp>
        <p:nvSpPr>
          <p:cNvPr id="8" name="object 8"/>
          <p:cNvSpPr txBox="1"/>
          <p:nvPr/>
        </p:nvSpPr>
        <p:spPr>
          <a:xfrm>
            <a:off x="5073239" y="2917285"/>
            <a:ext cx="854710" cy="287655"/>
          </a:xfrm>
          <a:prstGeom prst="rect">
            <a:avLst/>
          </a:prstGeom>
        </p:spPr>
        <p:txBody>
          <a:bodyPr vert="horz" wrap="square" lIns="0" tIns="0" rIns="0" bIns="0" rtlCol="0">
            <a:noAutofit/>
          </a:bodyPr>
          <a:lstStyle/>
          <a:p>
            <a:pPr marL="12700">
              <a:lnSpc>
                <a:spcPct val="100000"/>
              </a:lnSpc>
            </a:pPr>
            <a:r>
              <a:rPr sz="1800" b="1" spc="-370" dirty="0" smtClean="0">
                <a:solidFill>
                  <a:srgbClr val="28AAE2"/>
                </a:solidFill>
                <a:latin typeface="Times New Roman"/>
                <a:cs typeface="Times New Roman"/>
              </a:rPr>
              <a:t>T</a:t>
            </a:r>
            <a:r>
              <a:rPr lang="en-US" sz="1800" b="1" spc="-370" dirty="0" smtClean="0">
                <a:solidFill>
                  <a:srgbClr val="28AAE2"/>
                </a:solidFill>
                <a:latin typeface="Times New Roman"/>
                <a:cs typeface="Times New Roman"/>
              </a:rPr>
              <a:t> </a:t>
            </a:r>
            <a:r>
              <a:rPr lang="en-US" b="1" spc="65" dirty="0" smtClean="0">
                <a:solidFill>
                  <a:srgbClr val="28AAE2"/>
                </a:solidFill>
                <a:latin typeface="Times New Roman"/>
                <a:cs typeface="Times New Roman"/>
              </a:rPr>
              <a:t>ob</a:t>
            </a:r>
            <a:r>
              <a:rPr sz="1800" b="1" spc="65" dirty="0" smtClean="0">
                <a:solidFill>
                  <a:srgbClr val="28AAE2"/>
                </a:solidFill>
                <a:latin typeface="Times New Roman"/>
                <a:cs typeface="Times New Roman"/>
              </a:rPr>
              <a:t>a</a:t>
            </a:r>
            <a:r>
              <a:rPr sz="1800" b="1" spc="35" dirty="0" smtClean="0">
                <a:solidFill>
                  <a:srgbClr val="28AAE2"/>
                </a:solidFill>
                <a:latin typeface="Times New Roman"/>
                <a:cs typeface="Times New Roman"/>
              </a:rPr>
              <a:t>c</a:t>
            </a:r>
            <a:r>
              <a:rPr sz="1800" b="1" spc="-15" dirty="0" smtClean="0">
                <a:solidFill>
                  <a:srgbClr val="28AAE2"/>
                </a:solidFill>
                <a:latin typeface="Times New Roman"/>
                <a:cs typeface="Times New Roman"/>
              </a:rPr>
              <a:t>c</a:t>
            </a:r>
            <a:r>
              <a:rPr sz="1800" b="1" spc="135" dirty="0" smtClean="0">
                <a:solidFill>
                  <a:srgbClr val="28AAE2"/>
                </a:solidFill>
                <a:latin typeface="Times New Roman"/>
                <a:cs typeface="Times New Roman"/>
              </a:rPr>
              <a:t>o</a:t>
            </a:r>
            <a:endParaRPr sz="1800" dirty="0">
              <a:latin typeface="Times New Roman"/>
              <a:cs typeface="Times New Roman"/>
            </a:endParaRPr>
          </a:p>
        </p:txBody>
      </p:sp>
      <p:sp>
        <p:nvSpPr>
          <p:cNvPr id="9" name="object 9"/>
          <p:cNvSpPr txBox="1"/>
          <p:nvPr/>
        </p:nvSpPr>
        <p:spPr>
          <a:xfrm>
            <a:off x="1734993" y="4955965"/>
            <a:ext cx="406400" cy="516255"/>
          </a:xfrm>
          <a:prstGeom prst="rect">
            <a:avLst/>
          </a:prstGeom>
        </p:spPr>
        <p:txBody>
          <a:bodyPr vert="horz" wrap="square" lIns="0" tIns="0" rIns="0" bIns="0" rtlCol="0">
            <a:noAutofit/>
          </a:bodyPr>
          <a:lstStyle/>
          <a:p>
            <a:pPr marL="66040" marR="12700" indent="-53975">
              <a:lnSpc>
                <a:spcPts val="2000"/>
              </a:lnSpc>
            </a:pPr>
            <a:r>
              <a:rPr sz="1800" b="1" spc="95" dirty="0" smtClean="0">
                <a:solidFill>
                  <a:srgbClr val="231F20"/>
                </a:solidFill>
                <a:latin typeface="Times New Roman"/>
                <a:cs typeface="Times New Roman"/>
              </a:rPr>
              <a:t>$14</a:t>
            </a:r>
            <a:r>
              <a:rPr sz="1800" b="1" spc="45" dirty="0" smtClean="0">
                <a:solidFill>
                  <a:srgbClr val="231F20"/>
                </a:solidFill>
                <a:latin typeface="Times New Roman"/>
                <a:cs typeface="Times New Roman"/>
              </a:rPr>
              <a:t> </a:t>
            </a:r>
            <a:r>
              <a:rPr sz="1800" b="1" spc="20" dirty="0" smtClean="0">
                <a:solidFill>
                  <a:srgbClr val="231F20"/>
                </a:solidFill>
                <a:latin typeface="Times New Roman"/>
                <a:cs typeface="Times New Roman"/>
              </a:rPr>
              <a:t>bi</a:t>
            </a:r>
            <a:r>
              <a:rPr sz="1800" b="1" spc="-5" dirty="0" smtClean="0">
                <a:solidFill>
                  <a:srgbClr val="231F20"/>
                </a:solidFill>
                <a:latin typeface="Times New Roman"/>
                <a:cs typeface="Times New Roman"/>
              </a:rPr>
              <a:t>l</a:t>
            </a:r>
            <a:r>
              <a:rPr sz="1800" b="1" spc="15" dirty="0" smtClean="0">
                <a:solidFill>
                  <a:srgbClr val="231F20"/>
                </a:solidFill>
                <a:latin typeface="Times New Roman"/>
                <a:cs typeface="Times New Roman"/>
              </a:rPr>
              <a:t>.</a:t>
            </a:r>
            <a:endParaRPr sz="1800">
              <a:latin typeface="Times New Roman"/>
              <a:cs typeface="Times New Roman"/>
            </a:endParaRPr>
          </a:p>
        </p:txBody>
      </p:sp>
      <p:sp>
        <p:nvSpPr>
          <p:cNvPr id="10" name="object 10"/>
          <p:cNvSpPr txBox="1"/>
          <p:nvPr/>
        </p:nvSpPr>
        <p:spPr>
          <a:xfrm>
            <a:off x="469235" y="4005878"/>
            <a:ext cx="537845" cy="288925"/>
          </a:xfrm>
          <a:prstGeom prst="rect">
            <a:avLst/>
          </a:prstGeom>
        </p:spPr>
        <p:txBody>
          <a:bodyPr vert="horz" wrap="square" lIns="0" tIns="0" rIns="0" bIns="0" rtlCol="0">
            <a:noAutofit/>
          </a:bodyPr>
          <a:lstStyle/>
          <a:p>
            <a:pPr marL="12700">
              <a:lnSpc>
                <a:spcPct val="100000"/>
              </a:lnSpc>
            </a:pPr>
            <a:r>
              <a:rPr sz="1800" spc="-180" dirty="0" smtClean="0">
                <a:solidFill>
                  <a:srgbClr val="FFFFFF"/>
                </a:solidFill>
                <a:latin typeface="Times New Roman"/>
                <a:cs typeface="Times New Roman"/>
              </a:rPr>
              <a:t>C</a:t>
            </a:r>
            <a:r>
              <a:rPr sz="1800" spc="45" dirty="0" smtClean="0">
                <a:solidFill>
                  <a:srgbClr val="FFFFFF"/>
                </a:solidFill>
                <a:latin typeface="Times New Roman"/>
                <a:cs typeface="Times New Roman"/>
              </a:rPr>
              <a:t>osts</a:t>
            </a:r>
            <a:endParaRPr sz="1800">
              <a:latin typeface="Times New Roman"/>
              <a:cs typeface="Times New Roman"/>
            </a:endParaRPr>
          </a:p>
        </p:txBody>
      </p:sp>
      <p:sp>
        <p:nvSpPr>
          <p:cNvPr id="11" name="object 11"/>
          <p:cNvSpPr txBox="1"/>
          <p:nvPr/>
        </p:nvSpPr>
        <p:spPr>
          <a:xfrm>
            <a:off x="469235" y="5011947"/>
            <a:ext cx="944244" cy="288925"/>
          </a:xfrm>
          <a:prstGeom prst="rect">
            <a:avLst/>
          </a:prstGeom>
        </p:spPr>
        <p:txBody>
          <a:bodyPr vert="horz" wrap="square" lIns="0" tIns="0" rIns="0" bIns="0" rtlCol="0">
            <a:noAutofit/>
          </a:bodyPr>
          <a:lstStyle/>
          <a:p>
            <a:pPr marL="12700">
              <a:lnSpc>
                <a:spcPct val="100000"/>
              </a:lnSpc>
            </a:pPr>
            <a:r>
              <a:rPr sz="1800" spc="-235" dirty="0" smtClean="0">
                <a:solidFill>
                  <a:srgbClr val="FFFFFF"/>
                </a:solidFill>
                <a:latin typeface="Times New Roman"/>
                <a:cs typeface="Times New Roman"/>
              </a:rPr>
              <a:t>R</a:t>
            </a:r>
            <a:r>
              <a:rPr sz="1800" spc="30" dirty="0" smtClean="0">
                <a:solidFill>
                  <a:srgbClr val="FFFFFF"/>
                </a:solidFill>
                <a:latin typeface="Times New Roman"/>
                <a:cs typeface="Times New Roman"/>
              </a:rPr>
              <a:t>e</a:t>
            </a:r>
            <a:r>
              <a:rPr sz="1800" spc="15" dirty="0" smtClean="0">
                <a:solidFill>
                  <a:srgbClr val="FFFFFF"/>
                </a:solidFill>
                <a:latin typeface="Times New Roman"/>
                <a:cs typeface="Times New Roman"/>
              </a:rPr>
              <a:t>v</a:t>
            </a:r>
            <a:r>
              <a:rPr sz="1800" spc="80" dirty="0" smtClean="0">
                <a:solidFill>
                  <a:srgbClr val="FFFFFF"/>
                </a:solidFill>
                <a:latin typeface="Times New Roman"/>
                <a:cs typeface="Times New Roman"/>
              </a:rPr>
              <a:t>enues</a:t>
            </a:r>
            <a:endParaRPr sz="1800">
              <a:latin typeface="Times New Roman"/>
              <a:cs typeface="Times New Roman"/>
            </a:endParaRPr>
          </a:p>
        </p:txBody>
      </p:sp>
      <p:sp>
        <p:nvSpPr>
          <p:cNvPr id="12" name="object 12"/>
          <p:cNvSpPr txBox="1"/>
          <p:nvPr/>
        </p:nvSpPr>
        <p:spPr>
          <a:xfrm>
            <a:off x="5332014" y="4821320"/>
            <a:ext cx="406400" cy="516255"/>
          </a:xfrm>
          <a:prstGeom prst="rect">
            <a:avLst/>
          </a:prstGeom>
        </p:spPr>
        <p:txBody>
          <a:bodyPr vert="horz" wrap="square" lIns="0" tIns="0" rIns="0" bIns="0" rtlCol="0">
            <a:noAutofit/>
          </a:bodyPr>
          <a:lstStyle/>
          <a:p>
            <a:pPr marL="66040" marR="12700" indent="-53975">
              <a:lnSpc>
                <a:spcPts val="2000"/>
              </a:lnSpc>
            </a:pPr>
            <a:r>
              <a:rPr sz="1800" b="1" spc="95" dirty="0" smtClean="0">
                <a:solidFill>
                  <a:srgbClr val="000000"/>
                </a:solidFill>
                <a:latin typeface="Times New Roman"/>
                <a:cs typeface="Times New Roman"/>
              </a:rPr>
              <a:t>$25</a:t>
            </a:r>
            <a:r>
              <a:rPr sz="1800" b="1" spc="45" dirty="0" smtClean="0">
                <a:solidFill>
                  <a:srgbClr val="000000"/>
                </a:solidFill>
                <a:latin typeface="Times New Roman"/>
                <a:cs typeface="Times New Roman"/>
              </a:rPr>
              <a:t> </a:t>
            </a:r>
            <a:r>
              <a:rPr sz="1800" b="1" spc="20" dirty="0" smtClean="0">
                <a:solidFill>
                  <a:srgbClr val="000000"/>
                </a:solidFill>
                <a:latin typeface="Times New Roman"/>
                <a:cs typeface="Times New Roman"/>
              </a:rPr>
              <a:t>bi</a:t>
            </a:r>
            <a:r>
              <a:rPr sz="1800" b="1" spc="-5" dirty="0" smtClean="0">
                <a:solidFill>
                  <a:srgbClr val="000000"/>
                </a:solidFill>
                <a:latin typeface="Times New Roman"/>
                <a:cs typeface="Times New Roman"/>
              </a:rPr>
              <a:t>l</a:t>
            </a:r>
            <a:r>
              <a:rPr sz="1800" b="1" spc="15" dirty="0" smtClean="0">
                <a:solidFill>
                  <a:srgbClr val="000000"/>
                </a:solidFill>
                <a:latin typeface="Times New Roman"/>
                <a:cs typeface="Times New Roman"/>
              </a:rPr>
              <a:t>.</a:t>
            </a:r>
            <a:endParaRPr sz="1800" dirty="0">
              <a:solidFill>
                <a:srgbClr val="000000"/>
              </a:solidFill>
              <a:latin typeface="Times New Roman"/>
              <a:cs typeface="Times New Roman"/>
            </a:endParaRPr>
          </a:p>
        </p:txBody>
      </p:sp>
      <p:sp>
        <p:nvSpPr>
          <p:cNvPr id="13" name="object 13"/>
          <p:cNvSpPr txBox="1"/>
          <p:nvPr/>
        </p:nvSpPr>
        <p:spPr>
          <a:xfrm>
            <a:off x="6851519" y="3819112"/>
            <a:ext cx="533400" cy="541655"/>
          </a:xfrm>
          <a:prstGeom prst="rect">
            <a:avLst/>
          </a:prstGeom>
        </p:spPr>
        <p:txBody>
          <a:bodyPr vert="horz" wrap="square" lIns="0" tIns="0" rIns="0" bIns="0" rtlCol="0">
            <a:noAutofit/>
          </a:bodyPr>
          <a:lstStyle/>
          <a:p>
            <a:pPr algn="ctr">
              <a:lnSpc>
                <a:spcPct val="100000"/>
              </a:lnSpc>
            </a:pPr>
            <a:r>
              <a:rPr sz="1800" b="1" spc="95" dirty="0" smtClean="0">
                <a:solidFill>
                  <a:srgbClr val="FFFFFF"/>
                </a:solidFill>
                <a:latin typeface="Times New Roman"/>
                <a:cs typeface="Times New Roman"/>
              </a:rPr>
              <a:t>$200</a:t>
            </a:r>
            <a:endParaRPr sz="1800">
              <a:latin typeface="Times New Roman"/>
              <a:cs typeface="Times New Roman"/>
            </a:endParaRPr>
          </a:p>
          <a:p>
            <a:pPr marL="45720" algn="ctr">
              <a:lnSpc>
                <a:spcPts val="2000"/>
              </a:lnSpc>
            </a:pPr>
            <a:r>
              <a:rPr sz="1800" b="1" spc="20" dirty="0" smtClean="0">
                <a:solidFill>
                  <a:srgbClr val="FFFFFF"/>
                </a:solidFill>
                <a:latin typeface="Times New Roman"/>
                <a:cs typeface="Times New Roman"/>
              </a:rPr>
              <a:t>bi</a:t>
            </a:r>
            <a:r>
              <a:rPr sz="1800" b="1" spc="-5" dirty="0" smtClean="0">
                <a:solidFill>
                  <a:srgbClr val="FFFFFF"/>
                </a:solidFill>
                <a:latin typeface="Times New Roman"/>
                <a:cs typeface="Times New Roman"/>
              </a:rPr>
              <a:t>l</a:t>
            </a:r>
            <a:r>
              <a:rPr sz="1800" b="1" spc="15" dirty="0" smtClean="0">
                <a:solidFill>
                  <a:srgbClr val="FFFFFF"/>
                </a:solidFill>
                <a:latin typeface="Times New Roman"/>
                <a:cs typeface="Times New Roman"/>
              </a:rPr>
              <a:t>.</a:t>
            </a:r>
            <a:endParaRPr sz="1800">
              <a:latin typeface="Times New Roman"/>
              <a:cs typeface="Times New Roman"/>
            </a:endParaRPr>
          </a:p>
        </p:txBody>
      </p:sp>
      <p:sp>
        <p:nvSpPr>
          <p:cNvPr id="14" name="object 14"/>
          <p:cNvSpPr txBox="1"/>
          <p:nvPr/>
        </p:nvSpPr>
        <p:spPr>
          <a:xfrm>
            <a:off x="3027269" y="3876947"/>
            <a:ext cx="533400" cy="541655"/>
          </a:xfrm>
          <a:prstGeom prst="rect">
            <a:avLst/>
          </a:prstGeom>
        </p:spPr>
        <p:txBody>
          <a:bodyPr vert="horz" wrap="square" lIns="0" tIns="0" rIns="0" bIns="0" rtlCol="0">
            <a:noAutofit/>
          </a:bodyPr>
          <a:lstStyle/>
          <a:p>
            <a:pPr algn="ctr">
              <a:lnSpc>
                <a:spcPct val="100000"/>
              </a:lnSpc>
            </a:pPr>
            <a:r>
              <a:rPr sz="1800" b="1" spc="95" dirty="0" smtClean="0">
                <a:solidFill>
                  <a:srgbClr val="FFFFFF"/>
                </a:solidFill>
                <a:latin typeface="Times New Roman"/>
                <a:cs typeface="Times New Roman"/>
              </a:rPr>
              <a:t>$185</a:t>
            </a:r>
            <a:endParaRPr sz="1800">
              <a:latin typeface="Times New Roman"/>
              <a:cs typeface="Times New Roman"/>
            </a:endParaRPr>
          </a:p>
          <a:p>
            <a:pPr marL="45720" algn="ctr">
              <a:lnSpc>
                <a:spcPts val="2000"/>
              </a:lnSpc>
            </a:pPr>
            <a:r>
              <a:rPr sz="1800" b="1" spc="20" dirty="0" smtClean="0">
                <a:solidFill>
                  <a:srgbClr val="FFFFFF"/>
                </a:solidFill>
                <a:latin typeface="Times New Roman"/>
                <a:cs typeface="Times New Roman"/>
              </a:rPr>
              <a:t>bi</a:t>
            </a:r>
            <a:r>
              <a:rPr sz="1800" b="1" spc="-5" dirty="0" smtClean="0">
                <a:solidFill>
                  <a:srgbClr val="FFFFFF"/>
                </a:solidFill>
                <a:latin typeface="Times New Roman"/>
                <a:cs typeface="Times New Roman"/>
              </a:rPr>
              <a:t>l</a:t>
            </a:r>
            <a:r>
              <a:rPr sz="1800" b="1" spc="15" dirty="0" smtClean="0">
                <a:solidFill>
                  <a:srgbClr val="FFFFFF"/>
                </a:solidFill>
                <a:latin typeface="Times New Roman"/>
                <a:cs typeface="Times New Roman"/>
              </a:rPr>
              <a:t>.</a:t>
            </a:r>
            <a:endParaRPr sz="1800">
              <a:latin typeface="Times New Roman"/>
              <a:cs typeface="Times New Roman"/>
            </a:endParaRPr>
          </a:p>
        </p:txBody>
      </p:sp>
      <p:sp>
        <p:nvSpPr>
          <p:cNvPr id="15" name="Rectangle 14"/>
          <p:cNvSpPr/>
          <p:nvPr/>
        </p:nvSpPr>
        <p:spPr>
          <a:xfrm>
            <a:off x="48512" y="6525102"/>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Tree>
    <p:extLst>
      <p:ext uri="{BB962C8B-B14F-4D97-AF65-F5344CB8AC3E}">
        <p14:creationId xmlns:p14="http://schemas.microsoft.com/office/powerpoint/2010/main" val="3604509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816978"/>
          </a:xfrm>
          <a:prstGeom prst="rect">
            <a:avLst/>
          </a:prstGeom>
          <a:noFill/>
        </p:spPr>
        <p:txBody>
          <a:bodyPr wrap="square" rtlCol="0">
            <a:spAutoFit/>
          </a:bodyPr>
          <a:lstStyle/>
          <a:p>
            <a:pPr algn="ctr"/>
            <a:r>
              <a:rPr lang="en-US" sz="4800" dirty="0" smtClean="0">
                <a:solidFill>
                  <a:srgbClr val="FF0000"/>
                </a:solidFill>
                <a:latin typeface="Georgia" pitchFamily="18" charset="0"/>
              </a:rPr>
              <a:t>Marijuana’s Health Effects</a:t>
            </a:r>
            <a:endParaRPr lang="en-US" sz="4800" dirty="0">
              <a:solidFill>
                <a:srgbClr val="FF0000"/>
              </a:solidFill>
              <a:latin typeface="Georgia" pitchFamily="18" charset="0"/>
            </a:endParaRPr>
          </a:p>
          <a:p>
            <a:pPr algn="ctr"/>
            <a:endParaRPr lang="en-US" sz="3600" dirty="0" smtClean="0">
              <a:latin typeface="Georgia" pitchFamily="18" charset="0"/>
            </a:endParaRPr>
          </a:p>
          <a:p>
            <a:pPr algn="ctr"/>
            <a:r>
              <a:rPr lang="en-US" sz="3600" dirty="0" smtClean="0">
                <a:latin typeface="Georgia" pitchFamily="18" charset="0"/>
              </a:rPr>
              <a:t>Most people who use marijuana once </a:t>
            </a:r>
          </a:p>
          <a:p>
            <a:pPr algn="ctr"/>
            <a:r>
              <a:rPr lang="en-US" sz="3600" dirty="0" smtClean="0">
                <a:latin typeface="Georgia" pitchFamily="18" charset="0"/>
              </a:rPr>
              <a:t>will stop, and not become addicted.</a:t>
            </a:r>
          </a:p>
          <a:p>
            <a:pPr algn="ctr"/>
            <a:endParaRPr lang="en-US" sz="1800" dirty="0">
              <a:latin typeface="Georgia" pitchFamily="18" charset="0"/>
            </a:endParaRPr>
          </a:p>
          <a:p>
            <a:pPr algn="ctr"/>
            <a:r>
              <a:rPr lang="en-US" sz="3600" dirty="0" smtClean="0">
                <a:latin typeface="Georgia" pitchFamily="18" charset="0"/>
              </a:rPr>
              <a:t>1 in 6 kids who try marijuana </a:t>
            </a:r>
          </a:p>
          <a:p>
            <a:pPr algn="ctr"/>
            <a:r>
              <a:rPr lang="en-US" sz="3600" dirty="0" smtClean="0">
                <a:latin typeface="Georgia" pitchFamily="18" charset="0"/>
              </a:rPr>
              <a:t>will become addicted.</a:t>
            </a:r>
          </a:p>
          <a:p>
            <a:pPr algn="ctr"/>
            <a:endParaRPr lang="en-US" sz="1800" dirty="0" smtClean="0">
              <a:latin typeface="Georgia" pitchFamily="18" charset="0"/>
            </a:endParaRPr>
          </a:p>
          <a:p>
            <a:pPr algn="ctr"/>
            <a:r>
              <a:rPr lang="en-US" sz="3600" dirty="0" smtClean="0">
                <a:latin typeface="Georgia" pitchFamily="18" charset="0"/>
              </a:rPr>
              <a:t>For people who keep smoking marijuana, the health harms </a:t>
            </a:r>
          </a:p>
          <a:p>
            <a:pPr algn="ctr"/>
            <a:r>
              <a:rPr lang="en-US" sz="3600" dirty="0" smtClean="0">
                <a:latin typeface="Georgia" pitchFamily="18" charset="0"/>
              </a:rPr>
              <a:t>are underappreciated and costly.</a:t>
            </a:r>
            <a:endParaRPr lang="en-US" sz="3600" dirty="0">
              <a:latin typeface="Georgia" pitchFamily="18" charset="0"/>
            </a:endParaRPr>
          </a:p>
        </p:txBody>
      </p:sp>
      <p:sp>
        <p:nvSpPr>
          <p:cNvPr id="3" name="Footer Placeholder 2"/>
          <p:cNvSpPr>
            <a:spLocks noGrp="1"/>
          </p:cNvSpPr>
          <p:nvPr>
            <p:ph type="ftr" sz="quarter" idx="11"/>
          </p:nvPr>
        </p:nvSpPr>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4508181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76200"/>
            <a:ext cx="7696200" cy="1610890"/>
          </a:xfrm>
          <a:prstGeom prst="rect">
            <a:avLst/>
          </a:prstGeom>
        </p:spPr>
        <p:txBody>
          <a:bodyPr vert="horz" wrap="square" lIns="0" tIns="0" rIns="0" bIns="0" rtlCol="0">
            <a:noAutofit/>
          </a:bodyPr>
          <a:lstStyle/>
          <a:p>
            <a:pPr marL="1052830" marR="12700" indent="-1040130" algn="ctr">
              <a:lnSpc>
                <a:spcPct val="100000"/>
              </a:lnSpc>
            </a:pPr>
            <a:endParaRPr lang="en-US" sz="3600" spc="-60" dirty="0" smtClean="0">
              <a:latin typeface="Georgia"/>
              <a:cs typeface="Georgia"/>
            </a:endParaRPr>
          </a:p>
          <a:p>
            <a:pPr marL="1052830" marR="12700" indent="-1040130" algn="ctr">
              <a:lnSpc>
                <a:spcPct val="100000"/>
              </a:lnSpc>
            </a:pPr>
            <a:r>
              <a:rPr sz="3600" b="1" spc="-60" dirty="0" smtClean="0">
                <a:latin typeface="Georgia"/>
                <a:cs typeface="Georgia"/>
              </a:rPr>
              <a:t>Potency</a:t>
            </a:r>
            <a:r>
              <a:rPr sz="3600" b="1" spc="0" dirty="0" smtClean="0">
                <a:latin typeface="Georgia"/>
                <a:cs typeface="Georgia"/>
              </a:rPr>
              <a:t>:</a:t>
            </a:r>
            <a:r>
              <a:rPr sz="3600" b="1" spc="-125" dirty="0" smtClean="0">
                <a:latin typeface="Georgia"/>
                <a:cs typeface="Georgia"/>
              </a:rPr>
              <a:t> </a:t>
            </a:r>
            <a:r>
              <a:rPr sz="3600" b="1" spc="-60" dirty="0" smtClean="0">
                <a:latin typeface="Georgia"/>
                <a:cs typeface="Georgia"/>
              </a:rPr>
              <a:t>Increase</a:t>
            </a:r>
            <a:r>
              <a:rPr sz="3600" b="1" spc="0" dirty="0" smtClean="0">
                <a:latin typeface="Georgia"/>
                <a:cs typeface="Georgia"/>
              </a:rPr>
              <a:t>d</a:t>
            </a:r>
            <a:r>
              <a:rPr sz="3600" b="1" spc="-125" dirty="0" smtClean="0">
                <a:latin typeface="Georgia"/>
                <a:cs typeface="Georgia"/>
              </a:rPr>
              <a:t> </a:t>
            </a:r>
            <a:r>
              <a:rPr sz="3600" b="1" spc="-60" dirty="0" smtClean="0">
                <a:latin typeface="Georgia"/>
                <a:cs typeface="Georgia"/>
              </a:rPr>
              <a:t>TH</a:t>
            </a:r>
            <a:r>
              <a:rPr sz="3600" b="1" spc="0" dirty="0" smtClean="0">
                <a:latin typeface="Georgia"/>
                <a:cs typeface="Georgia"/>
              </a:rPr>
              <a:t>C</a:t>
            </a:r>
            <a:r>
              <a:rPr sz="3600" b="1" spc="-120" dirty="0" smtClean="0">
                <a:latin typeface="Georgia"/>
                <a:cs typeface="Georgia"/>
              </a:rPr>
              <a:t> </a:t>
            </a:r>
            <a:r>
              <a:rPr sz="3600" b="1" spc="-60" dirty="0" smtClean="0">
                <a:latin typeface="Georgia"/>
                <a:cs typeface="Georgia"/>
              </a:rPr>
              <a:t>Content</a:t>
            </a:r>
            <a:endParaRPr lang="en-US" sz="3600" b="1" spc="-60" dirty="0" smtClean="0">
              <a:latin typeface="Georgia"/>
              <a:cs typeface="Georgia"/>
            </a:endParaRPr>
          </a:p>
          <a:p>
            <a:pPr marL="1052830" marR="12700" indent="-1040130" algn="ctr">
              <a:lnSpc>
                <a:spcPct val="100000"/>
              </a:lnSpc>
            </a:pPr>
            <a:r>
              <a:rPr sz="3600" b="1" spc="-60" dirty="0" smtClean="0">
                <a:latin typeface="Georgia"/>
                <a:cs typeface="Georgia"/>
              </a:rPr>
              <a:t> i</a:t>
            </a:r>
            <a:r>
              <a:rPr sz="3600" b="1" spc="0" dirty="0" smtClean="0">
                <a:latin typeface="Georgia"/>
                <a:cs typeface="Georgia"/>
              </a:rPr>
              <a:t>n</a:t>
            </a:r>
            <a:r>
              <a:rPr sz="3600" b="1" spc="-120" dirty="0" smtClean="0">
                <a:latin typeface="Georgia"/>
                <a:cs typeface="Georgia"/>
              </a:rPr>
              <a:t> </a:t>
            </a:r>
            <a:r>
              <a:rPr sz="3600" b="1" spc="-60" dirty="0" smtClean="0">
                <a:latin typeface="Georgia"/>
                <a:cs typeface="Georgia"/>
              </a:rPr>
              <a:t>Seize</a:t>
            </a:r>
            <a:r>
              <a:rPr sz="3600" b="1" spc="0" dirty="0" smtClean="0">
                <a:latin typeface="Georgia"/>
                <a:cs typeface="Georgia"/>
              </a:rPr>
              <a:t>d</a:t>
            </a:r>
            <a:r>
              <a:rPr sz="3600" b="1" spc="-125" dirty="0" smtClean="0">
                <a:latin typeface="Georgia"/>
                <a:cs typeface="Georgia"/>
              </a:rPr>
              <a:t> </a:t>
            </a:r>
            <a:r>
              <a:rPr sz="3600" b="1" spc="-60" dirty="0" smtClean="0">
                <a:latin typeface="Georgia"/>
                <a:cs typeface="Georgia"/>
              </a:rPr>
              <a:t>Marijuana</a:t>
            </a:r>
            <a:endParaRPr sz="3600" b="1" dirty="0">
              <a:latin typeface="Georgia"/>
              <a:cs typeface="Georgia"/>
            </a:endParaRPr>
          </a:p>
        </p:txBody>
      </p:sp>
      <p:sp>
        <p:nvSpPr>
          <p:cNvPr id="3" name="object 3"/>
          <p:cNvSpPr/>
          <p:nvPr/>
        </p:nvSpPr>
        <p:spPr>
          <a:xfrm>
            <a:off x="8632558" y="5386264"/>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4" name="object 4"/>
          <p:cNvSpPr/>
          <p:nvPr/>
        </p:nvSpPr>
        <p:spPr>
          <a:xfrm>
            <a:off x="8343836" y="538626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5" name="object 5"/>
          <p:cNvSpPr/>
          <p:nvPr/>
        </p:nvSpPr>
        <p:spPr>
          <a:xfrm>
            <a:off x="8055114" y="538626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 name="object 6"/>
          <p:cNvSpPr/>
          <p:nvPr/>
        </p:nvSpPr>
        <p:spPr>
          <a:xfrm>
            <a:off x="7766354" y="5386264"/>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 name="object 7"/>
          <p:cNvSpPr/>
          <p:nvPr/>
        </p:nvSpPr>
        <p:spPr>
          <a:xfrm>
            <a:off x="7477632" y="5386264"/>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8" name="object 8"/>
          <p:cNvSpPr/>
          <p:nvPr/>
        </p:nvSpPr>
        <p:spPr>
          <a:xfrm>
            <a:off x="7188910" y="538626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9" name="object 9"/>
          <p:cNvSpPr/>
          <p:nvPr/>
        </p:nvSpPr>
        <p:spPr>
          <a:xfrm>
            <a:off x="6900150" y="538626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0" name="object 10"/>
          <p:cNvSpPr/>
          <p:nvPr/>
        </p:nvSpPr>
        <p:spPr>
          <a:xfrm>
            <a:off x="6611416"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1" name="object 11"/>
          <p:cNvSpPr/>
          <p:nvPr/>
        </p:nvSpPr>
        <p:spPr>
          <a:xfrm>
            <a:off x="6322682" y="5386263"/>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 name="object 12"/>
          <p:cNvSpPr/>
          <p:nvPr/>
        </p:nvSpPr>
        <p:spPr>
          <a:xfrm>
            <a:off x="6033947"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3" name="object 13"/>
          <p:cNvSpPr/>
          <p:nvPr/>
        </p:nvSpPr>
        <p:spPr>
          <a:xfrm>
            <a:off x="5745226" y="5386263"/>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4" name="object 14"/>
          <p:cNvSpPr/>
          <p:nvPr/>
        </p:nvSpPr>
        <p:spPr>
          <a:xfrm>
            <a:off x="5456516" y="5386263"/>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5" name="object 15"/>
          <p:cNvSpPr/>
          <p:nvPr/>
        </p:nvSpPr>
        <p:spPr>
          <a:xfrm>
            <a:off x="5167744"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6" name="object 16"/>
          <p:cNvSpPr/>
          <p:nvPr/>
        </p:nvSpPr>
        <p:spPr>
          <a:xfrm>
            <a:off x="4879047" y="5386263"/>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17" name="object 17"/>
          <p:cNvSpPr/>
          <p:nvPr/>
        </p:nvSpPr>
        <p:spPr>
          <a:xfrm>
            <a:off x="4590288"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8" name="object 18"/>
          <p:cNvSpPr/>
          <p:nvPr/>
        </p:nvSpPr>
        <p:spPr>
          <a:xfrm>
            <a:off x="4301540"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9" name="object 19"/>
          <p:cNvSpPr/>
          <p:nvPr/>
        </p:nvSpPr>
        <p:spPr>
          <a:xfrm>
            <a:off x="4012806"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0" name="object 20"/>
          <p:cNvSpPr/>
          <p:nvPr/>
        </p:nvSpPr>
        <p:spPr>
          <a:xfrm>
            <a:off x="3724084"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1" name="object 21"/>
          <p:cNvSpPr/>
          <p:nvPr/>
        </p:nvSpPr>
        <p:spPr>
          <a:xfrm>
            <a:off x="3435350"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2" name="object 22"/>
          <p:cNvSpPr/>
          <p:nvPr/>
        </p:nvSpPr>
        <p:spPr>
          <a:xfrm>
            <a:off x="3146653" y="5386263"/>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23" name="object 23"/>
          <p:cNvSpPr/>
          <p:nvPr/>
        </p:nvSpPr>
        <p:spPr>
          <a:xfrm>
            <a:off x="2857880" y="5386263"/>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24" name="object 24"/>
          <p:cNvSpPr/>
          <p:nvPr/>
        </p:nvSpPr>
        <p:spPr>
          <a:xfrm>
            <a:off x="2569159" y="5386263"/>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25" name="object 25"/>
          <p:cNvSpPr/>
          <p:nvPr/>
        </p:nvSpPr>
        <p:spPr>
          <a:xfrm>
            <a:off x="2280449"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6" name="object 26"/>
          <p:cNvSpPr/>
          <p:nvPr/>
        </p:nvSpPr>
        <p:spPr>
          <a:xfrm>
            <a:off x="1991702" y="5386263"/>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27" name="object 27"/>
          <p:cNvSpPr/>
          <p:nvPr/>
        </p:nvSpPr>
        <p:spPr>
          <a:xfrm>
            <a:off x="1702968" y="5386263"/>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28" name="object 28"/>
          <p:cNvSpPr/>
          <p:nvPr/>
        </p:nvSpPr>
        <p:spPr>
          <a:xfrm>
            <a:off x="1414221" y="5386263"/>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29" name="object 29"/>
          <p:cNvSpPr/>
          <p:nvPr/>
        </p:nvSpPr>
        <p:spPr>
          <a:xfrm>
            <a:off x="1125486" y="5386263"/>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30" name="object 30"/>
          <p:cNvSpPr/>
          <p:nvPr/>
        </p:nvSpPr>
        <p:spPr>
          <a:xfrm>
            <a:off x="826181" y="5386263"/>
            <a:ext cx="92929" cy="0"/>
          </a:xfrm>
          <a:custGeom>
            <a:avLst/>
            <a:gdLst/>
            <a:ahLst/>
            <a:cxnLst/>
            <a:rect l="l" t="t" r="r" b="b"/>
            <a:pathLst>
              <a:path w="92929">
                <a:moveTo>
                  <a:pt x="0" y="0"/>
                </a:moveTo>
                <a:lnTo>
                  <a:pt x="92929" y="0"/>
                </a:lnTo>
              </a:path>
            </a:pathLst>
          </a:custGeom>
          <a:ln w="25400">
            <a:solidFill>
              <a:srgbClr val="6D6F71"/>
            </a:solidFill>
          </a:ln>
        </p:spPr>
        <p:txBody>
          <a:bodyPr wrap="square" lIns="0" tIns="0" rIns="0" bIns="0" rtlCol="0">
            <a:noAutofit/>
          </a:bodyPr>
          <a:lstStyle/>
          <a:p>
            <a:endParaRPr/>
          </a:p>
        </p:txBody>
      </p:sp>
      <p:sp>
        <p:nvSpPr>
          <p:cNvPr id="31" name="object 31"/>
          <p:cNvSpPr/>
          <p:nvPr/>
        </p:nvSpPr>
        <p:spPr>
          <a:xfrm>
            <a:off x="8632558" y="5071939"/>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32" name="object 32"/>
          <p:cNvSpPr/>
          <p:nvPr/>
        </p:nvSpPr>
        <p:spPr>
          <a:xfrm>
            <a:off x="8343836" y="5071939"/>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33" name="object 33"/>
          <p:cNvSpPr/>
          <p:nvPr/>
        </p:nvSpPr>
        <p:spPr>
          <a:xfrm>
            <a:off x="8055114" y="5071939"/>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34" name="object 34"/>
          <p:cNvSpPr/>
          <p:nvPr/>
        </p:nvSpPr>
        <p:spPr>
          <a:xfrm>
            <a:off x="7766354" y="5071939"/>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35" name="object 35"/>
          <p:cNvSpPr/>
          <p:nvPr/>
        </p:nvSpPr>
        <p:spPr>
          <a:xfrm>
            <a:off x="7477632" y="5071939"/>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36" name="object 36"/>
          <p:cNvSpPr/>
          <p:nvPr/>
        </p:nvSpPr>
        <p:spPr>
          <a:xfrm>
            <a:off x="7188910" y="5071939"/>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37" name="object 37"/>
          <p:cNvSpPr/>
          <p:nvPr/>
        </p:nvSpPr>
        <p:spPr>
          <a:xfrm>
            <a:off x="6900150" y="5071939"/>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38" name="object 38"/>
          <p:cNvSpPr/>
          <p:nvPr/>
        </p:nvSpPr>
        <p:spPr>
          <a:xfrm>
            <a:off x="6611416"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39" name="object 39"/>
          <p:cNvSpPr/>
          <p:nvPr/>
        </p:nvSpPr>
        <p:spPr>
          <a:xfrm>
            <a:off x="6322682" y="507193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40" name="object 40"/>
          <p:cNvSpPr/>
          <p:nvPr/>
        </p:nvSpPr>
        <p:spPr>
          <a:xfrm>
            <a:off x="6033947"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1" name="object 41"/>
          <p:cNvSpPr/>
          <p:nvPr/>
        </p:nvSpPr>
        <p:spPr>
          <a:xfrm>
            <a:off x="5745226" y="507193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42" name="object 42"/>
          <p:cNvSpPr/>
          <p:nvPr/>
        </p:nvSpPr>
        <p:spPr>
          <a:xfrm>
            <a:off x="5456516" y="507193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43" name="object 43"/>
          <p:cNvSpPr/>
          <p:nvPr/>
        </p:nvSpPr>
        <p:spPr>
          <a:xfrm>
            <a:off x="5167744"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4" name="object 44"/>
          <p:cNvSpPr/>
          <p:nvPr/>
        </p:nvSpPr>
        <p:spPr>
          <a:xfrm>
            <a:off x="4879047" y="5071938"/>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45" name="object 45"/>
          <p:cNvSpPr/>
          <p:nvPr/>
        </p:nvSpPr>
        <p:spPr>
          <a:xfrm>
            <a:off x="4590288"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6" name="object 46"/>
          <p:cNvSpPr/>
          <p:nvPr/>
        </p:nvSpPr>
        <p:spPr>
          <a:xfrm>
            <a:off x="4301540"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7" name="object 47"/>
          <p:cNvSpPr/>
          <p:nvPr/>
        </p:nvSpPr>
        <p:spPr>
          <a:xfrm>
            <a:off x="4012806"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8" name="object 48"/>
          <p:cNvSpPr/>
          <p:nvPr/>
        </p:nvSpPr>
        <p:spPr>
          <a:xfrm>
            <a:off x="3724084"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9" name="object 49"/>
          <p:cNvSpPr/>
          <p:nvPr/>
        </p:nvSpPr>
        <p:spPr>
          <a:xfrm>
            <a:off x="3435350"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50" name="object 50"/>
          <p:cNvSpPr/>
          <p:nvPr/>
        </p:nvSpPr>
        <p:spPr>
          <a:xfrm>
            <a:off x="3146653" y="5071938"/>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51" name="object 51"/>
          <p:cNvSpPr/>
          <p:nvPr/>
        </p:nvSpPr>
        <p:spPr>
          <a:xfrm>
            <a:off x="2857880" y="5071938"/>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52" name="object 52"/>
          <p:cNvSpPr/>
          <p:nvPr/>
        </p:nvSpPr>
        <p:spPr>
          <a:xfrm>
            <a:off x="2569159" y="507193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53" name="object 53"/>
          <p:cNvSpPr/>
          <p:nvPr/>
        </p:nvSpPr>
        <p:spPr>
          <a:xfrm>
            <a:off x="2280449"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54" name="object 54"/>
          <p:cNvSpPr/>
          <p:nvPr/>
        </p:nvSpPr>
        <p:spPr>
          <a:xfrm>
            <a:off x="1991702" y="507193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55" name="object 55"/>
          <p:cNvSpPr/>
          <p:nvPr/>
        </p:nvSpPr>
        <p:spPr>
          <a:xfrm>
            <a:off x="1702968" y="507193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56" name="object 56"/>
          <p:cNvSpPr/>
          <p:nvPr/>
        </p:nvSpPr>
        <p:spPr>
          <a:xfrm>
            <a:off x="1414221" y="507193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57" name="object 57"/>
          <p:cNvSpPr/>
          <p:nvPr/>
        </p:nvSpPr>
        <p:spPr>
          <a:xfrm>
            <a:off x="1125486" y="5071938"/>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58" name="object 58"/>
          <p:cNvSpPr/>
          <p:nvPr/>
        </p:nvSpPr>
        <p:spPr>
          <a:xfrm>
            <a:off x="826181" y="5071938"/>
            <a:ext cx="92929" cy="0"/>
          </a:xfrm>
          <a:custGeom>
            <a:avLst/>
            <a:gdLst/>
            <a:ahLst/>
            <a:cxnLst/>
            <a:rect l="l" t="t" r="r" b="b"/>
            <a:pathLst>
              <a:path w="92929">
                <a:moveTo>
                  <a:pt x="0" y="0"/>
                </a:moveTo>
                <a:lnTo>
                  <a:pt x="92929" y="0"/>
                </a:lnTo>
              </a:path>
            </a:pathLst>
          </a:custGeom>
          <a:ln w="25400">
            <a:solidFill>
              <a:srgbClr val="6D6F71"/>
            </a:solidFill>
          </a:ln>
        </p:spPr>
        <p:txBody>
          <a:bodyPr wrap="square" lIns="0" tIns="0" rIns="0" bIns="0" rtlCol="0">
            <a:noAutofit/>
          </a:bodyPr>
          <a:lstStyle/>
          <a:p>
            <a:endParaRPr/>
          </a:p>
        </p:txBody>
      </p:sp>
      <p:sp>
        <p:nvSpPr>
          <p:cNvPr id="59" name="object 59"/>
          <p:cNvSpPr/>
          <p:nvPr/>
        </p:nvSpPr>
        <p:spPr>
          <a:xfrm>
            <a:off x="8632558" y="4757589"/>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60" name="object 60"/>
          <p:cNvSpPr/>
          <p:nvPr/>
        </p:nvSpPr>
        <p:spPr>
          <a:xfrm>
            <a:off x="8343836" y="4757589"/>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61" name="object 61"/>
          <p:cNvSpPr/>
          <p:nvPr/>
        </p:nvSpPr>
        <p:spPr>
          <a:xfrm>
            <a:off x="8055114" y="475758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2" name="object 62"/>
          <p:cNvSpPr/>
          <p:nvPr/>
        </p:nvSpPr>
        <p:spPr>
          <a:xfrm>
            <a:off x="7766354"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63" name="object 63"/>
          <p:cNvSpPr/>
          <p:nvPr/>
        </p:nvSpPr>
        <p:spPr>
          <a:xfrm>
            <a:off x="7477632" y="475758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64" name="object 64"/>
          <p:cNvSpPr/>
          <p:nvPr/>
        </p:nvSpPr>
        <p:spPr>
          <a:xfrm>
            <a:off x="7188910" y="475758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5" name="object 65"/>
          <p:cNvSpPr/>
          <p:nvPr/>
        </p:nvSpPr>
        <p:spPr>
          <a:xfrm>
            <a:off x="6900150" y="475758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66" name="object 66"/>
          <p:cNvSpPr/>
          <p:nvPr/>
        </p:nvSpPr>
        <p:spPr>
          <a:xfrm>
            <a:off x="6611416"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67" name="object 67"/>
          <p:cNvSpPr/>
          <p:nvPr/>
        </p:nvSpPr>
        <p:spPr>
          <a:xfrm>
            <a:off x="6322682" y="475758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8" name="object 68"/>
          <p:cNvSpPr/>
          <p:nvPr/>
        </p:nvSpPr>
        <p:spPr>
          <a:xfrm>
            <a:off x="6033947"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69" name="object 69"/>
          <p:cNvSpPr/>
          <p:nvPr/>
        </p:nvSpPr>
        <p:spPr>
          <a:xfrm>
            <a:off x="5745226" y="475758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70" name="object 70"/>
          <p:cNvSpPr/>
          <p:nvPr/>
        </p:nvSpPr>
        <p:spPr>
          <a:xfrm>
            <a:off x="5456516" y="475758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71" name="object 71"/>
          <p:cNvSpPr/>
          <p:nvPr/>
        </p:nvSpPr>
        <p:spPr>
          <a:xfrm>
            <a:off x="5167744"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2" name="object 72"/>
          <p:cNvSpPr/>
          <p:nvPr/>
        </p:nvSpPr>
        <p:spPr>
          <a:xfrm>
            <a:off x="4879047" y="4757588"/>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73" name="object 73"/>
          <p:cNvSpPr/>
          <p:nvPr/>
        </p:nvSpPr>
        <p:spPr>
          <a:xfrm>
            <a:off x="4590288"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4" name="object 74"/>
          <p:cNvSpPr/>
          <p:nvPr/>
        </p:nvSpPr>
        <p:spPr>
          <a:xfrm>
            <a:off x="4301540"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5" name="object 75"/>
          <p:cNvSpPr/>
          <p:nvPr/>
        </p:nvSpPr>
        <p:spPr>
          <a:xfrm>
            <a:off x="4012806"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6" name="object 76"/>
          <p:cNvSpPr/>
          <p:nvPr/>
        </p:nvSpPr>
        <p:spPr>
          <a:xfrm>
            <a:off x="3724084"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7" name="object 77"/>
          <p:cNvSpPr/>
          <p:nvPr/>
        </p:nvSpPr>
        <p:spPr>
          <a:xfrm>
            <a:off x="3435350" y="475758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8" name="object 78"/>
          <p:cNvSpPr/>
          <p:nvPr/>
        </p:nvSpPr>
        <p:spPr>
          <a:xfrm>
            <a:off x="3146653" y="4757587"/>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79" name="object 79"/>
          <p:cNvSpPr/>
          <p:nvPr/>
        </p:nvSpPr>
        <p:spPr>
          <a:xfrm>
            <a:off x="2857880" y="4757587"/>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80" name="object 80"/>
          <p:cNvSpPr/>
          <p:nvPr/>
        </p:nvSpPr>
        <p:spPr>
          <a:xfrm>
            <a:off x="2569159" y="475758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81" name="object 81"/>
          <p:cNvSpPr/>
          <p:nvPr/>
        </p:nvSpPr>
        <p:spPr>
          <a:xfrm>
            <a:off x="2280449" y="475758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82" name="object 82"/>
          <p:cNvSpPr/>
          <p:nvPr/>
        </p:nvSpPr>
        <p:spPr>
          <a:xfrm>
            <a:off x="1702968" y="4757587"/>
            <a:ext cx="371106" cy="0"/>
          </a:xfrm>
          <a:custGeom>
            <a:avLst/>
            <a:gdLst/>
            <a:ahLst/>
            <a:cxnLst/>
            <a:rect l="l" t="t" r="r" b="b"/>
            <a:pathLst>
              <a:path w="371106">
                <a:moveTo>
                  <a:pt x="0" y="0"/>
                </a:moveTo>
                <a:lnTo>
                  <a:pt x="371106" y="0"/>
                </a:lnTo>
              </a:path>
            </a:pathLst>
          </a:custGeom>
          <a:ln w="25400">
            <a:solidFill>
              <a:srgbClr val="6D6F71"/>
            </a:solidFill>
          </a:ln>
        </p:spPr>
        <p:txBody>
          <a:bodyPr wrap="square" lIns="0" tIns="0" rIns="0" bIns="0" rtlCol="0">
            <a:noAutofit/>
          </a:bodyPr>
          <a:lstStyle/>
          <a:p>
            <a:endParaRPr/>
          </a:p>
        </p:txBody>
      </p:sp>
      <p:sp>
        <p:nvSpPr>
          <p:cNvPr id="83" name="object 83"/>
          <p:cNvSpPr/>
          <p:nvPr/>
        </p:nvSpPr>
        <p:spPr>
          <a:xfrm>
            <a:off x="1414221" y="475758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84" name="object 84"/>
          <p:cNvSpPr/>
          <p:nvPr/>
        </p:nvSpPr>
        <p:spPr>
          <a:xfrm>
            <a:off x="1125486" y="4757587"/>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85" name="object 85"/>
          <p:cNvSpPr/>
          <p:nvPr/>
        </p:nvSpPr>
        <p:spPr>
          <a:xfrm>
            <a:off x="826181" y="4757587"/>
            <a:ext cx="92929" cy="0"/>
          </a:xfrm>
          <a:custGeom>
            <a:avLst/>
            <a:gdLst/>
            <a:ahLst/>
            <a:cxnLst/>
            <a:rect l="l" t="t" r="r" b="b"/>
            <a:pathLst>
              <a:path w="92929">
                <a:moveTo>
                  <a:pt x="0" y="0"/>
                </a:moveTo>
                <a:lnTo>
                  <a:pt x="92929" y="0"/>
                </a:lnTo>
              </a:path>
            </a:pathLst>
          </a:custGeom>
          <a:ln w="25400">
            <a:solidFill>
              <a:srgbClr val="6D6F71"/>
            </a:solidFill>
          </a:ln>
        </p:spPr>
        <p:txBody>
          <a:bodyPr wrap="square" lIns="0" tIns="0" rIns="0" bIns="0" rtlCol="0">
            <a:noAutofit/>
          </a:bodyPr>
          <a:lstStyle/>
          <a:p>
            <a:endParaRPr/>
          </a:p>
        </p:txBody>
      </p:sp>
      <p:sp>
        <p:nvSpPr>
          <p:cNvPr id="86" name="object 86"/>
          <p:cNvSpPr/>
          <p:nvPr/>
        </p:nvSpPr>
        <p:spPr>
          <a:xfrm>
            <a:off x="8632558" y="4431998"/>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87" name="object 87"/>
          <p:cNvSpPr/>
          <p:nvPr/>
        </p:nvSpPr>
        <p:spPr>
          <a:xfrm>
            <a:off x="8343836" y="443199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88" name="object 88"/>
          <p:cNvSpPr/>
          <p:nvPr/>
        </p:nvSpPr>
        <p:spPr>
          <a:xfrm>
            <a:off x="8055114" y="443199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89" name="object 89"/>
          <p:cNvSpPr/>
          <p:nvPr/>
        </p:nvSpPr>
        <p:spPr>
          <a:xfrm>
            <a:off x="7766354" y="443199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0" name="object 90"/>
          <p:cNvSpPr/>
          <p:nvPr/>
        </p:nvSpPr>
        <p:spPr>
          <a:xfrm>
            <a:off x="7477632" y="443199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91" name="object 91"/>
          <p:cNvSpPr/>
          <p:nvPr/>
        </p:nvSpPr>
        <p:spPr>
          <a:xfrm>
            <a:off x="7188910" y="443199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92" name="object 92"/>
          <p:cNvSpPr/>
          <p:nvPr/>
        </p:nvSpPr>
        <p:spPr>
          <a:xfrm>
            <a:off x="6900150" y="443199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93" name="object 93"/>
          <p:cNvSpPr/>
          <p:nvPr/>
        </p:nvSpPr>
        <p:spPr>
          <a:xfrm>
            <a:off x="6611416" y="443199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4" name="object 94"/>
          <p:cNvSpPr/>
          <p:nvPr/>
        </p:nvSpPr>
        <p:spPr>
          <a:xfrm>
            <a:off x="6322682" y="443199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95" name="object 95"/>
          <p:cNvSpPr/>
          <p:nvPr/>
        </p:nvSpPr>
        <p:spPr>
          <a:xfrm>
            <a:off x="6033947" y="443199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6" name="object 96"/>
          <p:cNvSpPr/>
          <p:nvPr/>
        </p:nvSpPr>
        <p:spPr>
          <a:xfrm>
            <a:off x="5745226" y="443199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97" name="object 97"/>
          <p:cNvSpPr/>
          <p:nvPr/>
        </p:nvSpPr>
        <p:spPr>
          <a:xfrm>
            <a:off x="5456516" y="443199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98" name="object 98"/>
          <p:cNvSpPr/>
          <p:nvPr/>
        </p:nvSpPr>
        <p:spPr>
          <a:xfrm>
            <a:off x="5167744" y="443199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9" name="object 99"/>
          <p:cNvSpPr/>
          <p:nvPr/>
        </p:nvSpPr>
        <p:spPr>
          <a:xfrm>
            <a:off x="4879047" y="4431997"/>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100" name="object 100"/>
          <p:cNvSpPr/>
          <p:nvPr/>
        </p:nvSpPr>
        <p:spPr>
          <a:xfrm>
            <a:off x="826181" y="4431997"/>
            <a:ext cx="3846465" cy="0"/>
          </a:xfrm>
          <a:custGeom>
            <a:avLst/>
            <a:gdLst/>
            <a:ahLst/>
            <a:cxnLst/>
            <a:rect l="l" t="t" r="r" b="b"/>
            <a:pathLst>
              <a:path w="3846465">
                <a:moveTo>
                  <a:pt x="0" y="0"/>
                </a:moveTo>
                <a:lnTo>
                  <a:pt x="3846465" y="0"/>
                </a:lnTo>
              </a:path>
            </a:pathLst>
          </a:custGeom>
          <a:ln w="25400">
            <a:solidFill>
              <a:srgbClr val="6D6F71"/>
            </a:solidFill>
          </a:ln>
        </p:spPr>
        <p:txBody>
          <a:bodyPr wrap="square" lIns="0" tIns="0" rIns="0" bIns="0" rtlCol="0">
            <a:noAutofit/>
          </a:bodyPr>
          <a:lstStyle/>
          <a:p>
            <a:endParaRPr/>
          </a:p>
        </p:txBody>
      </p:sp>
      <p:sp>
        <p:nvSpPr>
          <p:cNvPr id="101" name="object 101"/>
          <p:cNvSpPr/>
          <p:nvPr/>
        </p:nvSpPr>
        <p:spPr>
          <a:xfrm>
            <a:off x="8632558" y="4117647"/>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02" name="object 102"/>
          <p:cNvSpPr/>
          <p:nvPr/>
        </p:nvSpPr>
        <p:spPr>
          <a:xfrm>
            <a:off x="8343836" y="411764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03" name="object 103"/>
          <p:cNvSpPr/>
          <p:nvPr/>
        </p:nvSpPr>
        <p:spPr>
          <a:xfrm>
            <a:off x="8055114" y="411764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04" name="object 104"/>
          <p:cNvSpPr/>
          <p:nvPr/>
        </p:nvSpPr>
        <p:spPr>
          <a:xfrm>
            <a:off x="7766354" y="411764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05" name="object 105"/>
          <p:cNvSpPr/>
          <p:nvPr/>
        </p:nvSpPr>
        <p:spPr>
          <a:xfrm>
            <a:off x="7477632" y="4117647"/>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06" name="object 106"/>
          <p:cNvSpPr/>
          <p:nvPr/>
        </p:nvSpPr>
        <p:spPr>
          <a:xfrm>
            <a:off x="7188910" y="411764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07" name="object 107"/>
          <p:cNvSpPr/>
          <p:nvPr/>
        </p:nvSpPr>
        <p:spPr>
          <a:xfrm>
            <a:off x="6900150" y="411764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08" name="object 108"/>
          <p:cNvSpPr/>
          <p:nvPr/>
        </p:nvSpPr>
        <p:spPr>
          <a:xfrm>
            <a:off x="6611416" y="411764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09" name="object 109"/>
          <p:cNvSpPr/>
          <p:nvPr/>
        </p:nvSpPr>
        <p:spPr>
          <a:xfrm>
            <a:off x="6322682" y="411764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10" name="object 110"/>
          <p:cNvSpPr/>
          <p:nvPr/>
        </p:nvSpPr>
        <p:spPr>
          <a:xfrm>
            <a:off x="6033947" y="411764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11" name="object 111"/>
          <p:cNvSpPr/>
          <p:nvPr/>
        </p:nvSpPr>
        <p:spPr>
          <a:xfrm>
            <a:off x="5167744" y="4117647"/>
            <a:ext cx="659815" cy="0"/>
          </a:xfrm>
          <a:custGeom>
            <a:avLst/>
            <a:gdLst/>
            <a:ahLst/>
            <a:cxnLst/>
            <a:rect l="l" t="t" r="r" b="b"/>
            <a:pathLst>
              <a:path w="659815">
                <a:moveTo>
                  <a:pt x="0" y="0"/>
                </a:moveTo>
                <a:lnTo>
                  <a:pt x="659815" y="0"/>
                </a:lnTo>
              </a:path>
            </a:pathLst>
          </a:custGeom>
          <a:ln w="25400">
            <a:solidFill>
              <a:srgbClr val="6D6F71"/>
            </a:solidFill>
          </a:ln>
        </p:spPr>
        <p:txBody>
          <a:bodyPr wrap="square" lIns="0" tIns="0" rIns="0" bIns="0" rtlCol="0">
            <a:noAutofit/>
          </a:bodyPr>
          <a:lstStyle/>
          <a:p>
            <a:endParaRPr/>
          </a:p>
        </p:txBody>
      </p:sp>
      <p:sp>
        <p:nvSpPr>
          <p:cNvPr id="112" name="object 112"/>
          <p:cNvSpPr/>
          <p:nvPr/>
        </p:nvSpPr>
        <p:spPr>
          <a:xfrm>
            <a:off x="826181" y="4117647"/>
            <a:ext cx="4135187" cy="0"/>
          </a:xfrm>
          <a:custGeom>
            <a:avLst/>
            <a:gdLst/>
            <a:ahLst/>
            <a:cxnLst/>
            <a:rect l="l" t="t" r="r" b="b"/>
            <a:pathLst>
              <a:path w="4135187">
                <a:moveTo>
                  <a:pt x="0" y="0"/>
                </a:moveTo>
                <a:lnTo>
                  <a:pt x="4135187" y="0"/>
                </a:lnTo>
              </a:path>
            </a:pathLst>
          </a:custGeom>
          <a:ln w="25400">
            <a:solidFill>
              <a:srgbClr val="6D6F71"/>
            </a:solidFill>
          </a:ln>
        </p:spPr>
        <p:txBody>
          <a:bodyPr wrap="square" lIns="0" tIns="0" rIns="0" bIns="0" rtlCol="0">
            <a:noAutofit/>
          </a:bodyPr>
          <a:lstStyle/>
          <a:p>
            <a:endParaRPr/>
          </a:p>
        </p:txBody>
      </p:sp>
      <p:sp>
        <p:nvSpPr>
          <p:cNvPr id="113" name="object 113"/>
          <p:cNvSpPr/>
          <p:nvPr/>
        </p:nvSpPr>
        <p:spPr>
          <a:xfrm>
            <a:off x="8632558" y="3803322"/>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14" name="object 114"/>
          <p:cNvSpPr/>
          <p:nvPr/>
        </p:nvSpPr>
        <p:spPr>
          <a:xfrm>
            <a:off x="8343836" y="3803322"/>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15" name="object 115"/>
          <p:cNvSpPr/>
          <p:nvPr/>
        </p:nvSpPr>
        <p:spPr>
          <a:xfrm>
            <a:off x="8055114" y="3803322"/>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16" name="object 116"/>
          <p:cNvSpPr/>
          <p:nvPr/>
        </p:nvSpPr>
        <p:spPr>
          <a:xfrm>
            <a:off x="7766354" y="3803322"/>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17" name="object 117"/>
          <p:cNvSpPr/>
          <p:nvPr/>
        </p:nvSpPr>
        <p:spPr>
          <a:xfrm>
            <a:off x="7477632" y="3803322"/>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18" name="object 118"/>
          <p:cNvSpPr/>
          <p:nvPr/>
        </p:nvSpPr>
        <p:spPr>
          <a:xfrm>
            <a:off x="7188910" y="3803322"/>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19" name="object 119"/>
          <p:cNvSpPr/>
          <p:nvPr/>
        </p:nvSpPr>
        <p:spPr>
          <a:xfrm>
            <a:off x="6900150" y="3803322"/>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20" name="object 120"/>
          <p:cNvSpPr/>
          <p:nvPr/>
        </p:nvSpPr>
        <p:spPr>
          <a:xfrm>
            <a:off x="6611416" y="3803322"/>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21" name="object 121"/>
          <p:cNvSpPr/>
          <p:nvPr/>
        </p:nvSpPr>
        <p:spPr>
          <a:xfrm>
            <a:off x="6322682" y="3803322"/>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2" name="object 122"/>
          <p:cNvSpPr/>
          <p:nvPr/>
        </p:nvSpPr>
        <p:spPr>
          <a:xfrm>
            <a:off x="826181" y="3803322"/>
            <a:ext cx="5290125" cy="0"/>
          </a:xfrm>
          <a:custGeom>
            <a:avLst/>
            <a:gdLst/>
            <a:ahLst/>
            <a:cxnLst/>
            <a:rect l="l" t="t" r="r" b="b"/>
            <a:pathLst>
              <a:path w="5290125">
                <a:moveTo>
                  <a:pt x="0" y="0"/>
                </a:moveTo>
                <a:lnTo>
                  <a:pt x="5290125" y="0"/>
                </a:lnTo>
              </a:path>
            </a:pathLst>
          </a:custGeom>
          <a:ln w="25400">
            <a:solidFill>
              <a:srgbClr val="6D6F71"/>
            </a:solidFill>
          </a:ln>
        </p:spPr>
        <p:txBody>
          <a:bodyPr wrap="square" lIns="0" tIns="0" rIns="0" bIns="0" rtlCol="0">
            <a:noAutofit/>
          </a:bodyPr>
          <a:lstStyle/>
          <a:p>
            <a:endParaRPr/>
          </a:p>
        </p:txBody>
      </p:sp>
      <p:sp>
        <p:nvSpPr>
          <p:cNvPr id="123" name="object 123"/>
          <p:cNvSpPr/>
          <p:nvPr/>
        </p:nvSpPr>
        <p:spPr>
          <a:xfrm>
            <a:off x="8632558" y="3488947"/>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24" name="object 124"/>
          <p:cNvSpPr/>
          <p:nvPr/>
        </p:nvSpPr>
        <p:spPr>
          <a:xfrm>
            <a:off x="8343836" y="348894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25" name="object 125"/>
          <p:cNvSpPr/>
          <p:nvPr/>
        </p:nvSpPr>
        <p:spPr>
          <a:xfrm>
            <a:off x="8055114" y="3488946"/>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6" name="object 126"/>
          <p:cNvSpPr/>
          <p:nvPr/>
        </p:nvSpPr>
        <p:spPr>
          <a:xfrm>
            <a:off x="7766354" y="3488946"/>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27" name="object 127"/>
          <p:cNvSpPr/>
          <p:nvPr/>
        </p:nvSpPr>
        <p:spPr>
          <a:xfrm>
            <a:off x="7477632" y="3488946"/>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28" name="object 128"/>
          <p:cNvSpPr/>
          <p:nvPr/>
        </p:nvSpPr>
        <p:spPr>
          <a:xfrm>
            <a:off x="7188910" y="3488946"/>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9" name="object 129"/>
          <p:cNvSpPr/>
          <p:nvPr/>
        </p:nvSpPr>
        <p:spPr>
          <a:xfrm>
            <a:off x="6900150" y="3488946"/>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30" name="object 130"/>
          <p:cNvSpPr/>
          <p:nvPr/>
        </p:nvSpPr>
        <p:spPr>
          <a:xfrm>
            <a:off x="6611416" y="3488946"/>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31" name="object 131"/>
          <p:cNvSpPr/>
          <p:nvPr/>
        </p:nvSpPr>
        <p:spPr>
          <a:xfrm>
            <a:off x="826181" y="3488946"/>
            <a:ext cx="5578847" cy="0"/>
          </a:xfrm>
          <a:custGeom>
            <a:avLst/>
            <a:gdLst/>
            <a:ahLst/>
            <a:cxnLst/>
            <a:rect l="l" t="t" r="r" b="b"/>
            <a:pathLst>
              <a:path w="5578847">
                <a:moveTo>
                  <a:pt x="0" y="0"/>
                </a:moveTo>
                <a:lnTo>
                  <a:pt x="5578847" y="0"/>
                </a:lnTo>
              </a:path>
            </a:pathLst>
          </a:custGeom>
          <a:ln w="25400">
            <a:solidFill>
              <a:srgbClr val="6D6F71"/>
            </a:solidFill>
          </a:ln>
        </p:spPr>
        <p:txBody>
          <a:bodyPr wrap="square" lIns="0" tIns="0" rIns="0" bIns="0" rtlCol="0">
            <a:noAutofit/>
          </a:bodyPr>
          <a:lstStyle/>
          <a:p>
            <a:endParaRPr/>
          </a:p>
        </p:txBody>
      </p:sp>
      <p:sp>
        <p:nvSpPr>
          <p:cNvPr id="132" name="object 132"/>
          <p:cNvSpPr/>
          <p:nvPr/>
        </p:nvSpPr>
        <p:spPr>
          <a:xfrm>
            <a:off x="8632558" y="3163394"/>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33" name="object 133"/>
          <p:cNvSpPr/>
          <p:nvPr/>
        </p:nvSpPr>
        <p:spPr>
          <a:xfrm>
            <a:off x="8343836" y="316339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34" name="object 134"/>
          <p:cNvSpPr/>
          <p:nvPr/>
        </p:nvSpPr>
        <p:spPr>
          <a:xfrm>
            <a:off x="8055114" y="316339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35" name="object 135"/>
          <p:cNvSpPr/>
          <p:nvPr/>
        </p:nvSpPr>
        <p:spPr>
          <a:xfrm>
            <a:off x="7766354" y="3163394"/>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36" name="object 136"/>
          <p:cNvSpPr/>
          <p:nvPr/>
        </p:nvSpPr>
        <p:spPr>
          <a:xfrm>
            <a:off x="7188910" y="3163394"/>
            <a:ext cx="371055" cy="0"/>
          </a:xfrm>
          <a:custGeom>
            <a:avLst/>
            <a:gdLst/>
            <a:ahLst/>
            <a:cxnLst/>
            <a:rect l="l" t="t" r="r" b="b"/>
            <a:pathLst>
              <a:path w="371055">
                <a:moveTo>
                  <a:pt x="0" y="0"/>
                </a:moveTo>
                <a:lnTo>
                  <a:pt x="371055" y="0"/>
                </a:lnTo>
              </a:path>
            </a:pathLst>
          </a:custGeom>
          <a:ln w="25400">
            <a:solidFill>
              <a:srgbClr val="6D6F71"/>
            </a:solidFill>
          </a:ln>
        </p:spPr>
        <p:txBody>
          <a:bodyPr wrap="square" lIns="0" tIns="0" rIns="0" bIns="0" rtlCol="0">
            <a:noAutofit/>
          </a:bodyPr>
          <a:lstStyle/>
          <a:p>
            <a:endParaRPr/>
          </a:p>
        </p:txBody>
      </p:sp>
      <p:sp>
        <p:nvSpPr>
          <p:cNvPr id="137" name="object 137"/>
          <p:cNvSpPr/>
          <p:nvPr/>
        </p:nvSpPr>
        <p:spPr>
          <a:xfrm>
            <a:off x="826181" y="3163394"/>
            <a:ext cx="6156341" cy="0"/>
          </a:xfrm>
          <a:custGeom>
            <a:avLst/>
            <a:gdLst/>
            <a:ahLst/>
            <a:cxnLst/>
            <a:rect l="l" t="t" r="r" b="b"/>
            <a:pathLst>
              <a:path w="6156341">
                <a:moveTo>
                  <a:pt x="0" y="0"/>
                </a:moveTo>
                <a:lnTo>
                  <a:pt x="6156341" y="0"/>
                </a:lnTo>
              </a:path>
            </a:pathLst>
          </a:custGeom>
          <a:ln w="25400">
            <a:solidFill>
              <a:srgbClr val="6D6F71"/>
            </a:solidFill>
          </a:ln>
        </p:spPr>
        <p:txBody>
          <a:bodyPr wrap="square" lIns="0" tIns="0" rIns="0" bIns="0" rtlCol="0">
            <a:noAutofit/>
          </a:bodyPr>
          <a:lstStyle/>
          <a:p>
            <a:endParaRPr/>
          </a:p>
        </p:txBody>
      </p:sp>
      <p:sp>
        <p:nvSpPr>
          <p:cNvPr id="138" name="object 138"/>
          <p:cNvSpPr/>
          <p:nvPr/>
        </p:nvSpPr>
        <p:spPr>
          <a:xfrm>
            <a:off x="8632558" y="2849044"/>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39" name="object 139"/>
          <p:cNvSpPr/>
          <p:nvPr/>
        </p:nvSpPr>
        <p:spPr>
          <a:xfrm>
            <a:off x="8343836" y="284904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40" name="object 140"/>
          <p:cNvSpPr/>
          <p:nvPr/>
        </p:nvSpPr>
        <p:spPr>
          <a:xfrm>
            <a:off x="8055114" y="284904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41" name="object 141"/>
          <p:cNvSpPr/>
          <p:nvPr/>
        </p:nvSpPr>
        <p:spPr>
          <a:xfrm>
            <a:off x="826181" y="2849044"/>
            <a:ext cx="7022532" cy="0"/>
          </a:xfrm>
          <a:custGeom>
            <a:avLst/>
            <a:gdLst/>
            <a:ahLst/>
            <a:cxnLst/>
            <a:rect l="l" t="t" r="r" b="b"/>
            <a:pathLst>
              <a:path w="7022532">
                <a:moveTo>
                  <a:pt x="0" y="0"/>
                </a:moveTo>
                <a:lnTo>
                  <a:pt x="7022532" y="0"/>
                </a:lnTo>
              </a:path>
            </a:pathLst>
          </a:custGeom>
          <a:ln w="25400">
            <a:solidFill>
              <a:srgbClr val="6D6F71"/>
            </a:solidFill>
          </a:ln>
        </p:spPr>
        <p:txBody>
          <a:bodyPr wrap="square" lIns="0" tIns="0" rIns="0" bIns="0" rtlCol="0">
            <a:noAutofit/>
          </a:bodyPr>
          <a:lstStyle/>
          <a:p>
            <a:endParaRPr/>
          </a:p>
        </p:txBody>
      </p:sp>
      <p:sp>
        <p:nvSpPr>
          <p:cNvPr id="142" name="object 142"/>
          <p:cNvSpPr/>
          <p:nvPr/>
        </p:nvSpPr>
        <p:spPr>
          <a:xfrm>
            <a:off x="826182" y="2534693"/>
            <a:ext cx="7856778" cy="0"/>
          </a:xfrm>
          <a:custGeom>
            <a:avLst/>
            <a:gdLst/>
            <a:ahLst/>
            <a:cxnLst/>
            <a:rect l="l" t="t" r="r" b="b"/>
            <a:pathLst>
              <a:path w="7856778">
                <a:moveTo>
                  <a:pt x="0" y="0"/>
                </a:moveTo>
                <a:lnTo>
                  <a:pt x="7856778" y="0"/>
                </a:lnTo>
              </a:path>
            </a:pathLst>
          </a:custGeom>
          <a:ln w="25400">
            <a:solidFill>
              <a:srgbClr val="6D6F71"/>
            </a:solidFill>
          </a:ln>
        </p:spPr>
        <p:txBody>
          <a:bodyPr wrap="square" lIns="0" tIns="0" rIns="0" bIns="0" rtlCol="0">
            <a:noAutofit/>
          </a:bodyPr>
          <a:lstStyle/>
          <a:p>
            <a:endParaRPr/>
          </a:p>
        </p:txBody>
      </p:sp>
      <p:sp>
        <p:nvSpPr>
          <p:cNvPr id="143" name="object 143"/>
          <p:cNvSpPr/>
          <p:nvPr/>
        </p:nvSpPr>
        <p:spPr>
          <a:xfrm>
            <a:off x="919111" y="4492599"/>
            <a:ext cx="206375" cy="1210246"/>
          </a:xfrm>
          <a:custGeom>
            <a:avLst/>
            <a:gdLst/>
            <a:ahLst/>
            <a:cxnLst/>
            <a:rect l="l" t="t" r="r" b="b"/>
            <a:pathLst>
              <a:path w="206375" h="1210246">
                <a:moveTo>
                  <a:pt x="0" y="0"/>
                </a:moveTo>
                <a:lnTo>
                  <a:pt x="206375" y="0"/>
                </a:lnTo>
                <a:lnTo>
                  <a:pt x="206375" y="1210246"/>
                </a:lnTo>
                <a:lnTo>
                  <a:pt x="0" y="1210246"/>
                </a:lnTo>
                <a:lnTo>
                  <a:pt x="0" y="0"/>
                </a:lnTo>
                <a:close/>
              </a:path>
            </a:pathLst>
          </a:custGeom>
          <a:solidFill>
            <a:srgbClr val="ED1D24"/>
          </a:solidFill>
        </p:spPr>
        <p:txBody>
          <a:bodyPr wrap="square" lIns="0" tIns="0" rIns="0" bIns="0" rtlCol="0">
            <a:noAutofit/>
          </a:bodyPr>
          <a:lstStyle/>
          <a:p>
            <a:endParaRPr/>
          </a:p>
        </p:txBody>
      </p:sp>
      <p:sp>
        <p:nvSpPr>
          <p:cNvPr id="144" name="object 144"/>
          <p:cNvSpPr/>
          <p:nvPr/>
        </p:nvSpPr>
        <p:spPr>
          <a:xfrm>
            <a:off x="1207871" y="4562297"/>
            <a:ext cx="206349" cy="1140548"/>
          </a:xfrm>
          <a:custGeom>
            <a:avLst/>
            <a:gdLst/>
            <a:ahLst/>
            <a:cxnLst/>
            <a:rect l="l" t="t" r="r" b="b"/>
            <a:pathLst>
              <a:path w="206349" h="1140548">
                <a:moveTo>
                  <a:pt x="0" y="0"/>
                </a:moveTo>
                <a:lnTo>
                  <a:pt x="206349" y="0"/>
                </a:lnTo>
                <a:lnTo>
                  <a:pt x="206349" y="1140548"/>
                </a:lnTo>
                <a:lnTo>
                  <a:pt x="0" y="1140548"/>
                </a:lnTo>
                <a:lnTo>
                  <a:pt x="0" y="0"/>
                </a:lnTo>
                <a:close/>
              </a:path>
            </a:pathLst>
          </a:custGeom>
          <a:solidFill>
            <a:srgbClr val="ED1D24"/>
          </a:solidFill>
        </p:spPr>
        <p:txBody>
          <a:bodyPr wrap="square" lIns="0" tIns="0" rIns="0" bIns="0" rtlCol="0">
            <a:noAutofit/>
          </a:bodyPr>
          <a:lstStyle/>
          <a:p>
            <a:endParaRPr/>
          </a:p>
        </p:txBody>
      </p:sp>
      <p:sp>
        <p:nvSpPr>
          <p:cNvPr id="145" name="object 145"/>
          <p:cNvSpPr/>
          <p:nvPr/>
        </p:nvSpPr>
        <p:spPr>
          <a:xfrm>
            <a:off x="1496593" y="4600321"/>
            <a:ext cx="206375" cy="1102525"/>
          </a:xfrm>
          <a:custGeom>
            <a:avLst/>
            <a:gdLst/>
            <a:ahLst/>
            <a:cxnLst/>
            <a:rect l="l" t="t" r="r" b="b"/>
            <a:pathLst>
              <a:path w="206375" h="1102525">
                <a:moveTo>
                  <a:pt x="0" y="0"/>
                </a:moveTo>
                <a:lnTo>
                  <a:pt x="206375" y="0"/>
                </a:lnTo>
                <a:lnTo>
                  <a:pt x="206375" y="1102525"/>
                </a:lnTo>
                <a:lnTo>
                  <a:pt x="0" y="1102525"/>
                </a:lnTo>
                <a:lnTo>
                  <a:pt x="0" y="0"/>
                </a:lnTo>
                <a:close/>
              </a:path>
            </a:pathLst>
          </a:custGeom>
          <a:solidFill>
            <a:srgbClr val="BF1E2D"/>
          </a:solidFill>
        </p:spPr>
        <p:txBody>
          <a:bodyPr wrap="square" lIns="0" tIns="0" rIns="0" bIns="0" rtlCol="0">
            <a:noAutofit/>
          </a:bodyPr>
          <a:lstStyle/>
          <a:p>
            <a:endParaRPr/>
          </a:p>
        </p:txBody>
      </p:sp>
      <p:sp>
        <p:nvSpPr>
          <p:cNvPr id="146" name="object 146"/>
          <p:cNvSpPr/>
          <p:nvPr/>
        </p:nvSpPr>
        <p:spPr>
          <a:xfrm>
            <a:off x="1785302" y="4815751"/>
            <a:ext cx="206400" cy="887094"/>
          </a:xfrm>
          <a:custGeom>
            <a:avLst/>
            <a:gdLst/>
            <a:ahLst/>
            <a:cxnLst/>
            <a:rect l="l" t="t" r="r" b="b"/>
            <a:pathLst>
              <a:path w="206400" h="887095">
                <a:moveTo>
                  <a:pt x="0" y="0"/>
                </a:moveTo>
                <a:lnTo>
                  <a:pt x="206400" y="0"/>
                </a:lnTo>
                <a:lnTo>
                  <a:pt x="206400" y="887095"/>
                </a:lnTo>
                <a:lnTo>
                  <a:pt x="0" y="887095"/>
                </a:lnTo>
                <a:lnTo>
                  <a:pt x="0" y="0"/>
                </a:lnTo>
                <a:close/>
              </a:path>
            </a:pathLst>
          </a:custGeom>
          <a:solidFill>
            <a:srgbClr val="ED1D24"/>
          </a:solidFill>
        </p:spPr>
        <p:txBody>
          <a:bodyPr wrap="square" lIns="0" tIns="0" rIns="0" bIns="0" rtlCol="0">
            <a:noAutofit/>
          </a:bodyPr>
          <a:lstStyle/>
          <a:p>
            <a:endParaRPr/>
          </a:p>
        </p:txBody>
      </p:sp>
      <p:sp>
        <p:nvSpPr>
          <p:cNvPr id="147" name="object 147"/>
          <p:cNvSpPr/>
          <p:nvPr/>
        </p:nvSpPr>
        <p:spPr>
          <a:xfrm>
            <a:off x="2074075" y="4689056"/>
            <a:ext cx="206375" cy="1013790"/>
          </a:xfrm>
          <a:custGeom>
            <a:avLst/>
            <a:gdLst/>
            <a:ahLst/>
            <a:cxnLst/>
            <a:rect l="l" t="t" r="r" b="b"/>
            <a:pathLst>
              <a:path w="206375" h="1013790">
                <a:moveTo>
                  <a:pt x="0" y="0"/>
                </a:moveTo>
                <a:lnTo>
                  <a:pt x="206375" y="0"/>
                </a:lnTo>
                <a:lnTo>
                  <a:pt x="206375" y="1013790"/>
                </a:lnTo>
                <a:lnTo>
                  <a:pt x="0" y="1013790"/>
                </a:lnTo>
                <a:lnTo>
                  <a:pt x="0" y="0"/>
                </a:lnTo>
                <a:close/>
              </a:path>
            </a:pathLst>
          </a:custGeom>
          <a:solidFill>
            <a:srgbClr val="ED1D24"/>
          </a:solidFill>
        </p:spPr>
        <p:txBody>
          <a:bodyPr wrap="square" lIns="0" tIns="0" rIns="0" bIns="0" rtlCol="0">
            <a:noAutofit/>
          </a:bodyPr>
          <a:lstStyle/>
          <a:p>
            <a:endParaRPr/>
          </a:p>
        </p:txBody>
      </p:sp>
      <p:sp>
        <p:nvSpPr>
          <p:cNvPr id="148" name="object 148"/>
          <p:cNvSpPr/>
          <p:nvPr/>
        </p:nvSpPr>
        <p:spPr>
          <a:xfrm>
            <a:off x="2362809" y="4530623"/>
            <a:ext cx="206349" cy="1172222"/>
          </a:xfrm>
          <a:custGeom>
            <a:avLst/>
            <a:gdLst/>
            <a:ahLst/>
            <a:cxnLst/>
            <a:rect l="l" t="t" r="r" b="b"/>
            <a:pathLst>
              <a:path w="206349" h="1172222">
                <a:moveTo>
                  <a:pt x="0" y="0"/>
                </a:moveTo>
                <a:lnTo>
                  <a:pt x="206349" y="0"/>
                </a:lnTo>
                <a:lnTo>
                  <a:pt x="206349" y="1172222"/>
                </a:lnTo>
                <a:lnTo>
                  <a:pt x="0" y="1172222"/>
                </a:lnTo>
                <a:lnTo>
                  <a:pt x="0" y="0"/>
                </a:lnTo>
                <a:close/>
              </a:path>
            </a:pathLst>
          </a:custGeom>
          <a:solidFill>
            <a:srgbClr val="ED1D24"/>
          </a:solidFill>
        </p:spPr>
        <p:txBody>
          <a:bodyPr wrap="square" lIns="0" tIns="0" rIns="0" bIns="0" rtlCol="0">
            <a:noAutofit/>
          </a:bodyPr>
          <a:lstStyle/>
          <a:p>
            <a:endParaRPr/>
          </a:p>
        </p:txBody>
      </p:sp>
      <p:sp>
        <p:nvSpPr>
          <p:cNvPr id="149" name="object 149"/>
          <p:cNvSpPr/>
          <p:nvPr/>
        </p:nvSpPr>
        <p:spPr>
          <a:xfrm>
            <a:off x="2651505" y="4505299"/>
            <a:ext cx="206375" cy="1197546"/>
          </a:xfrm>
          <a:custGeom>
            <a:avLst/>
            <a:gdLst/>
            <a:ahLst/>
            <a:cxnLst/>
            <a:rect l="l" t="t" r="r" b="b"/>
            <a:pathLst>
              <a:path w="206375" h="1197546">
                <a:moveTo>
                  <a:pt x="0" y="0"/>
                </a:moveTo>
                <a:lnTo>
                  <a:pt x="206375" y="0"/>
                </a:lnTo>
                <a:lnTo>
                  <a:pt x="206375" y="1197546"/>
                </a:lnTo>
                <a:lnTo>
                  <a:pt x="0" y="1197546"/>
                </a:lnTo>
                <a:lnTo>
                  <a:pt x="0" y="0"/>
                </a:lnTo>
                <a:close/>
              </a:path>
            </a:pathLst>
          </a:custGeom>
          <a:solidFill>
            <a:srgbClr val="ED1D24"/>
          </a:solidFill>
        </p:spPr>
        <p:txBody>
          <a:bodyPr wrap="square" lIns="0" tIns="0" rIns="0" bIns="0" rtlCol="0">
            <a:noAutofit/>
          </a:bodyPr>
          <a:lstStyle/>
          <a:p>
            <a:endParaRPr/>
          </a:p>
        </p:txBody>
      </p:sp>
      <p:sp>
        <p:nvSpPr>
          <p:cNvPr id="150" name="object 150"/>
          <p:cNvSpPr/>
          <p:nvPr/>
        </p:nvSpPr>
        <p:spPr>
          <a:xfrm>
            <a:off x="2940265" y="4492599"/>
            <a:ext cx="206387" cy="1210246"/>
          </a:xfrm>
          <a:custGeom>
            <a:avLst/>
            <a:gdLst/>
            <a:ahLst/>
            <a:cxnLst/>
            <a:rect l="l" t="t" r="r" b="b"/>
            <a:pathLst>
              <a:path w="206387" h="1210246">
                <a:moveTo>
                  <a:pt x="0" y="0"/>
                </a:moveTo>
                <a:lnTo>
                  <a:pt x="206387" y="0"/>
                </a:lnTo>
                <a:lnTo>
                  <a:pt x="206387" y="1210246"/>
                </a:lnTo>
                <a:lnTo>
                  <a:pt x="0" y="1210246"/>
                </a:lnTo>
                <a:lnTo>
                  <a:pt x="0" y="0"/>
                </a:lnTo>
                <a:close/>
              </a:path>
            </a:pathLst>
          </a:custGeom>
          <a:solidFill>
            <a:srgbClr val="BF1E2D"/>
          </a:solidFill>
        </p:spPr>
        <p:txBody>
          <a:bodyPr wrap="square" lIns="0" tIns="0" rIns="0" bIns="0" rtlCol="0">
            <a:noAutofit/>
          </a:bodyPr>
          <a:lstStyle/>
          <a:p>
            <a:endParaRPr/>
          </a:p>
        </p:txBody>
      </p:sp>
      <p:sp>
        <p:nvSpPr>
          <p:cNvPr id="151" name="object 151"/>
          <p:cNvSpPr/>
          <p:nvPr/>
        </p:nvSpPr>
        <p:spPr>
          <a:xfrm>
            <a:off x="3228975" y="4670031"/>
            <a:ext cx="206375" cy="1032814"/>
          </a:xfrm>
          <a:custGeom>
            <a:avLst/>
            <a:gdLst/>
            <a:ahLst/>
            <a:cxnLst/>
            <a:rect l="l" t="t" r="r" b="b"/>
            <a:pathLst>
              <a:path w="206375" h="1032814">
                <a:moveTo>
                  <a:pt x="0" y="0"/>
                </a:moveTo>
                <a:lnTo>
                  <a:pt x="206375" y="0"/>
                </a:lnTo>
                <a:lnTo>
                  <a:pt x="206375" y="1032814"/>
                </a:lnTo>
                <a:lnTo>
                  <a:pt x="0" y="1032814"/>
                </a:lnTo>
                <a:lnTo>
                  <a:pt x="0" y="0"/>
                </a:lnTo>
                <a:close/>
              </a:path>
            </a:pathLst>
          </a:custGeom>
          <a:solidFill>
            <a:srgbClr val="ED1D24"/>
          </a:solidFill>
        </p:spPr>
        <p:txBody>
          <a:bodyPr wrap="square" lIns="0" tIns="0" rIns="0" bIns="0" rtlCol="0">
            <a:noAutofit/>
          </a:bodyPr>
          <a:lstStyle/>
          <a:p>
            <a:endParaRPr/>
          </a:p>
        </p:txBody>
      </p:sp>
      <p:sp>
        <p:nvSpPr>
          <p:cNvPr id="152" name="object 152"/>
          <p:cNvSpPr/>
          <p:nvPr/>
        </p:nvSpPr>
        <p:spPr>
          <a:xfrm>
            <a:off x="3517709" y="4701730"/>
            <a:ext cx="206375" cy="1001115"/>
          </a:xfrm>
          <a:custGeom>
            <a:avLst/>
            <a:gdLst/>
            <a:ahLst/>
            <a:cxnLst/>
            <a:rect l="l" t="t" r="r" b="b"/>
            <a:pathLst>
              <a:path w="206375" h="1001115">
                <a:moveTo>
                  <a:pt x="0" y="0"/>
                </a:moveTo>
                <a:lnTo>
                  <a:pt x="206375" y="0"/>
                </a:lnTo>
                <a:lnTo>
                  <a:pt x="206375" y="1001115"/>
                </a:lnTo>
                <a:lnTo>
                  <a:pt x="0" y="1001115"/>
                </a:lnTo>
                <a:lnTo>
                  <a:pt x="0" y="0"/>
                </a:lnTo>
                <a:close/>
              </a:path>
            </a:pathLst>
          </a:custGeom>
          <a:solidFill>
            <a:srgbClr val="ED1D24"/>
          </a:solidFill>
        </p:spPr>
        <p:txBody>
          <a:bodyPr wrap="square" lIns="0" tIns="0" rIns="0" bIns="0" rtlCol="0">
            <a:noAutofit/>
          </a:bodyPr>
          <a:lstStyle/>
          <a:p>
            <a:endParaRPr/>
          </a:p>
        </p:txBody>
      </p:sp>
      <p:sp>
        <p:nvSpPr>
          <p:cNvPr id="153" name="object 153"/>
          <p:cNvSpPr/>
          <p:nvPr/>
        </p:nvSpPr>
        <p:spPr>
          <a:xfrm>
            <a:off x="3806444" y="4546447"/>
            <a:ext cx="206362" cy="1156398"/>
          </a:xfrm>
          <a:custGeom>
            <a:avLst/>
            <a:gdLst/>
            <a:ahLst/>
            <a:cxnLst/>
            <a:rect l="l" t="t" r="r" b="b"/>
            <a:pathLst>
              <a:path w="206362" h="1156398">
                <a:moveTo>
                  <a:pt x="0" y="0"/>
                </a:moveTo>
                <a:lnTo>
                  <a:pt x="206362" y="0"/>
                </a:lnTo>
                <a:lnTo>
                  <a:pt x="206362" y="1156398"/>
                </a:lnTo>
                <a:lnTo>
                  <a:pt x="0" y="1156398"/>
                </a:lnTo>
                <a:lnTo>
                  <a:pt x="0" y="0"/>
                </a:lnTo>
                <a:close/>
              </a:path>
            </a:pathLst>
          </a:custGeom>
          <a:solidFill>
            <a:srgbClr val="ED1D24"/>
          </a:solidFill>
        </p:spPr>
        <p:txBody>
          <a:bodyPr wrap="square" lIns="0" tIns="0" rIns="0" bIns="0" rtlCol="0">
            <a:noAutofit/>
          </a:bodyPr>
          <a:lstStyle/>
          <a:p>
            <a:endParaRPr/>
          </a:p>
        </p:txBody>
      </p:sp>
      <p:sp>
        <p:nvSpPr>
          <p:cNvPr id="154" name="object 154"/>
          <p:cNvSpPr/>
          <p:nvPr/>
        </p:nvSpPr>
        <p:spPr>
          <a:xfrm>
            <a:off x="4095165" y="4514773"/>
            <a:ext cx="206375" cy="1188072"/>
          </a:xfrm>
          <a:custGeom>
            <a:avLst/>
            <a:gdLst/>
            <a:ahLst/>
            <a:cxnLst/>
            <a:rect l="l" t="t" r="r" b="b"/>
            <a:pathLst>
              <a:path w="206375" h="1188072">
                <a:moveTo>
                  <a:pt x="0" y="0"/>
                </a:moveTo>
                <a:lnTo>
                  <a:pt x="206375" y="0"/>
                </a:lnTo>
                <a:lnTo>
                  <a:pt x="206375" y="1188072"/>
                </a:lnTo>
                <a:lnTo>
                  <a:pt x="0" y="1188072"/>
                </a:lnTo>
                <a:lnTo>
                  <a:pt x="0" y="0"/>
                </a:lnTo>
                <a:close/>
              </a:path>
            </a:pathLst>
          </a:custGeom>
          <a:solidFill>
            <a:srgbClr val="ED1D24"/>
          </a:solidFill>
        </p:spPr>
        <p:txBody>
          <a:bodyPr wrap="square" lIns="0" tIns="0" rIns="0" bIns="0" rtlCol="0">
            <a:noAutofit/>
          </a:bodyPr>
          <a:lstStyle/>
          <a:p>
            <a:endParaRPr/>
          </a:p>
        </p:txBody>
      </p:sp>
      <p:sp>
        <p:nvSpPr>
          <p:cNvPr id="155" name="object 155"/>
          <p:cNvSpPr/>
          <p:nvPr/>
        </p:nvSpPr>
        <p:spPr>
          <a:xfrm>
            <a:off x="4383900" y="4448251"/>
            <a:ext cx="206387" cy="1254594"/>
          </a:xfrm>
          <a:custGeom>
            <a:avLst/>
            <a:gdLst/>
            <a:ahLst/>
            <a:cxnLst/>
            <a:rect l="l" t="t" r="r" b="b"/>
            <a:pathLst>
              <a:path w="206387" h="1254594">
                <a:moveTo>
                  <a:pt x="0" y="0"/>
                </a:moveTo>
                <a:lnTo>
                  <a:pt x="206387" y="0"/>
                </a:lnTo>
                <a:lnTo>
                  <a:pt x="206387" y="1254594"/>
                </a:lnTo>
                <a:lnTo>
                  <a:pt x="0" y="1254594"/>
                </a:lnTo>
                <a:lnTo>
                  <a:pt x="0" y="0"/>
                </a:lnTo>
                <a:close/>
              </a:path>
            </a:pathLst>
          </a:custGeom>
          <a:solidFill>
            <a:srgbClr val="BF1E2D"/>
          </a:solidFill>
        </p:spPr>
        <p:txBody>
          <a:bodyPr wrap="square" lIns="0" tIns="0" rIns="0" bIns="0" rtlCol="0">
            <a:noAutofit/>
          </a:bodyPr>
          <a:lstStyle/>
          <a:p>
            <a:endParaRPr/>
          </a:p>
        </p:txBody>
      </p:sp>
      <p:sp>
        <p:nvSpPr>
          <p:cNvPr id="156" name="object 156"/>
          <p:cNvSpPr/>
          <p:nvPr/>
        </p:nvSpPr>
        <p:spPr>
          <a:xfrm>
            <a:off x="4672647" y="4277169"/>
            <a:ext cx="206400" cy="1425676"/>
          </a:xfrm>
          <a:custGeom>
            <a:avLst/>
            <a:gdLst/>
            <a:ahLst/>
            <a:cxnLst/>
            <a:rect l="l" t="t" r="r" b="b"/>
            <a:pathLst>
              <a:path w="206400" h="1425676">
                <a:moveTo>
                  <a:pt x="0" y="0"/>
                </a:moveTo>
                <a:lnTo>
                  <a:pt x="206400" y="0"/>
                </a:lnTo>
                <a:lnTo>
                  <a:pt x="206400" y="1425676"/>
                </a:lnTo>
                <a:lnTo>
                  <a:pt x="0" y="1425676"/>
                </a:lnTo>
                <a:lnTo>
                  <a:pt x="0" y="0"/>
                </a:lnTo>
                <a:close/>
              </a:path>
            </a:pathLst>
          </a:custGeom>
          <a:solidFill>
            <a:srgbClr val="ED1D24"/>
          </a:solidFill>
        </p:spPr>
        <p:txBody>
          <a:bodyPr wrap="square" lIns="0" tIns="0" rIns="0" bIns="0" rtlCol="0">
            <a:noAutofit/>
          </a:bodyPr>
          <a:lstStyle/>
          <a:p>
            <a:endParaRPr/>
          </a:p>
        </p:txBody>
      </p:sp>
      <p:sp>
        <p:nvSpPr>
          <p:cNvPr id="157" name="object 157"/>
          <p:cNvSpPr/>
          <p:nvPr/>
        </p:nvSpPr>
        <p:spPr>
          <a:xfrm>
            <a:off x="4961369" y="4087088"/>
            <a:ext cx="206375" cy="1615757"/>
          </a:xfrm>
          <a:custGeom>
            <a:avLst/>
            <a:gdLst/>
            <a:ahLst/>
            <a:cxnLst/>
            <a:rect l="l" t="t" r="r" b="b"/>
            <a:pathLst>
              <a:path w="206375" h="1615757">
                <a:moveTo>
                  <a:pt x="0" y="0"/>
                </a:moveTo>
                <a:lnTo>
                  <a:pt x="206375" y="0"/>
                </a:lnTo>
                <a:lnTo>
                  <a:pt x="206375" y="1615757"/>
                </a:lnTo>
                <a:lnTo>
                  <a:pt x="0" y="1615757"/>
                </a:lnTo>
                <a:lnTo>
                  <a:pt x="0" y="0"/>
                </a:lnTo>
                <a:close/>
              </a:path>
            </a:pathLst>
          </a:custGeom>
          <a:solidFill>
            <a:srgbClr val="ED1D24"/>
          </a:solidFill>
        </p:spPr>
        <p:txBody>
          <a:bodyPr wrap="square" lIns="0" tIns="0" rIns="0" bIns="0" rtlCol="0">
            <a:noAutofit/>
          </a:bodyPr>
          <a:lstStyle/>
          <a:p>
            <a:endParaRPr/>
          </a:p>
        </p:txBody>
      </p:sp>
      <p:sp>
        <p:nvSpPr>
          <p:cNvPr id="158" name="object 158"/>
          <p:cNvSpPr/>
          <p:nvPr/>
        </p:nvSpPr>
        <p:spPr>
          <a:xfrm>
            <a:off x="5250103" y="4147299"/>
            <a:ext cx="206413" cy="1555546"/>
          </a:xfrm>
          <a:custGeom>
            <a:avLst/>
            <a:gdLst/>
            <a:ahLst/>
            <a:cxnLst/>
            <a:rect l="l" t="t" r="r" b="b"/>
            <a:pathLst>
              <a:path w="206413" h="1555546">
                <a:moveTo>
                  <a:pt x="0" y="0"/>
                </a:moveTo>
                <a:lnTo>
                  <a:pt x="206413" y="0"/>
                </a:lnTo>
                <a:lnTo>
                  <a:pt x="206413" y="1555546"/>
                </a:lnTo>
                <a:lnTo>
                  <a:pt x="0" y="1555546"/>
                </a:lnTo>
                <a:lnTo>
                  <a:pt x="0" y="0"/>
                </a:lnTo>
                <a:close/>
              </a:path>
            </a:pathLst>
          </a:custGeom>
          <a:solidFill>
            <a:srgbClr val="ED1D24"/>
          </a:solidFill>
        </p:spPr>
        <p:txBody>
          <a:bodyPr wrap="square" lIns="0" tIns="0" rIns="0" bIns="0" rtlCol="0">
            <a:noAutofit/>
          </a:bodyPr>
          <a:lstStyle/>
          <a:p>
            <a:endParaRPr/>
          </a:p>
        </p:txBody>
      </p:sp>
      <p:sp>
        <p:nvSpPr>
          <p:cNvPr id="159" name="object 159"/>
          <p:cNvSpPr/>
          <p:nvPr/>
        </p:nvSpPr>
        <p:spPr>
          <a:xfrm>
            <a:off x="5538851" y="4248645"/>
            <a:ext cx="206375" cy="1454200"/>
          </a:xfrm>
          <a:custGeom>
            <a:avLst/>
            <a:gdLst/>
            <a:ahLst/>
            <a:cxnLst/>
            <a:rect l="l" t="t" r="r" b="b"/>
            <a:pathLst>
              <a:path w="206375" h="1454200">
                <a:moveTo>
                  <a:pt x="0" y="0"/>
                </a:moveTo>
                <a:lnTo>
                  <a:pt x="206375" y="0"/>
                </a:lnTo>
                <a:lnTo>
                  <a:pt x="206375" y="1454200"/>
                </a:lnTo>
                <a:lnTo>
                  <a:pt x="0" y="1454200"/>
                </a:lnTo>
                <a:lnTo>
                  <a:pt x="0" y="0"/>
                </a:lnTo>
                <a:close/>
              </a:path>
            </a:pathLst>
          </a:custGeom>
          <a:solidFill>
            <a:srgbClr val="ED1D24"/>
          </a:solidFill>
        </p:spPr>
        <p:txBody>
          <a:bodyPr wrap="square" lIns="0" tIns="0" rIns="0" bIns="0" rtlCol="0">
            <a:noAutofit/>
          </a:bodyPr>
          <a:lstStyle/>
          <a:p>
            <a:endParaRPr/>
          </a:p>
        </p:txBody>
      </p:sp>
      <p:sp>
        <p:nvSpPr>
          <p:cNvPr id="160" name="object 160"/>
          <p:cNvSpPr/>
          <p:nvPr/>
        </p:nvSpPr>
        <p:spPr>
          <a:xfrm>
            <a:off x="5827560" y="4011066"/>
            <a:ext cx="206387" cy="1691779"/>
          </a:xfrm>
          <a:custGeom>
            <a:avLst/>
            <a:gdLst/>
            <a:ahLst/>
            <a:cxnLst/>
            <a:rect l="l" t="t" r="r" b="b"/>
            <a:pathLst>
              <a:path w="206387" h="1691779">
                <a:moveTo>
                  <a:pt x="0" y="0"/>
                </a:moveTo>
                <a:lnTo>
                  <a:pt x="206387" y="0"/>
                </a:lnTo>
                <a:lnTo>
                  <a:pt x="206387" y="1691779"/>
                </a:lnTo>
                <a:lnTo>
                  <a:pt x="0" y="1691779"/>
                </a:lnTo>
                <a:lnTo>
                  <a:pt x="0" y="0"/>
                </a:lnTo>
                <a:close/>
              </a:path>
            </a:pathLst>
          </a:custGeom>
          <a:solidFill>
            <a:srgbClr val="BF1E2D"/>
          </a:solidFill>
        </p:spPr>
        <p:txBody>
          <a:bodyPr wrap="square" lIns="0" tIns="0" rIns="0" bIns="0" rtlCol="0">
            <a:noAutofit/>
          </a:bodyPr>
          <a:lstStyle/>
          <a:p>
            <a:endParaRPr/>
          </a:p>
        </p:txBody>
      </p:sp>
      <p:sp>
        <p:nvSpPr>
          <p:cNvPr id="161" name="object 161"/>
          <p:cNvSpPr/>
          <p:nvPr/>
        </p:nvSpPr>
        <p:spPr>
          <a:xfrm>
            <a:off x="6116307" y="3770261"/>
            <a:ext cx="206375" cy="1932584"/>
          </a:xfrm>
          <a:custGeom>
            <a:avLst/>
            <a:gdLst/>
            <a:ahLst/>
            <a:cxnLst/>
            <a:rect l="l" t="t" r="r" b="b"/>
            <a:pathLst>
              <a:path w="206375" h="1932584">
                <a:moveTo>
                  <a:pt x="0" y="0"/>
                </a:moveTo>
                <a:lnTo>
                  <a:pt x="206375" y="0"/>
                </a:lnTo>
                <a:lnTo>
                  <a:pt x="206375" y="1932584"/>
                </a:lnTo>
                <a:lnTo>
                  <a:pt x="0" y="1932584"/>
                </a:lnTo>
                <a:lnTo>
                  <a:pt x="0" y="0"/>
                </a:lnTo>
                <a:close/>
              </a:path>
            </a:pathLst>
          </a:custGeom>
          <a:solidFill>
            <a:srgbClr val="ED1D24"/>
          </a:solidFill>
        </p:spPr>
        <p:txBody>
          <a:bodyPr wrap="square" lIns="0" tIns="0" rIns="0" bIns="0" rtlCol="0">
            <a:noAutofit/>
          </a:bodyPr>
          <a:lstStyle/>
          <a:p>
            <a:endParaRPr/>
          </a:p>
        </p:txBody>
      </p:sp>
      <p:sp>
        <p:nvSpPr>
          <p:cNvPr id="162" name="object 162"/>
          <p:cNvSpPr/>
          <p:nvPr/>
        </p:nvSpPr>
        <p:spPr>
          <a:xfrm>
            <a:off x="6405029" y="3421760"/>
            <a:ext cx="206387" cy="2281085"/>
          </a:xfrm>
          <a:custGeom>
            <a:avLst/>
            <a:gdLst/>
            <a:ahLst/>
            <a:cxnLst/>
            <a:rect l="l" t="t" r="r" b="b"/>
            <a:pathLst>
              <a:path w="206387" h="2281085">
                <a:moveTo>
                  <a:pt x="0" y="0"/>
                </a:moveTo>
                <a:lnTo>
                  <a:pt x="206387" y="0"/>
                </a:lnTo>
                <a:lnTo>
                  <a:pt x="206387" y="2281085"/>
                </a:lnTo>
                <a:lnTo>
                  <a:pt x="0" y="2281085"/>
                </a:lnTo>
                <a:lnTo>
                  <a:pt x="0" y="0"/>
                </a:lnTo>
                <a:close/>
              </a:path>
            </a:pathLst>
          </a:custGeom>
          <a:solidFill>
            <a:srgbClr val="ED1D24"/>
          </a:solidFill>
        </p:spPr>
        <p:txBody>
          <a:bodyPr wrap="square" lIns="0" tIns="0" rIns="0" bIns="0" rtlCol="0">
            <a:noAutofit/>
          </a:bodyPr>
          <a:lstStyle/>
          <a:p>
            <a:endParaRPr/>
          </a:p>
        </p:txBody>
      </p:sp>
      <p:sp>
        <p:nvSpPr>
          <p:cNvPr id="163" name="object 163"/>
          <p:cNvSpPr/>
          <p:nvPr/>
        </p:nvSpPr>
        <p:spPr>
          <a:xfrm>
            <a:off x="6693775" y="3440785"/>
            <a:ext cx="206375" cy="2262060"/>
          </a:xfrm>
          <a:custGeom>
            <a:avLst/>
            <a:gdLst/>
            <a:ahLst/>
            <a:cxnLst/>
            <a:rect l="l" t="t" r="r" b="b"/>
            <a:pathLst>
              <a:path w="206375" h="2262060">
                <a:moveTo>
                  <a:pt x="0" y="0"/>
                </a:moveTo>
                <a:lnTo>
                  <a:pt x="206375" y="0"/>
                </a:lnTo>
                <a:lnTo>
                  <a:pt x="206375" y="2262060"/>
                </a:lnTo>
                <a:lnTo>
                  <a:pt x="0" y="2262060"/>
                </a:lnTo>
                <a:lnTo>
                  <a:pt x="0" y="0"/>
                </a:lnTo>
                <a:close/>
              </a:path>
            </a:pathLst>
          </a:custGeom>
          <a:solidFill>
            <a:srgbClr val="ED1D24"/>
          </a:solidFill>
        </p:spPr>
        <p:txBody>
          <a:bodyPr wrap="square" lIns="0" tIns="0" rIns="0" bIns="0" rtlCol="0">
            <a:noAutofit/>
          </a:bodyPr>
          <a:lstStyle/>
          <a:p>
            <a:endParaRPr/>
          </a:p>
        </p:txBody>
      </p:sp>
      <p:sp>
        <p:nvSpPr>
          <p:cNvPr id="164" name="object 164"/>
          <p:cNvSpPr/>
          <p:nvPr/>
        </p:nvSpPr>
        <p:spPr>
          <a:xfrm>
            <a:off x="6982523" y="3127133"/>
            <a:ext cx="206387" cy="2575712"/>
          </a:xfrm>
          <a:custGeom>
            <a:avLst/>
            <a:gdLst/>
            <a:ahLst/>
            <a:cxnLst/>
            <a:rect l="l" t="t" r="r" b="b"/>
            <a:pathLst>
              <a:path w="206387" h="2575712">
                <a:moveTo>
                  <a:pt x="0" y="0"/>
                </a:moveTo>
                <a:lnTo>
                  <a:pt x="206387" y="0"/>
                </a:lnTo>
                <a:lnTo>
                  <a:pt x="206387" y="2575712"/>
                </a:lnTo>
                <a:lnTo>
                  <a:pt x="0" y="2575712"/>
                </a:lnTo>
                <a:lnTo>
                  <a:pt x="0" y="0"/>
                </a:lnTo>
                <a:close/>
              </a:path>
            </a:pathLst>
          </a:custGeom>
          <a:solidFill>
            <a:srgbClr val="ED1D24"/>
          </a:solidFill>
        </p:spPr>
        <p:txBody>
          <a:bodyPr wrap="square" lIns="0" tIns="0" rIns="0" bIns="0" rtlCol="0">
            <a:noAutofit/>
          </a:bodyPr>
          <a:lstStyle/>
          <a:p>
            <a:endParaRPr/>
          </a:p>
        </p:txBody>
      </p:sp>
      <p:sp>
        <p:nvSpPr>
          <p:cNvPr id="165" name="object 165"/>
          <p:cNvSpPr/>
          <p:nvPr/>
        </p:nvSpPr>
        <p:spPr>
          <a:xfrm>
            <a:off x="7271257" y="3165157"/>
            <a:ext cx="206375" cy="2537688"/>
          </a:xfrm>
          <a:custGeom>
            <a:avLst/>
            <a:gdLst/>
            <a:ahLst/>
            <a:cxnLst/>
            <a:rect l="l" t="t" r="r" b="b"/>
            <a:pathLst>
              <a:path w="206375" h="2537688">
                <a:moveTo>
                  <a:pt x="0" y="0"/>
                </a:moveTo>
                <a:lnTo>
                  <a:pt x="206375" y="0"/>
                </a:lnTo>
                <a:lnTo>
                  <a:pt x="206375" y="2537688"/>
                </a:lnTo>
                <a:lnTo>
                  <a:pt x="0" y="2537688"/>
                </a:lnTo>
                <a:lnTo>
                  <a:pt x="0" y="0"/>
                </a:lnTo>
                <a:close/>
              </a:path>
            </a:pathLst>
          </a:custGeom>
          <a:solidFill>
            <a:srgbClr val="BF1E2D"/>
          </a:solidFill>
        </p:spPr>
        <p:txBody>
          <a:bodyPr wrap="square" lIns="0" tIns="0" rIns="0" bIns="0" rtlCol="0">
            <a:noAutofit/>
          </a:bodyPr>
          <a:lstStyle/>
          <a:p>
            <a:endParaRPr/>
          </a:p>
        </p:txBody>
      </p:sp>
      <p:sp>
        <p:nvSpPr>
          <p:cNvPr id="166" name="object 166"/>
          <p:cNvSpPr/>
          <p:nvPr/>
        </p:nvSpPr>
        <p:spPr>
          <a:xfrm>
            <a:off x="7559967" y="2927540"/>
            <a:ext cx="206387" cy="2775305"/>
          </a:xfrm>
          <a:custGeom>
            <a:avLst/>
            <a:gdLst/>
            <a:ahLst/>
            <a:cxnLst/>
            <a:rect l="l" t="t" r="r" b="b"/>
            <a:pathLst>
              <a:path w="206387" h="2775305">
                <a:moveTo>
                  <a:pt x="0" y="0"/>
                </a:moveTo>
                <a:lnTo>
                  <a:pt x="206387" y="0"/>
                </a:lnTo>
                <a:lnTo>
                  <a:pt x="206387" y="2775305"/>
                </a:lnTo>
                <a:lnTo>
                  <a:pt x="0" y="2775305"/>
                </a:lnTo>
                <a:lnTo>
                  <a:pt x="0" y="0"/>
                </a:lnTo>
                <a:close/>
              </a:path>
            </a:pathLst>
          </a:custGeom>
          <a:solidFill>
            <a:srgbClr val="ED1D24"/>
          </a:solidFill>
        </p:spPr>
        <p:txBody>
          <a:bodyPr wrap="square" lIns="0" tIns="0" rIns="0" bIns="0" rtlCol="0">
            <a:noAutofit/>
          </a:bodyPr>
          <a:lstStyle/>
          <a:p>
            <a:endParaRPr/>
          </a:p>
        </p:txBody>
      </p:sp>
      <p:sp>
        <p:nvSpPr>
          <p:cNvPr id="167" name="object 167"/>
          <p:cNvSpPr/>
          <p:nvPr/>
        </p:nvSpPr>
        <p:spPr>
          <a:xfrm>
            <a:off x="7848713" y="2661424"/>
            <a:ext cx="206400" cy="3041421"/>
          </a:xfrm>
          <a:custGeom>
            <a:avLst/>
            <a:gdLst/>
            <a:ahLst/>
            <a:cxnLst/>
            <a:rect l="l" t="t" r="r" b="b"/>
            <a:pathLst>
              <a:path w="206400" h="3041421">
                <a:moveTo>
                  <a:pt x="0" y="0"/>
                </a:moveTo>
                <a:lnTo>
                  <a:pt x="206400" y="0"/>
                </a:lnTo>
                <a:lnTo>
                  <a:pt x="206400" y="3041421"/>
                </a:lnTo>
                <a:lnTo>
                  <a:pt x="0" y="3041421"/>
                </a:lnTo>
                <a:lnTo>
                  <a:pt x="0" y="0"/>
                </a:lnTo>
                <a:close/>
              </a:path>
            </a:pathLst>
          </a:custGeom>
          <a:solidFill>
            <a:srgbClr val="ED1D24"/>
          </a:solidFill>
        </p:spPr>
        <p:txBody>
          <a:bodyPr wrap="square" lIns="0" tIns="0" rIns="0" bIns="0" rtlCol="0">
            <a:noAutofit/>
          </a:bodyPr>
          <a:lstStyle/>
          <a:p>
            <a:endParaRPr/>
          </a:p>
        </p:txBody>
      </p:sp>
      <p:sp>
        <p:nvSpPr>
          <p:cNvPr id="168" name="object 168"/>
          <p:cNvSpPr/>
          <p:nvPr/>
        </p:nvSpPr>
        <p:spPr>
          <a:xfrm>
            <a:off x="8137461" y="2550541"/>
            <a:ext cx="206375" cy="3152305"/>
          </a:xfrm>
          <a:custGeom>
            <a:avLst/>
            <a:gdLst/>
            <a:ahLst/>
            <a:cxnLst/>
            <a:rect l="l" t="t" r="r" b="b"/>
            <a:pathLst>
              <a:path w="206375" h="3152305">
                <a:moveTo>
                  <a:pt x="0" y="0"/>
                </a:moveTo>
                <a:lnTo>
                  <a:pt x="206375" y="0"/>
                </a:lnTo>
                <a:lnTo>
                  <a:pt x="206375" y="3152305"/>
                </a:lnTo>
                <a:lnTo>
                  <a:pt x="0" y="3152305"/>
                </a:lnTo>
                <a:lnTo>
                  <a:pt x="0" y="0"/>
                </a:lnTo>
                <a:close/>
              </a:path>
            </a:pathLst>
          </a:custGeom>
          <a:solidFill>
            <a:srgbClr val="ED1D24"/>
          </a:solidFill>
        </p:spPr>
        <p:txBody>
          <a:bodyPr wrap="square" lIns="0" tIns="0" rIns="0" bIns="0" rtlCol="0">
            <a:noAutofit/>
          </a:bodyPr>
          <a:lstStyle/>
          <a:p>
            <a:endParaRPr/>
          </a:p>
        </p:txBody>
      </p:sp>
      <p:sp>
        <p:nvSpPr>
          <p:cNvPr id="169" name="object 169"/>
          <p:cNvSpPr/>
          <p:nvPr/>
        </p:nvSpPr>
        <p:spPr>
          <a:xfrm>
            <a:off x="8426208" y="2594876"/>
            <a:ext cx="206349" cy="3107969"/>
          </a:xfrm>
          <a:custGeom>
            <a:avLst/>
            <a:gdLst/>
            <a:ahLst/>
            <a:cxnLst/>
            <a:rect l="l" t="t" r="r" b="b"/>
            <a:pathLst>
              <a:path w="206349" h="3107969">
                <a:moveTo>
                  <a:pt x="0" y="0"/>
                </a:moveTo>
                <a:lnTo>
                  <a:pt x="206349" y="0"/>
                </a:lnTo>
                <a:lnTo>
                  <a:pt x="206349" y="3107969"/>
                </a:lnTo>
                <a:lnTo>
                  <a:pt x="0" y="3107969"/>
                </a:lnTo>
                <a:lnTo>
                  <a:pt x="0" y="0"/>
                </a:lnTo>
                <a:close/>
              </a:path>
            </a:pathLst>
          </a:custGeom>
          <a:solidFill>
            <a:srgbClr val="ED1D24"/>
          </a:solidFill>
        </p:spPr>
        <p:txBody>
          <a:bodyPr wrap="square" lIns="0" tIns="0" rIns="0" bIns="0" rtlCol="0">
            <a:noAutofit/>
          </a:bodyPr>
          <a:lstStyle/>
          <a:p>
            <a:endParaRPr/>
          </a:p>
        </p:txBody>
      </p:sp>
      <p:sp>
        <p:nvSpPr>
          <p:cNvPr id="170" name="object 170"/>
          <p:cNvSpPr/>
          <p:nvPr/>
        </p:nvSpPr>
        <p:spPr>
          <a:xfrm>
            <a:off x="831886" y="5702846"/>
            <a:ext cx="7851063" cy="0"/>
          </a:xfrm>
          <a:custGeom>
            <a:avLst/>
            <a:gdLst/>
            <a:ahLst/>
            <a:cxnLst/>
            <a:rect l="l" t="t" r="r" b="b"/>
            <a:pathLst>
              <a:path w="7851063">
                <a:moveTo>
                  <a:pt x="0" y="0"/>
                </a:moveTo>
                <a:lnTo>
                  <a:pt x="7851063" y="0"/>
                </a:lnTo>
              </a:path>
            </a:pathLst>
          </a:custGeom>
          <a:ln w="25400">
            <a:solidFill>
              <a:srgbClr val="FFFFFF"/>
            </a:solidFill>
          </a:ln>
        </p:spPr>
        <p:txBody>
          <a:bodyPr wrap="square" lIns="0" tIns="0" rIns="0" bIns="0" rtlCol="0">
            <a:noAutofit/>
          </a:bodyPr>
          <a:lstStyle/>
          <a:p>
            <a:endParaRPr/>
          </a:p>
        </p:txBody>
      </p:sp>
      <p:sp>
        <p:nvSpPr>
          <p:cNvPr id="171" name="object 171"/>
          <p:cNvSpPr txBox="1"/>
          <p:nvPr/>
        </p:nvSpPr>
        <p:spPr>
          <a:xfrm>
            <a:off x="-2819400" y="2192020"/>
            <a:ext cx="11963400" cy="3980179"/>
          </a:xfrm>
          <a:prstGeom prst="rect">
            <a:avLst/>
          </a:prstGeom>
        </p:spPr>
        <p:txBody>
          <a:bodyPr vert="horz" wrap="square" lIns="0" tIns="0" rIns="0" bIns="0" rtlCol="0">
            <a:noAutofit/>
          </a:bodyPr>
          <a:lstStyle/>
          <a:p>
            <a:pPr marL="2775585">
              <a:lnSpc>
                <a:spcPct val="100000"/>
              </a:lnSpc>
            </a:pPr>
            <a:r>
              <a:rPr lang="en-US" b="1" spc="-135" dirty="0" smtClean="0">
                <a:latin typeface="Times New Roman"/>
                <a:cs typeface="Times New Roman"/>
              </a:rPr>
              <a:t>				</a:t>
            </a:r>
            <a:r>
              <a:rPr b="1" spc="-135" dirty="0" smtClean="0">
                <a:latin typeface="Times New Roman"/>
                <a:cs typeface="Times New Roman"/>
              </a:rPr>
              <a:t>PE</a:t>
            </a:r>
            <a:r>
              <a:rPr b="1" spc="-165" dirty="0" smtClean="0">
                <a:latin typeface="Times New Roman"/>
                <a:cs typeface="Times New Roman"/>
              </a:rPr>
              <a:t>R</a:t>
            </a:r>
            <a:r>
              <a:rPr b="1" spc="-150" dirty="0" smtClean="0">
                <a:latin typeface="Times New Roman"/>
                <a:cs typeface="Times New Roman"/>
              </a:rPr>
              <a:t>CENT</a:t>
            </a:r>
            <a:r>
              <a:rPr b="1" spc="-125" dirty="0" smtClean="0">
                <a:latin typeface="Times New Roman"/>
                <a:cs typeface="Times New Roman"/>
              </a:rPr>
              <a:t> </a:t>
            </a:r>
            <a:r>
              <a:rPr b="1" spc="-165" dirty="0" smtClean="0">
                <a:latin typeface="Times New Roman"/>
                <a:cs typeface="Times New Roman"/>
              </a:rPr>
              <a:t>THC</a:t>
            </a:r>
            <a:r>
              <a:rPr b="1" spc="-70" dirty="0" smtClean="0">
                <a:latin typeface="Times New Roman"/>
                <a:cs typeface="Times New Roman"/>
              </a:rPr>
              <a:t> </a:t>
            </a:r>
            <a:r>
              <a:rPr b="1" spc="-140" dirty="0" smtClean="0">
                <a:latin typeface="Times New Roman"/>
                <a:cs typeface="Times New Roman"/>
              </a:rPr>
              <a:t>F</a:t>
            </a:r>
            <a:r>
              <a:rPr b="1" spc="-175" dirty="0" smtClean="0">
                <a:latin typeface="Times New Roman"/>
                <a:cs typeface="Times New Roman"/>
              </a:rPr>
              <a:t>R</a:t>
            </a:r>
            <a:r>
              <a:rPr b="1" spc="-125" dirty="0" smtClean="0">
                <a:latin typeface="Times New Roman"/>
                <a:cs typeface="Times New Roman"/>
              </a:rPr>
              <a:t>OM</a:t>
            </a:r>
            <a:r>
              <a:rPr b="1" spc="-70" dirty="0" smtClean="0">
                <a:latin typeface="Times New Roman"/>
                <a:cs typeface="Times New Roman"/>
              </a:rPr>
              <a:t> </a:t>
            </a:r>
            <a:r>
              <a:rPr b="1" spc="75" dirty="0" smtClean="0">
                <a:latin typeface="Times New Roman"/>
                <a:cs typeface="Times New Roman"/>
              </a:rPr>
              <a:t>1983</a:t>
            </a:r>
            <a:r>
              <a:rPr b="1" spc="-125" dirty="0" smtClean="0">
                <a:latin typeface="Times New Roman"/>
                <a:cs typeface="Times New Roman"/>
              </a:rPr>
              <a:t> </a:t>
            </a:r>
            <a:r>
              <a:rPr b="1" spc="-215" dirty="0" smtClean="0">
                <a:latin typeface="Times New Roman"/>
                <a:cs typeface="Times New Roman"/>
              </a:rPr>
              <a:t>T</a:t>
            </a:r>
            <a:r>
              <a:rPr b="1" spc="-90" dirty="0" smtClean="0">
                <a:latin typeface="Times New Roman"/>
                <a:cs typeface="Times New Roman"/>
              </a:rPr>
              <a:t>O</a:t>
            </a:r>
            <a:r>
              <a:rPr b="1" spc="-70" dirty="0" smtClean="0">
                <a:latin typeface="Times New Roman"/>
                <a:cs typeface="Times New Roman"/>
              </a:rPr>
              <a:t> </a:t>
            </a:r>
            <a:r>
              <a:rPr b="1" spc="75" dirty="0" smtClean="0">
                <a:latin typeface="Times New Roman"/>
                <a:cs typeface="Times New Roman"/>
              </a:rPr>
              <a:t>2009</a:t>
            </a:r>
            <a:endParaRPr dirty="0" smtClean="0">
              <a:latin typeface="Times New Roman"/>
              <a:cs typeface="Times New Roman"/>
            </a:endParaRPr>
          </a:p>
          <a:p>
            <a:pPr marR="5140325" algn="ctr">
              <a:lnSpc>
                <a:spcPts val="1425"/>
              </a:lnSpc>
            </a:pPr>
            <a:r>
              <a:rPr sz="1400" spc="-10" dirty="0" smtClean="0">
                <a:latin typeface="Times New Roman"/>
                <a:cs typeface="Times New Roman"/>
              </a:rPr>
              <a:t>10%</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9%</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8%</a:t>
            </a:r>
            <a:endParaRPr sz="1400" dirty="0" smtClean="0">
              <a:latin typeface="Times New Roman"/>
              <a:cs typeface="Times New Roman"/>
            </a:endParaRPr>
          </a:p>
          <a:p>
            <a:pPr marR="5140325" algn="ctr">
              <a:lnSpc>
                <a:spcPct val="100000"/>
              </a:lnSpc>
            </a:pPr>
            <a:endParaRPr lang="en-US" sz="800" dirty="0"/>
          </a:p>
          <a:p>
            <a:pPr marR="5140325" algn="ctr">
              <a:lnSpc>
                <a:spcPct val="100000"/>
              </a:lnSpc>
            </a:pPr>
            <a:r>
              <a:rPr sz="1400" spc="-30" dirty="0" smtClean="0">
                <a:latin typeface="Times New Roman"/>
                <a:cs typeface="Times New Roman"/>
              </a:rPr>
              <a:t>7%</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6%</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5%</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4%</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3%</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2%</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30" dirty="0" smtClean="0">
                <a:latin typeface="Times New Roman"/>
                <a:cs typeface="Times New Roman"/>
              </a:rPr>
              <a:t>1%</a:t>
            </a:r>
            <a:endParaRPr sz="1400" dirty="0" smtClean="0">
              <a:latin typeface="Times New Roman"/>
              <a:cs typeface="Times New Roman"/>
            </a:endParaRPr>
          </a:p>
          <a:p>
            <a:pPr>
              <a:lnSpc>
                <a:spcPts val="800"/>
              </a:lnSpc>
              <a:spcBef>
                <a:spcPts val="20"/>
              </a:spcBef>
            </a:pPr>
            <a:endParaRPr sz="800" dirty="0" smtClean="0"/>
          </a:p>
          <a:p>
            <a:pPr marR="5140325" algn="ctr">
              <a:lnSpc>
                <a:spcPct val="100000"/>
              </a:lnSpc>
            </a:pPr>
            <a:r>
              <a:rPr sz="1400" spc="10" dirty="0" smtClean="0">
                <a:latin typeface="Times New Roman"/>
                <a:cs typeface="Times New Roman"/>
              </a:rPr>
              <a:t>0</a:t>
            </a:r>
            <a:endParaRPr sz="1400" dirty="0">
              <a:latin typeface="Times New Roman"/>
              <a:cs typeface="Times New Roman"/>
            </a:endParaRPr>
          </a:p>
        </p:txBody>
      </p:sp>
      <p:sp>
        <p:nvSpPr>
          <p:cNvPr id="177" name="object 177"/>
          <p:cNvSpPr txBox="1"/>
          <p:nvPr/>
        </p:nvSpPr>
        <p:spPr>
          <a:xfrm>
            <a:off x="1981200" y="6248400"/>
            <a:ext cx="5029199" cy="159858"/>
          </a:xfrm>
          <a:prstGeom prst="rect">
            <a:avLst/>
          </a:prstGeom>
        </p:spPr>
        <p:txBody>
          <a:bodyPr vert="horz" wrap="square" lIns="0" tIns="0" rIns="0" bIns="0" rtlCol="0">
            <a:noAutofit/>
          </a:bodyPr>
          <a:lstStyle/>
          <a:p>
            <a:pPr marL="12700">
              <a:lnSpc>
                <a:spcPct val="100000"/>
              </a:lnSpc>
            </a:pPr>
            <a:r>
              <a:rPr sz="1400" spc="-65" dirty="0" smtClean="0">
                <a:latin typeface="Times New Roman"/>
                <a:cs typeface="Times New Roman"/>
              </a:rPr>
              <a:t>S</a:t>
            </a:r>
            <a:r>
              <a:rPr sz="1400" spc="35" dirty="0" smtClean="0">
                <a:latin typeface="Times New Roman"/>
                <a:cs typeface="Times New Roman"/>
              </a:rPr>
              <a:t>ou</a:t>
            </a:r>
            <a:r>
              <a:rPr sz="1400" spc="10" dirty="0" smtClean="0">
                <a:latin typeface="Times New Roman"/>
                <a:cs typeface="Times New Roman"/>
              </a:rPr>
              <a:t>r</a:t>
            </a:r>
            <a:r>
              <a:rPr sz="1400" spc="-10" dirty="0" smtClean="0">
                <a:latin typeface="Times New Roman"/>
                <a:cs typeface="Times New Roman"/>
              </a:rPr>
              <a:t>c</a:t>
            </a:r>
            <a:r>
              <a:rPr sz="1400" spc="-5" dirty="0" smtClean="0">
                <a:latin typeface="Times New Roman"/>
                <a:cs typeface="Times New Roman"/>
              </a:rPr>
              <a:t>es:</a:t>
            </a:r>
            <a:r>
              <a:rPr sz="1400" spc="-80" dirty="0" smtClean="0">
                <a:latin typeface="Times New Roman"/>
                <a:cs typeface="Times New Roman"/>
              </a:rPr>
              <a:t> </a:t>
            </a:r>
            <a:r>
              <a:rPr sz="1400" spc="-130" dirty="0" smtClean="0">
                <a:latin typeface="Times New Roman"/>
                <a:cs typeface="Times New Roman"/>
              </a:rPr>
              <a:t>T</a:t>
            </a:r>
            <a:r>
              <a:rPr sz="1400" spc="50" dirty="0" smtClean="0">
                <a:latin typeface="Times New Roman"/>
                <a:cs typeface="Times New Roman"/>
              </a:rPr>
              <a:t>he</a:t>
            </a:r>
            <a:r>
              <a:rPr sz="1400" spc="-40" dirty="0" smtClean="0">
                <a:latin typeface="Times New Roman"/>
                <a:cs typeface="Times New Roman"/>
              </a:rPr>
              <a:t> </a:t>
            </a:r>
            <a:r>
              <a:rPr sz="1400" spc="-25" dirty="0" smtClean="0">
                <a:latin typeface="Times New Roman"/>
                <a:cs typeface="Times New Roman"/>
              </a:rPr>
              <a:t>Uni</a:t>
            </a:r>
            <a:r>
              <a:rPr sz="1400" spc="-35" dirty="0" smtClean="0">
                <a:latin typeface="Times New Roman"/>
                <a:cs typeface="Times New Roman"/>
              </a:rPr>
              <a:t>v</a:t>
            </a:r>
            <a:r>
              <a:rPr sz="1400" spc="10" dirty="0" smtClean="0">
                <a:latin typeface="Times New Roman"/>
                <a:cs typeface="Times New Roman"/>
              </a:rPr>
              <a:t>ersi</a:t>
            </a:r>
            <a:r>
              <a:rPr sz="1400" spc="15" dirty="0" smtClean="0">
                <a:latin typeface="Times New Roman"/>
                <a:cs typeface="Times New Roman"/>
              </a:rPr>
              <a:t>t</a:t>
            </a:r>
            <a:r>
              <a:rPr sz="1400" spc="-30" dirty="0" smtClean="0">
                <a:latin typeface="Times New Roman"/>
                <a:cs typeface="Times New Roman"/>
              </a:rPr>
              <a:t>y</a:t>
            </a:r>
            <a:r>
              <a:rPr sz="1400" spc="-40" dirty="0" smtClean="0">
                <a:latin typeface="Times New Roman"/>
                <a:cs typeface="Times New Roman"/>
              </a:rPr>
              <a:t> </a:t>
            </a:r>
            <a:r>
              <a:rPr sz="1400" spc="0" dirty="0" smtClean="0">
                <a:latin typeface="Times New Roman"/>
                <a:cs typeface="Times New Roman"/>
              </a:rPr>
              <a:t>of</a:t>
            </a:r>
            <a:r>
              <a:rPr sz="1400" spc="-40" dirty="0" smtClean="0">
                <a:latin typeface="Times New Roman"/>
                <a:cs typeface="Times New Roman"/>
              </a:rPr>
              <a:t> </a:t>
            </a:r>
            <a:r>
              <a:rPr sz="1400" spc="-80" dirty="0" smtClean="0">
                <a:latin typeface="Times New Roman"/>
                <a:cs typeface="Times New Roman"/>
              </a:rPr>
              <a:t>M</a:t>
            </a:r>
            <a:r>
              <a:rPr sz="1400" spc="-5" dirty="0" smtClean="0">
                <a:latin typeface="Times New Roman"/>
                <a:cs typeface="Times New Roman"/>
              </a:rPr>
              <a:t>ississippi</a:t>
            </a:r>
            <a:r>
              <a:rPr sz="1400" spc="-40" dirty="0" smtClean="0">
                <a:latin typeface="Times New Roman"/>
                <a:cs typeface="Times New Roman"/>
              </a:rPr>
              <a:t> </a:t>
            </a:r>
            <a:r>
              <a:rPr sz="1400" spc="-55" dirty="0" smtClean="0">
                <a:latin typeface="Times New Roman"/>
                <a:cs typeface="Times New Roman"/>
              </a:rPr>
              <a:t>P</a:t>
            </a:r>
            <a:r>
              <a:rPr sz="1400" spc="65" dirty="0" smtClean="0">
                <a:latin typeface="Times New Roman"/>
                <a:cs typeface="Times New Roman"/>
              </a:rPr>
              <a:t>o</a:t>
            </a:r>
            <a:r>
              <a:rPr sz="1400" spc="25" dirty="0" smtClean="0">
                <a:latin typeface="Times New Roman"/>
                <a:cs typeface="Times New Roman"/>
              </a:rPr>
              <a:t>t</a:t>
            </a:r>
            <a:r>
              <a:rPr sz="1400" spc="35" dirty="0" smtClean="0">
                <a:latin typeface="Times New Roman"/>
                <a:cs typeface="Times New Roman"/>
              </a:rPr>
              <a:t>en</a:t>
            </a:r>
            <a:r>
              <a:rPr sz="1400" spc="50" dirty="0" smtClean="0">
                <a:latin typeface="Times New Roman"/>
                <a:cs typeface="Times New Roman"/>
              </a:rPr>
              <a:t>c</a:t>
            </a:r>
            <a:r>
              <a:rPr sz="1400" spc="-30" dirty="0" smtClean="0">
                <a:latin typeface="Times New Roman"/>
                <a:cs typeface="Times New Roman"/>
              </a:rPr>
              <a:t>y</a:t>
            </a:r>
            <a:r>
              <a:rPr sz="1400" spc="-40" dirty="0" smtClean="0">
                <a:latin typeface="Times New Roman"/>
                <a:cs typeface="Times New Roman"/>
              </a:rPr>
              <a:t> </a:t>
            </a:r>
            <a:r>
              <a:rPr sz="1400" spc="-85" dirty="0" smtClean="0">
                <a:latin typeface="Times New Roman"/>
                <a:cs typeface="Times New Roman"/>
              </a:rPr>
              <a:t>M</a:t>
            </a:r>
            <a:r>
              <a:rPr sz="1400" spc="25" dirty="0" smtClean="0">
                <a:latin typeface="Times New Roman"/>
                <a:cs typeface="Times New Roman"/>
              </a:rPr>
              <a:t>oni</a:t>
            </a:r>
            <a:r>
              <a:rPr sz="1400" spc="5" dirty="0" smtClean="0">
                <a:latin typeface="Times New Roman"/>
                <a:cs typeface="Times New Roman"/>
              </a:rPr>
              <a:t>t</a:t>
            </a:r>
            <a:r>
              <a:rPr sz="1400" spc="20" dirty="0" smtClean="0">
                <a:latin typeface="Times New Roman"/>
                <a:cs typeface="Times New Roman"/>
              </a:rPr>
              <a:t>oring</a:t>
            </a:r>
            <a:r>
              <a:rPr sz="1400" spc="-40" dirty="0" smtClean="0">
                <a:latin typeface="Times New Roman"/>
                <a:cs typeface="Times New Roman"/>
              </a:rPr>
              <a:t> </a:t>
            </a:r>
            <a:r>
              <a:rPr sz="1400" spc="-50" dirty="0" smtClean="0">
                <a:latin typeface="Times New Roman"/>
                <a:cs typeface="Times New Roman"/>
              </a:rPr>
              <a:t>P</a:t>
            </a:r>
            <a:r>
              <a:rPr sz="1400" spc="-20" dirty="0" smtClean="0">
                <a:latin typeface="Times New Roman"/>
                <a:cs typeface="Times New Roman"/>
              </a:rPr>
              <a:t>r</a:t>
            </a:r>
            <a:r>
              <a:rPr sz="1400" spc="15" dirty="0" smtClean="0">
                <a:latin typeface="Times New Roman"/>
                <a:cs typeface="Times New Roman"/>
              </a:rPr>
              <a:t>oje</a:t>
            </a:r>
            <a:r>
              <a:rPr sz="1400" spc="25" dirty="0" smtClean="0">
                <a:latin typeface="Times New Roman"/>
                <a:cs typeface="Times New Roman"/>
              </a:rPr>
              <a:t>c</a:t>
            </a:r>
            <a:r>
              <a:rPr sz="1400" spc="50" dirty="0" smtClean="0">
                <a:latin typeface="Times New Roman"/>
                <a:cs typeface="Times New Roman"/>
              </a:rPr>
              <a:t>t</a:t>
            </a:r>
            <a:endParaRPr sz="1400" dirty="0">
              <a:latin typeface="Times New Roman"/>
              <a:cs typeface="Times New Roman"/>
            </a:endParaRPr>
          </a:p>
        </p:txBody>
      </p:sp>
      <p:sp>
        <p:nvSpPr>
          <p:cNvPr id="172" name="object 172"/>
          <p:cNvSpPr txBox="1"/>
          <p:nvPr/>
        </p:nvSpPr>
        <p:spPr>
          <a:xfrm>
            <a:off x="1474737"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a:t>
            </a:r>
            <a:r>
              <a:rPr sz="1400" spc="-50" dirty="0" smtClean="0">
                <a:latin typeface="Times New Roman"/>
                <a:cs typeface="Times New Roman"/>
              </a:rPr>
              <a:t>85</a:t>
            </a:r>
            <a:endParaRPr sz="1400" dirty="0">
              <a:latin typeface="Times New Roman"/>
              <a:cs typeface="Times New Roman"/>
            </a:endParaRPr>
          </a:p>
        </p:txBody>
      </p:sp>
      <p:sp>
        <p:nvSpPr>
          <p:cNvPr id="173" name="object 173"/>
          <p:cNvSpPr txBox="1"/>
          <p:nvPr/>
        </p:nvSpPr>
        <p:spPr>
          <a:xfrm>
            <a:off x="2915806"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a:t>
            </a:r>
            <a:r>
              <a:rPr sz="1400" spc="-50" dirty="0" smtClean="0">
                <a:latin typeface="Times New Roman"/>
                <a:cs typeface="Times New Roman"/>
              </a:rPr>
              <a:t>90</a:t>
            </a:r>
            <a:endParaRPr sz="1400" dirty="0">
              <a:latin typeface="Times New Roman"/>
              <a:cs typeface="Times New Roman"/>
            </a:endParaRPr>
          </a:p>
        </p:txBody>
      </p:sp>
      <p:sp>
        <p:nvSpPr>
          <p:cNvPr id="174" name="object 174"/>
          <p:cNvSpPr txBox="1"/>
          <p:nvPr/>
        </p:nvSpPr>
        <p:spPr>
          <a:xfrm>
            <a:off x="4382479"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a:t>
            </a:r>
            <a:r>
              <a:rPr sz="1400" spc="-50" dirty="0" smtClean="0">
                <a:latin typeface="Times New Roman"/>
                <a:cs typeface="Times New Roman"/>
              </a:rPr>
              <a:t>95</a:t>
            </a:r>
            <a:endParaRPr sz="1400" dirty="0">
              <a:latin typeface="Times New Roman"/>
              <a:cs typeface="Times New Roman"/>
            </a:endParaRPr>
          </a:p>
        </p:txBody>
      </p:sp>
      <p:sp>
        <p:nvSpPr>
          <p:cNvPr id="175" name="object 175"/>
          <p:cNvSpPr txBox="1"/>
          <p:nvPr/>
        </p:nvSpPr>
        <p:spPr>
          <a:xfrm>
            <a:off x="5809146" y="5725355"/>
            <a:ext cx="245110" cy="227965"/>
          </a:xfrm>
          <a:prstGeom prst="rect">
            <a:avLst/>
          </a:prstGeom>
        </p:spPr>
        <p:txBody>
          <a:bodyPr vert="horz" wrap="square" lIns="0" tIns="0" rIns="0" bIns="0" rtlCol="0">
            <a:noAutofit/>
          </a:bodyPr>
          <a:lstStyle/>
          <a:p>
            <a:pPr marL="12700">
              <a:lnSpc>
                <a:spcPct val="100000"/>
              </a:lnSpc>
            </a:pPr>
            <a:r>
              <a:rPr sz="1400" spc="-50" dirty="0" smtClean="0">
                <a:latin typeface="Times New Roman"/>
                <a:cs typeface="Times New Roman"/>
              </a:rPr>
              <a:t>’00</a:t>
            </a:r>
            <a:endParaRPr sz="1400" dirty="0">
              <a:latin typeface="Times New Roman"/>
              <a:cs typeface="Times New Roman"/>
            </a:endParaRPr>
          </a:p>
        </p:txBody>
      </p:sp>
      <p:sp>
        <p:nvSpPr>
          <p:cNvPr id="176" name="object 176"/>
          <p:cNvSpPr txBox="1"/>
          <p:nvPr/>
        </p:nvSpPr>
        <p:spPr>
          <a:xfrm>
            <a:off x="7239000" y="5715000"/>
            <a:ext cx="381000" cy="228600"/>
          </a:xfrm>
          <a:prstGeom prst="rect">
            <a:avLst/>
          </a:prstGeom>
        </p:spPr>
        <p:txBody>
          <a:bodyPr vert="horz" wrap="square" lIns="0" tIns="0" rIns="0" bIns="0" rtlCol="0">
            <a:noAutofit/>
          </a:bodyPr>
          <a:lstStyle/>
          <a:p>
            <a:pPr marL="12700">
              <a:lnSpc>
                <a:spcPct val="100000"/>
              </a:lnSpc>
            </a:pPr>
            <a:r>
              <a:rPr lang="en-US" sz="1600" dirty="0" smtClean="0">
                <a:latin typeface="Times New Roman"/>
                <a:cs typeface="Times New Roman"/>
              </a:rPr>
              <a:t>‘05</a:t>
            </a:r>
            <a:endParaRPr sz="1600" dirty="0">
              <a:latin typeface="Times New Roman"/>
              <a:cs typeface="Times New Roman"/>
            </a:endParaRPr>
          </a:p>
        </p:txBody>
      </p:sp>
      <p:sp>
        <p:nvSpPr>
          <p:cNvPr id="178" name="Rectangle 177"/>
          <p:cNvSpPr/>
          <p:nvPr/>
        </p:nvSpPr>
        <p:spPr>
          <a:xfrm>
            <a:off x="138151" y="6500999"/>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Tree>
    <p:extLst>
      <p:ext uri="{BB962C8B-B14F-4D97-AF65-F5344CB8AC3E}">
        <p14:creationId xmlns:p14="http://schemas.microsoft.com/office/powerpoint/2010/main" val="123759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2643" y="1444706"/>
            <a:ext cx="950722" cy="950645"/>
          </a:xfrm>
          <a:custGeom>
            <a:avLst/>
            <a:gdLst/>
            <a:ahLst/>
            <a:cxnLst/>
            <a:rect l="l" t="t" r="r" b="b"/>
            <a:pathLst>
              <a:path w="950722" h="950645">
                <a:moveTo>
                  <a:pt x="475373" y="0"/>
                </a:moveTo>
                <a:lnTo>
                  <a:pt x="436383" y="1575"/>
                </a:lnTo>
                <a:lnTo>
                  <a:pt x="398261" y="6219"/>
                </a:lnTo>
                <a:lnTo>
                  <a:pt x="325111" y="24225"/>
                </a:lnTo>
                <a:lnTo>
                  <a:pt x="256904" y="53041"/>
                </a:lnTo>
                <a:lnTo>
                  <a:pt x="194616" y="91690"/>
                </a:lnTo>
                <a:lnTo>
                  <a:pt x="139226" y="139195"/>
                </a:lnTo>
                <a:lnTo>
                  <a:pt x="91714" y="194577"/>
                </a:lnTo>
                <a:lnTo>
                  <a:pt x="53056" y="256861"/>
                </a:lnTo>
                <a:lnTo>
                  <a:pt x="24233" y="325069"/>
                </a:lnTo>
                <a:lnTo>
                  <a:pt x="6221" y="398224"/>
                </a:lnTo>
                <a:lnTo>
                  <a:pt x="1575" y="436351"/>
                </a:lnTo>
                <a:lnTo>
                  <a:pt x="0" y="475348"/>
                </a:lnTo>
                <a:lnTo>
                  <a:pt x="1575" y="514331"/>
                </a:lnTo>
                <a:lnTo>
                  <a:pt x="6221" y="552446"/>
                </a:lnTo>
                <a:lnTo>
                  <a:pt x="24233" y="625582"/>
                </a:lnTo>
                <a:lnTo>
                  <a:pt x="53056" y="693779"/>
                </a:lnTo>
                <a:lnTo>
                  <a:pt x="91714" y="756056"/>
                </a:lnTo>
                <a:lnTo>
                  <a:pt x="139226" y="811437"/>
                </a:lnTo>
                <a:lnTo>
                  <a:pt x="194616" y="858943"/>
                </a:lnTo>
                <a:lnTo>
                  <a:pt x="256904" y="897595"/>
                </a:lnTo>
                <a:lnTo>
                  <a:pt x="325111" y="926415"/>
                </a:lnTo>
                <a:lnTo>
                  <a:pt x="398261" y="944425"/>
                </a:lnTo>
                <a:lnTo>
                  <a:pt x="436383" y="949070"/>
                </a:lnTo>
                <a:lnTo>
                  <a:pt x="475373" y="950645"/>
                </a:lnTo>
                <a:lnTo>
                  <a:pt x="514358" y="949070"/>
                </a:lnTo>
                <a:lnTo>
                  <a:pt x="552476" y="944425"/>
                </a:lnTo>
                <a:lnTo>
                  <a:pt x="625618" y="926415"/>
                </a:lnTo>
                <a:lnTo>
                  <a:pt x="693821" y="897595"/>
                </a:lnTo>
                <a:lnTo>
                  <a:pt x="756105" y="858943"/>
                </a:lnTo>
                <a:lnTo>
                  <a:pt x="811493" y="811437"/>
                </a:lnTo>
                <a:lnTo>
                  <a:pt x="859005" y="756056"/>
                </a:lnTo>
                <a:lnTo>
                  <a:pt x="897663" y="693779"/>
                </a:lnTo>
                <a:lnTo>
                  <a:pt x="926487" y="625582"/>
                </a:lnTo>
                <a:lnTo>
                  <a:pt x="944500" y="552446"/>
                </a:lnTo>
                <a:lnTo>
                  <a:pt x="949146" y="514331"/>
                </a:lnTo>
                <a:lnTo>
                  <a:pt x="950722" y="475348"/>
                </a:lnTo>
                <a:lnTo>
                  <a:pt x="949146" y="436351"/>
                </a:lnTo>
                <a:lnTo>
                  <a:pt x="944500" y="398224"/>
                </a:lnTo>
                <a:lnTo>
                  <a:pt x="926487" y="325069"/>
                </a:lnTo>
                <a:lnTo>
                  <a:pt x="897663" y="256861"/>
                </a:lnTo>
                <a:lnTo>
                  <a:pt x="859005" y="194577"/>
                </a:lnTo>
                <a:lnTo>
                  <a:pt x="811493" y="139195"/>
                </a:lnTo>
                <a:lnTo>
                  <a:pt x="756105" y="91690"/>
                </a:lnTo>
                <a:lnTo>
                  <a:pt x="693821" y="53041"/>
                </a:lnTo>
                <a:lnTo>
                  <a:pt x="625618" y="24225"/>
                </a:lnTo>
                <a:lnTo>
                  <a:pt x="552476" y="6219"/>
                </a:lnTo>
                <a:lnTo>
                  <a:pt x="514358" y="1575"/>
                </a:lnTo>
                <a:lnTo>
                  <a:pt x="475373"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1057360" y="632876"/>
            <a:ext cx="1120355" cy="1120355"/>
          </a:xfrm>
          <a:custGeom>
            <a:avLst/>
            <a:gdLst/>
            <a:ahLst/>
            <a:cxnLst/>
            <a:rect l="l" t="t" r="r" b="b"/>
            <a:pathLst>
              <a:path w="1120355" h="1120355">
                <a:moveTo>
                  <a:pt x="560222" y="0"/>
                </a:moveTo>
                <a:lnTo>
                  <a:pt x="514270" y="1856"/>
                </a:lnTo>
                <a:lnTo>
                  <a:pt x="469343" y="7329"/>
                </a:lnTo>
                <a:lnTo>
                  <a:pt x="425583" y="16275"/>
                </a:lnTo>
                <a:lnTo>
                  <a:pt x="383136" y="28550"/>
                </a:lnTo>
                <a:lnTo>
                  <a:pt x="342144" y="44010"/>
                </a:lnTo>
                <a:lnTo>
                  <a:pt x="302753" y="62510"/>
                </a:lnTo>
                <a:lnTo>
                  <a:pt x="265106" y="83907"/>
                </a:lnTo>
                <a:lnTo>
                  <a:pt x="229347" y="108057"/>
                </a:lnTo>
                <a:lnTo>
                  <a:pt x="195622" y="134816"/>
                </a:lnTo>
                <a:lnTo>
                  <a:pt x="164072" y="164039"/>
                </a:lnTo>
                <a:lnTo>
                  <a:pt x="134844" y="195583"/>
                </a:lnTo>
                <a:lnTo>
                  <a:pt x="108080" y="229304"/>
                </a:lnTo>
                <a:lnTo>
                  <a:pt x="83926" y="265057"/>
                </a:lnTo>
                <a:lnTo>
                  <a:pt x="62524" y="302699"/>
                </a:lnTo>
                <a:lnTo>
                  <a:pt x="44020" y="342085"/>
                </a:lnTo>
                <a:lnTo>
                  <a:pt x="28557" y="383072"/>
                </a:lnTo>
                <a:lnTo>
                  <a:pt x="16279" y="425516"/>
                </a:lnTo>
                <a:lnTo>
                  <a:pt x="7331" y="469272"/>
                </a:lnTo>
                <a:lnTo>
                  <a:pt x="1856" y="514197"/>
                </a:lnTo>
                <a:lnTo>
                  <a:pt x="0" y="560146"/>
                </a:lnTo>
                <a:lnTo>
                  <a:pt x="1856" y="606094"/>
                </a:lnTo>
                <a:lnTo>
                  <a:pt x="7331" y="651018"/>
                </a:lnTo>
                <a:lnTo>
                  <a:pt x="16279" y="694775"/>
                </a:lnTo>
                <a:lnTo>
                  <a:pt x="28557" y="737221"/>
                </a:lnTo>
                <a:lnTo>
                  <a:pt x="44020" y="778211"/>
                </a:lnTo>
                <a:lnTo>
                  <a:pt x="62524" y="817601"/>
                </a:lnTo>
                <a:lnTo>
                  <a:pt x="83926" y="855247"/>
                </a:lnTo>
                <a:lnTo>
                  <a:pt x="108080" y="891005"/>
                </a:lnTo>
                <a:lnTo>
                  <a:pt x="134844" y="924730"/>
                </a:lnTo>
                <a:lnTo>
                  <a:pt x="164072" y="956279"/>
                </a:lnTo>
                <a:lnTo>
                  <a:pt x="195622" y="985508"/>
                </a:lnTo>
                <a:lnTo>
                  <a:pt x="229347" y="1012272"/>
                </a:lnTo>
                <a:lnTo>
                  <a:pt x="265106" y="1036427"/>
                </a:lnTo>
                <a:lnTo>
                  <a:pt x="302753" y="1057829"/>
                </a:lnTo>
                <a:lnTo>
                  <a:pt x="342144" y="1076333"/>
                </a:lnTo>
                <a:lnTo>
                  <a:pt x="383136" y="1091797"/>
                </a:lnTo>
                <a:lnTo>
                  <a:pt x="425583" y="1104075"/>
                </a:lnTo>
                <a:lnTo>
                  <a:pt x="469343" y="1113024"/>
                </a:lnTo>
                <a:lnTo>
                  <a:pt x="514270" y="1118498"/>
                </a:lnTo>
                <a:lnTo>
                  <a:pt x="560222" y="1120355"/>
                </a:lnTo>
                <a:lnTo>
                  <a:pt x="606168" y="1118498"/>
                </a:lnTo>
                <a:lnTo>
                  <a:pt x="651089" y="1113024"/>
                </a:lnTo>
                <a:lnTo>
                  <a:pt x="694843" y="1104075"/>
                </a:lnTo>
                <a:lnTo>
                  <a:pt x="737284" y="1091797"/>
                </a:lnTo>
                <a:lnTo>
                  <a:pt x="778270" y="1076333"/>
                </a:lnTo>
                <a:lnTo>
                  <a:pt x="817655" y="1057829"/>
                </a:lnTo>
                <a:lnTo>
                  <a:pt x="855296" y="1036427"/>
                </a:lnTo>
                <a:lnTo>
                  <a:pt x="891049" y="1012272"/>
                </a:lnTo>
                <a:lnTo>
                  <a:pt x="924769" y="985508"/>
                </a:lnTo>
                <a:lnTo>
                  <a:pt x="956313" y="956279"/>
                </a:lnTo>
                <a:lnTo>
                  <a:pt x="985536" y="924730"/>
                </a:lnTo>
                <a:lnTo>
                  <a:pt x="1012295" y="891005"/>
                </a:lnTo>
                <a:lnTo>
                  <a:pt x="1036445" y="855247"/>
                </a:lnTo>
                <a:lnTo>
                  <a:pt x="1057843" y="817601"/>
                </a:lnTo>
                <a:lnTo>
                  <a:pt x="1076344" y="778211"/>
                </a:lnTo>
                <a:lnTo>
                  <a:pt x="1091804" y="737221"/>
                </a:lnTo>
                <a:lnTo>
                  <a:pt x="1104079" y="694775"/>
                </a:lnTo>
                <a:lnTo>
                  <a:pt x="1113025" y="651018"/>
                </a:lnTo>
                <a:lnTo>
                  <a:pt x="1118499" y="606094"/>
                </a:lnTo>
                <a:lnTo>
                  <a:pt x="1120355" y="560146"/>
                </a:lnTo>
                <a:lnTo>
                  <a:pt x="1118499" y="514197"/>
                </a:lnTo>
                <a:lnTo>
                  <a:pt x="1113025" y="469272"/>
                </a:lnTo>
                <a:lnTo>
                  <a:pt x="1104079" y="425516"/>
                </a:lnTo>
                <a:lnTo>
                  <a:pt x="1091804" y="383072"/>
                </a:lnTo>
                <a:lnTo>
                  <a:pt x="1076344" y="342085"/>
                </a:lnTo>
                <a:lnTo>
                  <a:pt x="1057843" y="302699"/>
                </a:lnTo>
                <a:lnTo>
                  <a:pt x="1036445" y="265057"/>
                </a:lnTo>
                <a:lnTo>
                  <a:pt x="1012295" y="229304"/>
                </a:lnTo>
                <a:lnTo>
                  <a:pt x="985536" y="195583"/>
                </a:lnTo>
                <a:lnTo>
                  <a:pt x="956313" y="164039"/>
                </a:lnTo>
                <a:lnTo>
                  <a:pt x="924769" y="134816"/>
                </a:lnTo>
                <a:lnTo>
                  <a:pt x="891049" y="108057"/>
                </a:lnTo>
                <a:lnTo>
                  <a:pt x="855296" y="83907"/>
                </a:lnTo>
                <a:lnTo>
                  <a:pt x="817655" y="62510"/>
                </a:lnTo>
                <a:lnTo>
                  <a:pt x="778270" y="44010"/>
                </a:lnTo>
                <a:lnTo>
                  <a:pt x="737284" y="28550"/>
                </a:lnTo>
                <a:lnTo>
                  <a:pt x="694843" y="16275"/>
                </a:lnTo>
                <a:lnTo>
                  <a:pt x="651089" y="7329"/>
                </a:lnTo>
                <a:lnTo>
                  <a:pt x="606168" y="1856"/>
                </a:lnTo>
                <a:lnTo>
                  <a:pt x="560222" y="0"/>
                </a:lnTo>
                <a:close/>
              </a:path>
            </a:pathLst>
          </a:custGeom>
          <a:solidFill>
            <a:srgbClr val="ED1D24"/>
          </a:solidFill>
        </p:spPr>
        <p:txBody>
          <a:bodyPr wrap="square" lIns="0" tIns="0" rIns="0" bIns="0" rtlCol="0">
            <a:noAutofit/>
          </a:bodyPr>
          <a:lstStyle/>
          <a:p>
            <a:endParaRPr/>
          </a:p>
        </p:txBody>
      </p:sp>
      <p:sp>
        <p:nvSpPr>
          <p:cNvPr id="5" name="object 5"/>
          <p:cNvSpPr/>
          <p:nvPr/>
        </p:nvSpPr>
        <p:spPr>
          <a:xfrm>
            <a:off x="2220337" y="32324"/>
            <a:ext cx="1422222" cy="1422260"/>
          </a:xfrm>
          <a:custGeom>
            <a:avLst/>
            <a:gdLst/>
            <a:ahLst/>
            <a:cxnLst/>
            <a:rect l="l" t="t" r="r" b="b"/>
            <a:pathLst>
              <a:path w="1422222" h="1422260">
                <a:moveTo>
                  <a:pt x="711149" y="0"/>
                </a:moveTo>
                <a:lnTo>
                  <a:pt x="652825" y="2357"/>
                </a:lnTo>
                <a:lnTo>
                  <a:pt x="595799" y="9308"/>
                </a:lnTo>
                <a:lnTo>
                  <a:pt x="540254" y="20668"/>
                </a:lnTo>
                <a:lnTo>
                  <a:pt x="486374" y="36255"/>
                </a:lnTo>
                <a:lnTo>
                  <a:pt x="434341" y="55887"/>
                </a:lnTo>
                <a:lnTo>
                  <a:pt x="384339" y="79379"/>
                </a:lnTo>
                <a:lnTo>
                  <a:pt x="336550" y="106549"/>
                </a:lnTo>
                <a:lnTo>
                  <a:pt x="291157" y="137214"/>
                </a:lnTo>
                <a:lnTo>
                  <a:pt x="248344" y="171190"/>
                </a:lnTo>
                <a:lnTo>
                  <a:pt x="208294" y="208295"/>
                </a:lnTo>
                <a:lnTo>
                  <a:pt x="171189" y="248346"/>
                </a:lnTo>
                <a:lnTo>
                  <a:pt x="137213" y="291160"/>
                </a:lnTo>
                <a:lnTo>
                  <a:pt x="106548" y="336553"/>
                </a:lnTo>
                <a:lnTo>
                  <a:pt x="79378" y="384343"/>
                </a:lnTo>
                <a:lnTo>
                  <a:pt x="55886" y="434347"/>
                </a:lnTo>
                <a:lnTo>
                  <a:pt x="36255" y="486381"/>
                </a:lnTo>
                <a:lnTo>
                  <a:pt x="20668" y="540262"/>
                </a:lnTo>
                <a:lnTo>
                  <a:pt x="9307" y="595808"/>
                </a:lnTo>
                <a:lnTo>
                  <a:pt x="2357" y="652836"/>
                </a:lnTo>
                <a:lnTo>
                  <a:pt x="0" y="711161"/>
                </a:lnTo>
                <a:lnTo>
                  <a:pt x="2357" y="769482"/>
                </a:lnTo>
                <a:lnTo>
                  <a:pt x="9307" y="826504"/>
                </a:lnTo>
                <a:lnTo>
                  <a:pt x="20668" y="882044"/>
                </a:lnTo>
                <a:lnTo>
                  <a:pt x="36255" y="935921"/>
                </a:lnTo>
                <a:lnTo>
                  <a:pt x="55886" y="987950"/>
                </a:lnTo>
                <a:lnTo>
                  <a:pt x="79378" y="1037949"/>
                </a:lnTo>
                <a:lnTo>
                  <a:pt x="106548" y="1085735"/>
                </a:lnTo>
                <a:lnTo>
                  <a:pt x="137213" y="1131124"/>
                </a:lnTo>
                <a:lnTo>
                  <a:pt x="171189" y="1173934"/>
                </a:lnTo>
                <a:lnTo>
                  <a:pt x="208294" y="1213981"/>
                </a:lnTo>
                <a:lnTo>
                  <a:pt x="248344" y="1251083"/>
                </a:lnTo>
                <a:lnTo>
                  <a:pt x="291157" y="1285057"/>
                </a:lnTo>
                <a:lnTo>
                  <a:pt x="336550" y="1315719"/>
                </a:lnTo>
                <a:lnTo>
                  <a:pt x="384339" y="1342887"/>
                </a:lnTo>
                <a:lnTo>
                  <a:pt x="434341" y="1366377"/>
                </a:lnTo>
                <a:lnTo>
                  <a:pt x="486374" y="1386007"/>
                </a:lnTo>
                <a:lnTo>
                  <a:pt x="540254" y="1401593"/>
                </a:lnTo>
                <a:lnTo>
                  <a:pt x="595799" y="1412953"/>
                </a:lnTo>
                <a:lnTo>
                  <a:pt x="652825" y="1419902"/>
                </a:lnTo>
                <a:lnTo>
                  <a:pt x="711149" y="1422260"/>
                </a:lnTo>
                <a:lnTo>
                  <a:pt x="769465" y="1419902"/>
                </a:lnTo>
                <a:lnTo>
                  <a:pt x="826484" y="1412953"/>
                </a:lnTo>
                <a:lnTo>
                  <a:pt x="882022" y="1401593"/>
                </a:lnTo>
                <a:lnTo>
                  <a:pt x="935896" y="1386007"/>
                </a:lnTo>
                <a:lnTo>
                  <a:pt x="987923" y="1366377"/>
                </a:lnTo>
                <a:lnTo>
                  <a:pt x="1037920" y="1342887"/>
                </a:lnTo>
                <a:lnTo>
                  <a:pt x="1085704" y="1315719"/>
                </a:lnTo>
                <a:lnTo>
                  <a:pt x="1131091" y="1285057"/>
                </a:lnTo>
                <a:lnTo>
                  <a:pt x="1173900" y="1251083"/>
                </a:lnTo>
                <a:lnTo>
                  <a:pt x="1213946" y="1213981"/>
                </a:lnTo>
                <a:lnTo>
                  <a:pt x="1251048" y="1173934"/>
                </a:lnTo>
                <a:lnTo>
                  <a:pt x="1285021" y="1131124"/>
                </a:lnTo>
                <a:lnTo>
                  <a:pt x="1315682" y="1085735"/>
                </a:lnTo>
                <a:lnTo>
                  <a:pt x="1342850" y="1037949"/>
                </a:lnTo>
                <a:lnTo>
                  <a:pt x="1366340" y="987950"/>
                </a:lnTo>
                <a:lnTo>
                  <a:pt x="1385969" y="935921"/>
                </a:lnTo>
                <a:lnTo>
                  <a:pt x="1401555" y="882044"/>
                </a:lnTo>
                <a:lnTo>
                  <a:pt x="1412914" y="826504"/>
                </a:lnTo>
                <a:lnTo>
                  <a:pt x="1419864" y="769482"/>
                </a:lnTo>
                <a:lnTo>
                  <a:pt x="1422222" y="711161"/>
                </a:lnTo>
                <a:lnTo>
                  <a:pt x="1419864" y="652836"/>
                </a:lnTo>
                <a:lnTo>
                  <a:pt x="1412914" y="595808"/>
                </a:lnTo>
                <a:lnTo>
                  <a:pt x="1401555" y="540262"/>
                </a:lnTo>
                <a:lnTo>
                  <a:pt x="1385969" y="486381"/>
                </a:lnTo>
                <a:lnTo>
                  <a:pt x="1366340" y="434347"/>
                </a:lnTo>
                <a:lnTo>
                  <a:pt x="1342850" y="384343"/>
                </a:lnTo>
                <a:lnTo>
                  <a:pt x="1315682" y="336553"/>
                </a:lnTo>
                <a:lnTo>
                  <a:pt x="1285021" y="291160"/>
                </a:lnTo>
                <a:lnTo>
                  <a:pt x="1251048" y="248346"/>
                </a:lnTo>
                <a:lnTo>
                  <a:pt x="1213946" y="208295"/>
                </a:lnTo>
                <a:lnTo>
                  <a:pt x="1173900" y="171190"/>
                </a:lnTo>
                <a:lnTo>
                  <a:pt x="1131091" y="137214"/>
                </a:lnTo>
                <a:lnTo>
                  <a:pt x="1085704" y="106549"/>
                </a:lnTo>
                <a:lnTo>
                  <a:pt x="1037920" y="79379"/>
                </a:lnTo>
                <a:lnTo>
                  <a:pt x="987923" y="55887"/>
                </a:lnTo>
                <a:lnTo>
                  <a:pt x="935896" y="36255"/>
                </a:lnTo>
                <a:lnTo>
                  <a:pt x="882022" y="20668"/>
                </a:lnTo>
                <a:lnTo>
                  <a:pt x="826484" y="9308"/>
                </a:lnTo>
                <a:lnTo>
                  <a:pt x="769465" y="2357"/>
                </a:lnTo>
                <a:lnTo>
                  <a:pt x="711149"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3783760" y="1054"/>
            <a:ext cx="1586712" cy="1436117"/>
          </a:xfrm>
          <a:custGeom>
            <a:avLst/>
            <a:gdLst/>
            <a:ahLst/>
            <a:cxnLst/>
            <a:rect l="l" t="t" r="r" b="b"/>
            <a:pathLst>
              <a:path w="1586712" h="1436117">
                <a:moveTo>
                  <a:pt x="1258279" y="0"/>
                </a:moveTo>
                <a:lnTo>
                  <a:pt x="328422" y="0"/>
                </a:lnTo>
                <a:lnTo>
                  <a:pt x="324786" y="2455"/>
                </a:lnTo>
                <a:lnTo>
                  <a:pt x="277027" y="40358"/>
                </a:lnTo>
                <a:lnTo>
                  <a:pt x="232349" y="81750"/>
                </a:lnTo>
                <a:lnTo>
                  <a:pt x="190958" y="126430"/>
                </a:lnTo>
                <a:lnTo>
                  <a:pt x="153057" y="174192"/>
                </a:lnTo>
                <a:lnTo>
                  <a:pt x="118851" y="224832"/>
                </a:lnTo>
                <a:lnTo>
                  <a:pt x="88544" y="278146"/>
                </a:lnTo>
                <a:lnTo>
                  <a:pt x="62339" y="333930"/>
                </a:lnTo>
                <a:lnTo>
                  <a:pt x="40441" y="391981"/>
                </a:lnTo>
                <a:lnTo>
                  <a:pt x="23054" y="452093"/>
                </a:lnTo>
                <a:lnTo>
                  <a:pt x="10382" y="514063"/>
                </a:lnTo>
                <a:lnTo>
                  <a:pt x="2629" y="577687"/>
                </a:lnTo>
                <a:lnTo>
                  <a:pt x="0" y="642760"/>
                </a:lnTo>
                <a:lnTo>
                  <a:pt x="2629" y="707840"/>
                </a:lnTo>
                <a:lnTo>
                  <a:pt x="10382" y="771469"/>
                </a:lnTo>
                <a:lnTo>
                  <a:pt x="23054" y="833443"/>
                </a:lnTo>
                <a:lnTo>
                  <a:pt x="40441" y="893558"/>
                </a:lnTo>
                <a:lnTo>
                  <a:pt x="62339" y="951610"/>
                </a:lnTo>
                <a:lnTo>
                  <a:pt x="88544" y="1007394"/>
                </a:lnTo>
                <a:lnTo>
                  <a:pt x="118851" y="1060708"/>
                </a:lnTo>
                <a:lnTo>
                  <a:pt x="153057" y="1111346"/>
                </a:lnTo>
                <a:lnTo>
                  <a:pt x="190958" y="1159106"/>
                </a:lnTo>
                <a:lnTo>
                  <a:pt x="232349" y="1203783"/>
                </a:lnTo>
                <a:lnTo>
                  <a:pt x="277027" y="1245173"/>
                </a:lnTo>
                <a:lnTo>
                  <a:pt x="324786" y="1283072"/>
                </a:lnTo>
                <a:lnTo>
                  <a:pt x="375424" y="1317276"/>
                </a:lnTo>
                <a:lnTo>
                  <a:pt x="428736" y="1347581"/>
                </a:lnTo>
                <a:lnTo>
                  <a:pt x="484517" y="1373784"/>
                </a:lnTo>
                <a:lnTo>
                  <a:pt x="542565" y="1395680"/>
                </a:lnTo>
                <a:lnTo>
                  <a:pt x="602674" y="1413065"/>
                </a:lnTo>
                <a:lnTo>
                  <a:pt x="664641" y="1425735"/>
                </a:lnTo>
                <a:lnTo>
                  <a:pt x="728261" y="1433487"/>
                </a:lnTo>
                <a:lnTo>
                  <a:pt x="793330" y="1436117"/>
                </a:lnTo>
                <a:lnTo>
                  <a:pt x="858407" y="1433487"/>
                </a:lnTo>
                <a:lnTo>
                  <a:pt x="922034" y="1425735"/>
                </a:lnTo>
                <a:lnTo>
                  <a:pt x="984007" y="1413065"/>
                </a:lnTo>
                <a:lnTo>
                  <a:pt x="1044121" y="1395680"/>
                </a:lnTo>
                <a:lnTo>
                  <a:pt x="1102173" y="1373784"/>
                </a:lnTo>
                <a:lnTo>
                  <a:pt x="1157959" y="1347581"/>
                </a:lnTo>
                <a:lnTo>
                  <a:pt x="1211274" y="1317276"/>
                </a:lnTo>
                <a:lnTo>
                  <a:pt x="1261914" y="1283072"/>
                </a:lnTo>
                <a:lnTo>
                  <a:pt x="1309677" y="1245173"/>
                </a:lnTo>
                <a:lnTo>
                  <a:pt x="1354356" y="1203783"/>
                </a:lnTo>
                <a:lnTo>
                  <a:pt x="1395749" y="1159106"/>
                </a:lnTo>
                <a:lnTo>
                  <a:pt x="1433651" y="1111346"/>
                </a:lnTo>
                <a:lnTo>
                  <a:pt x="1467858" y="1060708"/>
                </a:lnTo>
                <a:lnTo>
                  <a:pt x="1498166" y="1007394"/>
                </a:lnTo>
                <a:lnTo>
                  <a:pt x="1524372" y="951610"/>
                </a:lnTo>
                <a:lnTo>
                  <a:pt x="1546270" y="893558"/>
                </a:lnTo>
                <a:lnTo>
                  <a:pt x="1563657" y="833443"/>
                </a:lnTo>
                <a:lnTo>
                  <a:pt x="1576330" y="771469"/>
                </a:lnTo>
                <a:lnTo>
                  <a:pt x="1584082" y="707840"/>
                </a:lnTo>
                <a:lnTo>
                  <a:pt x="1586712" y="642760"/>
                </a:lnTo>
                <a:lnTo>
                  <a:pt x="1584082" y="577687"/>
                </a:lnTo>
                <a:lnTo>
                  <a:pt x="1576330" y="514063"/>
                </a:lnTo>
                <a:lnTo>
                  <a:pt x="1563657" y="452093"/>
                </a:lnTo>
                <a:lnTo>
                  <a:pt x="1546270" y="391981"/>
                </a:lnTo>
                <a:lnTo>
                  <a:pt x="1524372" y="333930"/>
                </a:lnTo>
                <a:lnTo>
                  <a:pt x="1498166" y="278146"/>
                </a:lnTo>
                <a:lnTo>
                  <a:pt x="1467858" y="224832"/>
                </a:lnTo>
                <a:lnTo>
                  <a:pt x="1433651" y="174192"/>
                </a:lnTo>
                <a:lnTo>
                  <a:pt x="1395749" y="126430"/>
                </a:lnTo>
                <a:lnTo>
                  <a:pt x="1354356" y="81750"/>
                </a:lnTo>
                <a:lnTo>
                  <a:pt x="1309677" y="40358"/>
                </a:lnTo>
                <a:lnTo>
                  <a:pt x="1261914" y="2455"/>
                </a:lnTo>
                <a:lnTo>
                  <a:pt x="1258279" y="0"/>
                </a:lnTo>
                <a:close/>
              </a:path>
            </a:pathLst>
          </a:custGeom>
          <a:solidFill>
            <a:srgbClr val="ED1D24"/>
          </a:solidFill>
        </p:spPr>
        <p:txBody>
          <a:bodyPr wrap="square" lIns="0" tIns="0" rIns="0" bIns="0" rtlCol="0">
            <a:noAutofit/>
          </a:bodyPr>
          <a:lstStyle/>
          <a:p>
            <a:endParaRPr/>
          </a:p>
        </p:txBody>
      </p:sp>
      <p:sp>
        <p:nvSpPr>
          <p:cNvPr id="7" name="object 7"/>
          <p:cNvSpPr/>
          <p:nvPr/>
        </p:nvSpPr>
        <p:spPr>
          <a:xfrm>
            <a:off x="5404748" y="153301"/>
            <a:ext cx="1602485" cy="1602486"/>
          </a:xfrm>
          <a:custGeom>
            <a:avLst/>
            <a:gdLst/>
            <a:ahLst/>
            <a:cxnLst/>
            <a:rect l="l" t="t" r="r" b="b"/>
            <a:pathLst>
              <a:path w="1602485" h="1602486">
                <a:moveTo>
                  <a:pt x="801230" y="0"/>
                </a:moveTo>
                <a:lnTo>
                  <a:pt x="735508" y="2655"/>
                </a:lnTo>
                <a:lnTo>
                  <a:pt x="671251" y="10486"/>
                </a:lnTo>
                <a:lnTo>
                  <a:pt x="608665" y="23284"/>
                </a:lnTo>
                <a:lnTo>
                  <a:pt x="547955" y="40845"/>
                </a:lnTo>
                <a:lnTo>
                  <a:pt x="489329" y="62961"/>
                </a:lnTo>
                <a:lnTo>
                  <a:pt x="432991" y="89427"/>
                </a:lnTo>
                <a:lnTo>
                  <a:pt x="379148" y="120037"/>
                </a:lnTo>
                <a:lnTo>
                  <a:pt x="328007" y="154584"/>
                </a:lnTo>
                <a:lnTo>
                  <a:pt x="279772" y="192863"/>
                </a:lnTo>
                <a:lnTo>
                  <a:pt x="234651" y="234667"/>
                </a:lnTo>
                <a:lnTo>
                  <a:pt x="192849" y="279790"/>
                </a:lnTo>
                <a:lnTo>
                  <a:pt x="154573" y="328026"/>
                </a:lnTo>
                <a:lnTo>
                  <a:pt x="120027" y="379169"/>
                </a:lnTo>
                <a:lnTo>
                  <a:pt x="89420" y="433012"/>
                </a:lnTo>
                <a:lnTo>
                  <a:pt x="62955" y="489350"/>
                </a:lnTo>
                <a:lnTo>
                  <a:pt x="40841" y="547976"/>
                </a:lnTo>
                <a:lnTo>
                  <a:pt x="23282" y="608685"/>
                </a:lnTo>
                <a:lnTo>
                  <a:pt x="10485" y="671269"/>
                </a:lnTo>
                <a:lnTo>
                  <a:pt x="2655" y="735524"/>
                </a:lnTo>
                <a:lnTo>
                  <a:pt x="0" y="801243"/>
                </a:lnTo>
                <a:lnTo>
                  <a:pt x="2655" y="866964"/>
                </a:lnTo>
                <a:lnTo>
                  <a:pt x="10485" y="931222"/>
                </a:lnTo>
                <a:lnTo>
                  <a:pt x="23282" y="993808"/>
                </a:lnTo>
                <a:lnTo>
                  <a:pt x="40841" y="1054518"/>
                </a:lnTo>
                <a:lnTo>
                  <a:pt x="62955" y="1113146"/>
                </a:lnTo>
                <a:lnTo>
                  <a:pt x="89420" y="1169484"/>
                </a:lnTo>
                <a:lnTo>
                  <a:pt x="120027" y="1223328"/>
                </a:lnTo>
                <a:lnTo>
                  <a:pt x="154573" y="1274470"/>
                </a:lnTo>
                <a:lnTo>
                  <a:pt x="192849" y="1322705"/>
                </a:lnTo>
                <a:lnTo>
                  <a:pt x="234651" y="1367828"/>
                </a:lnTo>
                <a:lnTo>
                  <a:pt x="279772" y="1409630"/>
                </a:lnTo>
                <a:lnTo>
                  <a:pt x="328007" y="1447908"/>
                </a:lnTo>
                <a:lnTo>
                  <a:pt x="379148" y="1482454"/>
                </a:lnTo>
                <a:lnTo>
                  <a:pt x="432991" y="1513063"/>
                </a:lnTo>
                <a:lnTo>
                  <a:pt x="489329" y="1539528"/>
                </a:lnTo>
                <a:lnTo>
                  <a:pt x="547955" y="1561643"/>
                </a:lnTo>
                <a:lnTo>
                  <a:pt x="608665" y="1579202"/>
                </a:lnTo>
                <a:lnTo>
                  <a:pt x="671251" y="1592000"/>
                </a:lnTo>
                <a:lnTo>
                  <a:pt x="735508" y="1599830"/>
                </a:lnTo>
                <a:lnTo>
                  <a:pt x="801230" y="1602486"/>
                </a:lnTo>
                <a:lnTo>
                  <a:pt x="866955" y="1599830"/>
                </a:lnTo>
                <a:lnTo>
                  <a:pt x="931216" y="1592000"/>
                </a:lnTo>
                <a:lnTo>
                  <a:pt x="993805" y="1579202"/>
                </a:lnTo>
                <a:lnTo>
                  <a:pt x="1054517" y="1561643"/>
                </a:lnTo>
                <a:lnTo>
                  <a:pt x="1113146" y="1539528"/>
                </a:lnTo>
                <a:lnTo>
                  <a:pt x="1169485" y="1513063"/>
                </a:lnTo>
                <a:lnTo>
                  <a:pt x="1223330" y="1482454"/>
                </a:lnTo>
                <a:lnTo>
                  <a:pt x="1274473" y="1447908"/>
                </a:lnTo>
                <a:lnTo>
                  <a:pt x="1322709" y="1409630"/>
                </a:lnTo>
                <a:lnTo>
                  <a:pt x="1367831" y="1367828"/>
                </a:lnTo>
                <a:lnTo>
                  <a:pt x="1409634" y="1322705"/>
                </a:lnTo>
                <a:lnTo>
                  <a:pt x="1447911" y="1274470"/>
                </a:lnTo>
                <a:lnTo>
                  <a:pt x="1482457" y="1223328"/>
                </a:lnTo>
                <a:lnTo>
                  <a:pt x="1513065" y="1169484"/>
                </a:lnTo>
                <a:lnTo>
                  <a:pt x="1539529" y="1113146"/>
                </a:lnTo>
                <a:lnTo>
                  <a:pt x="1561644" y="1054518"/>
                </a:lnTo>
                <a:lnTo>
                  <a:pt x="1579203" y="993808"/>
                </a:lnTo>
                <a:lnTo>
                  <a:pt x="1592000" y="931222"/>
                </a:lnTo>
                <a:lnTo>
                  <a:pt x="1599830" y="866964"/>
                </a:lnTo>
                <a:lnTo>
                  <a:pt x="1602486" y="801243"/>
                </a:lnTo>
                <a:lnTo>
                  <a:pt x="1599830" y="735524"/>
                </a:lnTo>
                <a:lnTo>
                  <a:pt x="1592000" y="671269"/>
                </a:lnTo>
                <a:lnTo>
                  <a:pt x="1579203" y="608685"/>
                </a:lnTo>
                <a:lnTo>
                  <a:pt x="1561644" y="547976"/>
                </a:lnTo>
                <a:lnTo>
                  <a:pt x="1539529" y="489350"/>
                </a:lnTo>
                <a:lnTo>
                  <a:pt x="1513065" y="433012"/>
                </a:lnTo>
                <a:lnTo>
                  <a:pt x="1482457" y="379169"/>
                </a:lnTo>
                <a:lnTo>
                  <a:pt x="1447911" y="328026"/>
                </a:lnTo>
                <a:lnTo>
                  <a:pt x="1409634" y="279790"/>
                </a:lnTo>
                <a:lnTo>
                  <a:pt x="1367831" y="234667"/>
                </a:lnTo>
                <a:lnTo>
                  <a:pt x="1322709" y="192863"/>
                </a:lnTo>
                <a:lnTo>
                  <a:pt x="1274473" y="154584"/>
                </a:lnTo>
                <a:lnTo>
                  <a:pt x="1223330" y="120037"/>
                </a:lnTo>
                <a:lnTo>
                  <a:pt x="1169485" y="89427"/>
                </a:lnTo>
                <a:lnTo>
                  <a:pt x="1113146" y="62961"/>
                </a:lnTo>
                <a:lnTo>
                  <a:pt x="1054517" y="40845"/>
                </a:lnTo>
                <a:lnTo>
                  <a:pt x="993805" y="23284"/>
                </a:lnTo>
                <a:lnTo>
                  <a:pt x="931216" y="10486"/>
                </a:lnTo>
                <a:lnTo>
                  <a:pt x="866955" y="2655"/>
                </a:lnTo>
                <a:lnTo>
                  <a:pt x="801230"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6746033" y="940208"/>
            <a:ext cx="1798573" cy="1798624"/>
          </a:xfrm>
          <a:custGeom>
            <a:avLst/>
            <a:gdLst/>
            <a:ahLst/>
            <a:cxnLst/>
            <a:rect l="l" t="t" r="r" b="b"/>
            <a:pathLst>
              <a:path w="1798573" h="1798624">
                <a:moveTo>
                  <a:pt x="899286" y="0"/>
                </a:moveTo>
                <a:lnTo>
                  <a:pt x="825516" y="2980"/>
                </a:lnTo>
                <a:lnTo>
                  <a:pt x="753391" y="11768"/>
                </a:lnTo>
                <a:lnTo>
                  <a:pt x="683141" y="26132"/>
                </a:lnTo>
                <a:lnTo>
                  <a:pt x="615000" y="45840"/>
                </a:lnTo>
                <a:lnTo>
                  <a:pt x="549197" y="70662"/>
                </a:lnTo>
                <a:lnTo>
                  <a:pt x="485964" y="100365"/>
                </a:lnTo>
                <a:lnTo>
                  <a:pt x="425531" y="134720"/>
                </a:lnTo>
                <a:lnTo>
                  <a:pt x="368131" y="173493"/>
                </a:lnTo>
                <a:lnTo>
                  <a:pt x="313995" y="216455"/>
                </a:lnTo>
                <a:lnTo>
                  <a:pt x="263353" y="263374"/>
                </a:lnTo>
                <a:lnTo>
                  <a:pt x="216437" y="314018"/>
                </a:lnTo>
                <a:lnTo>
                  <a:pt x="173478" y="368156"/>
                </a:lnTo>
                <a:lnTo>
                  <a:pt x="134707" y="425557"/>
                </a:lnTo>
                <a:lnTo>
                  <a:pt x="100355" y="485990"/>
                </a:lnTo>
                <a:lnTo>
                  <a:pt x="70654" y="549224"/>
                </a:lnTo>
                <a:lnTo>
                  <a:pt x="45835" y="615026"/>
                </a:lnTo>
                <a:lnTo>
                  <a:pt x="26129" y="683166"/>
                </a:lnTo>
                <a:lnTo>
                  <a:pt x="11767" y="753412"/>
                </a:lnTo>
                <a:lnTo>
                  <a:pt x="2980" y="825534"/>
                </a:lnTo>
                <a:lnTo>
                  <a:pt x="0" y="899299"/>
                </a:lnTo>
                <a:lnTo>
                  <a:pt x="2980" y="973068"/>
                </a:lnTo>
                <a:lnTo>
                  <a:pt x="11767" y="1045193"/>
                </a:lnTo>
                <a:lnTo>
                  <a:pt x="26129" y="1115442"/>
                </a:lnTo>
                <a:lnTo>
                  <a:pt x="45835" y="1183585"/>
                </a:lnTo>
                <a:lnTo>
                  <a:pt x="70654" y="1249390"/>
                </a:lnTo>
                <a:lnTo>
                  <a:pt x="100355" y="1312625"/>
                </a:lnTo>
                <a:lnTo>
                  <a:pt x="134707" y="1373059"/>
                </a:lnTo>
                <a:lnTo>
                  <a:pt x="173478" y="1430462"/>
                </a:lnTo>
                <a:lnTo>
                  <a:pt x="216437" y="1484602"/>
                </a:lnTo>
                <a:lnTo>
                  <a:pt x="263353" y="1535247"/>
                </a:lnTo>
                <a:lnTo>
                  <a:pt x="313995" y="1582166"/>
                </a:lnTo>
                <a:lnTo>
                  <a:pt x="368131" y="1625129"/>
                </a:lnTo>
                <a:lnTo>
                  <a:pt x="425531" y="1663903"/>
                </a:lnTo>
                <a:lnTo>
                  <a:pt x="485964" y="1698258"/>
                </a:lnTo>
                <a:lnTo>
                  <a:pt x="549197" y="1727962"/>
                </a:lnTo>
                <a:lnTo>
                  <a:pt x="615000" y="1752783"/>
                </a:lnTo>
                <a:lnTo>
                  <a:pt x="683141" y="1772492"/>
                </a:lnTo>
                <a:lnTo>
                  <a:pt x="753391" y="1786856"/>
                </a:lnTo>
                <a:lnTo>
                  <a:pt x="825516" y="1795644"/>
                </a:lnTo>
                <a:lnTo>
                  <a:pt x="899286" y="1798624"/>
                </a:lnTo>
                <a:lnTo>
                  <a:pt x="973052" y="1795644"/>
                </a:lnTo>
                <a:lnTo>
                  <a:pt x="1045173" y="1786856"/>
                </a:lnTo>
                <a:lnTo>
                  <a:pt x="1115419" y="1772492"/>
                </a:lnTo>
                <a:lnTo>
                  <a:pt x="1183559" y="1752783"/>
                </a:lnTo>
                <a:lnTo>
                  <a:pt x="1249360" y="1727962"/>
                </a:lnTo>
                <a:lnTo>
                  <a:pt x="1312593" y="1698258"/>
                </a:lnTo>
                <a:lnTo>
                  <a:pt x="1373025" y="1663903"/>
                </a:lnTo>
                <a:lnTo>
                  <a:pt x="1430425" y="1625129"/>
                </a:lnTo>
                <a:lnTo>
                  <a:pt x="1484562" y="1582166"/>
                </a:lnTo>
                <a:lnTo>
                  <a:pt x="1535206" y="1535247"/>
                </a:lnTo>
                <a:lnTo>
                  <a:pt x="1582123" y="1484602"/>
                </a:lnTo>
                <a:lnTo>
                  <a:pt x="1625084" y="1430462"/>
                </a:lnTo>
                <a:lnTo>
                  <a:pt x="1663857" y="1373059"/>
                </a:lnTo>
                <a:lnTo>
                  <a:pt x="1698210" y="1312625"/>
                </a:lnTo>
                <a:lnTo>
                  <a:pt x="1727913" y="1249390"/>
                </a:lnTo>
                <a:lnTo>
                  <a:pt x="1752734" y="1183585"/>
                </a:lnTo>
                <a:lnTo>
                  <a:pt x="1772442" y="1115442"/>
                </a:lnTo>
                <a:lnTo>
                  <a:pt x="1786805" y="1045193"/>
                </a:lnTo>
                <a:lnTo>
                  <a:pt x="1795593" y="973068"/>
                </a:lnTo>
                <a:lnTo>
                  <a:pt x="1798573" y="899299"/>
                </a:lnTo>
                <a:lnTo>
                  <a:pt x="1795593" y="825534"/>
                </a:lnTo>
                <a:lnTo>
                  <a:pt x="1786805" y="753412"/>
                </a:lnTo>
                <a:lnTo>
                  <a:pt x="1772442" y="683166"/>
                </a:lnTo>
                <a:lnTo>
                  <a:pt x="1752734" y="615026"/>
                </a:lnTo>
                <a:lnTo>
                  <a:pt x="1727913" y="549224"/>
                </a:lnTo>
                <a:lnTo>
                  <a:pt x="1698210" y="485990"/>
                </a:lnTo>
                <a:lnTo>
                  <a:pt x="1663857" y="425557"/>
                </a:lnTo>
                <a:lnTo>
                  <a:pt x="1625084" y="368156"/>
                </a:lnTo>
                <a:lnTo>
                  <a:pt x="1582123" y="314018"/>
                </a:lnTo>
                <a:lnTo>
                  <a:pt x="1535206" y="263374"/>
                </a:lnTo>
                <a:lnTo>
                  <a:pt x="1484562" y="216455"/>
                </a:lnTo>
                <a:lnTo>
                  <a:pt x="1430425" y="173493"/>
                </a:lnTo>
                <a:lnTo>
                  <a:pt x="1373025" y="134720"/>
                </a:lnTo>
                <a:lnTo>
                  <a:pt x="1312593" y="100365"/>
                </a:lnTo>
                <a:lnTo>
                  <a:pt x="1249360" y="70662"/>
                </a:lnTo>
                <a:lnTo>
                  <a:pt x="1183559" y="45840"/>
                </a:lnTo>
                <a:lnTo>
                  <a:pt x="1115419" y="26132"/>
                </a:lnTo>
                <a:lnTo>
                  <a:pt x="1045173" y="11768"/>
                </a:lnTo>
                <a:lnTo>
                  <a:pt x="973052" y="2980"/>
                </a:lnTo>
                <a:lnTo>
                  <a:pt x="899286" y="0"/>
                </a:lnTo>
                <a:close/>
              </a:path>
            </a:pathLst>
          </a:custGeom>
          <a:solidFill>
            <a:srgbClr val="ED1D24"/>
          </a:solidFill>
        </p:spPr>
        <p:txBody>
          <a:bodyPr wrap="square" lIns="0" tIns="0" rIns="0" bIns="0" rtlCol="0">
            <a:noAutofit/>
          </a:bodyPr>
          <a:lstStyle/>
          <a:p>
            <a:endParaRPr/>
          </a:p>
        </p:txBody>
      </p:sp>
      <p:sp>
        <p:nvSpPr>
          <p:cNvPr id="9" name="object 9"/>
          <p:cNvSpPr/>
          <p:nvPr/>
        </p:nvSpPr>
        <p:spPr>
          <a:xfrm>
            <a:off x="6522642" y="2543826"/>
            <a:ext cx="2619935" cy="3181616"/>
          </a:xfrm>
          <a:custGeom>
            <a:avLst/>
            <a:gdLst/>
            <a:ahLst/>
            <a:cxnLst/>
            <a:rect l="l" t="t" r="r" b="b"/>
            <a:pathLst>
              <a:path w="2619935" h="3181616">
                <a:moveTo>
                  <a:pt x="1590840" y="0"/>
                </a:moveTo>
                <a:lnTo>
                  <a:pt x="1460367" y="5273"/>
                </a:lnTo>
                <a:lnTo>
                  <a:pt x="1332800" y="20822"/>
                </a:lnTo>
                <a:lnTo>
                  <a:pt x="1208546" y="46236"/>
                </a:lnTo>
                <a:lnTo>
                  <a:pt x="1088015" y="81105"/>
                </a:lnTo>
                <a:lnTo>
                  <a:pt x="971617" y="125021"/>
                </a:lnTo>
                <a:lnTo>
                  <a:pt x="859762" y="177573"/>
                </a:lnTo>
                <a:lnTo>
                  <a:pt x="752858" y="238353"/>
                </a:lnTo>
                <a:lnTo>
                  <a:pt x="651315" y="306950"/>
                </a:lnTo>
                <a:lnTo>
                  <a:pt x="555542" y="382955"/>
                </a:lnTo>
                <a:lnTo>
                  <a:pt x="465950" y="465959"/>
                </a:lnTo>
                <a:lnTo>
                  <a:pt x="382947" y="555553"/>
                </a:lnTo>
                <a:lnTo>
                  <a:pt x="306942" y="651326"/>
                </a:lnTo>
                <a:lnTo>
                  <a:pt x="238346" y="752869"/>
                </a:lnTo>
                <a:lnTo>
                  <a:pt x="177568" y="859773"/>
                </a:lnTo>
                <a:lnTo>
                  <a:pt x="125017" y="971628"/>
                </a:lnTo>
                <a:lnTo>
                  <a:pt x="81103" y="1088025"/>
                </a:lnTo>
                <a:lnTo>
                  <a:pt x="46234" y="1208554"/>
                </a:lnTo>
                <a:lnTo>
                  <a:pt x="20821" y="1332806"/>
                </a:lnTo>
                <a:lnTo>
                  <a:pt x="5273" y="1460371"/>
                </a:lnTo>
                <a:lnTo>
                  <a:pt x="0" y="1590840"/>
                </a:lnTo>
                <a:lnTo>
                  <a:pt x="5273" y="1721310"/>
                </a:lnTo>
                <a:lnTo>
                  <a:pt x="20821" y="1848875"/>
                </a:lnTo>
                <a:lnTo>
                  <a:pt x="46234" y="1973125"/>
                </a:lnTo>
                <a:lnTo>
                  <a:pt x="81103" y="2093653"/>
                </a:lnTo>
                <a:lnTo>
                  <a:pt x="125017" y="2210047"/>
                </a:lnTo>
                <a:lnTo>
                  <a:pt x="177568" y="2321898"/>
                </a:lnTo>
                <a:lnTo>
                  <a:pt x="238346" y="2428798"/>
                </a:lnTo>
                <a:lnTo>
                  <a:pt x="306942" y="2530337"/>
                </a:lnTo>
                <a:lnTo>
                  <a:pt x="382947" y="2626105"/>
                </a:lnTo>
                <a:lnTo>
                  <a:pt x="465950" y="2715693"/>
                </a:lnTo>
                <a:lnTo>
                  <a:pt x="555542" y="2798692"/>
                </a:lnTo>
                <a:lnTo>
                  <a:pt x="651315" y="2874692"/>
                </a:lnTo>
                <a:lnTo>
                  <a:pt x="752858" y="2943284"/>
                </a:lnTo>
                <a:lnTo>
                  <a:pt x="859762" y="3004059"/>
                </a:lnTo>
                <a:lnTo>
                  <a:pt x="971617" y="3056607"/>
                </a:lnTo>
                <a:lnTo>
                  <a:pt x="1088015" y="3100518"/>
                </a:lnTo>
                <a:lnTo>
                  <a:pt x="1208546" y="3135385"/>
                </a:lnTo>
                <a:lnTo>
                  <a:pt x="1332800" y="3160796"/>
                </a:lnTo>
                <a:lnTo>
                  <a:pt x="1460367" y="3176343"/>
                </a:lnTo>
                <a:lnTo>
                  <a:pt x="1590840" y="3181616"/>
                </a:lnTo>
                <a:lnTo>
                  <a:pt x="1721308" y="3176343"/>
                </a:lnTo>
                <a:lnTo>
                  <a:pt x="1848873" y="3160796"/>
                </a:lnTo>
                <a:lnTo>
                  <a:pt x="1973124" y="3135385"/>
                </a:lnTo>
                <a:lnTo>
                  <a:pt x="2093652" y="3100518"/>
                </a:lnTo>
                <a:lnTo>
                  <a:pt x="2210047" y="3056607"/>
                </a:lnTo>
                <a:lnTo>
                  <a:pt x="2321901" y="3004059"/>
                </a:lnTo>
                <a:lnTo>
                  <a:pt x="2428803" y="2943284"/>
                </a:lnTo>
                <a:lnTo>
                  <a:pt x="2530345" y="2874692"/>
                </a:lnTo>
                <a:lnTo>
                  <a:pt x="2619935" y="2803597"/>
                </a:lnTo>
                <a:lnTo>
                  <a:pt x="2619935" y="378050"/>
                </a:lnTo>
                <a:lnTo>
                  <a:pt x="2530345" y="306950"/>
                </a:lnTo>
                <a:lnTo>
                  <a:pt x="2428803" y="238353"/>
                </a:lnTo>
                <a:lnTo>
                  <a:pt x="2321901" y="177573"/>
                </a:lnTo>
                <a:lnTo>
                  <a:pt x="2210047" y="125021"/>
                </a:lnTo>
                <a:lnTo>
                  <a:pt x="2093652" y="81105"/>
                </a:lnTo>
                <a:lnTo>
                  <a:pt x="1973124" y="46236"/>
                </a:lnTo>
                <a:lnTo>
                  <a:pt x="1848873" y="20822"/>
                </a:lnTo>
                <a:lnTo>
                  <a:pt x="1721308" y="5273"/>
                </a:lnTo>
                <a:lnTo>
                  <a:pt x="1590840" y="0"/>
                </a:lnTo>
                <a:close/>
              </a:path>
            </a:pathLst>
          </a:custGeom>
          <a:solidFill>
            <a:srgbClr val="ED1D24"/>
          </a:solidFill>
        </p:spPr>
        <p:txBody>
          <a:bodyPr wrap="square" lIns="0" tIns="0" rIns="0" bIns="0" rtlCol="0">
            <a:noAutofit/>
          </a:bodyPr>
          <a:lstStyle/>
          <a:p>
            <a:endParaRPr/>
          </a:p>
        </p:txBody>
      </p:sp>
      <p:sp>
        <p:nvSpPr>
          <p:cNvPr id="10" name="object 10"/>
          <p:cNvSpPr/>
          <p:nvPr/>
        </p:nvSpPr>
        <p:spPr>
          <a:xfrm>
            <a:off x="3989764" y="4308820"/>
            <a:ext cx="3508476" cy="2549179"/>
          </a:xfrm>
          <a:custGeom>
            <a:avLst/>
            <a:gdLst/>
            <a:ahLst/>
            <a:cxnLst/>
            <a:rect l="l" t="t" r="r" b="b"/>
            <a:pathLst>
              <a:path w="3508476" h="2549179">
                <a:moveTo>
                  <a:pt x="1754238" y="0"/>
                </a:moveTo>
                <a:lnTo>
                  <a:pt x="1610366" y="5815"/>
                </a:lnTo>
                <a:lnTo>
                  <a:pt x="1469696" y="22959"/>
                </a:lnTo>
                <a:lnTo>
                  <a:pt x="1332680" y="50982"/>
                </a:lnTo>
                <a:lnTo>
                  <a:pt x="1199770" y="89431"/>
                </a:lnTo>
                <a:lnTo>
                  <a:pt x="1071417" y="137855"/>
                </a:lnTo>
                <a:lnTo>
                  <a:pt x="948073" y="195803"/>
                </a:lnTo>
                <a:lnTo>
                  <a:pt x="830189" y="262823"/>
                </a:lnTo>
                <a:lnTo>
                  <a:pt x="718216" y="338463"/>
                </a:lnTo>
                <a:lnTo>
                  <a:pt x="612606" y="422273"/>
                </a:lnTo>
                <a:lnTo>
                  <a:pt x="513811" y="513800"/>
                </a:lnTo>
                <a:lnTo>
                  <a:pt x="422283" y="612594"/>
                </a:lnTo>
                <a:lnTo>
                  <a:pt x="338471" y="718202"/>
                </a:lnTo>
                <a:lnTo>
                  <a:pt x="262829" y="830174"/>
                </a:lnTo>
                <a:lnTo>
                  <a:pt x="195808" y="948057"/>
                </a:lnTo>
                <a:lnTo>
                  <a:pt x="137859" y="1071401"/>
                </a:lnTo>
                <a:lnTo>
                  <a:pt x="89434" y="1199754"/>
                </a:lnTo>
                <a:lnTo>
                  <a:pt x="50983" y="1332664"/>
                </a:lnTo>
                <a:lnTo>
                  <a:pt x="22960" y="1469681"/>
                </a:lnTo>
                <a:lnTo>
                  <a:pt x="5815" y="1610351"/>
                </a:lnTo>
                <a:lnTo>
                  <a:pt x="0" y="1754225"/>
                </a:lnTo>
                <a:lnTo>
                  <a:pt x="5815" y="1898099"/>
                </a:lnTo>
                <a:lnTo>
                  <a:pt x="22960" y="2038770"/>
                </a:lnTo>
                <a:lnTo>
                  <a:pt x="50983" y="2175786"/>
                </a:lnTo>
                <a:lnTo>
                  <a:pt x="89434" y="2308696"/>
                </a:lnTo>
                <a:lnTo>
                  <a:pt x="137859" y="2437049"/>
                </a:lnTo>
                <a:lnTo>
                  <a:pt x="190540" y="2549179"/>
                </a:lnTo>
                <a:lnTo>
                  <a:pt x="3317941" y="2549179"/>
                </a:lnTo>
                <a:lnTo>
                  <a:pt x="3370620" y="2437049"/>
                </a:lnTo>
                <a:lnTo>
                  <a:pt x="3419044" y="2308696"/>
                </a:lnTo>
                <a:lnTo>
                  <a:pt x="3457494" y="2175786"/>
                </a:lnTo>
                <a:lnTo>
                  <a:pt x="3485516" y="2038770"/>
                </a:lnTo>
                <a:lnTo>
                  <a:pt x="3502661" y="1898099"/>
                </a:lnTo>
                <a:lnTo>
                  <a:pt x="3508476" y="1754225"/>
                </a:lnTo>
                <a:lnTo>
                  <a:pt x="3502661" y="1610351"/>
                </a:lnTo>
                <a:lnTo>
                  <a:pt x="3485516" y="1469681"/>
                </a:lnTo>
                <a:lnTo>
                  <a:pt x="3457494" y="1332664"/>
                </a:lnTo>
                <a:lnTo>
                  <a:pt x="3419044" y="1199754"/>
                </a:lnTo>
                <a:lnTo>
                  <a:pt x="3370620" y="1071401"/>
                </a:lnTo>
                <a:lnTo>
                  <a:pt x="3312672" y="948057"/>
                </a:lnTo>
                <a:lnTo>
                  <a:pt x="3245652" y="830174"/>
                </a:lnTo>
                <a:lnTo>
                  <a:pt x="3170012" y="718202"/>
                </a:lnTo>
                <a:lnTo>
                  <a:pt x="3086202" y="612594"/>
                </a:lnTo>
                <a:lnTo>
                  <a:pt x="2994674" y="513800"/>
                </a:lnTo>
                <a:lnTo>
                  <a:pt x="2895880" y="422273"/>
                </a:lnTo>
                <a:lnTo>
                  <a:pt x="2790271" y="338463"/>
                </a:lnTo>
                <a:lnTo>
                  <a:pt x="2678298" y="262823"/>
                </a:lnTo>
                <a:lnTo>
                  <a:pt x="2560414" y="195803"/>
                </a:lnTo>
                <a:lnTo>
                  <a:pt x="2437069" y="137855"/>
                </a:lnTo>
                <a:lnTo>
                  <a:pt x="2308715" y="89431"/>
                </a:lnTo>
                <a:lnTo>
                  <a:pt x="2175803" y="50982"/>
                </a:lnTo>
                <a:lnTo>
                  <a:pt x="2038786" y="22959"/>
                </a:lnTo>
                <a:lnTo>
                  <a:pt x="1898113" y="5815"/>
                </a:lnTo>
                <a:lnTo>
                  <a:pt x="1754238" y="0"/>
                </a:lnTo>
                <a:close/>
              </a:path>
            </a:pathLst>
          </a:custGeom>
          <a:solidFill>
            <a:srgbClr val="ED1D24"/>
          </a:solidFill>
        </p:spPr>
        <p:txBody>
          <a:bodyPr wrap="square" lIns="0" tIns="0" rIns="0" bIns="0" rtlCol="0">
            <a:noAutofit/>
          </a:bodyPr>
          <a:lstStyle/>
          <a:p>
            <a:endParaRPr/>
          </a:p>
        </p:txBody>
      </p:sp>
      <p:sp>
        <p:nvSpPr>
          <p:cNvPr id="11" name="object 11"/>
          <p:cNvSpPr/>
          <p:nvPr/>
        </p:nvSpPr>
        <p:spPr>
          <a:xfrm>
            <a:off x="0" y="3055815"/>
            <a:ext cx="4296225" cy="3802184"/>
          </a:xfrm>
          <a:custGeom>
            <a:avLst/>
            <a:gdLst/>
            <a:ahLst/>
            <a:cxnLst/>
            <a:rect l="l" t="t" r="r" b="b"/>
            <a:pathLst>
              <a:path w="4296225" h="3802184">
                <a:moveTo>
                  <a:pt x="1552060" y="0"/>
                </a:moveTo>
                <a:lnTo>
                  <a:pt x="1326984" y="9096"/>
                </a:lnTo>
                <a:lnTo>
                  <a:pt x="1106920" y="35916"/>
                </a:lnTo>
                <a:lnTo>
                  <a:pt x="892574" y="79751"/>
                </a:lnTo>
                <a:lnTo>
                  <a:pt x="684652" y="139898"/>
                </a:lnTo>
                <a:lnTo>
                  <a:pt x="483860" y="215648"/>
                </a:lnTo>
                <a:lnTo>
                  <a:pt x="290905" y="306296"/>
                </a:lnTo>
                <a:lnTo>
                  <a:pt x="106493" y="411137"/>
                </a:lnTo>
                <a:lnTo>
                  <a:pt x="0" y="483075"/>
                </a:lnTo>
                <a:lnTo>
                  <a:pt x="0" y="3802184"/>
                </a:lnTo>
                <a:lnTo>
                  <a:pt x="4084424" y="3802184"/>
                </a:lnTo>
                <a:lnTo>
                  <a:pt x="4156324" y="3611607"/>
                </a:lnTo>
                <a:lnTo>
                  <a:pt x="4216472" y="3403691"/>
                </a:lnTo>
                <a:lnTo>
                  <a:pt x="4260308" y="3189351"/>
                </a:lnTo>
                <a:lnTo>
                  <a:pt x="4287128" y="2969295"/>
                </a:lnTo>
                <a:lnTo>
                  <a:pt x="4296225" y="2744228"/>
                </a:lnTo>
                <a:lnTo>
                  <a:pt x="4287128" y="2519152"/>
                </a:lnTo>
                <a:lnTo>
                  <a:pt x="4260308" y="2299088"/>
                </a:lnTo>
                <a:lnTo>
                  <a:pt x="4216472" y="2084743"/>
                </a:lnTo>
                <a:lnTo>
                  <a:pt x="4156324" y="1876821"/>
                </a:lnTo>
                <a:lnTo>
                  <a:pt x="4080573" y="1676030"/>
                </a:lnTo>
                <a:lnTo>
                  <a:pt x="3989923" y="1483076"/>
                </a:lnTo>
                <a:lnTo>
                  <a:pt x="3885082" y="1298664"/>
                </a:lnTo>
                <a:lnTo>
                  <a:pt x="3766755" y="1123502"/>
                </a:lnTo>
                <a:lnTo>
                  <a:pt x="3635650" y="958294"/>
                </a:lnTo>
                <a:lnTo>
                  <a:pt x="3492471" y="803748"/>
                </a:lnTo>
                <a:lnTo>
                  <a:pt x="3337926" y="660568"/>
                </a:lnTo>
                <a:lnTo>
                  <a:pt x="3172720" y="529463"/>
                </a:lnTo>
                <a:lnTo>
                  <a:pt x="2997561" y="411137"/>
                </a:lnTo>
                <a:lnTo>
                  <a:pt x="2813154" y="306296"/>
                </a:lnTo>
                <a:lnTo>
                  <a:pt x="2620205" y="215648"/>
                </a:lnTo>
                <a:lnTo>
                  <a:pt x="2419421" y="139898"/>
                </a:lnTo>
                <a:lnTo>
                  <a:pt x="2211509" y="79751"/>
                </a:lnTo>
                <a:lnTo>
                  <a:pt x="1997173" y="35916"/>
                </a:lnTo>
                <a:lnTo>
                  <a:pt x="1777122" y="9096"/>
                </a:lnTo>
                <a:lnTo>
                  <a:pt x="1552060" y="0"/>
                </a:lnTo>
              </a:path>
            </a:pathLst>
          </a:custGeom>
          <a:solidFill>
            <a:srgbClr val="ED1D24"/>
          </a:solidFill>
        </p:spPr>
        <p:txBody>
          <a:bodyPr wrap="square" lIns="0" tIns="0" rIns="0" bIns="0" rtlCol="0">
            <a:noAutofit/>
          </a:bodyPr>
          <a:lstStyle/>
          <a:p>
            <a:endParaRPr/>
          </a:p>
        </p:txBody>
      </p:sp>
      <p:sp>
        <p:nvSpPr>
          <p:cNvPr id="12" name="object 12"/>
          <p:cNvSpPr txBox="1"/>
          <p:nvPr/>
        </p:nvSpPr>
        <p:spPr>
          <a:xfrm>
            <a:off x="1905000" y="1600200"/>
            <a:ext cx="4796155" cy="2555230"/>
          </a:xfrm>
          <a:prstGeom prst="rect">
            <a:avLst/>
          </a:prstGeom>
        </p:spPr>
        <p:txBody>
          <a:bodyPr vert="horz" wrap="square" lIns="0" tIns="0" rIns="0" bIns="0" rtlCol="0">
            <a:noAutofit/>
          </a:bodyPr>
          <a:lstStyle/>
          <a:p>
            <a:pPr marL="394335" marR="460375" indent="-382270">
              <a:lnSpc>
                <a:spcPct val="100000"/>
              </a:lnSpc>
            </a:pPr>
            <a:r>
              <a:rPr sz="3000" b="1" spc="-60" dirty="0" smtClean="0">
                <a:latin typeface="Georgia"/>
                <a:cs typeface="Georgia"/>
              </a:rPr>
              <a:t>Dependenc</a:t>
            </a:r>
            <a:r>
              <a:rPr sz="3000" b="1" spc="0" dirty="0" smtClean="0">
                <a:latin typeface="Georgia"/>
                <a:cs typeface="Georgia"/>
              </a:rPr>
              <a:t>e</a:t>
            </a:r>
            <a:r>
              <a:rPr sz="3000" b="1" spc="-130" dirty="0" smtClean="0">
                <a:latin typeface="Georgia"/>
                <a:cs typeface="Georgia"/>
              </a:rPr>
              <a:t> </a:t>
            </a:r>
            <a:r>
              <a:rPr sz="3000" b="1" spc="-60" dirty="0" smtClean="0">
                <a:latin typeface="Georgia"/>
                <a:cs typeface="Georgia"/>
              </a:rPr>
              <a:t>o</a:t>
            </a:r>
            <a:r>
              <a:rPr sz="3000" b="1" spc="0" dirty="0" smtClean="0">
                <a:latin typeface="Georgia"/>
                <a:cs typeface="Georgia"/>
              </a:rPr>
              <a:t>n</a:t>
            </a:r>
            <a:r>
              <a:rPr sz="3000" b="1" spc="-120" dirty="0" smtClean="0">
                <a:latin typeface="Georgia"/>
                <a:cs typeface="Georgia"/>
              </a:rPr>
              <a:t> </a:t>
            </a:r>
            <a:r>
              <a:rPr sz="3000" b="1" spc="-60" dirty="0" smtClean="0">
                <a:latin typeface="Georgia"/>
                <a:cs typeface="Georgia"/>
              </a:rPr>
              <a:t>o</a:t>
            </a:r>
            <a:r>
              <a:rPr sz="3000" b="1" spc="0" dirty="0" smtClean="0">
                <a:latin typeface="Georgia"/>
                <a:cs typeface="Georgia"/>
              </a:rPr>
              <a:t>r</a:t>
            </a:r>
            <a:endParaRPr lang="en-US" sz="3000" b="1" spc="-120" dirty="0">
              <a:latin typeface="Georgia"/>
              <a:cs typeface="Georgia"/>
            </a:endParaRPr>
          </a:p>
          <a:p>
            <a:pPr marL="394335" marR="460375" indent="-382270">
              <a:lnSpc>
                <a:spcPct val="100000"/>
              </a:lnSpc>
            </a:pPr>
            <a:r>
              <a:rPr sz="3000" b="1" spc="-60" dirty="0" smtClean="0">
                <a:latin typeface="Georgia"/>
                <a:cs typeface="Georgia"/>
              </a:rPr>
              <a:t>Abuse o</a:t>
            </a:r>
            <a:r>
              <a:rPr sz="3000" b="1" spc="0" dirty="0" smtClean="0">
                <a:latin typeface="Georgia"/>
                <a:cs typeface="Georgia"/>
              </a:rPr>
              <a:t>f</a:t>
            </a:r>
            <a:r>
              <a:rPr sz="3000" b="1" spc="-125" dirty="0" smtClean="0">
                <a:latin typeface="Georgia"/>
                <a:cs typeface="Georgia"/>
              </a:rPr>
              <a:t> </a:t>
            </a:r>
            <a:r>
              <a:rPr sz="3000" b="1" spc="-60" dirty="0" smtClean="0">
                <a:latin typeface="Georgia"/>
                <a:cs typeface="Georgia"/>
              </a:rPr>
              <a:t>Specifi</a:t>
            </a:r>
            <a:r>
              <a:rPr sz="3000" b="1" spc="0" dirty="0" smtClean="0">
                <a:latin typeface="Georgia"/>
                <a:cs typeface="Georgia"/>
              </a:rPr>
              <a:t>c</a:t>
            </a:r>
            <a:r>
              <a:rPr lang="en-US" sz="3000" b="1" spc="-125" dirty="0" smtClean="0">
                <a:latin typeface="Georgia"/>
                <a:cs typeface="Georgia"/>
              </a:rPr>
              <a:t> </a:t>
            </a:r>
            <a:r>
              <a:rPr sz="3000" b="1" spc="-60" dirty="0" smtClean="0">
                <a:latin typeface="Georgia"/>
                <a:cs typeface="Georgia"/>
              </a:rPr>
              <a:t>Illici</a:t>
            </a:r>
            <a:r>
              <a:rPr sz="3000" b="1" spc="0" dirty="0" smtClean="0">
                <a:latin typeface="Georgia"/>
                <a:cs typeface="Georgia"/>
              </a:rPr>
              <a:t>t</a:t>
            </a:r>
            <a:endParaRPr lang="en-US" sz="3000" b="1" spc="-125" dirty="0">
              <a:latin typeface="Georgia"/>
              <a:cs typeface="Georgia"/>
            </a:endParaRPr>
          </a:p>
          <a:p>
            <a:pPr marL="394335" marR="460375" indent="-382270">
              <a:lnSpc>
                <a:spcPct val="100000"/>
              </a:lnSpc>
            </a:pPr>
            <a:r>
              <a:rPr sz="3000" b="1" spc="-60" dirty="0" smtClean="0">
                <a:latin typeface="Georgia"/>
                <a:cs typeface="Georgia"/>
              </a:rPr>
              <a:t>Drugs</a:t>
            </a:r>
            <a:endParaRPr lang="en-US" sz="3000" b="1" spc="-60" dirty="0" smtClean="0">
              <a:latin typeface="Georgia"/>
              <a:cs typeface="Georgia"/>
            </a:endParaRPr>
          </a:p>
          <a:p>
            <a:pPr marL="394335" marR="460375" indent="-382270">
              <a:lnSpc>
                <a:spcPct val="100000"/>
              </a:lnSpc>
            </a:pPr>
            <a:endParaRPr lang="en-US" sz="3000" spc="-60" dirty="0">
              <a:solidFill>
                <a:srgbClr val="000000"/>
              </a:solidFill>
              <a:latin typeface="Georgia"/>
              <a:cs typeface="Georgia"/>
            </a:endParaRPr>
          </a:p>
          <a:p>
            <a:pPr marL="394335" marR="460375" indent="-382270">
              <a:lnSpc>
                <a:spcPct val="100000"/>
              </a:lnSpc>
            </a:pPr>
            <a:r>
              <a:rPr lang="en-US" sz="1800" spc="-95" dirty="0" smtClean="0">
                <a:solidFill>
                  <a:srgbClr val="000000"/>
                </a:solidFill>
                <a:latin typeface="Times New Roman"/>
                <a:cs typeface="Times New Roman"/>
              </a:rPr>
              <a:t>	</a:t>
            </a:r>
            <a:r>
              <a:rPr sz="2400" b="1" spc="-95" dirty="0" smtClean="0">
                <a:latin typeface="Times New Roman"/>
                <a:cs typeface="Times New Roman"/>
              </a:rPr>
              <a:t>P</a:t>
            </a:r>
            <a:r>
              <a:rPr sz="2400" b="1" spc="45" dirty="0" smtClean="0">
                <a:latin typeface="Times New Roman"/>
                <a:cs typeface="Times New Roman"/>
              </a:rPr>
              <a:t>ersons</a:t>
            </a:r>
            <a:r>
              <a:rPr sz="2400" b="1" spc="-70" dirty="0" smtClean="0">
                <a:latin typeface="Times New Roman"/>
                <a:cs typeface="Times New Roman"/>
              </a:rPr>
              <a:t> </a:t>
            </a:r>
            <a:r>
              <a:rPr sz="2400" b="1" spc="15" dirty="0" smtClean="0">
                <a:latin typeface="Times New Roman"/>
                <a:cs typeface="Times New Roman"/>
              </a:rPr>
              <a:t>12</a:t>
            </a:r>
            <a:r>
              <a:rPr sz="2400" b="1" spc="-70" dirty="0" smtClean="0">
                <a:latin typeface="Times New Roman"/>
                <a:cs typeface="Times New Roman"/>
              </a:rPr>
              <a:t> </a:t>
            </a:r>
            <a:r>
              <a:rPr sz="2400" b="1" spc="35" dirty="0" smtClean="0">
                <a:latin typeface="Times New Roman"/>
                <a:cs typeface="Times New Roman"/>
              </a:rPr>
              <a:t>or</a:t>
            </a:r>
            <a:r>
              <a:rPr sz="2400" b="1" spc="-70" dirty="0" smtClean="0">
                <a:latin typeface="Times New Roman"/>
                <a:cs typeface="Times New Roman"/>
              </a:rPr>
              <a:t> </a:t>
            </a:r>
            <a:r>
              <a:rPr sz="2400" b="1" spc="5" dirty="0" smtClean="0">
                <a:latin typeface="Times New Roman"/>
                <a:cs typeface="Times New Roman"/>
              </a:rPr>
              <a:t>Olde</a:t>
            </a:r>
            <a:r>
              <a:rPr sz="2400" b="1" spc="-95" dirty="0" smtClean="0">
                <a:latin typeface="Times New Roman"/>
                <a:cs typeface="Times New Roman"/>
              </a:rPr>
              <a:t>r</a:t>
            </a:r>
            <a:r>
              <a:rPr sz="2400" b="1" spc="-85" dirty="0" smtClean="0">
                <a:latin typeface="Times New Roman"/>
                <a:cs typeface="Times New Roman"/>
              </a:rPr>
              <a:t>,</a:t>
            </a:r>
            <a:r>
              <a:rPr sz="2400" b="1" spc="-70" dirty="0" smtClean="0">
                <a:latin typeface="Times New Roman"/>
                <a:cs typeface="Times New Roman"/>
              </a:rPr>
              <a:t> </a:t>
            </a:r>
            <a:r>
              <a:rPr sz="2400" b="1" spc="15" dirty="0" smtClean="0">
                <a:latin typeface="Times New Roman"/>
                <a:cs typeface="Times New Roman"/>
              </a:rPr>
              <a:t>2008</a:t>
            </a:r>
            <a:endParaRPr sz="2400" b="1" dirty="0">
              <a:latin typeface="Times New Roman"/>
              <a:cs typeface="Times New Roman"/>
            </a:endParaRPr>
          </a:p>
        </p:txBody>
      </p:sp>
      <p:sp>
        <p:nvSpPr>
          <p:cNvPr id="13" name="object 13"/>
          <p:cNvSpPr txBox="1"/>
          <p:nvPr/>
        </p:nvSpPr>
        <p:spPr>
          <a:xfrm>
            <a:off x="839129" y="6127005"/>
            <a:ext cx="5423535" cy="318770"/>
          </a:xfrm>
          <a:prstGeom prst="rect">
            <a:avLst/>
          </a:prstGeom>
        </p:spPr>
        <p:txBody>
          <a:bodyPr vert="horz" wrap="square" lIns="0" tIns="0" rIns="0" bIns="0" rtlCol="0">
            <a:noAutofit/>
          </a:bodyPr>
          <a:lstStyle/>
          <a:p>
            <a:pPr marL="12700" marR="12700" indent="438150">
              <a:lnSpc>
                <a:spcPct val="100000"/>
              </a:lnSpc>
            </a:pPr>
            <a:r>
              <a:rPr sz="1000" spc="25" dirty="0" smtClean="0">
                <a:latin typeface="Times New Roman"/>
                <a:cs typeface="Times New Roman"/>
              </a:rPr>
              <a:t>Substan</a:t>
            </a:r>
            <a:r>
              <a:rPr sz="1000" spc="15" dirty="0" smtClean="0">
                <a:latin typeface="Times New Roman"/>
                <a:cs typeface="Times New Roman"/>
              </a:rPr>
              <a:t>c</a:t>
            </a:r>
            <a:r>
              <a:rPr sz="1000" spc="55" dirty="0" smtClean="0">
                <a:latin typeface="Times New Roman"/>
                <a:cs typeface="Times New Roman"/>
              </a:rPr>
              <a:t>e</a:t>
            </a:r>
            <a:r>
              <a:rPr sz="1000" spc="-40" dirty="0" smtClean="0">
                <a:latin typeface="Times New Roman"/>
                <a:cs typeface="Times New Roman"/>
              </a:rPr>
              <a:t> </a:t>
            </a:r>
            <a:r>
              <a:rPr sz="1000" spc="-125" dirty="0" smtClean="0">
                <a:latin typeface="Times New Roman"/>
                <a:cs typeface="Times New Roman"/>
              </a:rPr>
              <a:t>A</a:t>
            </a:r>
            <a:r>
              <a:rPr sz="1000" spc="45" dirty="0" smtClean="0">
                <a:latin typeface="Times New Roman"/>
                <a:cs typeface="Times New Roman"/>
              </a:rPr>
              <a:t>buse</a:t>
            </a:r>
            <a:r>
              <a:rPr sz="1000" spc="-40" dirty="0" smtClean="0">
                <a:latin typeface="Times New Roman"/>
                <a:cs typeface="Times New Roman"/>
              </a:rPr>
              <a:t> </a:t>
            </a:r>
            <a:r>
              <a:rPr sz="1000" spc="45" dirty="0" smtClean="0">
                <a:latin typeface="Times New Roman"/>
                <a:cs typeface="Times New Roman"/>
              </a:rPr>
              <a:t>and</a:t>
            </a:r>
            <a:r>
              <a:rPr sz="1000" spc="-40" dirty="0" smtClean="0">
                <a:latin typeface="Times New Roman"/>
                <a:cs typeface="Times New Roman"/>
              </a:rPr>
              <a:t> </a:t>
            </a:r>
            <a:r>
              <a:rPr sz="1000" spc="-85" dirty="0" smtClean="0">
                <a:latin typeface="Times New Roman"/>
                <a:cs typeface="Times New Roman"/>
              </a:rPr>
              <a:t>M</a:t>
            </a:r>
            <a:r>
              <a:rPr sz="1000" spc="45" dirty="0" smtClean="0">
                <a:latin typeface="Times New Roman"/>
                <a:cs typeface="Times New Roman"/>
              </a:rPr>
              <a:t>e</a:t>
            </a:r>
            <a:r>
              <a:rPr sz="1000" spc="50" dirty="0" smtClean="0">
                <a:latin typeface="Times New Roman"/>
                <a:cs typeface="Times New Roman"/>
              </a:rPr>
              <a:t>n</a:t>
            </a:r>
            <a:r>
              <a:rPr sz="1000" spc="15" dirty="0" smtClean="0">
                <a:latin typeface="Times New Roman"/>
                <a:cs typeface="Times New Roman"/>
              </a:rPr>
              <a:t>tal</a:t>
            </a:r>
            <a:r>
              <a:rPr sz="1000" spc="-40" dirty="0" smtClean="0">
                <a:latin typeface="Times New Roman"/>
                <a:cs typeface="Times New Roman"/>
              </a:rPr>
              <a:t> </a:t>
            </a:r>
            <a:r>
              <a:rPr sz="1000" spc="10" dirty="0" smtClean="0">
                <a:latin typeface="Times New Roman"/>
                <a:cs typeface="Times New Roman"/>
              </a:rPr>
              <a:t>Health</a:t>
            </a:r>
            <a:r>
              <a:rPr sz="1000" spc="-40" dirty="0" smtClean="0">
                <a:latin typeface="Times New Roman"/>
                <a:cs typeface="Times New Roman"/>
              </a:rPr>
              <a:t> </a:t>
            </a:r>
            <a:r>
              <a:rPr sz="1000" spc="-65" dirty="0" smtClean="0">
                <a:latin typeface="Times New Roman"/>
                <a:cs typeface="Times New Roman"/>
              </a:rPr>
              <a:t>S</a:t>
            </a:r>
            <a:r>
              <a:rPr sz="1000" spc="25" dirty="0" smtClean="0">
                <a:latin typeface="Times New Roman"/>
                <a:cs typeface="Times New Roman"/>
              </a:rPr>
              <a:t>e</a:t>
            </a:r>
            <a:r>
              <a:rPr sz="1000" spc="45" dirty="0" smtClean="0">
                <a:latin typeface="Times New Roman"/>
                <a:cs typeface="Times New Roman"/>
              </a:rPr>
              <a:t>r</a:t>
            </a:r>
            <a:r>
              <a:rPr sz="1000" spc="-20" dirty="0" smtClean="0">
                <a:latin typeface="Times New Roman"/>
                <a:cs typeface="Times New Roman"/>
              </a:rPr>
              <a:t>vi</a:t>
            </a:r>
            <a:r>
              <a:rPr sz="1000" spc="-35" dirty="0" smtClean="0">
                <a:latin typeface="Times New Roman"/>
                <a:cs typeface="Times New Roman"/>
              </a:rPr>
              <a:t>c</a:t>
            </a:r>
            <a:r>
              <a:rPr sz="1000" spc="25" dirty="0" smtClean="0">
                <a:latin typeface="Times New Roman"/>
                <a:cs typeface="Times New Roman"/>
              </a:rPr>
              <a:t>es</a:t>
            </a:r>
            <a:r>
              <a:rPr sz="1000" spc="-40" dirty="0" smtClean="0">
                <a:latin typeface="Times New Roman"/>
                <a:cs typeface="Times New Roman"/>
              </a:rPr>
              <a:t> </a:t>
            </a:r>
            <a:r>
              <a:rPr sz="1000" spc="-135" dirty="0" smtClean="0">
                <a:latin typeface="Times New Roman"/>
                <a:cs typeface="Times New Roman"/>
              </a:rPr>
              <a:t>A</a:t>
            </a:r>
            <a:r>
              <a:rPr sz="1000" spc="15" dirty="0" smtClean="0">
                <a:latin typeface="Times New Roman"/>
                <a:cs typeface="Times New Roman"/>
              </a:rPr>
              <a:t>dminist</a:t>
            </a:r>
            <a:r>
              <a:rPr sz="1000" spc="5" dirty="0" smtClean="0">
                <a:latin typeface="Times New Roman"/>
                <a:cs typeface="Times New Roman"/>
              </a:rPr>
              <a:t>r</a:t>
            </a:r>
            <a:r>
              <a:rPr sz="1000" spc="30" dirty="0" smtClean="0">
                <a:latin typeface="Times New Roman"/>
                <a:cs typeface="Times New Roman"/>
              </a:rPr>
              <a:t>a</a:t>
            </a:r>
            <a:r>
              <a:rPr sz="1000" spc="10" dirty="0" smtClean="0">
                <a:latin typeface="Times New Roman"/>
                <a:cs typeface="Times New Roman"/>
              </a:rPr>
              <a:t>tion.</a:t>
            </a:r>
            <a:r>
              <a:rPr sz="1000" spc="-40" dirty="0" smtClean="0">
                <a:latin typeface="Times New Roman"/>
                <a:cs typeface="Times New Roman"/>
              </a:rPr>
              <a:t> </a:t>
            </a:r>
            <a:r>
              <a:rPr sz="1000" spc="-20" dirty="0" smtClean="0">
                <a:latin typeface="Times New Roman"/>
                <a:cs typeface="Times New Roman"/>
              </a:rPr>
              <a:t>(2009).</a:t>
            </a:r>
            <a:r>
              <a:rPr sz="1000" spc="-40" dirty="0" smtClean="0">
                <a:latin typeface="Times New Roman"/>
                <a:cs typeface="Times New Roman"/>
              </a:rPr>
              <a:t> </a:t>
            </a:r>
            <a:r>
              <a:rPr sz="1000" spc="-25" dirty="0" smtClean="0">
                <a:latin typeface="Times New Roman"/>
                <a:cs typeface="Times New Roman"/>
              </a:rPr>
              <a:t>O</a:t>
            </a:r>
            <a:r>
              <a:rPr sz="1000" spc="315" dirty="0" smtClean="0">
                <a:latin typeface="Times New Roman"/>
                <a:cs typeface="Times New Roman"/>
              </a:rPr>
              <a:t>$</a:t>
            </a:r>
            <a:r>
              <a:rPr sz="1000" spc="-10" dirty="0" smtClean="0">
                <a:latin typeface="Times New Roman"/>
                <a:cs typeface="Times New Roman"/>
              </a:rPr>
              <a:t>c</a:t>
            </a:r>
            <a:r>
              <a:rPr sz="1000" spc="55" dirty="0" smtClean="0">
                <a:latin typeface="Times New Roman"/>
                <a:cs typeface="Times New Roman"/>
              </a:rPr>
              <a:t>e</a:t>
            </a:r>
            <a:r>
              <a:rPr sz="1000" spc="-40" dirty="0" smtClean="0">
                <a:latin typeface="Times New Roman"/>
                <a:cs typeface="Times New Roman"/>
              </a:rPr>
              <a:t> </a:t>
            </a:r>
            <a:r>
              <a:rPr sz="1000" spc="0" dirty="0" smtClean="0">
                <a:latin typeface="Times New Roman"/>
                <a:cs typeface="Times New Roman"/>
              </a:rPr>
              <a:t>of</a:t>
            </a:r>
            <a:r>
              <a:rPr sz="1000" spc="-40" dirty="0" smtClean="0">
                <a:latin typeface="Times New Roman"/>
                <a:cs typeface="Times New Roman"/>
              </a:rPr>
              <a:t> </a:t>
            </a:r>
            <a:r>
              <a:rPr sz="1000" spc="-125" dirty="0" smtClean="0">
                <a:latin typeface="Times New Roman"/>
                <a:cs typeface="Times New Roman"/>
              </a:rPr>
              <a:t>A</a:t>
            </a:r>
            <a:r>
              <a:rPr sz="1000" spc="25" dirty="0" smtClean="0">
                <a:latin typeface="Times New Roman"/>
                <a:cs typeface="Times New Roman"/>
              </a:rPr>
              <a:t>pplied</a:t>
            </a:r>
            <a:r>
              <a:rPr sz="1000" spc="-40" dirty="0" smtClean="0">
                <a:latin typeface="Times New Roman"/>
                <a:cs typeface="Times New Roman"/>
              </a:rPr>
              <a:t> </a:t>
            </a:r>
            <a:r>
              <a:rPr sz="1000" spc="-75" dirty="0" smtClean="0">
                <a:latin typeface="Times New Roman"/>
                <a:cs typeface="Times New Roman"/>
              </a:rPr>
              <a:t>S</a:t>
            </a:r>
            <a:r>
              <a:rPr sz="1000" spc="30" dirty="0" smtClean="0">
                <a:latin typeface="Times New Roman"/>
                <a:cs typeface="Times New Roman"/>
              </a:rPr>
              <a:t>tudie</a:t>
            </a:r>
            <a:r>
              <a:rPr sz="1000" spc="15" dirty="0" smtClean="0">
                <a:latin typeface="Times New Roman"/>
                <a:cs typeface="Times New Roman"/>
              </a:rPr>
              <a:t>s</a:t>
            </a:r>
            <a:r>
              <a:rPr sz="1000" spc="-45" dirty="0" smtClean="0">
                <a:latin typeface="Times New Roman"/>
                <a:cs typeface="Times New Roman"/>
              </a:rPr>
              <a:t>. </a:t>
            </a:r>
            <a:r>
              <a:rPr sz="1000" spc="-165" dirty="0" smtClean="0">
                <a:latin typeface="Times New Roman"/>
                <a:cs typeface="Times New Roman"/>
              </a:rPr>
              <a:t>T</a:t>
            </a:r>
            <a:r>
              <a:rPr sz="1000" spc="-20" dirty="0" smtClean="0">
                <a:latin typeface="Times New Roman"/>
                <a:cs typeface="Times New Roman"/>
              </a:rPr>
              <a:t>r</a:t>
            </a:r>
            <a:r>
              <a:rPr sz="1000" spc="40" dirty="0" smtClean="0">
                <a:latin typeface="Times New Roman"/>
                <a:cs typeface="Times New Roman"/>
              </a:rPr>
              <a:t>e</a:t>
            </a:r>
            <a:r>
              <a:rPr sz="1000" spc="35" dirty="0" smtClean="0">
                <a:latin typeface="Times New Roman"/>
                <a:cs typeface="Times New Roman"/>
              </a:rPr>
              <a:t>a</a:t>
            </a:r>
            <a:r>
              <a:rPr sz="1000" spc="50" dirty="0" smtClean="0">
                <a:latin typeface="Times New Roman"/>
                <a:cs typeface="Times New Roman"/>
              </a:rPr>
              <a:t>tment</a:t>
            </a:r>
            <a:r>
              <a:rPr sz="1000" spc="-40" dirty="0" smtClean="0">
                <a:latin typeface="Times New Roman"/>
                <a:cs typeface="Times New Roman"/>
              </a:rPr>
              <a:t> </a:t>
            </a:r>
            <a:r>
              <a:rPr sz="1000" spc="5" dirty="0" smtClean="0">
                <a:latin typeface="Times New Roman"/>
                <a:cs typeface="Times New Roman"/>
              </a:rPr>
              <a:t>Episode</a:t>
            </a:r>
            <a:r>
              <a:rPr sz="1000" spc="-40" dirty="0" smtClean="0">
                <a:latin typeface="Times New Roman"/>
                <a:cs typeface="Times New Roman"/>
              </a:rPr>
              <a:t> </a:t>
            </a:r>
            <a:r>
              <a:rPr sz="1000" spc="-15" dirty="0" smtClean="0">
                <a:latin typeface="Times New Roman"/>
                <a:cs typeface="Times New Roman"/>
              </a:rPr>
              <a:t>Da</a:t>
            </a:r>
            <a:r>
              <a:rPr sz="1000" spc="40" dirty="0" smtClean="0">
                <a:latin typeface="Times New Roman"/>
                <a:cs typeface="Times New Roman"/>
              </a:rPr>
              <a:t>ta</a:t>
            </a:r>
            <a:r>
              <a:rPr sz="1000" spc="-40" dirty="0" smtClean="0">
                <a:latin typeface="Times New Roman"/>
                <a:cs typeface="Times New Roman"/>
              </a:rPr>
              <a:t> </a:t>
            </a:r>
            <a:r>
              <a:rPr sz="1000" spc="-65" dirty="0" smtClean="0">
                <a:latin typeface="Times New Roman"/>
                <a:cs typeface="Times New Roman"/>
              </a:rPr>
              <a:t>S</a:t>
            </a:r>
            <a:r>
              <a:rPr sz="1000" spc="50" dirty="0" smtClean="0">
                <a:latin typeface="Times New Roman"/>
                <a:cs typeface="Times New Roman"/>
              </a:rPr>
              <a:t>et</a:t>
            </a:r>
            <a:r>
              <a:rPr sz="1000" spc="-40" dirty="0" smtClean="0">
                <a:latin typeface="Times New Roman"/>
                <a:cs typeface="Times New Roman"/>
              </a:rPr>
              <a:t> </a:t>
            </a:r>
            <a:r>
              <a:rPr sz="1000" spc="-5" dirty="0" smtClean="0">
                <a:latin typeface="Times New Roman"/>
                <a:cs typeface="Times New Roman"/>
              </a:rPr>
              <a:t>(</a:t>
            </a:r>
            <a:r>
              <a:rPr sz="1000" spc="-85" dirty="0" smtClean="0">
                <a:latin typeface="Times New Roman"/>
                <a:cs typeface="Times New Roman"/>
              </a:rPr>
              <a:t>TEDS):</a:t>
            </a:r>
            <a:r>
              <a:rPr sz="1000" spc="-40" dirty="0" smtClean="0">
                <a:latin typeface="Times New Roman"/>
                <a:cs typeface="Times New Roman"/>
              </a:rPr>
              <a:t> </a:t>
            </a:r>
            <a:r>
              <a:rPr sz="1000" spc="10" dirty="0" smtClean="0">
                <a:latin typeface="Times New Roman"/>
                <a:cs typeface="Times New Roman"/>
              </a:rPr>
              <a:t>2009</a:t>
            </a:r>
            <a:r>
              <a:rPr sz="1000" spc="-40" dirty="0" smtClean="0">
                <a:latin typeface="Times New Roman"/>
                <a:cs typeface="Times New Roman"/>
              </a:rPr>
              <a:t> </a:t>
            </a:r>
            <a:r>
              <a:rPr sz="1000" spc="0" dirty="0" smtClean="0">
                <a:latin typeface="Times New Roman"/>
                <a:cs typeface="Times New Roman"/>
              </a:rPr>
              <a:t>Discha</a:t>
            </a:r>
            <a:r>
              <a:rPr sz="1000" spc="-10" dirty="0" smtClean="0">
                <a:latin typeface="Times New Roman"/>
                <a:cs typeface="Times New Roman"/>
              </a:rPr>
              <a:t>r</a:t>
            </a:r>
            <a:r>
              <a:rPr sz="1000" spc="40" dirty="0" smtClean="0">
                <a:latin typeface="Times New Roman"/>
                <a:cs typeface="Times New Roman"/>
              </a:rPr>
              <a:t>ges</a:t>
            </a:r>
            <a:r>
              <a:rPr sz="1000" spc="-40" dirty="0" smtClean="0">
                <a:latin typeface="Times New Roman"/>
                <a:cs typeface="Times New Roman"/>
              </a:rPr>
              <a:t> </a:t>
            </a:r>
            <a:r>
              <a:rPr sz="1000" spc="-30" dirty="0" smtClean="0">
                <a:latin typeface="Times New Roman"/>
                <a:cs typeface="Times New Roman"/>
              </a:rPr>
              <a:t>f</a:t>
            </a:r>
            <a:r>
              <a:rPr sz="1000" spc="-40" dirty="0" smtClean="0">
                <a:latin typeface="Times New Roman"/>
                <a:cs typeface="Times New Roman"/>
              </a:rPr>
              <a:t>r</a:t>
            </a:r>
            <a:r>
              <a:rPr sz="1000" spc="50" dirty="0" smtClean="0">
                <a:latin typeface="Times New Roman"/>
                <a:cs typeface="Times New Roman"/>
              </a:rPr>
              <a:t>om</a:t>
            </a:r>
            <a:r>
              <a:rPr sz="1000" spc="-40" dirty="0" smtClean="0">
                <a:latin typeface="Times New Roman"/>
                <a:cs typeface="Times New Roman"/>
              </a:rPr>
              <a:t> </a:t>
            </a:r>
            <a:r>
              <a:rPr sz="1000" spc="25" dirty="0" smtClean="0">
                <a:latin typeface="Times New Roman"/>
                <a:cs typeface="Times New Roman"/>
              </a:rPr>
              <a:t>Substan</a:t>
            </a:r>
            <a:r>
              <a:rPr sz="1000" spc="15" dirty="0" smtClean="0">
                <a:latin typeface="Times New Roman"/>
                <a:cs typeface="Times New Roman"/>
              </a:rPr>
              <a:t>c</a:t>
            </a:r>
            <a:r>
              <a:rPr sz="1000" spc="55" dirty="0" smtClean="0">
                <a:latin typeface="Times New Roman"/>
                <a:cs typeface="Times New Roman"/>
              </a:rPr>
              <a:t>e</a:t>
            </a:r>
            <a:r>
              <a:rPr sz="1000" spc="-40" dirty="0" smtClean="0">
                <a:latin typeface="Times New Roman"/>
                <a:cs typeface="Times New Roman"/>
              </a:rPr>
              <a:t> </a:t>
            </a:r>
            <a:r>
              <a:rPr sz="1000" spc="-125" dirty="0" smtClean="0">
                <a:latin typeface="Times New Roman"/>
                <a:cs typeface="Times New Roman"/>
              </a:rPr>
              <a:t>A</a:t>
            </a:r>
            <a:r>
              <a:rPr sz="1000" spc="45" dirty="0" smtClean="0">
                <a:latin typeface="Times New Roman"/>
                <a:cs typeface="Times New Roman"/>
              </a:rPr>
              <a:t>buse</a:t>
            </a:r>
            <a:r>
              <a:rPr sz="1000" spc="-80" dirty="0" smtClean="0">
                <a:latin typeface="Times New Roman"/>
                <a:cs typeface="Times New Roman"/>
              </a:rPr>
              <a:t> </a:t>
            </a:r>
            <a:r>
              <a:rPr sz="1000" spc="-165" dirty="0" smtClean="0">
                <a:latin typeface="Times New Roman"/>
                <a:cs typeface="Times New Roman"/>
              </a:rPr>
              <a:t>T</a:t>
            </a:r>
            <a:r>
              <a:rPr sz="1000" spc="-20" dirty="0" smtClean="0">
                <a:latin typeface="Times New Roman"/>
                <a:cs typeface="Times New Roman"/>
              </a:rPr>
              <a:t>r</a:t>
            </a:r>
            <a:r>
              <a:rPr sz="1000" spc="40" dirty="0" smtClean="0">
                <a:latin typeface="Times New Roman"/>
                <a:cs typeface="Times New Roman"/>
              </a:rPr>
              <a:t>e</a:t>
            </a:r>
            <a:r>
              <a:rPr sz="1000" spc="35" dirty="0" smtClean="0">
                <a:latin typeface="Times New Roman"/>
                <a:cs typeface="Times New Roman"/>
              </a:rPr>
              <a:t>a</a:t>
            </a:r>
            <a:r>
              <a:rPr sz="1000" spc="50" dirty="0" smtClean="0">
                <a:latin typeface="Times New Roman"/>
                <a:cs typeface="Times New Roman"/>
              </a:rPr>
              <a:t>tment</a:t>
            </a:r>
            <a:r>
              <a:rPr sz="1000" spc="-40" dirty="0" smtClean="0">
                <a:latin typeface="Times New Roman"/>
                <a:cs typeface="Times New Roman"/>
              </a:rPr>
              <a:t> </a:t>
            </a:r>
            <a:r>
              <a:rPr sz="1000" spc="-65" dirty="0" smtClean="0">
                <a:latin typeface="Times New Roman"/>
                <a:cs typeface="Times New Roman"/>
              </a:rPr>
              <a:t>S</a:t>
            </a:r>
            <a:r>
              <a:rPr sz="1000" spc="25" dirty="0" smtClean="0">
                <a:latin typeface="Times New Roman"/>
                <a:cs typeface="Times New Roman"/>
              </a:rPr>
              <a:t>e</a:t>
            </a:r>
            <a:r>
              <a:rPr sz="1000" spc="45" dirty="0" smtClean="0">
                <a:latin typeface="Times New Roman"/>
                <a:cs typeface="Times New Roman"/>
              </a:rPr>
              <a:t>r</a:t>
            </a:r>
            <a:r>
              <a:rPr sz="1000" spc="-20" dirty="0" smtClean="0">
                <a:latin typeface="Times New Roman"/>
                <a:cs typeface="Times New Roman"/>
              </a:rPr>
              <a:t>vi</a:t>
            </a:r>
            <a:r>
              <a:rPr sz="1000" spc="-35" dirty="0" smtClean="0">
                <a:latin typeface="Times New Roman"/>
                <a:cs typeface="Times New Roman"/>
              </a:rPr>
              <a:t>c</a:t>
            </a:r>
            <a:r>
              <a:rPr sz="1000" spc="30" dirty="0" smtClean="0">
                <a:latin typeface="Times New Roman"/>
                <a:cs typeface="Times New Roman"/>
              </a:rPr>
              <a:t>e</a:t>
            </a:r>
            <a:r>
              <a:rPr sz="1000" spc="10" dirty="0" smtClean="0">
                <a:latin typeface="Times New Roman"/>
                <a:cs typeface="Times New Roman"/>
              </a:rPr>
              <a:t>s</a:t>
            </a:r>
            <a:r>
              <a:rPr sz="1000" spc="-45" dirty="0" smtClean="0">
                <a:latin typeface="Times New Roman"/>
                <a:cs typeface="Times New Roman"/>
              </a:rPr>
              <a:t>,</a:t>
            </a:r>
            <a:r>
              <a:rPr sz="1000" spc="-40" dirty="0" smtClean="0">
                <a:latin typeface="Times New Roman"/>
                <a:cs typeface="Times New Roman"/>
              </a:rPr>
              <a:t> </a:t>
            </a:r>
            <a:r>
              <a:rPr sz="1000" spc="-75" dirty="0" smtClean="0">
                <a:latin typeface="Times New Roman"/>
                <a:cs typeface="Times New Roman"/>
              </a:rPr>
              <a:t>D</a:t>
            </a:r>
            <a:r>
              <a:rPr sz="1000" spc="-80" dirty="0" smtClean="0">
                <a:latin typeface="Times New Roman"/>
                <a:cs typeface="Times New Roman"/>
              </a:rPr>
              <a:t>ASIS.</a:t>
            </a:r>
            <a:endParaRPr sz="1000">
              <a:latin typeface="Times New Roman"/>
              <a:cs typeface="Times New Roman"/>
            </a:endParaRPr>
          </a:p>
        </p:txBody>
      </p:sp>
      <p:sp>
        <p:nvSpPr>
          <p:cNvPr id="14" name="object 14"/>
          <p:cNvSpPr txBox="1"/>
          <p:nvPr/>
        </p:nvSpPr>
        <p:spPr>
          <a:xfrm>
            <a:off x="0" y="3711809"/>
            <a:ext cx="8247049" cy="2246556"/>
          </a:xfrm>
          <a:prstGeom prst="rect">
            <a:avLst/>
          </a:prstGeom>
        </p:spPr>
        <p:txBody>
          <a:bodyPr vert="horz" wrap="square" lIns="0" tIns="0" rIns="0" bIns="0" rtlCol="0">
            <a:noAutofit/>
          </a:bodyPr>
          <a:lstStyle/>
          <a:p>
            <a:pPr marR="88900" algn="r">
              <a:lnSpc>
                <a:spcPct val="100000"/>
              </a:lnSpc>
            </a:pPr>
            <a:r>
              <a:rPr sz="1400" b="1" spc="60" dirty="0" smtClean="0">
                <a:latin typeface="Times New Roman"/>
                <a:cs typeface="Times New Roman"/>
              </a:rPr>
              <a:t>1,411</a:t>
            </a:r>
            <a:endParaRPr sz="1400" dirty="0">
              <a:latin typeface="Times New Roman"/>
              <a:cs typeface="Times New Roman"/>
            </a:endParaRPr>
          </a:p>
          <a:p>
            <a:pPr marR="12700" algn="r">
              <a:lnSpc>
                <a:spcPct val="100000"/>
              </a:lnSpc>
            </a:pPr>
            <a:r>
              <a:rPr sz="1400" spc="-145" dirty="0" smtClean="0">
                <a:latin typeface="Times New Roman"/>
                <a:cs typeface="Times New Roman"/>
              </a:rPr>
              <a:t>C</a:t>
            </a:r>
            <a:r>
              <a:rPr sz="1400" spc="35" dirty="0" smtClean="0">
                <a:latin typeface="Times New Roman"/>
                <a:cs typeface="Times New Roman"/>
              </a:rPr>
              <a:t>ocaine</a:t>
            </a:r>
            <a:endParaRPr sz="1400" dirty="0">
              <a:latin typeface="Times New Roman"/>
              <a:cs typeface="Times New Roman"/>
            </a:endParaRPr>
          </a:p>
          <a:p>
            <a:pPr marR="5688330" algn="ctr">
              <a:lnSpc>
                <a:spcPct val="100000"/>
              </a:lnSpc>
              <a:spcBef>
                <a:spcPts val="20"/>
              </a:spcBef>
            </a:pPr>
            <a:r>
              <a:rPr sz="4400" b="1" spc="60" dirty="0" smtClean="0">
                <a:latin typeface="Times New Roman"/>
                <a:cs typeface="Times New Roman"/>
              </a:rPr>
              <a:t>4,199</a:t>
            </a:r>
            <a:endParaRPr lang="en-US" sz="4400" b="1" spc="60" dirty="0" smtClean="0">
              <a:latin typeface="Times New Roman"/>
              <a:cs typeface="Times New Roman"/>
            </a:endParaRPr>
          </a:p>
          <a:p>
            <a:pPr marR="5688330" algn="ctr">
              <a:lnSpc>
                <a:spcPct val="100000"/>
              </a:lnSpc>
              <a:spcBef>
                <a:spcPts val="20"/>
              </a:spcBef>
            </a:pPr>
            <a:endParaRPr sz="4400" dirty="0">
              <a:latin typeface="Times New Roman"/>
              <a:cs typeface="Times New Roman"/>
            </a:endParaRPr>
          </a:p>
          <a:p>
            <a:pPr marR="5688330" algn="ctr">
              <a:lnSpc>
                <a:spcPts val="1490"/>
              </a:lnSpc>
            </a:pPr>
            <a:r>
              <a:rPr sz="4400" spc="-120" dirty="0" smtClean="0">
                <a:latin typeface="Times New Roman"/>
                <a:cs typeface="Times New Roman"/>
              </a:rPr>
              <a:t>M</a:t>
            </a:r>
            <a:r>
              <a:rPr sz="4400" spc="20" dirty="0" smtClean="0">
                <a:latin typeface="Times New Roman"/>
                <a:cs typeface="Times New Roman"/>
              </a:rPr>
              <a:t>arijuana</a:t>
            </a:r>
            <a:endParaRPr sz="4400" dirty="0">
              <a:latin typeface="Times New Roman"/>
              <a:cs typeface="Times New Roman"/>
            </a:endParaRPr>
          </a:p>
        </p:txBody>
      </p:sp>
      <p:sp>
        <p:nvSpPr>
          <p:cNvPr id="15" name="object 15"/>
          <p:cNvSpPr txBox="1"/>
          <p:nvPr/>
        </p:nvSpPr>
        <p:spPr>
          <a:xfrm>
            <a:off x="5317845" y="5133320"/>
            <a:ext cx="1038860" cy="473709"/>
          </a:xfrm>
          <a:prstGeom prst="rect">
            <a:avLst/>
          </a:prstGeom>
        </p:spPr>
        <p:txBody>
          <a:bodyPr vert="horz" wrap="square" lIns="0" tIns="0" rIns="0" bIns="0" rtlCol="0">
            <a:noAutofit/>
          </a:bodyPr>
          <a:lstStyle/>
          <a:p>
            <a:pPr marR="116205" algn="ctr">
              <a:lnSpc>
                <a:spcPct val="100000"/>
              </a:lnSpc>
            </a:pPr>
            <a:r>
              <a:rPr sz="1400" b="1" spc="60" dirty="0" smtClean="0">
                <a:latin typeface="Times New Roman"/>
                <a:cs typeface="Times New Roman"/>
              </a:rPr>
              <a:t>1,716</a:t>
            </a:r>
            <a:endParaRPr sz="1400" dirty="0">
              <a:latin typeface="Times New Roman"/>
              <a:cs typeface="Times New Roman"/>
            </a:endParaRPr>
          </a:p>
          <a:p>
            <a:pPr algn="ctr">
              <a:lnSpc>
                <a:spcPct val="100000"/>
              </a:lnSpc>
              <a:spcBef>
                <a:spcPts val="254"/>
              </a:spcBef>
            </a:pPr>
            <a:r>
              <a:rPr sz="1400" spc="-80" dirty="0" smtClean="0">
                <a:latin typeface="Times New Roman"/>
                <a:cs typeface="Times New Roman"/>
              </a:rPr>
              <a:t>P</a:t>
            </a:r>
            <a:r>
              <a:rPr sz="1400" spc="20" dirty="0" smtClean="0">
                <a:latin typeface="Times New Roman"/>
                <a:cs typeface="Times New Roman"/>
              </a:rPr>
              <a:t>ain</a:t>
            </a:r>
            <a:r>
              <a:rPr sz="1400" spc="-55" dirty="0" smtClean="0">
                <a:latin typeface="Times New Roman"/>
                <a:cs typeface="Times New Roman"/>
              </a:rPr>
              <a:t> </a:t>
            </a:r>
            <a:r>
              <a:rPr sz="1400" spc="-185" dirty="0" smtClean="0">
                <a:latin typeface="Times New Roman"/>
                <a:cs typeface="Times New Roman"/>
              </a:rPr>
              <a:t>R</a:t>
            </a:r>
            <a:r>
              <a:rPr sz="1400" spc="0" dirty="0" smtClean="0">
                <a:latin typeface="Times New Roman"/>
                <a:cs typeface="Times New Roman"/>
              </a:rPr>
              <a:t>elie</a:t>
            </a:r>
            <a:r>
              <a:rPr sz="1400" spc="-15" dirty="0" smtClean="0">
                <a:latin typeface="Times New Roman"/>
                <a:cs typeface="Times New Roman"/>
              </a:rPr>
              <a:t>v</a:t>
            </a:r>
            <a:r>
              <a:rPr sz="1400" spc="25" dirty="0" smtClean="0">
                <a:latin typeface="Times New Roman"/>
                <a:cs typeface="Times New Roman"/>
              </a:rPr>
              <a:t>ers</a:t>
            </a:r>
            <a:endParaRPr sz="1400" dirty="0">
              <a:latin typeface="Times New Roman"/>
              <a:cs typeface="Times New Roman"/>
            </a:endParaRPr>
          </a:p>
        </p:txBody>
      </p:sp>
      <p:sp>
        <p:nvSpPr>
          <p:cNvPr id="16" name="object 16"/>
          <p:cNvSpPr txBox="1"/>
          <p:nvPr/>
        </p:nvSpPr>
        <p:spPr>
          <a:xfrm>
            <a:off x="311886" y="1712271"/>
            <a:ext cx="732155" cy="405130"/>
          </a:xfrm>
          <a:prstGeom prst="rect">
            <a:avLst/>
          </a:prstGeom>
        </p:spPr>
        <p:txBody>
          <a:bodyPr vert="horz" wrap="square" lIns="0" tIns="0" rIns="0" bIns="0" rtlCol="0">
            <a:noAutofit/>
          </a:bodyPr>
          <a:lstStyle/>
          <a:p>
            <a:pPr marR="0" algn="ctr">
              <a:lnSpc>
                <a:spcPct val="100000"/>
              </a:lnSpc>
            </a:pPr>
            <a:r>
              <a:rPr sz="1400" b="1" spc="75" dirty="0" smtClean="0">
                <a:latin typeface="Times New Roman"/>
                <a:cs typeface="Times New Roman"/>
              </a:rPr>
              <a:t>126</a:t>
            </a:r>
            <a:endParaRPr sz="1400" dirty="0">
              <a:latin typeface="Times New Roman"/>
              <a:cs typeface="Times New Roman"/>
            </a:endParaRPr>
          </a:p>
          <a:p>
            <a:pPr algn="ctr">
              <a:lnSpc>
                <a:spcPts val="1395"/>
              </a:lnSpc>
            </a:pPr>
            <a:r>
              <a:rPr sz="1400" spc="-90" dirty="0" smtClean="0">
                <a:latin typeface="Times New Roman"/>
                <a:cs typeface="Times New Roman"/>
              </a:rPr>
              <a:t>S</a:t>
            </a:r>
            <a:r>
              <a:rPr sz="1400" spc="70" dirty="0" smtClean="0">
                <a:latin typeface="Times New Roman"/>
                <a:cs typeface="Times New Roman"/>
              </a:rPr>
              <a:t>ed</a:t>
            </a:r>
            <a:r>
              <a:rPr sz="1400" spc="55" dirty="0" smtClean="0">
                <a:latin typeface="Times New Roman"/>
                <a:cs typeface="Times New Roman"/>
              </a:rPr>
              <a:t>a</a:t>
            </a:r>
            <a:r>
              <a:rPr sz="1400" spc="-5" dirty="0" smtClean="0">
                <a:latin typeface="Times New Roman"/>
                <a:cs typeface="Times New Roman"/>
              </a:rPr>
              <a:t>ti</a:t>
            </a:r>
            <a:r>
              <a:rPr sz="1400" spc="-25" dirty="0" smtClean="0">
                <a:latin typeface="Times New Roman"/>
                <a:cs typeface="Times New Roman"/>
              </a:rPr>
              <a:t>v</a:t>
            </a:r>
            <a:r>
              <a:rPr sz="1400" spc="40" dirty="0" smtClean="0">
                <a:latin typeface="Times New Roman"/>
                <a:cs typeface="Times New Roman"/>
              </a:rPr>
              <a:t>es</a:t>
            </a:r>
            <a:endParaRPr sz="1400" dirty="0">
              <a:latin typeface="Times New Roman"/>
              <a:cs typeface="Times New Roman"/>
            </a:endParaRPr>
          </a:p>
        </p:txBody>
      </p:sp>
      <p:sp>
        <p:nvSpPr>
          <p:cNvPr id="17" name="object 17"/>
          <p:cNvSpPr txBox="1"/>
          <p:nvPr/>
        </p:nvSpPr>
        <p:spPr>
          <a:xfrm>
            <a:off x="1276273" y="969956"/>
            <a:ext cx="708025" cy="403860"/>
          </a:xfrm>
          <a:prstGeom prst="rect">
            <a:avLst/>
          </a:prstGeom>
        </p:spPr>
        <p:txBody>
          <a:bodyPr vert="horz" wrap="square" lIns="0" tIns="0" rIns="0" bIns="0" rtlCol="0">
            <a:noAutofit/>
          </a:bodyPr>
          <a:lstStyle/>
          <a:p>
            <a:pPr marR="0" algn="ctr">
              <a:lnSpc>
                <a:spcPts val="1680"/>
              </a:lnSpc>
            </a:pPr>
            <a:r>
              <a:rPr sz="1400" b="1" spc="75" dirty="0" smtClean="0">
                <a:latin typeface="Times New Roman"/>
                <a:cs typeface="Times New Roman"/>
              </a:rPr>
              <a:t>175</a:t>
            </a:r>
            <a:endParaRPr sz="1400" dirty="0">
              <a:latin typeface="Times New Roman"/>
              <a:cs typeface="Times New Roman"/>
            </a:endParaRPr>
          </a:p>
          <a:p>
            <a:pPr marR="0" algn="ctr">
              <a:lnSpc>
                <a:spcPts val="1385"/>
              </a:lnSpc>
            </a:pPr>
            <a:r>
              <a:rPr sz="1400" spc="-130" dirty="0" smtClean="0">
                <a:latin typeface="Times New Roman"/>
                <a:cs typeface="Times New Roman"/>
              </a:rPr>
              <a:t>I</a:t>
            </a:r>
            <a:r>
              <a:rPr sz="1400" spc="40" dirty="0" smtClean="0">
                <a:latin typeface="Times New Roman"/>
                <a:cs typeface="Times New Roman"/>
              </a:rPr>
              <a:t>nhala</a:t>
            </a:r>
            <a:r>
              <a:rPr sz="1400" spc="35" dirty="0" smtClean="0">
                <a:latin typeface="Times New Roman"/>
                <a:cs typeface="Times New Roman"/>
              </a:rPr>
              <a:t>n</a:t>
            </a:r>
            <a:r>
              <a:rPr sz="1400" spc="40" dirty="0" smtClean="0">
                <a:latin typeface="Times New Roman"/>
                <a:cs typeface="Times New Roman"/>
              </a:rPr>
              <a:t>ts</a:t>
            </a:r>
            <a:endParaRPr sz="1400" dirty="0">
              <a:latin typeface="Times New Roman"/>
              <a:cs typeface="Times New Roman"/>
            </a:endParaRPr>
          </a:p>
        </p:txBody>
      </p:sp>
      <p:sp>
        <p:nvSpPr>
          <p:cNvPr id="18" name="object 18"/>
          <p:cNvSpPr txBox="1"/>
          <p:nvPr/>
        </p:nvSpPr>
        <p:spPr>
          <a:xfrm>
            <a:off x="2660980" y="486695"/>
            <a:ext cx="525145" cy="386715"/>
          </a:xfrm>
          <a:prstGeom prst="rect">
            <a:avLst/>
          </a:prstGeom>
        </p:spPr>
        <p:txBody>
          <a:bodyPr vert="horz" wrap="square" lIns="0" tIns="0" rIns="0" bIns="0" rtlCol="0">
            <a:noAutofit/>
          </a:bodyPr>
          <a:lstStyle/>
          <a:p>
            <a:pPr marL="0" algn="ctr">
              <a:lnSpc>
                <a:spcPts val="1610"/>
              </a:lnSpc>
            </a:pPr>
            <a:r>
              <a:rPr sz="1400" b="1" spc="75" dirty="0" smtClean="0">
                <a:latin typeface="Times New Roman"/>
                <a:cs typeface="Times New Roman"/>
              </a:rPr>
              <a:t>282</a:t>
            </a:r>
            <a:endParaRPr sz="1400" dirty="0">
              <a:latin typeface="Times New Roman"/>
              <a:cs typeface="Times New Roman"/>
            </a:endParaRPr>
          </a:p>
          <a:p>
            <a:pPr algn="ctr">
              <a:lnSpc>
                <a:spcPts val="1320"/>
              </a:lnSpc>
            </a:pPr>
            <a:r>
              <a:rPr sz="1400" spc="-20" dirty="0" smtClean="0">
                <a:latin typeface="Times New Roman"/>
                <a:cs typeface="Times New Roman"/>
              </a:rPr>
              <a:t>He</a:t>
            </a:r>
            <a:r>
              <a:rPr sz="1400" spc="-25" dirty="0" smtClean="0">
                <a:latin typeface="Times New Roman"/>
                <a:cs typeface="Times New Roman"/>
              </a:rPr>
              <a:t>r</a:t>
            </a:r>
            <a:r>
              <a:rPr sz="1400" spc="20" dirty="0" smtClean="0">
                <a:latin typeface="Times New Roman"/>
                <a:cs typeface="Times New Roman"/>
              </a:rPr>
              <a:t>oin</a:t>
            </a:r>
            <a:endParaRPr sz="1400" dirty="0">
              <a:latin typeface="Times New Roman"/>
              <a:cs typeface="Times New Roman"/>
            </a:endParaRPr>
          </a:p>
        </p:txBody>
      </p:sp>
      <p:sp>
        <p:nvSpPr>
          <p:cNvPr id="19" name="object 19"/>
          <p:cNvSpPr txBox="1"/>
          <p:nvPr/>
        </p:nvSpPr>
        <p:spPr>
          <a:xfrm>
            <a:off x="4193971" y="418420"/>
            <a:ext cx="814705" cy="417830"/>
          </a:xfrm>
          <a:prstGeom prst="rect">
            <a:avLst/>
          </a:prstGeom>
        </p:spPr>
        <p:txBody>
          <a:bodyPr vert="horz" wrap="square" lIns="0" tIns="0" rIns="0" bIns="0" rtlCol="0">
            <a:noAutofit/>
          </a:bodyPr>
          <a:lstStyle/>
          <a:p>
            <a:pPr marL="0" algn="ctr">
              <a:lnSpc>
                <a:spcPct val="100000"/>
              </a:lnSpc>
            </a:pPr>
            <a:r>
              <a:rPr sz="1400" b="1" spc="75" dirty="0" smtClean="0">
                <a:latin typeface="Times New Roman"/>
                <a:cs typeface="Times New Roman"/>
              </a:rPr>
              <a:t>351</a:t>
            </a:r>
            <a:endParaRPr sz="1400" dirty="0">
              <a:latin typeface="Times New Roman"/>
              <a:cs typeface="Times New Roman"/>
            </a:endParaRPr>
          </a:p>
          <a:p>
            <a:pPr algn="ctr">
              <a:lnSpc>
                <a:spcPts val="1500"/>
              </a:lnSpc>
            </a:pPr>
            <a:r>
              <a:rPr sz="1400" spc="-100" dirty="0" smtClean="0">
                <a:latin typeface="Times New Roman"/>
                <a:cs typeface="Times New Roman"/>
              </a:rPr>
              <a:t>S</a:t>
            </a:r>
            <a:r>
              <a:rPr sz="1400" spc="25" dirty="0" smtClean="0">
                <a:latin typeface="Times New Roman"/>
                <a:cs typeface="Times New Roman"/>
              </a:rPr>
              <a:t>timulan</a:t>
            </a:r>
            <a:r>
              <a:rPr sz="1400" spc="40" dirty="0" smtClean="0">
                <a:latin typeface="Times New Roman"/>
                <a:cs typeface="Times New Roman"/>
              </a:rPr>
              <a:t>ts</a:t>
            </a:r>
            <a:endParaRPr sz="1400" dirty="0">
              <a:latin typeface="Times New Roman"/>
              <a:cs typeface="Times New Roman"/>
            </a:endParaRPr>
          </a:p>
        </p:txBody>
      </p:sp>
      <p:sp>
        <p:nvSpPr>
          <p:cNvPr id="20" name="object 20"/>
          <p:cNvSpPr txBox="1"/>
          <p:nvPr/>
        </p:nvSpPr>
        <p:spPr>
          <a:xfrm>
            <a:off x="5647842" y="687787"/>
            <a:ext cx="1084580" cy="445134"/>
          </a:xfrm>
          <a:prstGeom prst="rect">
            <a:avLst/>
          </a:prstGeom>
        </p:spPr>
        <p:txBody>
          <a:bodyPr vert="horz" wrap="square" lIns="0" tIns="0" rIns="0" bIns="0" rtlCol="0">
            <a:noAutofit/>
          </a:bodyPr>
          <a:lstStyle/>
          <a:p>
            <a:pPr marL="0" algn="ctr">
              <a:lnSpc>
                <a:spcPct val="100000"/>
              </a:lnSpc>
            </a:pPr>
            <a:r>
              <a:rPr sz="1400" b="1" spc="75" dirty="0" smtClean="0">
                <a:latin typeface="Times New Roman"/>
                <a:cs typeface="Times New Roman"/>
              </a:rPr>
              <a:t>358</a:t>
            </a:r>
            <a:endParaRPr sz="1400" dirty="0">
              <a:latin typeface="Times New Roman"/>
              <a:cs typeface="Times New Roman"/>
            </a:endParaRPr>
          </a:p>
          <a:p>
            <a:pPr algn="ctr">
              <a:lnSpc>
                <a:spcPct val="100000"/>
              </a:lnSpc>
              <a:spcBef>
                <a:spcPts val="30"/>
              </a:spcBef>
            </a:pPr>
            <a:r>
              <a:rPr sz="1400" spc="15" dirty="0" smtClean="0">
                <a:latin typeface="Times New Roman"/>
                <a:cs typeface="Times New Roman"/>
              </a:rPr>
              <a:t>Hallucinogens</a:t>
            </a:r>
            <a:endParaRPr sz="1400" dirty="0">
              <a:latin typeface="Times New Roman"/>
              <a:cs typeface="Times New Roman"/>
            </a:endParaRPr>
          </a:p>
        </p:txBody>
      </p:sp>
      <p:sp>
        <p:nvSpPr>
          <p:cNvPr id="21" name="object 21"/>
          <p:cNvSpPr txBox="1"/>
          <p:nvPr/>
        </p:nvSpPr>
        <p:spPr>
          <a:xfrm>
            <a:off x="7179767" y="1554207"/>
            <a:ext cx="963294" cy="400050"/>
          </a:xfrm>
          <a:prstGeom prst="rect">
            <a:avLst/>
          </a:prstGeom>
        </p:spPr>
        <p:txBody>
          <a:bodyPr vert="horz" wrap="square" lIns="0" tIns="0" rIns="0" bIns="0" rtlCol="0">
            <a:noAutofit/>
          </a:bodyPr>
          <a:lstStyle/>
          <a:p>
            <a:pPr marR="0" algn="ctr">
              <a:lnSpc>
                <a:spcPts val="1664"/>
              </a:lnSpc>
            </a:pPr>
            <a:r>
              <a:rPr sz="1400" b="1" spc="75" dirty="0" smtClean="0">
                <a:latin typeface="Times New Roman"/>
                <a:cs typeface="Times New Roman"/>
              </a:rPr>
              <a:t>451</a:t>
            </a:r>
            <a:endParaRPr sz="1400" dirty="0">
              <a:latin typeface="Times New Roman"/>
              <a:cs typeface="Times New Roman"/>
            </a:endParaRPr>
          </a:p>
          <a:p>
            <a:pPr algn="ctr">
              <a:lnSpc>
                <a:spcPts val="1375"/>
              </a:lnSpc>
            </a:pPr>
            <a:r>
              <a:rPr sz="1400" spc="-229" dirty="0" smtClean="0">
                <a:latin typeface="Times New Roman"/>
                <a:cs typeface="Times New Roman"/>
              </a:rPr>
              <a:t>T</a:t>
            </a:r>
            <a:r>
              <a:rPr sz="1400" spc="-20" dirty="0" smtClean="0">
                <a:latin typeface="Times New Roman"/>
                <a:cs typeface="Times New Roman"/>
              </a:rPr>
              <a:t>r</a:t>
            </a:r>
            <a:r>
              <a:rPr sz="1400" spc="10" dirty="0" smtClean="0">
                <a:latin typeface="Times New Roman"/>
                <a:cs typeface="Times New Roman"/>
              </a:rPr>
              <a:t>anquili</a:t>
            </a:r>
            <a:r>
              <a:rPr sz="1400" spc="0" dirty="0" smtClean="0">
                <a:latin typeface="Times New Roman"/>
                <a:cs typeface="Times New Roman"/>
              </a:rPr>
              <a:t>z</a:t>
            </a:r>
            <a:r>
              <a:rPr sz="1400" spc="25" dirty="0" smtClean="0">
                <a:latin typeface="Times New Roman"/>
                <a:cs typeface="Times New Roman"/>
              </a:rPr>
              <a:t>ers</a:t>
            </a:r>
            <a:endParaRPr sz="1400" dirty="0">
              <a:latin typeface="Times New Roman"/>
              <a:cs typeface="Times New Roman"/>
            </a:endParaRPr>
          </a:p>
        </p:txBody>
      </p:sp>
    </p:spTree>
    <p:extLst>
      <p:ext uri="{BB962C8B-B14F-4D97-AF65-F5344CB8AC3E}">
        <p14:creationId xmlns:p14="http://schemas.microsoft.com/office/powerpoint/2010/main" val="114910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685800"/>
            <a:ext cx="7315200" cy="924560"/>
          </a:xfrm>
          <a:prstGeom prst="rect">
            <a:avLst/>
          </a:prstGeom>
        </p:spPr>
        <p:txBody>
          <a:bodyPr vert="horz" wrap="square" lIns="0" tIns="0" rIns="0" bIns="0" rtlCol="0">
            <a:noAutofit/>
          </a:bodyPr>
          <a:lstStyle/>
          <a:p>
            <a:pPr marL="456565" marR="12700" indent="-444500">
              <a:lnSpc>
                <a:spcPct val="100000"/>
              </a:lnSpc>
            </a:pPr>
            <a:r>
              <a:rPr sz="3600" b="1" spc="-65" dirty="0" smtClean="0">
                <a:latin typeface="Georgia"/>
                <a:cs typeface="Georgia"/>
              </a:rPr>
              <a:t>L</a:t>
            </a:r>
            <a:r>
              <a:rPr sz="3600" b="1" spc="-60" dirty="0" smtClean="0">
                <a:latin typeface="Georgia"/>
                <a:cs typeface="Georgia"/>
              </a:rPr>
              <a:t>on</a:t>
            </a:r>
            <a:r>
              <a:rPr sz="3600" b="1" spc="0" dirty="0" smtClean="0">
                <a:latin typeface="Georgia"/>
                <a:cs typeface="Georgia"/>
              </a:rPr>
              <a:t>g</a:t>
            </a:r>
            <a:r>
              <a:rPr sz="3600" b="1" spc="-125" dirty="0" smtClean="0">
                <a:latin typeface="Georgia"/>
                <a:cs typeface="Georgia"/>
              </a:rPr>
              <a:t> </a:t>
            </a:r>
            <a:r>
              <a:rPr sz="3600" b="1" spc="-60" dirty="0" smtClean="0">
                <a:latin typeface="Georgia"/>
                <a:cs typeface="Georgia"/>
              </a:rPr>
              <a:t>T</a:t>
            </a:r>
            <a:r>
              <a:rPr sz="3600" b="1" spc="-65" dirty="0" smtClean="0">
                <a:latin typeface="Georgia"/>
                <a:cs typeface="Georgia"/>
              </a:rPr>
              <a:t>e</a:t>
            </a:r>
            <a:r>
              <a:rPr sz="3600" b="1" spc="-60" dirty="0" smtClean="0">
                <a:latin typeface="Georgia"/>
                <a:cs typeface="Georgia"/>
              </a:rPr>
              <a:t>r</a:t>
            </a:r>
            <a:r>
              <a:rPr sz="3600" b="1" spc="0" dirty="0" smtClean="0">
                <a:latin typeface="Georgia"/>
                <a:cs typeface="Georgia"/>
              </a:rPr>
              <a:t>m</a:t>
            </a:r>
            <a:r>
              <a:rPr sz="3600" b="1" spc="-120" dirty="0" smtClean="0">
                <a:latin typeface="Georgia"/>
                <a:cs typeface="Georgia"/>
              </a:rPr>
              <a:t> </a:t>
            </a:r>
            <a:r>
              <a:rPr sz="3600" b="1" spc="-65" dirty="0" smtClean="0">
                <a:latin typeface="Georgia"/>
                <a:cs typeface="Georgia"/>
              </a:rPr>
              <a:t>Effect</a:t>
            </a:r>
            <a:r>
              <a:rPr sz="3600" b="1" spc="0" dirty="0" smtClean="0">
                <a:latin typeface="Georgia"/>
                <a:cs typeface="Georgia"/>
              </a:rPr>
              <a:t>s </a:t>
            </a:r>
            <a:r>
              <a:rPr sz="3600" b="1" spc="-60" dirty="0" smtClean="0">
                <a:latin typeface="Georgia"/>
                <a:cs typeface="Georgia"/>
              </a:rPr>
              <a:t>o</a:t>
            </a:r>
            <a:r>
              <a:rPr sz="3600" b="1" spc="0" dirty="0" smtClean="0">
                <a:latin typeface="Georgia"/>
                <a:cs typeface="Georgia"/>
              </a:rPr>
              <a:t>f</a:t>
            </a:r>
            <a:r>
              <a:rPr sz="3600" b="1" spc="-125" dirty="0" smtClean="0">
                <a:latin typeface="Georgia"/>
                <a:cs typeface="Georgia"/>
              </a:rPr>
              <a:t> </a:t>
            </a:r>
            <a:r>
              <a:rPr sz="3600" b="1" spc="-60" dirty="0" smtClean="0">
                <a:latin typeface="Georgia"/>
                <a:cs typeface="Georgia"/>
              </a:rPr>
              <a:t>Marijuana</a:t>
            </a:r>
            <a:endParaRPr sz="3600" b="1" dirty="0">
              <a:latin typeface="Georgia"/>
              <a:cs typeface="Georgia"/>
            </a:endParaRPr>
          </a:p>
        </p:txBody>
      </p:sp>
      <p:sp>
        <p:nvSpPr>
          <p:cNvPr id="3" name="object 3"/>
          <p:cNvSpPr/>
          <p:nvPr/>
        </p:nvSpPr>
        <p:spPr>
          <a:xfrm>
            <a:off x="7810386" y="3466490"/>
            <a:ext cx="872159" cy="2232113"/>
          </a:xfrm>
          <a:custGeom>
            <a:avLst/>
            <a:gdLst/>
            <a:ahLst/>
            <a:cxnLst/>
            <a:rect l="l" t="t" r="r" b="b"/>
            <a:pathLst>
              <a:path w="872159" h="2232113">
                <a:moveTo>
                  <a:pt x="0" y="0"/>
                </a:moveTo>
                <a:lnTo>
                  <a:pt x="872159" y="0"/>
                </a:lnTo>
                <a:lnTo>
                  <a:pt x="872159" y="2232113"/>
                </a:lnTo>
                <a:lnTo>
                  <a:pt x="0" y="2232113"/>
                </a:lnTo>
                <a:lnTo>
                  <a:pt x="0"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6763804" y="5208981"/>
            <a:ext cx="872172" cy="489623"/>
          </a:xfrm>
          <a:custGeom>
            <a:avLst/>
            <a:gdLst/>
            <a:ahLst/>
            <a:cxnLst/>
            <a:rect l="l" t="t" r="r" b="b"/>
            <a:pathLst>
              <a:path w="872172" h="489623">
                <a:moveTo>
                  <a:pt x="0" y="0"/>
                </a:moveTo>
                <a:lnTo>
                  <a:pt x="872172" y="0"/>
                </a:lnTo>
                <a:lnTo>
                  <a:pt x="872172" y="489623"/>
                </a:lnTo>
                <a:lnTo>
                  <a:pt x="0" y="489623"/>
                </a:lnTo>
                <a:lnTo>
                  <a:pt x="0" y="0"/>
                </a:lnTo>
                <a:close/>
              </a:path>
            </a:pathLst>
          </a:custGeom>
          <a:solidFill>
            <a:srgbClr val="ED1D24"/>
          </a:solidFill>
        </p:spPr>
        <p:txBody>
          <a:bodyPr wrap="square" lIns="0" tIns="0" rIns="0" bIns="0" rtlCol="0">
            <a:noAutofit/>
          </a:bodyPr>
          <a:lstStyle/>
          <a:p>
            <a:endParaRPr/>
          </a:p>
        </p:txBody>
      </p:sp>
      <p:sp>
        <p:nvSpPr>
          <p:cNvPr id="5" name="object 5"/>
          <p:cNvSpPr/>
          <p:nvPr/>
        </p:nvSpPr>
        <p:spPr>
          <a:xfrm>
            <a:off x="5701410" y="4922888"/>
            <a:ext cx="887984" cy="775716"/>
          </a:xfrm>
          <a:custGeom>
            <a:avLst/>
            <a:gdLst/>
            <a:ahLst/>
            <a:cxnLst/>
            <a:rect l="l" t="t" r="r" b="b"/>
            <a:pathLst>
              <a:path w="887984" h="775715">
                <a:moveTo>
                  <a:pt x="0" y="0"/>
                </a:moveTo>
                <a:lnTo>
                  <a:pt x="887984" y="0"/>
                </a:lnTo>
                <a:lnTo>
                  <a:pt x="887984" y="775715"/>
                </a:lnTo>
                <a:lnTo>
                  <a:pt x="0" y="775715"/>
                </a:lnTo>
                <a:lnTo>
                  <a:pt x="0"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4654829" y="4623815"/>
            <a:ext cx="872147" cy="1074788"/>
          </a:xfrm>
          <a:custGeom>
            <a:avLst/>
            <a:gdLst/>
            <a:ahLst/>
            <a:cxnLst/>
            <a:rect l="l" t="t" r="r" b="b"/>
            <a:pathLst>
              <a:path w="872147" h="1074788">
                <a:moveTo>
                  <a:pt x="0" y="0"/>
                </a:moveTo>
                <a:lnTo>
                  <a:pt x="872147" y="0"/>
                </a:lnTo>
                <a:lnTo>
                  <a:pt x="872147" y="1074788"/>
                </a:lnTo>
                <a:lnTo>
                  <a:pt x="0" y="1074788"/>
                </a:lnTo>
                <a:lnTo>
                  <a:pt x="0" y="0"/>
                </a:lnTo>
                <a:close/>
              </a:path>
            </a:pathLst>
          </a:custGeom>
          <a:solidFill>
            <a:srgbClr val="ED1D24"/>
          </a:solidFill>
        </p:spPr>
        <p:txBody>
          <a:bodyPr wrap="square" lIns="0" tIns="0" rIns="0" bIns="0" rtlCol="0">
            <a:noAutofit/>
          </a:bodyPr>
          <a:lstStyle/>
          <a:p>
            <a:endParaRPr/>
          </a:p>
        </p:txBody>
      </p:sp>
      <p:sp>
        <p:nvSpPr>
          <p:cNvPr id="7" name="object 7"/>
          <p:cNvSpPr/>
          <p:nvPr/>
        </p:nvSpPr>
        <p:spPr>
          <a:xfrm>
            <a:off x="3608235" y="4051643"/>
            <a:ext cx="872185" cy="1646961"/>
          </a:xfrm>
          <a:custGeom>
            <a:avLst/>
            <a:gdLst/>
            <a:ahLst/>
            <a:cxnLst/>
            <a:rect l="l" t="t" r="r" b="b"/>
            <a:pathLst>
              <a:path w="872185" h="1646961">
                <a:moveTo>
                  <a:pt x="0" y="0"/>
                </a:moveTo>
                <a:lnTo>
                  <a:pt x="872185" y="0"/>
                </a:lnTo>
                <a:lnTo>
                  <a:pt x="872185" y="1646961"/>
                </a:lnTo>
                <a:lnTo>
                  <a:pt x="0" y="1646961"/>
                </a:lnTo>
                <a:lnTo>
                  <a:pt x="0"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2561678" y="4818850"/>
            <a:ext cx="872134" cy="879754"/>
          </a:xfrm>
          <a:custGeom>
            <a:avLst/>
            <a:gdLst/>
            <a:ahLst/>
            <a:cxnLst/>
            <a:rect l="l" t="t" r="r" b="b"/>
            <a:pathLst>
              <a:path w="872134" h="879754">
                <a:moveTo>
                  <a:pt x="0" y="0"/>
                </a:moveTo>
                <a:lnTo>
                  <a:pt x="872134" y="0"/>
                </a:lnTo>
                <a:lnTo>
                  <a:pt x="872134" y="879754"/>
                </a:lnTo>
                <a:lnTo>
                  <a:pt x="0" y="879754"/>
                </a:lnTo>
                <a:lnTo>
                  <a:pt x="0" y="0"/>
                </a:lnTo>
                <a:close/>
              </a:path>
            </a:pathLst>
          </a:custGeom>
          <a:solidFill>
            <a:srgbClr val="ED1D24"/>
          </a:solidFill>
        </p:spPr>
        <p:txBody>
          <a:bodyPr wrap="square" lIns="0" tIns="0" rIns="0" bIns="0" rtlCol="0">
            <a:noAutofit/>
          </a:bodyPr>
          <a:lstStyle/>
          <a:p>
            <a:endParaRPr/>
          </a:p>
        </p:txBody>
      </p:sp>
      <p:sp>
        <p:nvSpPr>
          <p:cNvPr id="9" name="object 9"/>
          <p:cNvSpPr/>
          <p:nvPr/>
        </p:nvSpPr>
        <p:spPr>
          <a:xfrm>
            <a:off x="1515071" y="4246689"/>
            <a:ext cx="872185" cy="1451914"/>
          </a:xfrm>
          <a:custGeom>
            <a:avLst/>
            <a:gdLst/>
            <a:ahLst/>
            <a:cxnLst/>
            <a:rect l="l" t="t" r="r" b="b"/>
            <a:pathLst>
              <a:path w="872185" h="1451914">
                <a:moveTo>
                  <a:pt x="0" y="0"/>
                </a:moveTo>
                <a:lnTo>
                  <a:pt x="872185" y="0"/>
                </a:lnTo>
                <a:lnTo>
                  <a:pt x="872185" y="1451914"/>
                </a:lnTo>
                <a:lnTo>
                  <a:pt x="0" y="1451914"/>
                </a:lnTo>
                <a:lnTo>
                  <a:pt x="0" y="0"/>
                </a:lnTo>
                <a:close/>
              </a:path>
            </a:pathLst>
          </a:custGeom>
          <a:solidFill>
            <a:srgbClr val="ED1D24"/>
          </a:solidFill>
        </p:spPr>
        <p:txBody>
          <a:bodyPr wrap="square" lIns="0" tIns="0" rIns="0" bIns="0" rtlCol="0">
            <a:noAutofit/>
          </a:bodyPr>
          <a:lstStyle/>
          <a:p>
            <a:endParaRPr/>
          </a:p>
        </p:txBody>
      </p:sp>
      <p:sp>
        <p:nvSpPr>
          <p:cNvPr id="10" name="object 10"/>
          <p:cNvSpPr/>
          <p:nvPr/>
        </p:nvSpPr>
        <p:spPr>
          <a:xfrm>
            <a:off x="452653" y="2582240"/>
            <a:ext cx="888022" cy="3116364"/>
          </a:xfrm>
          <a:custGeom>
            <a:avLst/>
            <a:gdLst/>
            <a:ahLst/>
            <a:cxnLst/>
            <a:rect l="l" t="t" r="r" b="b"/>
            <a:pathLst>
              <a:path w="888022" h="3116364">
                <a:moveTo>
                  <a:pt x="0" y="0"/>
                </a:moveTo>
                <a:lnTo>
                  <a:pt x="888022" y="0"/>
                </a:lnTo>
                <a:lnTo>
                  <a:pt x="888022" y="3116364"/>
                </a:lnTo>
                <a:lnTo>
                  <a:pt x="0" y="3116364"/>
                </a:lnTo>
                <a:lnTo>
                  <a:pt x="0" y="0"/>
                </a:lnTo>
                <a:close/>
              </a:path>
            </a:pathLst>
          </a:custGeom>
          <a:solidFill>
            <a:srgbClr val="ED1D24"/>
          </a:solidFill>
        </p:spPr>
        <p:txBody>
          <a:bodyPr wrap="square" lIns="0" tIns="0" rIns="0" bIns="0" rtlCol="0">
            <a:noAutofit/>
          </a:bodyPr>
          <a:lstStyle/>
          <a:p>
            <a:endParaRPr/>
          </a:p>
        </p:txBody>
      </p:sp>
      <p:sp>
        <p:nvSpPr>
          <p:cNvPr id="11" name="object 11"/>
          <p:cNvSpPr txBox="1"/>
          <p:nvPr/>
        </p:nvSpPr>
        <p:spPr>
          <a:xfrm>
            <a:off x="576535" y="5759375"/>
            <a:ext cx="640715" cy="227965"/>
          </a:xfrm>
          <a:prstGeom prst="rect">
            <a:avLst/>
          </a:prstGeom>
        </p:spPr>
        <p:txBody>
          <a:bodyPr vert="horz" wrap="square" lIns="0" tIns="0" rIns="0" bIns="0" rtlCol="0">
            <a:noAutofit/>
          </a:bodyPr>
          <a:lstStyle/>
          <a:p>
            <a:pPr marL="12700">
              <a:lnSpc>
                <a:spcPct val="100000"/>
              </a:lnSpc>
            </a:pPr>
            <a:r>
              <a:rPr sz="1400" spc="-265" dirty="0" smtClean="0">
                <a:latin typeface="Times New Roman"/>
                <a:cs typeface="Times New Roman"/>
              </a:rPr>
              <a:t>T</a:t>
            </a:r>
            <a:r>
              <a:rPr sz="1400" spc="50" dirty="0" smtClean="0">
                <a:latin typeface="Times New Roman"/>
                <a:cs typeface="Times New Roman"/>
              </a:rPr>
              <a:t>oba</a:t>
            </a:r>
            <a:r>
              <a:rPr sz="1400" spc="35" dirty="0" smtClean="0">
                <a:latin typeface="Times New Roman"/>
                <a:cs typeface="Times New Roman"/>
              </a:rPr>
              <a:t>c</a:t>
            </a:r>
            <a:r>
              <a:rPr sz="1400" spc="-5" dirty="0" smtClean="0">
                <a:latin typeface="Times New Roman"/>
                <a:cs typeface="Times New Roman"/>
              </a:rPr>
              <a:t>c</a:t>
            </a:r>
            <a:r>
              <a:rPr sz="1400" spc="60" dirty="0" smtClean="0">
                <a:latin typeface="Times New Roman"/>
                <a:cs typeface="Times New Roman"/>
              </a:rPr>
              <a:t>o</a:t>
            </a:r>
            <a:endParaRPr sz="1400" dirty="0">
              <a:latin typeface="Times New Roman"/>
              <a:cs typeface="Times New Roman"/>
            </a:endParaRPr>
          </a:p>
        </p:txBody>
      </p:sp>
      <p:sp>
        <p:nvSpPr>
          <p:cNvPr id="12" name="object 12"/>
          <p:cNvSpPr txBox="1"/>
          <p:nvPr/>
        </p:nvSpPr>
        <p:spPr>
          <a:xfrm>
            <a:off x="785272" y="2304898"/>
            <a:ext cx="222885" cy="226695"/>
          </a:xfrm>
          <a:prstGeom prst="rect">
            <a:avLst/>
          </a:prstGeom>
        </p:spPr>
        <p:txBody>
          <a:bodyPr vert="horz" wrap="square" lIns="0" tIns="0" rIns="0" bIns="0" rtlCol="0">
            <a:noAutofit/>
          </a:bodyPr>
          <a:lstStyle/>
          <a:p>
            <a:pPr marL="12700">
              <a:lnSpc>
                <a:spcPct val="100000"/>
              </a:lnSpc>
            </a:pPr>
            <a:r>
              <a:rPr sz="1400" b="1" spc="75" dirty="0" smtClean="0">
                <a:latin typeface="Times New Roman"/>
                <a:cs typeface="Times New Roman"/>
              </a:rPr>
              <a:t>32</a:t>
            </a:r>
            <a:endParaRPr sz="1400" dirty="0">
              <a:latin typeface="Times New Roman"/>
              <a:cs typeface="Times New Roman"/>
            </a:endParaRPr>
          </a:p>
        </p:txBody>
      </p:sp>
      <p:sp>
        <p:nvSpPr>
          <p:cNvPr id="13" name="object 13"/>
          <p:cNvSpPr txBox="1"/>
          <p:nvPr/>
        </p:nvSpPr>
        <p:spPr>
          <a:xfrm>
            <a:off x="1752600" y="3200400"/>
            <a:ext cx="6518275" cy="1367155"/>
          </a:xfrm>
          <a:prstGeom prst="rect">
            <a:avLst/>
          </a:prstGeom>
        </p:spPr>
        <p:txBody>
          <a:bodyPr vert="horz" wrap="square" lIns="0" tIns="0" rIns="0" bIns="0" rtlCol="0">
            <a:noAutofit/>
          </a:bodyPr>
          <a:lstStyle/>
          <a:p>
            <a:pPr marR="12700" algn="r">
              <a:lnSpc>
                <a:spcPct val="100000"/>
              </a:lnSpc>
            </a:pPr>
            <a:r>
              <a:rPr sz="1400" b="1" spc="75" dirty="0" smtClean="0">
                <a:latin typeface="Times New Roman"/>
                <a:cs typeface="Times New Roman"/>
              </a:rPr>
              <a:t>23</a:t>
            </a:r>
            <a:endParaRPr sz="1400" dirty="0">
              <a:latin typeface="Times New Roman"/>
              <a:cs typeface="Times New Roman"/>
            </a:endParaRPr>
          </a:p>
          <a:p>
            <a:pPr>
              <a:lnSpc>
                <a:spcPts val="850"/>
              </a:lnSpc>
              <a:spcBef>
                <a:spcPts val="18"/>
              </a:spcBef>
            </a:pPr>
            <a:endParaRPr sz="850" dirty="0"/>
          </a:p>
          <a:p>
            <a:pPr>
              <a:lnSpc>
                <a:spcPts val="1000"/>
              </a:lnSpc>
            </a:pPr>
            <a:endParaRPr sz="1000" dirty="0"/>
          </a:p>
          <a:p>
            <a:pPr>
              <a:lnSpc>
                <a:spcPts val="1000"/>
              </a:lnSpc>
            </a:pPr>
            <a:endParaRPr sz="1000" dirty="0"/>
          </a:p>
          <a:p>
            <a:pPr marL="2105660">
              <a:lnSpc>
                <a:spcPct val="100000"/>
              </a:lnSpc>
            </a:pPr>
            <a:r>
              <a:rPr sz="1400" b="1" spc="75" dirty="0" smtClean="0">
                <a:latin typeface="Times New Roman"/>
                <a:cs typeface="Times New Roman"/>
              </a:rPr>
              <a:t>17</a:t>
            </a:r>
            <a:endParaRPr sz="1400" dirty="0">
              <a:latin typeface="Times New Roman"/>
              <a:cs typeface="Times New Roman"/>
            </a:endParaRPr>
          </a:p>
          <a:p>
            <a:pPr marL="12700">
              <a:lnSpc>
                <a:spcPts val="1415"/>
              </a:lnSpc>
            </a:pPr>
            <a:r>
              <a:rPr sz="1400" b="1" spc="75" dirty="0" smtClean="0">
                <a:latin typeface="Times New Roman"/>
                <a:cs typeface="Times New Roman"/>
              </a:rPr>
              <a:t>15</a:t>
            </a:r>
            <a:endParaRPr sz="1400" dirty="0">
              <a:latin typeface="Times New Roman"/>
              <a:cs typeface="Times New Roman"/>
            </a:endParaRPr>
          </a:p>
          <a:p>
            <a:pPr>
              <a:lnSpc>
                <a:spcPts val="1300"/>
              </a:lnSpc>
              <a:spcBef>
                <a:spcPts val="36"/>
              </a:spcBef>
            </a:pPr>
            <a:endParaRPr sz="1300" dirty="0"/>
          </a:p>
          <a:p>
            <a:pPr marR="15240" algn="ctr">
              <a:lnSpc>
                <a:spcPct val="100000"/>
              </a:lnSpc>
            </a:pPr>
            <a:r>
              <a:rPr sz="1400" b="1" spc="75" dirty="0" smtClean="0">
                <a:latin typeface="Times New Roman"/>
                <a:cs typeface="Times New Roman"/>
              </a:rPr>
              <a:t>11</a:t>
            </a:r>
            <a:endParaRPr sz="1400" dirty="0">
              <a:latin typeface="Times New Roman"/>
              <a:cs typeface="Times New Roman"/>
            </a:endParaRPr>
          </a:p>
        </p:txBody>
      </p:sp>
      <p:sp>
        <p:nvSpPr>
          <p:cNvPr id="14" name="object 14"/>
          <p:cNvSpPr txBox="1"/>
          <p:nvPr/>
        </p:nvSpPr>
        <p:spPr>
          <a:xfrm>
            <a:off x="2935763" y="4520821"/>
            <a:ext cx="264637" cy="279779"/>
          </a:xfrm>
          <a:prstGeom prst="rect">
            <a:avLst/>
          </a:prstGeom>
        </p:spPr>
        <p:txBody>
          <a:bodyPr vert="horz" wrap="square" lIns="0" tIns="0" rIns="0" bIns="0" rtlCol="0">
            <a:noAutofit/>
          </a:bodyPr>
          <a:lstStyle/>
          <a:p>
            <a:pPr marL="12700">
              <a:lnSpc>
                <a:spcPct val="100000"/>
              </a:lnSpc>
            </a:pPr>
            <a:r>
              <a:rPr lang="en-US" sz="1400" b="1" spc="75" dirty="0" smtClean="0">
                <a:latin typeface="Times New Roman"/>
                <a:cs typeface="Times New Roman"/>
              </a:rPr>
              <a:t>9</a:t>
            </a:r>
            <a:endParaRPr sz="1400" dirty="0">
              <a:latin typeface="Times New Roman"/>
              <a:cs typeface="Times New Roman"/>
            </a:endParaRPr>
          </a:p>
        </p:txBody>
      </p:sp>
      <p:sp>
        <p:nvSpPr>
          <p:cNvPr id="15" name="object 15"/>
          <p:cNvSpPr txBox="1"/>
          <p:nvPr/>
        </p:nvSpPr>
        <p:spPr>
          <a:xfrm>
            <a:off x="6083356" y="4659149"/>
            <a:ext cx="393644" cy="217652"/>
          </a:xfrm>
          <a:prstGeom prst="rect">
            <a:avLst/>
          </a:prstGeom>
        </p:spPr>
        <p:txBody>
          <a:bodyPr vert="horz" wrap="square" lIns="0" tIns="0" rIns="0" bIns="0" rtlCol="0">
            <a:noAutofit/>
          </a:bodyPr>
          <a:lstStyle/>
          <a:p>
            <a:pPr marL="12700">
              <a:lnSpc>
                <a:spcPct val="100000"/>
              </a:lnSpc>
            </a:pPr>
            <a:r>
              <a:rPr sz="1400" b="1" spc="75" dirty="0" smtClean="0">
                <a:latin typeface="Times New Roman"/>
                <a:cs typeface="Times New Roman"/>
              </a:rPr>
              <a:t>8</a:t>
            </a:r>
            <a:endParaRPr sz="1400" dirty="0">
              <a:latin typeface="Times New Roman"/>
              <a:cs typeface="Times New Roman"/>
            </a:endParaRPr>
          </a:p>
        </p:txBody>
      </p:sp>
      <p:sp>
        <p:nvSpPr>
          <p:cNvPr id="16" name="object 16"/>
          <p:cNvSpPr txBox="1"/>
          <p:nvPr/>
        </p:nvSpPr>
        <p:spPr>
          <a:xfrm>
            <a:off x="7010400" y="4953000"/>
            <a:ext cx="329711" cy="225348"/>
          </a:xfrm>
          <a:prstGeom prst="rect">
            <a:avLst/>
          </a:prstGeom>
        </p:spPr>
        <p:txBody>
          <a:bodyPr vert="horz" wrap="square" lIns="0" tIns="0" rIns="0" bIns="0" rtlCol="0">
            <a:noAutofit/>
          </a:bodyPr>
          <a:lstStyle/>
          <a:p>
            <a:pPr marL="12700">
              <a:lnSpc>
                <a:spcPct val="100000"/>
              </a:lnSpc>
            </a:pPr>
            <a:r>
              <a:rPr sz="1400" b="1" spc="75" dirty="0" smtClean="0">
                <a:latin typeface="Times New Roman"/>
                <a:cs typeface="Times New Roman"/>
              </a:rPr>
              <a:t>5</a:t>
            </a:r>
            <a:endParaRPr sz="1400" dirty="0">
              <a:latin typeface="Times New Roman"/>
              <a:cs typeface="Times New Roman"/>
            </a:endParaRPr>
          </a:p>
        </p:txBody>
      </p:sp>
      <p:sp>
        <p:nvSpPr>
          <p:cNvPr id="17" name="object 17"/>
          <p:cNvSpPr txBox="1"/>
          <p:nvPr/>
        </p:nvSpPr>
        <p:spPr>
          <a:xfrm>
            <a:off x="1656136" y="5759375"/>
            <a:ext cx="6573463" cy="946225"/>
          </a:xfrm>
          <a:prstGeom prst="rect">
            <a:avLst/>
          </a:prstGeom>
        </p:spPr>
        <p:txBody>
          <a:bodyPr vert="horz" wrap="square" lIns="0" tIns="0" rIns="0" bIns="0" rtlCol="0">
            <a:noAutofit/>
          </a:bodyPr>
          <a:lstStyle/>
          <a:p>
            <a:pPr algn="ctr">
              <a:lnSpc>
                <a:spcPct val="100000"/>
              </a:lnSpc>
              <a:tabLst>
                <a:tab pos="957580" algn="l"/>
                <a:tab pos="2078355" algn="l"/>
                <a:tab pos="3062605" algn="l"/>
                <a:tab pos="4083685" algn="l"/>
                <a:tab pos="5064125" algn="l"/>
              </a:tabLst>
            </a:pPr>
            <a:r>
              <a:rPr sz="1400" spc="-170" dirty="0" smtClean="0">
                <a:latin typeface="Times New Roman"/>
                <a:cs typeface="Times New Roman"/>
              </a:rPr>
              <a:t>A</a:t>
            </a:r>
            <a:r>
              <a:rPr sz="1400" spc="-20" dirty="0" smtClean="0">
                <a:latin typeface="Times New Roman"/>
                <a:cs typeface="Times New Roman"/>
              </a:rPr>
              <a:t>l</a:t>
            </a:r>
            <a:r>
              <a:rPr sz="1400" spc="-45" dirty="0" smtClean="0">
                <a:latin typeface="Times New Roman"/>
                <a:cs typeface="Times New Roman"/>
              </a:rPr>
              <a:t>c</a:t>
            </a:r>
            <a:r>
              <a:rPr sz="1400" spc="35" dirty="0" smtClean="0">
                <a:latin typeface="Times New Roman"/>
                <a:cs typeface="Times New Roman"/>
              </a:rPr>
              <a:t>ohol	</a:t>
            </a:r>
            <a:r>
              <a:rPr sz="1400" spc="-120" dirty="0" smtClean="0">
                <a:latin typeface="Times New Roman"/>
                <a:cs typeface="Times New Roman"/>
              </a:rPr>
              <a:t>M</a:t>
            </a:r>
            <a:r>
              <a:rPr sz="1400" spc="20" dirty="0" smtClean="0">
                <a:latin typeface="Times New Roman"/>
                <a:cs typeface="Times New Roman"/>
              </a:rPr>
              <a:t>arijuana	</a:t>
            </a:r>
            <a:r>
              <a:rPr sz="1400" spc="-145" dirty="0" smtClean="0">
                <a:latin typeface="Times New Roman"/>
                <a:cs typeface="Times New Roman"/>
              </a:rPr>
              <a:t>C</a:t>
            </a:r>
            <a:r>
              <a:rPr sz="1400" spc="35" dirty="0" smtClean="0">
                <a:latin typeface="Times New Roman"/>
                <a:cs typeface="Times New Roman"/>
              </a:rPr>
              <a:t>ocaine	</a:t>
            </a:r>
            <a:r>
              <a:rPr sz="1400" spc="-100" dirty="0" smtClean="0">
                <a:latin typeface="Times New Roman"/>
                <a:cs typeface="Times New Roman"/>
              </a:rPr>
              <a:t>S</a:t>
            </a:r>
            <a:r>
              <a:rPr sz="1400" spc="25" dirty="0" smtClean="0">
                <a:latin typeface="Times New Roman"/>
                <a:cs typeface="Times New Roman"/>
              </a:rPr>
              <a:t>timulan</a:t>
            </a:r>
            <a:r>
              <a:rPr sz="1400" spc="70" dirty="0" smtClean="0">
                <a:latin typeface="Times New Roman"/>
                <a:cs typeface="Times New Roman"/>
              </a:rPr>
              <a:t>t	</a:t>
            </a:r>
            <a:r>
              <a:rPr sz="1400" spc="-170" dirty="0" smtClean="0">
                <a:latin typeface="Times New Roman"/>
                <a:cs typeface="Times New Roman"/>
              </a:rPr>
              <a:t>A</a:t>
            </a:r>
            <a:r>
              <a:rPr sz="1400" spc="15" dirty="0" smtClean="0">
                <a:latin typeface="Times New Roman"/>
                <a:cs typeface="Times New Roman"/>
              </a:rPr>
              <a:t>nalgesics	</a:t>
            </a:r>
            <a:r>
              <a:rPr sz="1400" spc="-75" dirty="0" smtClean="0">
                <a:latin typeface="Times New Roman"/>
                <a:cs typeface="Times New Roman"/>
              </a:rPr>
              <a:t>P</a:t>
            </a:r>
            <a:r>
              <a:rPr sz="1400" spc="-20" dirty="0" smtClean="0">
                <a:latin typeface="Times New Roman"/>
                <a:cs typeface="Times New Roman"/>
              </a:rPr>
              <a:t>s</a:t>
            </a:r>
            <a:r>
              <a:rPr sz="1400" spc="-40" dirty="0" smtClean="0">
                <a:latin typeface="Times New Roman"/>
                <a:cs typeface="Times New Roman"/>
              </a:rPr>
              <a:t>y</a:t>
            </a:r>
            <a:r>
              <a:rPr sz="1400" spc="20" dirty="0" smtClean="0">
                <a:latin typeface="Times New Roman"/>
                <a:cs typeface="Times New Roman"/>
              </a:rPr>
              <a:t>chedelics</a:t>
            </a:r>
            <a:endParaRPr sz="1400" dirty="0">
              <a:latin typeface="Times New Roman"/>
              <a:cs typeface="Times New Roman"/>
            </a:endParaRPr>
          </a:p>
          <a:p>
            <a:pPr>
              <a:lnSpc>
                <a:spcPts val="1000"/>
              </a:lnSpc>
              <a:spcBef>
                <a:spcPts val="86"/>
              </a:spcBef>
            </a:pPr>
            <a:endParaRPr sz="1000" dirty="0"/>
          </a:p>
          <a:p>
            <a:pPr marL="144780" marR="261620" algn="ctr">
              <a:lnSpc>
                <a:spcPct val="100000"/>
              </a:lnSpc>
            </a:pPr>
            <a:r>
              <a:rPr sz="1400" spc="-65" dirty="0" smtClean="0">
                <a:latin typeface="Times New Roman"/>
                <a:cs typeface="Times New Roman"/>
              </a:rPr>
              <a:t>S</a:t>
            </a:r>
            <a:r>
              <a:rPr sz="1400" spc="35" dirty="0" smtClean="0">
                <a:latin typeface="Times New Roman"/>
                <a:cs typeface="Times New Roman"/>
              </a:rPr>
              <a:t>ou</a:t>
            </a:r>
            <a:r>
              <a:rPr sz="1400" spc="10" dirty="0" smtClean="0">
                <a:latin typeface="Times New Roman"/>
                <a:cs typeface="Times New Roman"/>
              </a:rPr>
              <a:t>r</a:t>
            </a:r>
            <a:r>
              <a:rPr sz="1400" spc="-10" dirty="0" smtClean="0">
                <a:latin typeface="Times New Roman"/>
                <a:cs typeface="Times New Roman"/>
              </a:rPr>
              <a:t>ce:</a:t>
            </a:r>
            <a:r>
              <a:rPr sz="1400" spc="-75" dirty="0" smtClean="0">
                <a:latin typeface="Times New Roman"/>
                <a:cs typeface="Times New Roman"/>
              </a:rPr>
              <a:t> </a:t>
            </a:r>
            <a:r>
              <a:rPr sz="1400" spc="-140" dirty="0" smtClean="0">
                <a:latin typeface="Times New Roman"/>
                <a:cs typeface="Times New Roman"/>
              </a:rPr>
              <a:t>W</a:t>
            </a:r>
            <a:r>
              <a:rPr sz="1400" spc="40" dirty="0" smtClean="0">
                <a:latin typeface="Times New Roman"/>
                <a:cs typeface="Times New Roman"/>
              </a:rPr>
              <a:t>ag</a:t>
            </a:r>
            <a:r>
              <a:rPr sz="1400" spc="35" dirty="0" smtClean="0">
                <a:latin typeface="Times New Roman"/>
                <a:cs typeface="Times New Roman"/>
              </a:rPr>
              <a:t>ne</a:t>
            </a:r>
            <a:r>
              <a:rPr sz="1400" spc="-30" dirty="0" smtClean="0">
                <a:latin typeface="Times New Roman"/>
                <a:cs typeface="Times New Roman"/>
              </a:rPr>
              <a:t>r</a:t>
            </a:r>
            <a:r>
              <a:rPr sz="1400" spc="-45" dirty="0" smtClean="0">
                <a:latin typeface="Times New Roman"/>
                <a:cs typeface="Times New Roman"/>
              </a:rPr>
              <a:t>,</a:t>
            </a:r>
            <a:r>
              <a:rPr sz="1400" spc="-40" dirty="0" smtClean="0">
                <a:latin typeface="Times New Roman"/>
                <a:cs typeface="Times New Roman"/>
              </a:rPr>
              <a:t> </a:t>
            </a:r>
            <a:r>
              <a:rPr sz="1400" spc="-175" dirty="0" smtClean="0">
                <a:latin typeface="Times New Roman"/>
                <a:cs typeface="Times New Roman"/>
              </a:rPr>
              <a:t>F</a:t>
            </a:r>
            <a:r>
              <a:rPr sz="1400" spc="-70" dirty="0" smtClean="0">
                <a:latin typeface="Times New Roman"/>
                <a:cs typeface="Times New Roman"/>
              </a:rPr>
              <a:t>.A.</a:t>
            </a:r>
            <a:r>
              <a:rPr sz="1400" spc="-40" dirty="0" smtClean="0">
                <a:latin typeface="Times New Roman"/>
                <a:cs typeface="Times New Roman"/>
              </a:rPr>
              <a:t> </a:t>
            </a:r>
            <a:r>
              <a:rPr sz="1400" spc="-180" dirty="0" smtClean="0">
                <a:latin typeface="Times New Roman"/>
                <a:cs typeface="Times New Roman"/>
              </a:rPr>
              <a:t>&amp;</a:t>
            </a:r>
            <a:r>
              <a:rPr sz="1400" spc="-40" dirty="0" smtClean="0">
                <a:latin typeface="Times New Roman"/>
                <a:cs typeface="Times New Roman"/>
              </a:rPr>
              <a:t> </a:t>
            </a:r>
            <a:r>
              <a:rPr sz="1400" spc="-125" dirty="0" smtClean="0">
                <a:latin typeface="Times New Roman"/>
                <a:cs typeface="Times New Roman"/>
              </a:rPr>
              <a:t>A</a:t>
            </a:r>
            <a:r>
              <a:rPr sz="1400" spc="50" dirty="0" smtClean="0">
                <a:latin typeface="Times New Roman"/>
                <a:cs typeface="Times New Roman"/>
              </a:rPr>
              <a:t>n</a:t>
            </a:r>
            <a:r>
              <a:rPr sz="1400" spc="45" dirty="0" smtClean="0">
                <a:latin typeface="Times New Roman"/>
                <a:cs typeface="Times New Roman"/>
              </a:rPr>
              <a:t>tho</a:t>
            </a:r>
            <a:r>
              <a:rPr sz="1400" spc="40" dirty="0" smtClean="0">
                <a:latin typeface="Times New Roman"/>
                <a:cs typeface="Times New Roman"/>
              </a:rPr>
              <a:t>n</a:t>
            </a:r>
            <a:r>
              <a:rPr sz="1400" spc="-70" dirty="0" smtClean="0">
                <a:latin typeface="Times New Roman"/>
                <a:cs typeface="Times New Roman"/>
              </a:rPr>
              <a:t>y</a:t>
            </a:r>
            <a:r>
              <a:rPr sz="1400" spc="-45" dirty="0" smtClean="0">
                <a:latin typeface="Times New Roman"/>
                <a:cs typeface="Times New Roman"/>
              </a:rPr>
              <a:t>,</a:t>
            </a:r>
            <a:r>
              <a:rPr sz="1400" spc="-40" dirty="0" smtClean="0">
                <a:latin typeface="Times New Roman"/>
                <a:cs typeface="Times New Roman"/>
              </a:rPr>
              <a:t> </a:t>
            </a:r>
            <a:r>
              <a:rPr sz="1400" spc="-35" dirty="0" smtClean="0">
                <a:latin typeface="Times New Roman"/>
                <a:cs typeface="Times New Roman"/>
              </a:rPr>
              <a:t>J</a:t>
            </a:r>
            <a:r>
              <a:rPr sz="1400" spc="-60" dirty="0" smtClean="0">
                <a:latin typeface="Times New Roman"/>
                <a:cs typeface="Times New Roman"/>
              </a:rPr>
              <a:t>.C.</a:t>
            </a:r>
            <a:r>
              <a:rPr sz="1400" spc="-40" dirty="0" smtClean="0">
                <a:latin typeface="Times New Roman"/>
                <a:cs typeface="Times New Roman"/>
              </a:rPr>
              <a:t> </a:t>
            </a:r>
            <a:r>
              <a:rPr sz="1400" spc="-105" dirty="0" smtClean="0">
                <a:latin typeface="Times New Roman"/>
                <a:cs typeface="Times New Roman"/>
              </a:rPr>
              <a:t>F</a:t>
            </a:r>
            <a:r>
              <a:rPr sz="1400" spc="-20" dirty="0" smtClean="0">
                <a:latin typeface="Times New Roman"/>
                <a:cs typeface="Times New Roman"/>
              </a:rPr>
              <a:t>r</a:t>
            </a:r>
            <a:r>
              <a:rPr sz="1400" spc="50" dirty="0" smtClean="0">
                <a:latin typeface="Times New Roman"/>
                <a:cs typeface="Times New Roman"/>
              </a:rPr>
              <a:t>om</a:t>
            </a:r>
            <a:r>
              <a:rPr sz="1400" spc="-40" dirty="0" smtClean="0">
                <a:latin typeface="Times New Roman"/>
                <a:cs typeface="Times New Roman"/>
              </a:rPr>
              <a:t> </a:t>
            </a:r>
            <a:r>
              <a:rPr sz="1400" spc="-50" dirty="0" smtClean="0">
                <a:latin typeface="Times New Roman"/>
                <a:cs typeface="Times New Roman"/>
              </a:rPr>
              <a:t>fi</a:t>
            </a:r>
            <a:r>
              <a:rPr sz="1400" spc="15" dirty="0" smtClean="0">
                <a:latin typeface="Times New Roman"/>
                <a:cs typeface="Times New Roman"/>
              </a:rPr>
              <a:t>rst</a:t>
            </a:r>
            <a:r>
              <a:rPr sz="1400" spc="-40" dirty="0" smtClean="0">
                <a:latin typeface="Times New Roman"/>
                <a:cs typeface="Times New Roman"/>
              </a:rPr>
              <a:t> </a:t>
            </a:r>
            <a:r>
              <a:rPr sz="1400" spc="40" dirty="0" smtClean="0">
                <a:latin typeface="Times New Roman"/>
                <a:cs typeface="Times New Roman"/>
              </a:rPr>
              <a:t>drug</a:t>
            </a:r>
            <a:r>
              <a:rPr sz="1400" spc="-40" dirty="0" smtClean="0">
                <a:latin typeface="Times New Roman"/>
                <a:cs typeface="Times New Roman"/>
              </a:rPr>
              <a:t> </a:t>
            </a:r>
            <a:r>
              <a:rPr sz="1400" spc="35" dirty="0" smtClean="0">
                <a:latin typeface="Times New Roman"/>
                <a:cs typeface="Times New Roman"/>
              </a:rPr>
              <a:t>use</a:t>
            </a:r>
            <a:r>
              <a:rPr sz="1400" spc="-40" dirty="0" smtClean="0">
                <a:latin typeface="Times New Roman"/>
                <a:cs typeface="Times New Roman"/>
              </a:rPr>
              <a:t> </a:t>
            </a:r>
            <a:r>
              <a:rPr sz="1400" spc="40" dirty="0" smtClean="0">
                <a:latin typeface="Times New Roman"/>
                <a:cs typeface="Times New Roman"/>
              </a:rPr>
              <a:t>t</a:t>
            </a:r>
            <a:r>
              <a:rPr sz="1400" spc="45" dirty="0" smtClean="0">
                <a:latin typeface="Times New Roman"/>
                <a:cs typeface="Times New Roman"/>
              </a:rPr>
              <a:t>o</a:t>
            </a:r>
            <a:r>
              <a:rPr sz="1400" spc="-40" dirty="0" smtClean="0">
                <a:latin typeface="Times New Roman"/>
                <a:cs typeface="Times New Roman"/>
              </a:rPr>
              <a:t> </a:t>
            </a:r>
            <a:r>
              <a:rPr sz="1400" spc="40" dirty="0" smtClean="0">
                <a:latin typeface="Times New Roman"/>
                <a:cs typeface="Times New Roman"/>
              </a:rPr>
              <a:t>drug</a:t>
            </a:r>
            <a:r>
              <a:rPr sz="1400" spc="-40" dirty="0" smtClean="0">
                <a:latin typeface="Times New Roman"/>
                <a:cs typeface="Times New Roman"/>
              </a:rPr>
              <a:t> </a:t>
            </a:r>
            <a:r>
              <a:rPr sz="1400" spc="50" dirty="0" smtClean="0">
                <a:latin typeface="Times New Roman"/>
                <a:cs typeface="Times New Roman"/>
              </a:rPr>
              <a:t>dependen</a:t>
            </a:r>
            <a:r>
              <a:rPr sz="1400" spc="35" dirty="0" smtClean="0">
                <a:latin typeface="Times New Roman"/>
                <a:cs typeface="Times New Roman"/>
              </a:rPr>
              <a:t>c</a:t>
            </a:r>
            <a:r>
              <a:rPr sz="1400" spc="-10" dirty="0" smtClean="0">
                <a:latin typeface="Times New Roman"/>
                <a:cs typeface="Times New Roman"/>
              </a:rPr>
              <a:t>e;</a:t>
            </a:r>
            <a:r>
              <a:rPr sz="1400" spc="-40" dirty="0" smtClean="0">
                <a:latin typeface="Times New Roman"/>
                <a:cs typeface="Times New Roman"/>
              </a:rPr>
              <a:t> </a:t>
            </a:r>
            <a:r>
              <a:rPr sz="1400" spc="30" dirty="0" smtClean="0">
                <a:latin typeface="Times New Roman"/>
                <a:cs typeface="Times New Roman"/>
              </a:rPr>
              <a:t>de</a:t>
            </a:r>
            <a:r>
              <a:rPr sz="1400" spc="25" dirty="0" smtClean="0">
                <a:latin typeface="Times New Roman"/>
                <a:cs typeface="Times New Roman"/>
              </a:rPr>
              <a:t>v</a:t>
            </a:r>
            <a:r>
              <a:rPr sz="1400" spc="35" dirty="0" smtClean="0">
                <a:latin typeface="Times New Roman"/>
                <a:cs typeface="Times New Roman"/>
              </a:rPr>
              <a:t>elopmen</a:t>
            </a:r>
            <a:r>
              <a:rPr sz="1400" spc="15" dirty="0" smtClean="0">
                <a:latin typeface="Times New Roman"/>
                <a:cs typeface="Times New Roman"/>
              </a:rPr>
              <a:t>tal</a:t>
            </a:r>
            <a:r>
              <a:rPr sz="1400" spc="-40" dirty="0" smtClean="0">
                <a:latin typeface="Times New Roman"/>
                <a:cs typeface="Times New Roman"/>
              </a:rPr>
              <a:t> </a:t>
            </a:r>
            <a:r>
              <a:rPr sz="1400" spc="35" dirty="0" smtClean="0">
                <a:latin typeface="Times New Roman"/>
                <a:cs typeface="Times New Roman"/>
              </a:rPr>
              <a:t>per</a:t>
            </a:r>
            <a:r>
              <a:rPr sz="1400" spc="15" dirty="0" smtClean="0">
                <a:latin typeface="Times New Roman"/>
                <a:cs typeface="Times New Roman"/>
              </a:rPr>
              <a:t>iods</a:t>
            </a:r>
            <a:r>
              <a:rPr sz="1400" spc="-40" dirty="0" smtClean="0">
                <a:latin typeface="Times New Roman"/>
                <a:cs typeface="Times New Roman"/>
              </a:rPr>
              <a:t> </a:t>
            </a:r>
            <a:r>
              <a:rPr sz="1400" spc="0" dirty="0" smtClean="0">
                <a:latin typeface="Times New Roman"/>
                <a:cs typeface="Times New Roman"/>
              </a:rPr>
              <a:t>of</a:t>
            </a:r>
            <a:r>
              <a:rPr sz="1400" spc="-40" dirty="0" smtClean="0">
                <a:latin typeface="Times New Roman"/>
                <a:cs typeface="Times New Roman"/>
              </a:rPr>
              <a:t> </a:t>
            </a:r>
            <a:r>
              <a:rPr sz="1400" spc="-10" dirty="0" smtClean="0">
                <a:latin typeface="Times New Roman"/>
                <a:cs typeface="Times New Roman"/>
              </a:rPr>
              <a:t>r</a:t>
            </a:r>
            <a:r>
              <a:rPr sz="1400" spc="-25" dirty="0" smtClean="0">
                <a:latin typeface="Times New Roman"/>
                <a:cs typeface="Times New Roman"/>
              </a:rPr>
              <a:t>isk</a:t>
            </a:r>
            <a:r>
              <a:rPr sz="1400" spc="-15" dirty="0" smtClean="0">
                <a:latin typeface="Times New Roman"/>
                <a:cs typeface="Times New Roman"/>
              </a:rPr>
              <a:t> </a:t>
            </a:r>
            <a:r>
              <a:rPr sz="1400" spc="-60" dirty="0" smtClean="0">
                <a:latin typeface="Times New Roman"/>
                <a:cs typeface="Times New Roman"/>
              </a:rPr>
              <a:t>f</a:t>
            </a:r>
            <a:r>
              <a:rPr sz="1400" spc="20" dirty="0" smtClean="0">
                <a:latin typeface="Times New Roman"/>
                <a:cs typeface="Times New Roman"/>
              </a:rPr>
              <a:t>or</a:t>
            </a:r>
            <a:r>
              <a:rPr sz="1400" spc="-40" dirty="0" smtClean="0">
                <a:latin typeface="Times New Roman"/>
                <a:cs typeface="Times New Roman"/>
              </a:rPr>
              <a:t> </a:t>
            </a:r>
            <a:r>
              <a:rPr sz="1400" spc="50" dirty="0" smtClean="0">
                <a:latin typeface="Times New Roman"/>
                <a:cs typeface="Times New Roman"/>
              </a:rPr>
              <a:t>dependen</a:t>
            </a:r>
            <a:r>
              <a:rPr sz="1400" spc="35" dirty="0" smtClean="0">
                <a:latin typeface="Times New Roman"/>
                <a:cs typeface="Times New Roman"/>
              </a:rPr>
              <a:t>c</a:t>
            </a:r>
            <a:r>
              <a:rPr sz="1400" spc="55" dirty="0" smtClean="0">
                <a:latin typeface="Times New Roman"/>
                <a:cs typeface="Times New Roman"/>
              </a:rPr>
              <a:t>e</a:t>
            </a:r>
            <a:r>
              <a:rPr sz="1400" spc="-40" dirty="0" smtClean="0">
                <a:latin typeface="Times New Roman"/>
                <a:cs typeface="Times New Roman"/>
              </a:rPr>
              <a:t> </a:t>
            </a:r>
            <a:r>
              <a:rPr sz="1400" spc="55" dirty="0" smtClean="0">
                <a:latin typeface="Times New Roman"/>
                <a:cs typeface="Times New Roman"/>
              </a:rPr>
              <a:t>upon</a:t>
            </a:r>
            <a:r>
              <a:rPr sz="1400" spc="-40" dirty="0" smtClean="0">
                <a:latin typeface="Times New Roman"/>
                <a:cs typeface="Times New Roman"/>
              </a:rPr>
              <a:t> </a:t>
            </a:r>
            <a:r>
              <a:rPr sz="1400" spc="25" dirty="0" smtClean="0">
                <a:latin typeface="Times New Roman"/>
                <a:cs typeface="Times New Roman"/>
              </a:rPr>
              <a:t>cannabi</a:t>
            </a:r>
            <a:r>
              <a:rPr sz="1400" spc="5" dirty="0" smtClean="0">
                <a:latin typeface="Times New Roman"/>
                <a:cs typeface="Times New Roman"/>
              </a:rPr>
              <a:t>s</a:t>
            </a:r>
            <a:r>
              <a:rPr sz="1400" spc="-45" dirty="0" smtClean="0">
                <a:latin typeface="Times New Roman"/>
                <a:cs typeface="Times New Roman"/>
              </a:rPr>
              <a:t>,</a:t>
            </a:r>
            <a:r>
              <a:rPr sz="1400" spc="-40" dirty="0" smtClean="0">
                <a:latin typeface="Times New Roman"/>
                <a:cs typeface="Times New Roman"/>
              </a:rPr>
              <a:t> </a:t>
            </a:r>
            <a:r>
              <a:rPr sz="1400" spc="-10" dirty="0" smtClean="0">
                <a:latin typeface="Times New Roman"/>
                <a:cs typeface="Times New Roman"/>
              </a:rPr>
              <a:t>c</a:t>
            </a:r>
            <a:r>
              <a:rPr sz="1400" spc="25" dirty="0" smtClean="0">
                <a:latin typeface="Times New Roman"/>
                <a:cs typeface="Times New Roman"/>
              </a:rPr>
              <a:t>ocain</a:t>
            </a:r>
            <a:r>
              <a:rPr sz="1400" spc="10" dirty="0" smtClean="0">
                <a:latin typeface="Times New Roman"/>
                <a:cs typeface="Times New Roman"/>
              </a:rPr>
              <a:t>e</a:t>
            </a:r>
            <a:r>
              <a:rPr sz="1400" spc="-45" dirty="0" smtClean="0">
                <a:latin typeface="Times New Roman"/>
                <a:cs typeface="Times New Roman"/>
              </a:rPr>
              <a:t>,</a:t>
            </a:r>
            <a:r>
              <a:rPr sz="1400" spc="-40" dirty="0" smtClean="0">
                <a:latin typeface="Times New Roman"/>
                <a:cs typeface="Times New Roman"/>
              </a:rPr>
              <a:t> </a:t>
            </a:r>
            <a:r>
              <a:rPr sz="1400" spc="45" dirty="0" smtClean="0">
                <a:latin typeface="Times New Roman"/>
                <a:cs typeface="Times New Roman"/>
              </a:rPr>
              <a:t>and</a:t>
            </a:r>
            <a:r>
              <a:rPr sz="1400" spc="-40" dirty="0" smtClean="0">
                <a:latin typeface="Times New Roman"/>
                <a:cs typeface="Times New Roman"/>
              </a:rPr>
              <a:t> </a:t>
            </a:r>
            <a:r>
              <a:rPr sz="1400" spc="0" dirty="0" smtClean="0">
                <a:latin typeface="Times New Roman"/>
                <a:cs typeface="Times New Roman"/>
              </a:rPr>
              <a:t>al</a:t>
            </a:r>
            <a:r>
              <a:rPr sz="1400" spc="-10" dirty="0" smtClean="0">
                <a:latin typeface="Times New Roman"/>
                <a:cs typeface="Times New Roman"/>
              </a:rPr>
              <a:t>c</a:t>
            </a:r>
            <a:r>
              <a:rPr sz="1400" spc="30" dirty="0" smtClean="0">
                <a:latin typeface="Times New Roman"/>
                <a:cs typeface="Times New Roman"/>
              </a:rPr>
              <a:t>oho</a:t>
            </a:r>
            <a:r>
              <a:rPr sz="1400" spc="5" dirty="0" smtClean="0">
                <a:latin typeface="Times New Roman"/>
                <a:cs typeface="Times New Roman"/>
              </a:rPr>
              <a:t>l</a:t>
            </a:r>
            <a:r>
              <a:rPr sz="1400" spc="-45" dirty="0" smtClean="0">
                <a:latin typeface="Times New Roman"/>
                <a:cs typeface="Times New Roman"/>
              </a:rPr>
              <a:t>.</a:t>
            </a:r>
            <a:r>
              <a:rPr sz="1400" spc="-40" dirty="0" smtClean="0">
                <a:latin typeface="Times New Roman"/>
                <a:cs typeface="Times New Roman"/>
              </a:rPr>
              <a:t> </a:t>
            </a:r>
            <a:r>
              <a:rPr sz="1400" spc="5" dirty="0" smtClean="0">
                <a:latin typeface="Times New Roman"/>
                <a:cs typeface="Times New Roman"/>
              </a:rPr>
              <a:t>Neu</a:t>
            </a:r>
            <a:r>
              <a:rPr sz="1400" spc="-10" dirty="0" smtClean="0">
                <a:latin typeface="Times New Roman"/>
                <a:cs typeface="Times New Roman"/>
              </a:rPr>
              <a:t>r</a:t>
            </a:r>
            <a:r>
              <a:rPr sz="1400" spc="20" dirty="0" smtClean="0">
                <a:latin typeface="Times New Roman"/>
                <a:cs typeface="Times New Roman"/>
              </a:rPr>
              <a:t>ops</a:t>
            </a:r>
            <a:r>
              <a:rPr sz="1400" spc="15" dirty="0" smtClean="0">
                <a:latin typeface="Times New Roman"/>
                <a:cs typeface="Times New Roman"/>
              </a:rPr>
              <a:t>y</a:t>
            </a:r>
            <a:r>
              <a:rPr sz="1400" spc="35" dirty="0" smtClean="0">
                <a:latin typeface="Times New Roman"/>
                <a:cs typeface="Times New Roman"/>
              </a:rPr>
              <a:t>chopharma</a:t>
            </a:r>
            <a:r>
              <a:rPr sz="1400" spc="15" dirty="0" smtClean="0">
                <a:latin typeface="Times New Roman"/>
                <a:cs typeface="Times New Roman"/>
              </a:rPr>
              <a:t>c</a:t>
            </a:r>
            <a:r>
              <a:rPr sz="1400" spc="10" dirty="0" smtClean="0">
                <a:latin typeface="Times New Roman"/>
                <a:cs typeface="Times New Roman"/>
              </a:rPr>
              <a:t>ology</a:t>
            </a:r>
            <a:r>
              <a:rPr sz="1400" spc="-40" dirty="0" smtClean="0">
                <a:latin typeface="Times New Roman"/>
                <a:cs typeface="Times New Roman"/>
              </a:rPr>
              <a:t> </a:t>
            </a:r>
            <a:r>
              <a:rPr sz="1400" spc="-10" dirty="0" smtClean="0">
                <a:latin typeface="Times New Roman"/>
                <a:cs typeface="Times New Roman"/>
              </a:rPr>
              <a:t>26,</a:t>
            </a:r>
            <a:r>
              <a:rPr sz="1400" spc="-40" dirty="0" smtClean="0">
                <a:latin typeface="Times New Roman"/>
                <a:cs typeface="Times New Roman"/>
              </a:rPr>
              <a:t> </a:t>
            </a:r>
            <a:r>
              <a:rPr sz="1400" spc="0" dirty="0" smtClean="0">
                <a:latin typeface="Times New Roman"/>
                <a:cs typeface="Times New Roman"/>
              </a:rPr>
              <a:t>479-488</a:t>
            </a:r>
            <a:r>
              <a:rPr sz="1400" spc="-40" dirty="0" smtClean="0">
                <a:latin typeface="Times New Roman"/>
                <a:cs typeface="Times New Roman"/>
              </a:rPr>
              <a:t> </a:t>
            </a:r>
            <a:r>
              <a:rPr sz="1400" spc="-20" dirty="0" smtClean="0">
                <a:latin typeface="Times New Roman"/>
                <a:cs typeface="Times New Roman"/>
              </a:rPr>
              <a:t>(2002).</a:t>
            </a:r>
            <a:endParaRPr sz="1400" dirty="0">
              <a:latin typeface="Times New Roman"/>
              <a:cs typeface="Times New Roman"/>
            </a:endParaRPr>
          </a:p>
        </p:txBody>
      </p:sp>
      <p:sp>
        <p:nvSpPr>
          <p:cNvPr id="18" name="object 18"/>
          <p:cNvSpPr txBox="1"/>
          <p:nvPr/>
        </p:nvSpPr>
        <p:spPr>
          <a:xfrm>
            <a:off x="7984039" y="5759375"/>
            <a:ext cx="525145" cy="227965"/>
          </a:xfrm>
          <a:prstGeom prst="rect">
            <a:avLst/>
          </a:prstGeom>
        </p:spPr>
        <p:txBody>
          <a:bodyPr vert="horz" wrap="square" lIns="0" tIns="0" rIns="0" bIns="0" rtlCol="0">
            <a:noAutofit/>
          </a:bodyPr>
          <a:lstStyle/>
          <a:p>
            <a:pPr marL="12700">
              <a:lnSpc>
                <a:spcPct val="100000"/>
              </a:lnSpc>
            </a:pPr>
            <a:r>
              <a:rPr sz="1400" spc="-20" dirty="0" smtClean="0">
                <a:latin typeface="Times New Roman"/>
                <a:cs typeface="Times New Roman"/>
              </a:rPr>
              <a:t>He</a:t>
            </a:r>
            <a:r>
              <a:rPr sz="1400" spc="-25" dirty="0" smtClean="0">
                <a:latin typeface="Times New Roman"/>
                <a:cs typeface="Times New Roman"/>
              </a:rPr>
              <a:t>r</a:t>
            </a:r>
            <a:r>
              <a:rPr sz="1400" spc="20" dirty="0" smtClean="0">
                <a:latin typeface="Times New Roman"/>
                <a:cs typeface="Times New Roman"/>
              </a:rPr>
              <a:t>oin</a:t>
            </a:r>
            <a:endParaRPr sz="1400" dirty="0">
              <a:latin typeface="Times New Roman"/>
              <a:cs typeface="Times New Roman"/>
            </a:endParaRPr>
          </a:p>
        </p:txBody>
      </p:sp>
      <p:sp>
        <p:nvSpPr>
          <p:cNvPr id="19" name="object 19"/>
          <p:cNvSpPr txBox="1"/>
          <p:nvPr/>
        </p:nvSpPr>
        <p:spPr>
          <a:xfrm>
            <a:off x="1143000" y="2057400"/>
            <a:ext cx="7696200" cy="405203"/>
          </a:xfrm>
          <a:prstGeom prst="rect">
            <a:avLst/>
          </a:prstGeom>
        </p:spPr>
        <p:txBody>
          <a:bodyPr vert="horz" wrap="square" lIns="0" tIns="0" rIns="0" bIns="0" rtlCol="0">
            <a:noAutofit/>
          </a:bodyPr>
          <a:lstStyle/>
          <a:p>
            <a:pPr marL="12700">
              <a:lnSpc>
                <a:spcPct val="100000"/>
              </a:lnSpc>
            </a:pPr>
            <a:r>
              <a:rPr sz="2000" b="1" spc="-120" dirty="0" smtClean="0">
                <a:latin typeface="Georgia"/>
                <a:cs typeface="Georgia"/>
              </a:rPr>
              <a:t>ESTI</a:t>
            </a:r>
            <a:r>
              <a:rPr sz="2000" b="1" spc="-204" dirty="0" smtClean="0">
                <a:latin typeface="Georgia"/>
                <a:cs typeface="Georgia"/>
              </a:rPr>
              <a:t>M</a:t>
            </a:r>
            <a:r>
              <a:rPr sz="2000" b="1" spc="-225" dirty="0" smtClean="0">
                <a:latin typeface="Georgia"/>
                <a:cs typeface="Georgia"/>
              </a:rPr>
              <a:t>A</a:t>
            </a:r>
            <a:r>
              <a:rPr sz="2000" b="1" spc="-135" dirty="0" smtClean="0">
                <a:latin typeface="Georgia"/>
                <a:cs typeface="Georgia"/>
              </a:rPr>
              <a:t>TED</a:t>
            </a:r>
            <a:r>
              <a:rPr sz="2000" b="1" spc="-70" dirty="0" smtClean="0">
                <a:latin typeface="Georgia"/>
                <a:cs typeface="Georgia"/>
              </a:rPr>
              <a:t> </a:t>
            </a:r>
            <a:r>
              <a:rPr sz="2000" b="1" spc="-140" dirty="0" smtClean="0">
                <a:latin typeface="Georgia"/>
                <a:cs typeface="Georgia"/>
              </a:rPr>
              <a:t>PR</a:t>
            </a:r>
            <a:r>
              <a:rPr sz="2000" b="1" spc="-135" dirty="0" smtClean="0">
                <a:latin typeface="Georgia"/>
                <a:cs typeface="Georgia"/>
              </a:rPr>
              <a:t>E</a:t>
            </a:r>
            <a:r>
              <a:rPr sz="2000" b="1" spc="-204" dirty="0" smtClean="0">
                <a:latin typeface="Georgia"/>
                <a:cs typeface="Georgia"/>
              </a:rPr>
              <a:t>V</a:t>
            </a:r>
            <a:r>
              <a:rPr sz="2000" b="1" spc="-160" dirty="0" smtClean="0">
                <a:latin typeface="Georgia"/>
                <a:cs typeface="Georgia"/>
              </a:rPr>
              <a:t>ALENCE</a:t>
            </a:r>
            <a:r>
              <a:rPr sz="2000" b="1" spc="-70" dirty="0" smtClean="0">
                <a:latin typeface="Georgia"/>
                <a:cs typeface="Georgia"/>
              </a:rPr>
              <a:t> </a:t>
            </a:r>
            <a:r>
              <a:rPr sz="2000" b="1" spc="-110" dirty="0" smtClean="0">
                <a:latin typeface="Georgia"/>
                <a:cs typeface="Georgia"/>
              </a:rPr>
              <a:t>OF</a:t>
            </a:r>
            <a:r>
              <a:rPr sz="2000" b="1" spc="-70" dirty="0" smtClean="0">
                <a:latin typeface="Georgia"/>
                <a:cs typeface="Georgia"/>
              </a:rPr>
              <a:t> </a:t>
            </a:r>
            <a:r>
              <a:rPr sz="2000" b="1" spc="-120" dirty="0" smtClean="0">
                <a:latin typeface="Georgia"/>
                <a:cs typeface="Georgia"/>
              </a:rPr>
              <a:t>DEPENDENCE</a:t>
            </a:r>
            <a:r>
              <a:rPr sz="2000" b="1" spc="-70" dirty="0" smtClean="0">
                <a:latin typeface="Georgia"/>
                <a:cs typeface="Georgia"/>
              </a:rPr>
              <a:t> </a:t>
            </a:r>
            <a:r>
              <a:rPr sz="2000" b="1" spc="-100" dirty="0" smtClean="0">
                <a:latin typeface="Georgia"/>
                <a:cs typeface="Georgia"/>
              </a:rPr>
              <a:t>AMONG</a:t>
            </a:r>
            <a:r>
              <a:rPr sz="2000" b="1" spc="-70" dirty="0" smtClean="0">
                <a:latin typeface="Georgia"/>
                <a:cs typeface="Georgia"/>
              </a:rPr>
              <a:t> </a:t>
            </a:r>
            <a:r>
              <a:rPr sz="2000" b="1" spc="-100" dirty="0" smtClean="0">
                <a:latin typeface="Georgia"/>
                <a:cs typeface="Georgia"/>
              </a:rPr>
              <a:t>USERS</a:t>
            </a:r>
            <a:endParaRPr sz="2000" b="1" dirty="0">
              <a:latin typeface="Georgia"/>
              <a:cs typeface="Georgia"/>
            </a:endParaRPr>
          </a:p>
        </p:txBody>
      </p:sp>
    </p:spTree>
    <p:extLst>
      <p:ext uri="{BB962C8B-B14F-4D97-AF65-F5344CB8AC3E}">
        <p14:creationId xmlns:p14="http://schemas.microsoft.com/office/powerpoint/2010/main" val="125791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18044</TotalTime>
  <Words>1214</Words>
  <Application>Microsoft Macintosh PowerPoint</Application>
  <PresentationFormat>On-screen Show (4:3)</PresentationFormat>
  <Paragraphs>326</Paragraphs>
  <Slides>37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Slide</vt:lpstr>
      <vt:lpstr>PowerPoint Presentation</vt:lpstr>
      <vt:lpstr>Marijuana</vt:lpstr>
      <vt:lpstr>PowerPoint Presentation</vt:lpstr>
      <vt:lpstr>PowerPoint Presentation</vt:lpstr>
      <vt:lpstr>Alcohol &amp; Tobacco Money Makers or Dollar Drainers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Taxes Necessary to Prevent a Price Collapse Are Enormous  (Caulkins)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Control Strategy</dc:title>
  <dc:creator>EOP</dc:creator>
  <cp:lastModifiedBy>Bradley Nelson</cp:lastModifiedBy>
  <cp:revision>290</cp:revision>
  <cp:lastPrinted>2011-10-18T19:57:30Z</cp:lastPrinted>
  <dcterms:created xsi:type="dcterms:W3CDTF">2010-03-30T20:14:09Z</dcterms:created>
  <dcterms:modified xsi:type="dcterms:W3CDTF">2013-05-30T17:20:22Z</dcterms:modified>
</cp:coreProperties>
</file>