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jpg" ContentType="image/jp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58"/>
  </p:notesMasterIdLst>
  <p:sldIdLst>
    <p:sldId id="354" r:id="rId2"/>
    <p:sldId id="268" r:id="rId3"/>
    <p:sldId id="269" r:id="rId4"/>
    <p:sldId id="292" r:id="rId5"/>
    <p:sldId id="385" r:id="rId6"/>
    <p:sldId id="293" r:id="rId7"/>
    <p:sldId id="302" r:id="rId8"/>
    <p:sldId id="304" r:id="rId9"/>
    <p:sldId id="305" r:id="rId10"/>
    <p:sldId id="282" r:id="rId11"/>
    <p:sldId id="303" r:id="rId12"/>
    <p:sldId id="308" r:id="rId13"/>
    <p:sldId id="315" r:id="rId14"/>
    <p:sldId id="316" r:id="rId15"/>
    <p:sldId id="278" r:id="rId16"/>
    <p:sldId id="307" r:id="rId17"/>
    <p:sldId id="309" r:id="rId18"/>
    <p:sldId id="311" r:id="rId19"/>
    <p:sldId id="355" r:id="rId20"/>
    <p:sldId id="306" r:id="rId21"/>
    <p:sldId id="346" r:id="rId22"/>
    <p:sldId id="347" r:id="rId23"/>
    <p:sldId id="348" r:id="rId24"/>
    <p:sldId id="349" r:id="rId25"/>
    <p:sldId id="350" r:id="rId26"/>
    <p:sldId id="351" r:id="rId27"/>
    <p:sldId id="352" r:id="rId28"/>
    <p:sldId id="358" r:id="rId29"/>
    <p:sldId id="360" r:id="rId30"/>
    <p:sldId id="361" r:id="rId31"/>
    <p:sldId id="362" r:id="rId32"/>
    <p:sldId id="387" r:id="rId33"/>
    <p:sldId id="389" r:id="rId34"/>
    <p:sldId id="365" r:id="rId35"/>
    <p:sldId id="366" r:id="rId36"/>
    <p:sldId id="367" r:id="rId37"/>
    <p:sldId id="368" r:id="rId38"/>
    <p:sldId id="369" r:id="rId39"/>
    <p:sldId id="370" r:id="rId40"/>
    <p:sldId id="371" r:id="rId41"/>
    <p:sldId id="374" r:id="rId42"/>
    <p:sldId id="391" r:id="rId43"/>
    <p:sldId id="393" r:id="rId44"/>
    <p:sldId id="395" r:id="rId45"/>
    <p:sldId id="397" r:id="rId46"/>
    <p:sldId id="379" r:id="rId47"/>
    <p:sldId id="409" r:id="rId48"/>
    <p:sldId id="411" r:id="rId49"/>
    <p:sldId id="413" r:id="rId50"/>
    <p:sldId id="415" r:id="rId51"/>
    <p:sldId id="400" r:id="rId52"/>
    <p:sldId id="401" r:id="rId53"/>
    <p:sldId id="380" r:id="rId54"/>
    <p:sldId id="381" r:id="rId55"/>
    <p:sldId id="406" r:id="rId56"/>
    <p:sldId id="399" r:id="rId5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99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528"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jacob:Documents:Dropbox:%20classes.2012.spring:#wrk:briefing(s):data for support-over-time chart.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K:\Policy%20Workshop\Predictor%20Feb%207.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thunderbolt.heinz.cmu.edu\students\ccoulson\Policy%20Workshop\Initial%20PPIC%20Exit%20Poll%20Data.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364543182102237"/>
          <c:y val="0.091656288916563"/>
          <c:w val="0.860481439820022"/>
          <c:h val="0.766952275423853"/>
        </c:manualLayout>
      </c:layout>
      <c:lineChart>
        <c:grouping val="standard"/>
        <c:varyColors val="0"/>
        <c:ser>
          <c:idx val="2"/>
          <c:order val="0"/>
          <c:tx>
            <c:strRef>
              <c:f>'Opinion Survey Data'!$J$3</c:f>
              <c:strCache>
                <c:ptCount val="1"/>
                <c:pt idx="0">
                  <c:v>Do not support legalization</c:v>
                </c:pt>
              </c:strCache>
            </c:strRef>
          </c:tx>
          <c:cat>
            <c:strRef>
              <c:f>'Opinion Survey Data'!$A$3:$A$45</c:f>
              <c:strCache>
                <c:ptCount val="43"/>
                <c:pt idx="0">
                  <c:v>Year </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strCache>
            </c:strRef>
          </c:cat>
          <c:val>
            <c:numRef>
              <c:f>'Opinion Survey Data'!$J$4:$J$45</c:f>
              <c:numCache>
                <c:formatCode>0.00</c:formatCode>
                <c:ptCount val="42"/>
                <c:pt idx="1">
                  <c:v>0.85</c:v>
                </c:pt>
                <c:pt idx="2">
                  <c:v>0.84</c:v>
                </c:pt>
                <c:pt idx="4">
                  <c:v>0.797986577181208</c:v>
                </c:pt>
                <c:pt idx="5">
                  <c:v>0.722481654436291</c:v>
                </c:pt>
                <c:pt idx="6">
                  <c:v>0.72</c:v>
                </c:pt>
                <c:pt idx="7">
                  <c:v>0.70822454308094</c:v>
                </c:pt>
                <c:pt idx="8">
                  <c:v>0.75</c:v>
                </c:pt>
                <c:pt idx="9">
                  <c:v>0.752043596730245</c:v>
                </c:pt>
                <c:pt idx="12">
                  <c:v>0.797373358348968</c:v>
                </c:pt>
                <c:pt idx="13">
                  <c:v>0.774609640190088</c:v>
                </c:pt>
                <c:pt idx="14">
                  <c:v>0.77</c:v>
                </c:pt>
                <c:pt idx="15">
                  <c:v>0.82108843537415</c:v>
                </c:pt>
                <c:pt idx="16">
                  <c:v>0.835074216602529</c:v>
                </c:pt>
                <c:pt idx="17">
                  <c:v>0.828485456369107</c:v>
                </c:pt>
                <c:pt idx="18">
                  <c:v>0.836714975845411</c:v>
                </c:pt>
                <c:pt idx="19">
                  <c:v>0.837597330367074</c:v>
                </c:pt>
                <c:pt idx="20">
                  <c:v>0.821042281219272</c:v>
                </c:pt>
                <c:pt idx="22">
                  <c:v>0.778618732261116</c:v>
                </c:pt>
                <c:pt idx="23">
                  <c:v>0.772749875683739</c:v>
                </c:pt>
                <c:pt idx="24">
                  <c:v>0.75</c:v>
                </c:pt>
                <c:pt idx="25">
                  <c:v>0.744415584415584</c:v>
                </c:pt>
                <c:pt idx="27">
                  <c:v>0.725274725274725</c:v>
                </c:pt>
                <c:pt idx="29">
                  <c:v>0.685126582278481</c:v>
                </c:pt>
                <c:pt idx="30">
                  <c:v>0.66</c:v>
                </c:pt>
                <c:pt idx="31">
                  <c:v>0.664473684210526</c:v>
                </c:pt>
                <c:pt idx="32">
                  <c:v>0.66</c:v>
                </c:pt>
                <c:pt idx="33">
                  <c:v>0.666666666666667</c:v>
                </c:pt>
                <c:pt idx="34">
                  <c:v>0.64</c:v>
                </c:pt>
                <c:pt idx="35">
                  <c:v>0.662141779788838</c:v>
                </c:pt>
                <c:pt idx="37">
                  <c:v>0.636630036630036</c:v>
                </c:pt>
                <c:pt idx="38">
                  <c:v>0.56</c:v>
                </c:pt>
                <c:pt idx="39">
                  <c:v>0.54</c:v>
                </c:pt>
                <c:pt idx="40">
                  <c:v>0.5</c:v>
                </c:pt>
              </c:numCache>
            </c:numRef>
          </c:val>
          <c:smooth val="0"/>
        </c:ser>
        <c:ser>
          <c:idx val="1"/>
          <c:order val="1"/>
          <c:tx>
            <c:strRef>
              <c:f>'Opinion Survey Data'!$I$3</c:f>
              <c:strCache>
                <c:ptCount val="1"/>
                <c:pt idx="0">
                  <c:v>Support Legalization</c:v>
                </c:pt>
              </c:strCache>
            </c:strRef>
          </c:tx>
          <c:cat>
            <c:strRef>
              <c:f>'Opinion Survey Data'!$A$3:$A$45</c:f>
              <c:strCache>
                <c:ptCount val="43"/>
                <c:pt idx="0">
                  <c:v>Year </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strCache>
            </c:strRef>
          </c:cat>
          <c:val>
            <c:numRef>
              <c:f>'Opinion Survey Data'!$I$4:$I$45</c:f>
              <c:numCache>
                <c:formatCode>General</c:formatCode>
                <c:ptCount val="42"/>
                <c:pt idx="1">
                  <c:v>0.15</c:v>
                </c:pt>
                <c:pt idx="2">
                  <c:v>0.16</c:v>
                </c:pt>
                <c:pt idx="4" formatCode="0.00">
                  <c:v>0.202013422818792</c:v>
                </c:pt>
                <c:pt idx="5" formatCode="0.00">
                  <c:v>0.277518345563709</c:v>
                </c:pt>
                <c:pt idx="6">
                  <c:v>0.28</c:v>
                </c:pt>
                <c:pt idx="7" formatCode="0.00">
                  <c:v>0.29177545691906</c:v>
                </c:pt>
                <c:pt idx="8">
                  <c:v>0.25</c:v>
                </c:pt>
                <c:pt idx="9" formatCode="0.00">
                  <c:v>0.247956403269755</c:v>
                </c:pt>
                <c:pt idx="12" formatCode="0.00">
                  <c:v>0.202626641651032</c:v>
                </c:pt>
                <c:pt idx="13" formatCode="0.00">
                  <c:v>0.225390359809912</c:v>
                </c:pt>
                <c:pt idx="14">
                  <c:v>0.23</c:v>
                </c:pt>
                <c:pt idx="15" formatCode="0.00">
                  <c:v>0.17891156462585</c:v>
                </c:pt>
                <c:pt idx="16" formatCode="0.00">
                  <c:v>0.164925783397471</c:v>
                </c:pt>
                <c:pt idx="17" formatCode="0.00">
                  <c:v>0.171514543630893</c:v>
                </c:pt>
                <c:pt idx="18" formatCode="0.00">
                  <c:v>0.163285024154589</c:v>
                </c:pt>
                <c:pt idx="19" formatCode="0.00">
                  <c:v>0.162402669632925</c:v>
                </c:pt>
                <c:pt idx="20" formatCode="0.00">
                  <c:v>0.178957718780728</c:v>
                </c:pt>
                <c:pt idx="22" formatCode="0.00">
                  <c:v>0.221381267738884</c:v>
                </c:pt>
                <c:pt idx="23" formatCode="0.00">
                  <c:v>0.227250124316261</c:v>
                </c:pt>
                <c:pt idx="24">
                  <c:v>0.25</c:v>
                </c:pt>
                <c:pt idx="25" formatCode="0.00">
                  <c:v>0.255584415584416</c:v>
                </c:pt>
                <c:pt idx="27" formatCode="0.00">
                  <c:v>0.274725274725275</c:v>
                </c:pt>
                <c:pt idx="29" formatCode="0.00">
                  <c:v>0.314873417721519</c:v>
                </c:pt>
                <c:pt idx="30">
                  <c:v>0.34</c:v>
                </c:pt>
                <c:pt idx="31" formatCode="0.00">
                  <c:v>0.335526315789474</c:v>
                </c:pt>
                <c:pt idx="32">
                  <c:v>0.34</c:v>
                </c:pt>
                <c:pt idx="33" formatCode="0.00">
                  <c:v>0.333333333333333</c:v>
                </c:pt>
                <c:pt idx="34">
                  <c:v>0.36</c:v>
                </c:pt>
                <c:pt idx="35" formatCode="0.00">
                  <c:v>0.337858220211161</c:v>
                </c:pt>
                <c:pt idx="37" formatCode="0.00">
                  <c:v>0.363369963369963</c:v>
                </c:pt>
                <c:pt idx="38">
                  <c:v>0.44</c:v>
                </c:pt>
                <c:pt idx="39">
                  <c:v>0.46</c:v>
                </c:pt>
                <c:pt idx="40">
                  <c:v>0.5</c:v>
                </c:pt>
              </c:numCache>
            </c:numRef>
          </c:val>
          <c:smooth val="0"/>
        </c:ser>
        <c:dLbls>
          <c:showLegendKey val="0"/>
          <c:showVal val="0"/>
          <c:showCatName val="0"/>
          <c:showSerName val="0"/>
          <c:showPercent val="0"/>
          <c:showBubbleSize val="0"/>
        </c:dLbls>
        <c:marker val="1"/>
        <c:smooth val="0"/>
        <c:axId val="-2062407384"/>
        <c:axId val="-2061679704"/>
      </c:lineChart>
      <c:catAx>
        <c:axId val="-2062407384"/>
        <c:scaling>
          <c:orientation val="minMax"/>
        </c:scaling>
        <c:delete val="0"/>
        <c:axPos val="b"/>
        <c:majorTickMark val="out"/>
        <c:minorTickMark val="none"/>
        <c:tickLblPos val="low"/>
        <c:crossAx val="-2061679704"/>
        <c:crosses val="autoZero"/>
        <c:auto val="1"/>
        <c:lblAlgn val="ctr"/>
        <c:lblOffset val="100"/>
        <c:tickLblSkip val="5"/>
        <c:tickMarkSkip val="5"/>
        <c:noMultiLvlLbl val="0"/>
      </c:catAx>
      <c:valAx>
        <c:axId val="-2061679704"/>
        <c:scaling>
          <c:orientation val="minMax"/>
          <c:max val="1.0"/>
        </c:scaling>
        <c:delete val="0"/>
        <c:axPos val="r"/>
        <c:majorGridlines/>
        <c:numFmt formatCode="0%" sourceLinked="0"/>
        <c:majorTickMark val="out"/>
        <c:minorTickMark val="none"/>
        <c:tickLblPos val="nextTo"/>
        <c:crossAx val="-2062407384"/>
        <c:crosses val="max"/>
        <c:crossBetween val="between"/>
      </c:valAx>
    </c:plotArea>
    <c:legend>
      <c:legendPos val="b"/>
      <c:layout>
        <c:manualLayout>
          <c:xMode val="edge"/>
          <c:yMode val="edge"/>
          <c:x val="0.125194975628046"/>
          <c:y val="0.925914435041821"/>
          <c:w val="0.752784526934133"/>
          <c:h val="0.0740855649581785"/>
        </c:manualLayout>
      </c:layout>
      <c:overlay val="0"/>
    </c:legend>
    <c:plotVisOnly val="1"/>
    <c:dispBlanksAs val="span"/>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400">
                <a:solidFill>
                  <a:srgbClr val="FF0000"/>
                </a:solidFill>
              </a:defRPr>
            </a:pPr>
            <a:r>
              <a:rPr lang="en-US" sz="2000" dirty="0">
                <a:solidFill>
                  <a:srgbClr val="336699"/>
                </a:solidFill>
                <a:latin typeface="Georgia"/>
                <a:cs typeface="Georgia"/>
              </a:rPr>
              <a:t>Extrapolation</a:t>
            </a:r>
            <a:r>
              <a:rPr lang="en-US" sz="2000" baseline="0" dirty="0">
                <a:solidFill>
                  <a:srgbClr val="336699"/>
                </a:solidFill>
                <a:latin typeface="Georgia"/>
                <a:cs typeface="Georgia"/>
              </a:rPr>
              <a:t> of Percentage Favoring Legalization Given Cohort Turnover </a:t>
            </a:r>
            <a:r>
              <a:rPr lang="en-US" sz="2000" baseline="0" dirty="0" smtClean="0">
                <a:solidFill>
                  <a:srgbClr val="336699"/>
                </a:solidFill>
                <a:latin typeface="Georgia"/>
                <a:cs typeface="Georgia"/>
              </a:rPr>
              <a:t>(Jonathan </a:t>
            </a:r>
            <a:r>
              <a:rPr lang="en-US" sz="2000" baseline="0" dirty="0" err="1" smtClean="0">
                <a:solidFill>
                  <a:srgbClr val="336699"/>
                </a:solidFill>
                <a:latin typeface="Georgia"/>
                <a:cs typeface="Georgia"/>
              </a:rPr>
              <a:t>Caulkins</a:t>
            </a:r>
            <a:r>
              <a:rPr lang="en-US" sz="2000" baseline="0" dirty="0" smtClean="0">
                <a:solidFill>
                  <a:srgbClr val="336699"/>
                </a:solidFill>
                <a:latin typeface="Georgia"/>
                <a:cs typeface="Georgia"/>
              </a:rPr>
              <a:t>)</a:t>
            </a:r>
            <a:endParaRPr lang="en-US" sz="2000" baseline="0" dirty="0">
              <a:solidFill>
                <a:srgbClr val="336699"/>
              </a:solidFill>
              <a:latin typeface="Georgia"/>
              <a:cs typeface="Georgia"/>
            </a:endParaRPr>
          </a:p>
        </c:rich>
      </c:tx>
      <c:layout>
        <c:manualLayout>
          <c:xMode val="edge"/>
          <c:yMode val="edge"/>
          <c:x val="0.1556158849709"/>
          <c:y val="0.112838206367535"/>
        </c:manualLayout>
      </c:layout>
      <c:overlay val="0"/>
    </c:title>
    <c:autoTitleDeleted val="0"/>
    <c:plotArea>
      <c:layout>
        <c:manualLayout>
          <c:layoutTarget val="inner"/>
          <c:xMode val="edge"/>
          <c:yMode val="edge"/>
          <c:x val="0.107572749058542"/>
          <c:y val="0.236729588669108"/>
          <c:w val="0.852203925596257"/>
          <c:h val="0.634690885327515"/>
        </c:manualLayout>
      </c:layout>
      <c:lineChart>
        <c:grouping val="standard"/>
        <c:varyColors val="0"/>
        <c:ser>
          <c:idx val="0"/>
          <c:order val="0"/>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Forecast!$AA$5:$AA$52</c:f>
              <c:numCache>
                <c:formatCode>General</c:formatCode>
                <c:ptCount val="48"/>
                <c:pt idx="0" formatCode="0%">
                  <c:v>0.182845744680851</c:v>
                </c:pt>
                <c:pt idx="2" formatCode="0%">
                  <c:v>0.202013422818792</c:v>
                </c:pt>
                <c:pt idx="3" formatCode="0%">
                  <c:v>0.277518345563709</c:v>
                </c:pt>
                <c:pt idx="5" formatCode="0%">
                  <c:v>0.29177545691906</c:v>
                </c:pt>
                <c:pt idx="7" formatCode="0%">
                  <c:v>0.247956403269755</c:v>
                </c:pt>
                <c:pt idx="10" formatCode="0%">
                  <c:v>0.202626641651032</c:v>
                </c:pt>
                <c:pt idx="11" formatCode="0%">
                  <c:v>0.225390359809912</c:v>
                </c:pt>
                <c:pt idx="13" formatCode="0%">
                  <c:v>0.17891156462585</c:v>
                </c:pt>
                <c:pt idx="14" formatCode="0%">
                  <c:v>0.164925783397471</c:v>
                </c:pt>
                <c:pt idx="15" formatCode="0%">
                  <c:v>0.171514543630893</c:v>
                </c:pt>
                <c:pt idx="16" formatCode="0%">
                  <c:v>0.163285024154589</c:v>
                </c:pt>
                <c:pt idx="17" formatCode="0%">
                  <c:v>0.162402669632925</c:v>
                </c:pt>
                <c:pt idx="18" formatCode="0%">
                  <c:v>0.178957718780728</c:v>
                </c:pt>
                <c:pt idx="20" formatCode="0%">
                  <c:v>0.221381267738884</c:v>
                </c:pt>
                <c:pt idx="21" formatCode="0%">
                  <c:v>0.227250124316261</c:v>
                </c:pt>
                <c:pt idx="23" formatCode="0%">
                  <c:v>0.255584415584416</c:v>
                </c:pt>
                <c:pt idx="25" formatCode="0%">
                  <c:v>0.274725274725275</c:v>
                </c:pt>
                <c:pt idx="27" formatCode="0%">
                  <c:v>0.314873417721519</c:v>
                </c:pt>
                <c:pt idx="29" formatCode="0%">
                  <c:v>0.335526315789474</c:v>
                </c:pt>
                <c:pt idx="31" formatCode="0%">
                  <c:v>0.333333333333333</c:v>
                </c:pt>
                <c:pt idx="33" formatCode="0%">
                  <c:v>0.337858220211162</c:v>
                </c:pt>
                <c:pt idx="35" formatCode="0%">
                  <c:v>0.363369963369964</c:v>
                </c:pt>
              </c:numCache>
            </c:numRef>
          </c:val>
          <c:smooth val="0"/>
        </c:ser>
        <c:ser>
          <c:idx val="2"/>
          <c:order val="1"/>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Forecast!$Z$5:$Z$52</c:f>
              <c:numCache>
                <c:formatCode>General</c:formatCode>
                <c:ptCount val="48"/>
                <c:pt idx="36" formatCode="0%">
                  <c:v>0.374586759593734</c:v>
                </c:pt>
                <c:pt idx="37" formatCode="0%">
                  <c:v>0.37550511200995</c:v>
                </c:pt>
                <c:pt idx="38" formatCode="0%">
                  <c:v>0.376420877808224</c:v>
                </c:pt>
                <c:pt idx="39" formatCode="0%">
                  <c:v>0.377336292253285</c:v>
                </c:pt>
                <c:pt idx="40" formatCode="0%">
                  <c:v>0.378255095493931</c:v>
                </c:pt>
                <c:pt idx="41" formatCode="0%">
                  <c:v>0.37917694433665</c:v>
                </c:pt>
                <c:pt idx="42" formatCode="0%">
                  <c:v>0.380102168098297</c:v>
                </c:pt>
                <c:pt idx="43" formatCode="0%">
                  <c:v>0.381030573507209</c:v>
                </c:pt>
                <c:pt idx="44" formatCode="0%">
                  <c:v>0.381963537215914</c:v>
                </c:pt>
                <c:pt idx="45" formatCode="0%">
                  <c:v>0.382900033221177</c:v>
                </c:pt>
                <c:pt idx="46" formatCode="0%">
                  <c:v>0.383839386618762</c:v>
                </c:pt>
                <c:pt idx="47" formatCode="0%">
                  <c:v>0.384578510409679</c:v>
                </c:pt>
              </c:numCache>
            </c:numRef>
          </c:val>
          <c:smooth val="0"/>
        </c:ser>
        <c:ser>
          <c:idx val="1"/>
          <c:order val="2"/>
          <c:spPr>
            <a:ln>
              <a:noFill/>
            </a:ln>
          </c:spPr>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Forecast!$X$5:$X$52</c:f>
              <c:numCache>
                <c:formatCode>General</c:formatCode>
                <c:ptCount val="48"/>
                <c:pt idx="35" formatCode="0%">
                  <c:v>0.373659238214395</c:v>
                </c:pt>
                <c:pt idx="36" formatCode="0%">
                  <c:v>0.371481080061205</c:v>
                </c:pt>
                <c:pt idx="37" formatCode="0%">
                  <c:v>0.377461416440663</c:v>
                </c:pt>
                <c:pt idx="38" formatCode="0%">
                  <c:v>0.383686697542621</c:v>
                </c:pt>
                <c:pt idx="39" formatCode="0%">
                  <c:v>0.390152165710566</c:v>
                </c:pt>
                <c:pt idx="40" formatCode="0%">
                  <c:v>0.396857350721616</c:v>
                </c:pt>
                <c:pt idx="41" formatCode="0%">
                  <c:v>0.398178568710947</c:v>
                </c:pt>
                <c:pt idx="42" formatCode="0%">
                  <c:v>0.40523708587582</c:v>
                </c:pt>
                <c:pt idx="43" formatCode="0%">
                  <c:v>0.41252985943162</c:v>
                </c:pt>
                <c:pt idx="44" formatCode="0%">
                  <c:v>0.420061863108037</c:v>
                </c:pt>
                <c:pt idx="45" formatCode="0%">
                  <c:v>0.42783799370396</c:v>
                </c:pt>
                <c:pt idx="46" formatCode="0%">
                  <c:v>0.435869633108386</c:v>
                </c:pt>
                <c:pt idx="47" formatCode="0%">
                  <c:v>0.443362011845564</c:v>
                </c:pt>
              </c:numCache>
            </c:numRef>
          </c:val>
          <c:smooth val="0"/>
        </c:ser>
        <c:ser>
          <c:idx val="3"/>
          <c:order val="3"/>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Forecast!$Y$5:$Y$52</c:f>
              <c:numCache>
                <c:formatCode>General</c:formatCode>
                <c:ptCount val="48"/>
                <c:pt idx="36" formatCode="0%">
                  <c:v>0.39420910385318</c:v>
                </c:pt>
                <c:pt idx="37" formatCode="0%">
                  <c:v>0.420008168491951</c:v>
                </c:pt>
                <c:pt idx="38" formatCode="0%">
                  <c:v>0.441599552068509</c:v>
                </c:pt>
                <c:pt idx="39" formatCode="0%">
                  <c:v>0.465525741100931</c:v>
                </c:pt>
                <c:pt idx="40" formatCode="0%">
                  <c:v>0.487611935604213</c:v>
                </c:pt>
                <c:pt idx="41" formatCode="0%">
                  <c:v>0.512387734670285</c:v>
                </c:pt>
                <c:pt idx="42" formatCode="0%">
                  <c:v>0.534985138199754</c:v>
                </c:pt>
                <c:pt idx="43" formatCode="0%">
                  <c:v>0.560612268453056</c:v>
                </c:pt>
                <c:pt idx="44" formatCode="0%">
                  <c:v>0.589705214195443</c:v>
                </c:pt>
                <c:pt idx="45" formatCode="0%">
                  <c:v>0.614548164506734</c:v>
                </c:pt>
                <c:pt idx="46" formatCode="0%">
                  <c:v>0.641408565168062</c:v>
                </c:pt>
                <c:pt idx="47" formatCode="0%">
                  <c:v>0.664641451905813</c:v>
                </c:pt>
              </c:numCache>
            </c:numRef>
          </c:val>
          <c:smooth val="0"/>
        </c:ser>
        <c:dLbls>
          <c:showLegendKey val="0"/>
          <c:showVal val="0"/>
          <c:showCatName val="0"/>
          <c:showSerName val="0"/>
          <c:showPercent val="0"/>
          <c:showBubbleSize val="0"/>
        </c:dLbls>
        <c:marker val="1"/>
        <c:smooth val="0"/>
        <c:axId val="-2062082088"/>
        <c:axId val="-2061877128"/>
      </c:lineChart>
      <c:catAx>
        <c:axId val="-2062082088"/>
        <c:scaling>
          <c:orientation val="minMax"/>
        </c:scaling>
        <c:delete val="0"/>
        <c:axPos val="b"/>
        <c:numFmt formatCode="General" sourceLinked="1"/>
        <c:majorTickMark val="out"/>
        <c:minorTickMark val="none"/>
        <c:tickLblPos val="nextTo"/>
        <c:txPr>
          <a:bodyPr/>
          <a:lstStyle/>
          <a:p>
            <a:pPr>
              <a:defRPr sz="1400" b="1">
                <a:solidFill>
                  <a:srgbClr val="000000"/>
                </a:solidFill>
              </a:defRPr>
            </a:pPr>
            <a:endParaRPr lang="en-US"/>
          </a:p>
        </c:txPr>
        <c:crossAx val="-2061877128"/>
        <c:crosses val="autoZero"/>
        <c:auto val="1"/>
        <c:lblAlgn val="ctr"/>
        <c:lblOffset val="100"/>
        <c:noMultiLvlLbl val="0"/>
      </c:catAx>
      <c:valAx>
        <c:axId val="-2061877128"/>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c:spPr>
        </c:majorGridlines>
        <c:title>
          <c:tx>
            <c:rich>
              <a:bodyPr rot="-5400000" vert="horz"/>
              <a:lstStyle/>
              <a:p>
                <a:pPr>
                  <a:defRPr sz="2400">
                    <a:solidFill>
                      <a:schemeClr val="tx1"/>
                    </a:solidFill>
                  </a:defRPr>
                </a:pPr>
                <a:r>
                  <a:rPr lang="en-US" sz="2400" dirty="0">
                    <a:solidFill>
                      <a:srgbClr val="000000"/>
                    </a:solidFill>
                  </a:rPr>
                  <a:t>Percentage Favoring Legalization</a:t>
                </a:r>
              </a:p>
            </c:rich>
          </c:tx>
          <c:layout>
            <c:manualLayout>
              <c:xMode val="edge"/>
              <c:yMode val="edge"/>
              <c:x val="0.0"/>
              <c:y val="0.136683822377468"/>
            </c:manualLayout>
          </c:layout>
          <c:overlay val="0"/>
        </c:title>
        <c:numFmt formatCode="0%" sourceLinked="1"/>
        <c:majorTickMark val="out"/>
        <c:minorTickMark val="none"/>
        <c:tickLblPos val="nextTo"/>
        <c:txPr>
          <a:bodyPr/>
          <a:lstStyle/>
          <a:p>
            <a:pPr>
              <a:defRPr sz="1400" b="1">
                <a:solidFill>
                  <a:srgbClr val="000000"/>
                </a:solidFill>
              </a:defRPr>
            </a:pPr>
            <a:endParaRPr lang="en-US"/>
          </a:p>
        </c:txPr>
        <c:crossAx val="-2062082088"/>
        <c:crosses val="autoZero"/>
        <c:crossBetween val="between"/>
      </c:valAx>
    </c:plotArea>
    <c:plotVisOnly val="1"/>
    <c:dispBlanksAs val="span"/>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973425196851"/>
          <c:y val="0.0280366658713116"/>
          <c:w val="0.807856408573929"/>
          <c:h val="0.806089835361491"/>
        </c:manualLayout>
      </c:layout>
      <c:bubbleChart>
        <c:varyColors val="0"/>
        <c:ser>
          <c:idx val="2"/>
          <c:order val="0"/>
          <c:tx>
            <c:v>Overall</c:v>
          </c:tx>
          <c:invertIfNegative val="0"/>
          <c:xVal>
            <c:numRef>
              <c:f>'Sheet3 (3)'!$F$2</c:f>
              <c:numCache>
                <c:formatCode>0%</c:formatCode>
                <c:ptCount val="1"/>
                <c:pt idx="0">
                  <c:v>0.539</c:v>
                </c:pt>
              </c:numCache>
            </c:numRef>
          </c:xVal>
          <c:yVal>
            <c:numRef>
              <c:f>'Sheet3 (3)'!$H$2</c:f>
              <c:numCache>
                <c:formatCode>0%</c:formatCode>
                <c:ptCount val="1"/>
                <c:pt idx="0">
                  <c:v>0.0530000000000001</c:v>
                </c:pt>
              </c:numCache>
            </c:numRef>
          </c:yVal>
          <c:bubbleSize>
            <c:numLit>
              <c:formatCode>General</c:formatCode>
              <c:ptCount val="1"/>
              <c:pt idx="0">
                <c:v>1.0</c:v>
              </c:pt>
            </c:numLit>
          </c:bubbleSize>
          <c:bubble3D val="0"/>
        </c:ser>
        <c:ser>
          <c:idx val="8"/>
          <c:order val="1"/>
          <c:tx>
            <c:strRef>
              <c:f>'Sheet3 (3)'!$A$9</c:f>
              <c:strCache>
                <c:ptCount val="1"/>
                <c:pt idx="0">
                  <c:v>Male</c:v>
                </c:pt>
              </c:strCache>
            </c:strRef>
          </c:tx>
          <c:invertIfNegative val="0"/>
          <c:xVal>
            <c:numRef>
              <c:f>'Sheet3 (3)'!$F$9</c:f>
              <c:numCache>
                <c:formatCode>0%</c:formatCode>
                <c:ptCount val="1"/>
                <c:pt idx="0">
                  <c:v>0.496000000000001</c:v>
                </c:pt>
              </c:numCache>
            </c:numRef>
          </c:xVal>
          <c:yVal>
            <c:numRef>
              <c:f>'Sheet3 (3)'!$H$9</c:f>
              <c:numCache>
                <c:formatCode>0%</c:formatCode>
                <c:ptCount val="1"/>
                <c:pt idx="0">
                  <c:v>0.042</c:v>
                </c:pt>
              </c:numCache>
            </c:numRef>
          </c:yVal>
          <c:bubbleSize>
            <c:numRef>
              <c:f>'Sheet3 (3)'!$K$9</c:f>
              <c:numCache>
                <c:formatCode>General</c:formatCode>
                <c:ptCount val="1"/>
                <c:pt idx="0">
                  <c:v>0.475120385232751</c:v>
                </c:pt>
              </c:numCache>
            </c:numRef>
          </c:bubbleSize>
          <c:bubble3D val="0"/>
        </c:ser>
        <c:ser>
          <c:idx val="9"/>
          <c:order val="2"/>
          <c:tx>
            <c:v>Female</c:v>
          </c:tx>
          <c:invertIfNegative val="0"/>
          <c:xVal>
            <c:numRef>
              <c:f>'Sheet3 (3)'!$F$10</c:f>
              <c:numCache>
                <c:formatCode>0%</c:formatCode>
                <c:ptCount val="1"/>
                <c:pt idx="0">
                  <c:v>0.58</c:v>
                </c:pt>
              </c:numCache>
            </c:numRef>
          </c:xVal>
          <c:yVal>
            <c:numRef>
              <c:f>'Sheet3 (3)'!$H$10</c:f>
              <c:numCache>
                <c:formatCode>0%</c:formatCode>
                <c:ptCount val="1"/>
                <c:pt idx="0">
                  <c:v>0.064</c:v>
                </c:pt>
              </c:numCache>
            </c:numRef>
          </c:yVal>
          <c:bubbleSize>
            <c:numRef>
              <c:f>'Sheet3 (3)'!$K$10</c:f>
              <c:numCache>
                <c:formatCode>General</c:formatCode>
                <c:ptCount val="1"/>
                <c:pt idx="0">
                  <c:v>0.524879614767255</c:v>
                </c:pt>
              </c:numCache>
            </c:numRef>
          </c:bubbleSize>
          <c:bubble3D val="0"/>
        </c:ser>
        <c:ser>
          <c:idx val="3"/>
          <c:order val="3"/>
          <c:tx>
            <c:v>Education HS or Less</c:v>
          </c:tx>
          <c:invertIfNegative val="0"/>
          <c:xVal>
            <c:numRef>
              <c:f>'Sheet3 (2)'!$D$6</c:f>
              <c:numCache>
                <c:formatCode>0%</c:formatCode>
                <c:ptCount val="1"/>
                <c:pt idx="0">
                  <c:v>0.603000000000001</c:v>
                </c:pt>
              </c:numCache>
            </c:numRef>
          </c:xVal>
          <c:yVal>
            <c:numRef>
              <c:f>'Sheet3 (2)'!$F$6</c:f>
              <c:numCache>
                <c:formatCode>0%</c:formatCode>
                <c:ptCount val="1"/>
                <c:pt idx="0">
                  <c:v>0.0409999999999999</c:v>
                </c:pt>
              </c:numCache>
            </c:numRef>
          </c:yVal>
          <c:bubbleSize>
            <c:numRef>
              <c:f>'Sheet3 (2)'!$I$6</c:f>
              <c:numCache>
                <c:formatCode>General</c:formatCode>
                <c:ptCount val="1"/>
                <c:pt idx="0">
                  <c:v>0.185344827586209</c:v>
                </c:pt>
              </c:numCache>
            </c:numRef>
          </c:bubbleSize>
          <c:bubble3D val="0"/>
        </c:ser>
        <c:ser>
          <c:idx val="1"/>
          <c:order val="4"/>
          <c:tx>
            <c:strRef>
              <c:f>'Sheet3 (2)'!$A$19</c:f>
              <c:strCache>
                <c:ptCount val="1"/>
                <c:pt idx="0">
                  <c:v>Immigrant</c:v>
                </c:pt>
              </c:strCache>
            </c:strRef>
          </c:tx>
          <c:invertIfNegative val="0"/>
          <c:xVal>
            <c:numRef>
              <c:f>'Sheet3 (2)'!$D$19</c:f>
              <c:numCache>
                <c:formatCode>0%</c:formatCode>
                <c:ptCount val="1"/>
                <c:pt idx="0">
                  <c:v>0.656000000000007</c:v>
                </c:pt>
              </c:numCache>
            </c:numRef>
          </c:xVal>
          <c:yVal>
            <c:numRef>
              <c:f>'Sheet3 (2)'!$F$19</c:f>
              <c:numCache>
                <c:formatCode>0%</c:formatCode>
                <c:ptCount val="1"/>
                <c:pt idx="0">
                  <c:v>0.018</c:v>
                </c:pt>
              </c:numCache>
            </c:numRef>
          </c:yVal>
          <c:bubbleSize>
            <c:numRef>
              <c:f>'Sheet3 (2)'!$I$19</c:f>
              <c:numCache>
                <c:formatCode>General</c:formatCode>
                <c:ptCount val="1"/>
                <c:pt idx="0">
                  <c:v>0.148168103448276</c:v>
                </c:pt>
              </c:numCache>
            </c:numRef>
          </c:bubbleSize>
          <c:bubble3D val="0"/>
        </c:ser>
        <c:ser>
          <c:idx val="10"/>
          <c:order val="5"/>
          <c:tx>
            <c:v>Latino</c:v>
          </c:tx>
          <c:invertIfNegative val="0"/>
          <c:xVal>
            <c:numRef>
              <c:f>'Sheet3 (3)'!$F$30</c:f>
              <c:numCache>
                <c:formatCode>0%</c:formatCode>
                <c:ptCount val="1"/>
                <c:pt idx="0">
                  <c:v>0.598</c:v>
                </c:pt>
              </c:numCache>
            </c:numRef>
          </c:xVal>
          <c:yVal>
            <c:numRef>
              <c:f>'Sheet3 (3)'!$H$30</c:f>
              <c:numCache>
                <c:formatCode>0%</c:formatCode>
                <c:ptCount val="1"/>
                <c:pt idx="0">
                  <c:v>0.00500000000000001</c:v>
                </c:pt>
              </c:numCache>
            </c:numRef>
          </c:yVal>
          <c:bubbleSize>
            <c:numRef>
              <c:f>'Sheet3 (3)'!$K$30</c:f>
              <c:numCache>
                <c:formatCode>General</c:formatCode>
                <c:ptCount val="1"/>
                <c:pt idx="0">
                  <c:v>0.201298701298701</c:v>
                </c:pt>
              </c:numCache>
            </c:numRef>
          </c:bubbleSize>
          <c:bubble3D val="0"/>
        </c:ser>
        <c:ser>
          <c:idx val="4"/>
          <c:order val="6"/>
          <c:tx>
            <c:v>Conservative</c:v>
          </c:tx>
          <c:invertIfNegative val="0"/>
          <c:xVal>
            <c:numRef>
              <c:f>'Sheet3 (2)'!$D$29</c:f>
              <c:numCache>
                <c:formatCode>0%</c:formatCode>
                <c:ptCount val="1"/>
                <c:pt idx="0">
                  <c:v>0.741000000000005</c:v>
                </c:pt>
              </c:numCache>
            </c:numRef>
          </c:xVal>
          <c:yVal>
            <c:numRef>
              <c:f>'Sheet3 (2)'!$F$29</c:f>
              <c:numCache>
                <c:formatCode>0%</c:formatCode>
                <c:ptCount val="1"/>
                <c:pt idx="0">
                  <c:v>0.0530000000000001</c:v>
                </c:pt>
              </c:numCache>
            </c:numRef>
          </c:yVal>
          <c:bubbleSize>
            <c:numRef>
              <c:f>'Sheet3 (2)'!$I$29</c:f>
              <c:numCache>
                <c:formatCode>General</c:formatCode>
                <c:ptCount val="1"/>
                <c:pt idx="0">
                  <c:v>0.398031711317666</c:v>
                </c:pt>
              </c:numCache>
            </c:numRef>
          </c:bubbleSize>
          <c:bubble3D val="0"/>
        </c:ser>
        <c:ser>
          <c:idx val="5"/>
          <c:order val="7"/>
          <c:tx>
            <c:strRef>
              <c:f>'Sheet3 (2)'!$A$27</c:f>
              <c:strCache>
                <c:ptCount val="1"/>
                <c:pt idx="0">
                  <c:v>Liberal</c:v>
                </c:pt>
              </c:strCache>
            </c:strRef>
          </c:tx>
          <c:invertIfNegative val="0"/>
          <c:xVal>
            <c:numRef>
              <c:f>'Sheet3 (2)'!$D$27</c:f>
              <c:numCache>
                <c:formatCode>0%</c:formatCode>
                <c:ptCount val="1"/>
                <c:pt idx="0">
                  <c:v>0.314000000000003</c:v>
                </c:pt>
              </c:numCache>
            </c:numRef>
          </c:xVal>
          <c:yVal>
            <c:numRef>
              <c:f>'Sheet3 (2)'!$F$27</c:f>
              <c:numCache>
                <c:formatCode>0%</c:formatCode>
                <c:ptCount val="1"/>
                <c:pt idx="0">
                  <c:v>0.075</c:v>
                </c:pt>
              </c:numCache>
            </c:numRef>
          </c:yVal>
          <c:bubbleSize>
            <c:numRef>
              <c:f>'Sheet3 (2)'!$I$27</c:f>
              <c:numCache>
                <c:formatCode>General</c:formatCode>
                <c:ptCount val="1"/>
                <c:pt idx="0">
                  <c:v>0.31109896118098</c:v>
                </c:pt>
              </c:numCache>
            </c:numRef>
          </c:bubbleSize>
          <c:bubble3D val="0"/>
        </c:ser>
        <c:ser>
          <c:idx val="6"/>
          <c:order val="8"/>
          <c:tx>
            <c:v>Parents of Children in Public Schools</c:v>
          </c:tx>
          <c:invertIfNegative val="0"/>
          <c:xVal>
            <c:numRef>
              <c:f>'Sheet3 (2)'!$D$22</c:f>
              <c:numCache>
                <c:formatCode>0%</c:formatCode>
                <c:ptCount val="1"/>
                <c:pt idx="0">
                  <c:v>0.607000000000001</c:v>
                </c:pt>
              </c:numCache>
            </c:numRef>
          </c:xVal>
          <c:yVal>
            <c:numRef>
              <c:f>'Sheet3 (2)'!$F$22</c:f>
              <c:numCache>
                <c:formatCode>0%</c:formatCode>
                <c:ptCount val="1"/>
                <c:pt idx="0">
                  <c:v>0.063</c:v>
                </c:pt>
              </c:numCache>
            </c:numRef>
          </c:yVal>
          <c:bubbleSize>
            <c:numRef>
              <c:f>'Sheet3 (2)'!$I$22</c:f>
              <c:numCache>
                <c:formatCode>General</c:formatCode>
                <c:ptCount val="1"/>
                <c:pt idx="0">
                  <c:v>0.253362022592792</c:v>
                </c:pt>
              </c:numCache>
            </c:numRef>
          </c:bubbleSize>
          <c:bubble3D val="0"/>
        </c:ser>
        <c:ser>
          <c:idx val="0"/>
          <c:order val="9"/>
          <c:tx>
            <c:v>Age 18-34</c:v>
          </c:tx>
          <c:invertIfNegative val="0"/>
          <c:xVal>
            <c:numRef>
              <c:f>'Sheet3 (2)'!$D$3</c:f>
              <c:numCache>
                <c:formatCode>0%</c:formatCode>
                <c:ptCount val="1"/>
                <c:pt idx="0">
                  <c:v>0.375000000000003</c:v>
                </c:pt>
              </c:numCache>
            </c:numRef>
          </c:xVal>
          <c:yVal>
            <c:numRef>
              <c:f>'Sheet3 (2)'!$F$3</c:f>
              <c:numCache>
                <c:formatCode>0%</c:formatCode>
                <c:ptCount val="1"/>
                <c:pt idx="0">
                  <c:v>0.0270000000000003</c:v>
                </c:pt>
              </c:numCache>
            </c:numRef>
          </c:yVal>
          <c:bubbleSize>
            <c:numRef>
              <c:f>'Sheet3 (2)'!$I$3</c:f>
              <c:numCache>
                <c:formatCode>General</c:formatCode>
                <c:ptCount val="1"/>
                <c:pt idx="0">
                  <c:v>0.201078167115903</c:v>
                </c:pt>
              </c:numCache>
            </c:numRef>
          </c:bubbleSize>
          <c:bubble3D val="0"/>
        </c:ser>
        <c:ser>
          <c:idx val="11"/>
          <c:order val="10"/>
          <c:tx>
            <c:v>Age 55+</c:v>
          </c:tx>
          <c:invertIfNegative val="0"/>
          <c:xVal>
            <c:numRef>
              <c:f>'Sheet3 (3)'!$F$5</c:f>
              <c:numCache>
                <c:formatCode>0%</c:formatCode>
                <c:ptCount val="1"/>
                <c:pt idx="0">
                  <c:v>0.582</c:v>
                </c:pt>
              </c:numCache>
            </c:numRef>
          </c:xVal>
          <c:yVal>
            <c:numRef>
              <c:f>'Sheet3 (3)'!$H$5</c:f>
              <c:numCache>
                <c:formatCode>0%</c:formatCode>
                <c:ptCount val="1"/>
                <c:pt idx="0">
                  <c:v>0.06</c:v>
                </c:pt>
              </c:numCache>
            </c:numRef>
          </c:yVal>
          <c:bubbleSize>
            <c:numRef>
              <c:f>'Sheet3 (3)'!$K$5</c:f>
              <c:numCache>
                <c:formatCode>General</c:formatCode>
                <c:ptCount val="1"/>
                <c:pt idx="0">
                  <c:v>0.402156334231806</c:v>
                </c:pt>
              </c:numCache>
            </c:numRef>
          </c:bubbleSize>
          <c:bubble3D val="0"/>
        </c:ser>
        <c:ser>
          <c:idx val="13"/>
          <c:order val="11"/>
          <c:tx>
            <c:v>Income Under $40k</c:v>
          </c:tx>
          <c:invertIfNegative val="0"/>
          <c:xVal>
            <c:numRef>
              <c:f>'Sheet3 (3)'!$F$13</c:f>
              <c:numCache>
                <c:formatCode>0%</c:formatCode>
                <c:ptCount val="1"/>
                <c:pt idx="0">
                  <c:v>0.535</c:v>
                </c:pt>
              </c:numCache>
            </c:numRef>
          </c:xVal>
          <c:yVal>
            <c:numRef>
              <c:f>'Sheet3 (3)'!$H$13</c:f>
              <c:numCache>
                <c:formatCode>0%</c:formatCode>
                <c:ptCount val="1"/>
                <c:pt idx="0">
                  <c:v>0.023</c:v>
                </c:pt>
              </c:numCache>
            </c:numRef>
          </c:yVal>
          <c:bubbleSize>
            <c:numRef>
              <c:f>'Sheet3 (3)'!$K$13</c:f>
              <c:numCache>
                <c:formatCode>General</c:formatCode>
                <c:ptCount val="1"/>
                <c:pt idx="0">
                  <c:v>0.24739281575898</c:v>
                </c:pt>
              </c:numCache>
            </c:numRef>
          </c:bubbleSize>
          <c:bubble3D val="0"/>
        </c:ser>
        <c:ser>
          <c:idx val="7"/>
          <c:order val="12"/>
          <c:tx>
            <c:v>Income $40k-$80k</c:v>
          </c:tx>
          <c:invertIfNegative val="0"/>
          <c:xVal>
            <c:numRef>
              <c:f>'Sheet3 (2)'!$D$14</c:f>
              <c:numCache>
                <c:formatCode>0%</c:formatCode>
                <c:ptCount val="1"/>
                <c:pt idx="0">
                  <c:v>0.533</c:v>
                </c:pt>
              </c:numCache>
            </c:numRef>
          </c:xVal>
          <c:yVal>
            <c:numRef>
              <c:f>'Sheet3 (2)'!$F$14</c:f>
              <c:numCache>
                <c:formatCode>0%</c:formatCode>
                <c:ptCount val="1"/>
                <c:pt idx="0">
                  <c:v>0.077</c:v>
                </c:pt>
              </c:numCache>
            </c:numRef>
          </c:yVal>
          <c:bubbleSize>
            <c:numRef>
              <c:f>'Sheet3 (2)'!$I$14</c:f>
              <c:numCache>
                <c:formatCode>General</c:formatCode>
                <c:ptCount val="1"/>
                <c:pt idx="0">
                  <c:v>0.306488991888769</c:v>
                </c:pt>
              </c:numCache>
            </c:numRef>
          </c:bubbleSize>
          <c:bubble3D val="0"/>
        </c:ser>
        <c:ser>
          <c:idx val="12"/>
          <c:order val="13"/>
          <c:tx>
            <c:v>Income $80+</c:v>
          </c:tx>
          <c:invertIfNegative val="0"/>
          <c:xVal>
            <c:numRef>
              <c:f>'Sheet3 (3)'!$F$15</c:f>
              <c:numCache>
                <c:formatCode>0%</c:formatCode>
                <c:ptCount val="1"/>
                <c:pt idx="0">
                  <c:v>0.537</c:v>
                </c:pt>
              </c:numCache>
            </c:numRef>
          </c:xVal>
          <c:yVal>
            <c:numRef>
              <c:f>'Sheet3 (3)'!$H$15</c:f>
              <c:numCache>
                <c:formatCode>0%</c:formatCode>
                <c:ptCount val="1"/>
                <c:pt idx="0">
                  <c:v>0.0550000000000001</c:v>
                </c:pt>
              </c:numCache>
            </c:numRef>
          </c:yVal>
          <c:bubbleSize>
            <c:numRef>
              <c:f>'Sheet3 (3)'!$K$15</c:f>
              <c:numCache>
                <c:formatCode>General</c:formatCode>
                <c:ptCount val="1"/>
                <c:pt idx="0">
                  <c:v>0.446118192352263</c:v>
                </c:pt>
              </c:numCache>
            </c:numRef>
          </c:bubbleSize>
          <c:bubble3D val="0"/>
        </c:ser>
        <c:dLbls>
          <c:showLegendKey val="0"/>
          <c:showVal val="0"/>
          <c:showCatName val="0"/>
          <c:showSerName val="0"/>
          <c:showPercent val="0"/>
          <c:showBubbleSize val="0"/>
        </c:dLbls>
        <c:bubbleScale val="100"/>
        <c:showNegBubbles val="0"/>
        <c:axId val="-2132304552"/>
        <c:axId val="-2113276744"/>
      </c:bubbleChart>
      <c:valAx>
        <c:axId val="-2132304552"/>
        <c:scaling>
          <c:orientation val="minMax"/>
        </c:scaling>
        <c:delete val="0"/>
        <c:axPos val="b"/>
        <c:title>
          <c:tx>
            <c:rich>
              <a:bodyPr/>
              <a:lstStyle/>
              <a:p>
                <a:pPr>
                  <a:defRPr/>
                </a:pPr>
                <a:r>
                  <a:rPr lang="en-US"/>
                  <a:t>Percent Voting No on Prop 19</a:t>
                </a:r>
              </a:p>
            </c:rich>
          </c:tx>
          <c:layout>
            <c:manualLayout>
              <c:xMode val="edge"/>
              <c:yMode val="edge"/>
              <c:x val="0.357023184601925"/>
              <c:y val="0.91844687027758"/>
            </c:manualLayout>
          </c:layout>
          <c:overlay val="0"/>
        </c:title>
        <c:numFmt formatCode="0%" sourceLinked="1"/>
        <c:majorTickMark val="out"/>
        <c:minorTickMark val="none"/>
        <c:tickLblPos val="nextTo"/>
        <c:crossAx val="-2113276744"/>
        <c:crosses val="autoZero"/>
        <c:crossBetween val="midCat"/>
      </c:valAx>
      <c:valAx>
        <c:axId val="-2113276744"/>
        <c:scaling>
          <c:orientation val="minMax"/>
          <c:min val="0.0"/>
        </c:scaling>
        <c:delete val="0"/>
        <c:axPos val="l"/>
        <c:majorGridlines/>
        <c:title>
          <c:tx>
            <c:rich>
              <a:bodyPr rot="-5400000" vert="horz"/>
              <a:lstStyle/>
              <a:p>
                <a:pPr>
                  <a:defRPr/>
                </a:pPr>
                <a:r>
                  <a:rPr lang="en-US" dirty="0"/>
                  <a:t>Voting No On Prop 19 Minus Outwardly Against Legalization</a:t>
                </a:r>
              </a:p>
            </c:rich>
          </c:tx>
          <c:layout/>
          <c:overlay val="0"/>
        </c:title>
        <c:numFmt formatCode="0%" sourceLinked="1"/>
        <c:majorTickMark val="out"/>
        <c:minorTickMark val="none"/>
        <c:tickLblPos val="nextTo"/>
        <c:crossAx val="-2132304552"/>
        <c:crosses val="autoZero"/>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0.33463</cdr:x>
      <cdr:y>0.13657</cdr:y>
    </cdr:from>
    <cdr:to>
      <cdr:x>0.40963</cdr:x>
      <cdr:y>0.18553</cdr:y>
    </cdr:to>
    <cdr:sp macro="" textlink="">
      <cdr:nvSpPr>
        <cdr:cNvPr id="2" name="TextBox 24"/>
        <cdr:cNvSpPr txBox="1"/>
      </cdr:nvSpPr>
      <cdr:spPr>
        <a:xfrm xmlns:a="http://schemas.openxmlformats.org/drawingml/2006/main">
          <a:off x="3059832" y="686852"/>
          <a:ext cx="685800" cy="2462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sz="1000" dirty="0" smtClean="0"/>
            <a:t>Liberal</a:t>
          </a:r>
          <a:endParaRPr lang="en-US" sz="1000" dirty="0"/>
        </a:p>
      </cdr:txBody>
    </cdr:sp>
  </cdr:relSizeAnchor>
  <cdr:relSizeAnchor xmlns:cdr="http://schemas.openxmlformats.org/drawingml/2006/chartDrawing">
    <cdr:from>
      <cdr:x>0.5315</cdr:x>
      <cdr:y>0.10794</cdr:y>
    </cdr:from>
    <cdr:to>
      <cdr:x>0.62317</cdr:x>
      <cdr:y>0.1875</cdr:y>
    </cdr:to>
    <cdr:sp macro="" textlink="">
      <cdr:nvSpPr>
        <cdr:cNvPr id="3" name="TextBox 24"/>
        <cdr:cNvSpPr txBox="1"/>
      </cdr:nvSpPr>
      <cdr:spPr>
        <a:xfrm xmlns:a="http://schemas.openxmlformats.org/drawingml/2006/main">
          <a:off x="4860032" y="542836"/>
          <a:ext cx="838231" cy="4001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t>   Income   </a:t>
          </a:r>
          <a:br>
            <a:rPr lang="en-US" sz="1000" dirty="0" smtClean="0"/>
          </a:br>
          <a:r>
            <a:rPr lang="en-US" sz="1000" dirty="0" smtClean="0"/>
            <a:t>   $40K-$80K</a:t>
          </a:r>
          <a:endParaRPr lang="en-US" sz="1000" dirty="0"/>
        </a:p>
      </cdr:txBody>
    </cdr:sp>
  </cdr:relSizeAnchor>
  <cdr:relSizeAnchor xmlns:cdr="http://schemas.openxmlformats.org/drawingml/2006/chartDrawing">
    <cdr:from>
      <cdr:x>0.55417</cdr:x>
      <cdr:y>0.5758</cdr:y>
    </cdr:from>
    <cdr:to>
      <cdr:x>0.6625</cdr:x>
      <cdr:y>0.68596</cdr:y>
    </cdr:to>
    <cdr:sp macro="" textlink="">
      <cdr:nvSpPr>
        <cdr:cNvPr id="4" name="TextBox 24"/>
        <cdr:cNvSpPr txBox="1"/>
      </cdr:nvSpPr>
      <cdr:spPr>
        <a:xfrm xmlns:a="http://schemas.openxmlformats.org/drawingml/2006/main">
          <a:off x="5067300" y="2895791"/>
          <a:ext cx="990570" cy="5540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000" dirty="0" smtClean="0"/>
            <a:t>Income</a:t>
          </a:r>
        </a:p>
        <a:p xmlns:a="http://schemas.openxmlformats.org/drawingml/2006/main">
          <a:pPr algn="l"/>
          <a:r>
            <a:rPr lang="en-US" sz="1000" dirty="0" smtClean="0"/>
            <a:t> Under</a:t>
          </a:r>
        </a:p>
        <a:p xmlns:a="http://schemas.openxmlformats.org/drawingml/2006/main">
          <a:pPr algn="l"/>
          <a:r>
            <a:rPr lang="en-US" sz="1000" dirty="0" smtClean="0"/>
            <a:t>  $40K</a:t>
          </a:r>
          <a:endParaRPr lang="en-US" sz="1000" dirty="0"/>
        </a:p>
      </cdr:txBody>
    </cdr:sp>
  </cdr:relSizeAnchor>
  <cdr:relSizeAnchor xmlns:cdr="http://schemas.openxmlformats.org/drawingml/2006/chartDrawing">
    <cdr:from>
      <cdr:x>0.5945</cdr:x>
      <cdr:y>0.76371</cdr:y>
    </cdr:from>
    <cdr:to>
      <cdr:x>0.6695</cdr:x>
      <cdr:y>0.81267</cdr:y>
    </cdr:to>
    <cdr:sp macro="" textlink="">
      <cdr:nvSpPr>
        <cdr:cNvPr id="5" name="TextBox 24"/>
        <cdr:cNvSpPr txBox="1"/>
      </cdr:nvSpPr>
      <cdr:spPr>
        <a:xfrm xmlns:a="http://schemas.openxmlformats.org/drawingml/2006/main">
          <a:off x="5436096" y="3840832"/>
          <a:ext cx="685800" cy="2462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t> Latino</a:t>
          </a:r>
          <a:endParaRPr lang="en-US" sz="1000" dirty="0"/>
        </a:p>
      </cdr:txBody>
    </cdr:sp>
  </cdr:relSizeAnchor>
  <cdr:relSizeAnchor xmlns:cdr="http://schemas.openxmlformats.org/drawingml/2006/chartDrawing">
    <cdr:from>
      <cdr:x>0.40417</cdr:x>
      <cdr:y>0.54894</cdr:y>
    </cdr:from>
    <cdr:to>
      <cdr:x>0.49583</cdr:x>
      <cdr:y>0.65909</cdr:y>
    </cdr:to>
    <cdr:sp macro="" textlink="">
      <cdr:nvSpPr>
        <cdr:cNvPr id="6" name="TextBox 24"/>
        <cdr:cNvSpPr txBox="1"/>
      </cdr:nvSpPr>
      <cdr:spPr>
        <a:xfrm xmlns:a="http://schemas.openxmlformats.org/drawingml/2006/main">
          <a:off x="3695730" y="2760712"/>
          <a:ext cx="838139" cy="55396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t>  Age </a:t>
          </a:r>
        </a:p>
        <a:p xmlns:a="http://schemas.openxmlformats.org/drawingml/2006/main">
          <a:pPr algn="ctr"/>
          <a:r>
            <a:rPr lang="en-US" sz="1000" dirty="0" smtClean="0"/>
            <a:t>  18-34</a:t>
          </a:r>
        </a:p>
        <a:p xmlns:a="http://schemas.openxmlformats.org/drawingml/2006/main">
          <a:endParaRPr lang="en-US" sz="1000" dirty="0"/>
        </a:p>
      </cdr:txBody>
    </cdr:sp>
  </cdr:relSizeAnchor>
  <cdr:relSizeAnchor xmlns:cdr="http://schemas.openxmlformats.org/drawingml/2006/chartDrawing">
    <cdr:from>
      <cdr:x>0.75987</cdr:x>
      <cdr:y>0.65202</cdr:y>
    </cdr:from>
    <cdr:to>
      <cdr:x>0.8432</cdr:x>
      <cdr:y>0.70097</cdr:y>
    </cdr:to>
    <cdr:sp macro="" textlink="">
      <cdr:nvSpPr>
        <cdr:cNvPr id="7" name="TextBox 24"/>
        <cdr:cNvSpPr txBox="1"/>
      </cdr:nvSpPr>
      <cdr:spPr>
        <a:xfrm xmlns:a="http://schemas.openxmlformats.org/drawingml/2006/main">
          <a:off x="6948264" y="3279140"/>
          <a:ext cx="761970" cy="2461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t>Immigrant</a:t>
          </a:r>
          <a:endParaRPr lang="en-US" sz="1000" dirty="0"/>
        </a:p>
      </cdr:txBody>
    </cdr:sp>
  </cdr:relSizeAnchor>
  <cdr:relSizeAnchor xmlns:cdr="http://schemas.openxmlformats.org/drawingml/2006/chartDrawing">
    <cdr:from>
      <cdr:x>0.83862</cdr:x>
      <cdr:y>0.29407</cdr:y>
    </cdr:from>
    <cdr:to>
      <cdr:x>0.94696</cdr:x>
      <cdr:y>0.34303</cdr:y>
    </cdr:to>
    <cdr:sp macro="" textlink="">
      <cdr:nvSpPr>
        <cdr:cNvPr id="8" name="TextBox 24"/>
        <cdr:cNvSpPr txBox="1"/>
      </cdr:nvSpPr>
      <cdr:spPr>
        <a:xfrm xmlns:a="http://schemas.openxmlformats.org/drawingml/2006/main">
          <a:off x="7668344" y="1478940"/>
          <a:ext cx="990661" cy="2462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t> Conservative</a:t>
          </a:r>
          <a:endParaRPr lang="en-US" sz="1000" dirty="0"/>
        </a:p>
      </cdr:txBody>
    </cdr:sp>
  </cdr:relSizeAnchor>
  <cdr:relSizeAnchor xmlns:cdr="http://schemas.openxmlformats.org/drawingml/2006/chartDrawing">
    <cdr:from>
      <cdr:x>0.60918</cdr:x>
      <cdr:y>0.43439</cdr:y>
    </cdr:from>
    <cdr:to>
      <cdr:x>0.70918</cdr:x>
      <cdr:y>0.51395</cdr:y>
    </cdr:to>
    <cdr:sp macro="" textlink="">
      <cdr:nvSpPr>
        <cdr:cNvPr id="9" name="TextBox 24"/>
        <cdr:cNvSpPr txBox="1"/>
      </cdr:nvSpPr>
      <cdr:spPr>
        <a:xfrm xmlns:a="http://schemas.openxmlformats.org/drawingml/2006/main">
          <a:off x="5570376" y="2184648"/>
          <a:ext cx="9144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t>&lt; HS Education</a:t>
          </a:r>
        </a:p>
      </cdr:txBody>
    </cdr:sp>
  </cdr:relSizeAnchor>
  <cdr:relSizeAnchor xmlns:cdr="http://schemas.openxmlformats.org/drawingml/2006/chartDrawing">
    <cdr:from>
      <cdr:x>0.55417</cdr:x>
      <cdr:y>0.29355</cdr:y>
    </cdr:from>
    <cdr:to>
      <cdr:x>0.62917</cdr:x>
      <cdr:y>0.37311</cdr:y>
    </cdr:to>
    <cdr:sp macro="" textlink="">
      <cdr:nvSpPr>
        <cdr:cNvPr id="10" name="TextBox 24"/>
        <cdr:cNvSpPr txBox="1"/>
      </cdr:nvSpPr>
      <cdr:spPr>
        <a:xfrm xmlns:a="http://schemas.openxmlformats.org/drawingml/2006/main">
          <a:off x="5067300" y="1476338"/>
          <a:ext cx="685800" cy="4001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t>Income $80K+</a:t>
          </a:r>
          <a:endParaRPr lang="en-US" sz="1000" dirty="0"/>
        </a:p>
      </cdr:txBody>
    </cdr:sp>
  </cdr:relSizeAnchor>
  <cdr:relSizeAnchor xmlns:cdr="http://schemas.openxmlformats.org/drawingml/2006/chartDrawing">
    <cdr:from>
      <cdr:x>0.70306</cdr:x>
      <cdr:y>0.2178</cdr:y>
    </cdr:from>
    <cdr:to>
      <cdr:x>0.8614</cdr:x>
      <cdr:y>0.29736</cdr:y>
    </cdr:to>
    <cdr:sp macro="" textlink="">
      <cdr:nvSpPr>
        <cdr:cNvPr id="11" name="TextBox 24"/>
        <cdr:cNvSpPr txBox="1"/>
      </cdr:nvSpPr>
      <cdr:spPr>
        <a:xfrm xmlns:a="http://schemas.openxmlformats.org/drawingml/2006/main">
          <a:off x="6428792" y="1095338"/>
          <a:ext cx="1447860" cy="4001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solidFill>
                <a:schemeClr val="tx1"/>
              </a:solidFill>
            </a:rPr>
            <a:t>Parents of Children in Public Schools</a:t>
          </a:r>
          <a:endParaRPr lang="en-US" sz="1000" dirty="0">
            <a:solidFill>
              <a:schemeClr val="tx1"/>
            </a:solidFill>
          </a:endParaRPr>
        </a:p>
      </cdr:txBody>
    </cdr:sp>
  </cdr:relSizeAnchor>
  <cdr:relSizeAnchor xmlns:cdr="http://schemas.openxmlformats.org/drawingml/2006/chartDrawing">
    <cdr:from>
      <cdr:x>0.69687</cdr:x>
      <cdr:y>0.17953</cdr:y>
    </cdr:from>
    <cdr:to>
      <cdr:x>0.77187</cdr:x>
      <cdr:y>0.22848</cdr:y>
    </cdr:to>
    <cdr:sp macro="" textlink="">
      <cdr:nvSpPr>
        <cdr:cNvPr id="12" name="TextBox 24"/>
        <cdr:cNvSpPr txBox="1"/>
      </cdr:nvSpPr>
      <cdr:spPr>
        <a:xfrm xmlns:a="http://schemas.openxmlformats.org/drawingml/2006/main">
          <a:off x="6372200" y="902876"/>
          <a:ext cx="685800" cy="2461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dirty="0" smtClean="0"/>
            <a:t>Age 55+</a:t>
          </a:r>
          <a:endParaRPr lang="en-US" sz="1000" dirty="0"/>
        </a:p>
      </cdr:txBody>
    </cdr:sp>
  </cdr:relSizeAnchor>
  <cdr:relSizeAnchor xmlns:cdr="http://schemas.openxmlformats.org/drawingml/2006/chartDrawing">
    <cdr:from>
      <cdr:x>0.52083</cdr:x>
      <cdr:y>0.44553</cdr:y>
    </cdr:from>
    <cdr:to>
      <cdr:x>0.59583</cdr:x>
      <cdr:y>0.49449</cdr:y>
    </cdr:to>
    <cdr:sp macro="" textlink="">
      <cdr:nvSpPr>
        <cdr:cNvPr id="13" name="TextBox 24"/>
        <cdr:cNvSpPr txBox="1"/>
      </cdr:nvSpPr>
      <cdr:spPr>
        <a:xfrm xmlns:a="http://schemas.openxmlformats.org/drawingml/2006/main">
          <a:off x="4762500" y="2240673"/>
          <a:ext cx="685800" cy="2462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t>Male</a:t>
          </a:r>
          <a:endParaRPr lang="en-US" sz="1000" dirty="0"/>
        </a:p>
      </cdr:txBody>
    </cdr:sp>
  </cdr:relSizeAnchor>
  <cdr:relSizeAnchor xmlns:cdr="http://schemas.openxmlformats.org/drawingml/2006/chartDrawing">
    <cdr:from>
      <cdr:x>0.57087</cdr:x>
      <cdr:y>0.19384</cdr:y>
    </cdr:from>
    <cdr:to>
      <cdr:x>0.64587</cdr:x>
      <cdr:y>0.2428</cdr:y>
    </cdr:to>
    <cdr:sp macro="" textlink="">
      <cdr:nvSpPr>
        <cdr:cNvPr id="14" name="TextBox 24"/>
        <cdr:cNvSpPr txBox="1"/>
      </cdr:nvSpPr>
      <cdr:spPr>
        <a:xfrm xmlns:a="http://schemas.openxmlformats.org/drawingml/2006/main">
          <a:off x="5220072" y="974884"/>
          <a:ext cx="685800" cy="2462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t>Female</a:t>
          </a:r>
          <a:endParaRPr lang="en-US" sz="1000" dirty="0"/>
        </a:p>
      </cdr:txBody>
    </cdr:sp>
  </cdr:relSizeAnchor>
  <cdr:relSizeAnchor xmlns:cdr="http://schemas.openxmlformats.org/drawingml/2006/chartDrawing">
    <cdr:from>
      <cdr:x>0.59779</cdr:x>
      <cdr:y>0</cdr:y>
    </cdr:from>
    <cdr:to>
      <cdr:x>0.60323</cdr:x>
      <cdr:y>0.83726</cdr:y>
    </cdr:to>
    <cdr:cxnSp macro="">
      <cdr:nvCxnSpPr>
        <cdr:cNvPr id="23" name="Straight Arrow Connector 22"/>
        <cdr:cNvCxnSpPr/>
      </cdr:nvCxnSpPr>
      <cdr:spPr>
        <a:xfrm xmlns:a="http://schemas.openxmlformats.org/drawingml/2006/main" flipH="1">
          <a:off x="5466166" y="0"/>
          <a:ext cx="49806" cy="4210772"/>
        </a:xfrm>
        <a:prstGeom xmlns:a="http://schemas.openxmlformats.org/drawingml/2006/main" prst="straightConnector1">
          <a:avLst/>
        </a:prstGeom>
        <a:ln xmlns:a="http://schemas.openxmlformats.org/drawingml/2006/main" w="254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88035670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5B05A5-BDE1-4174-B72F-E5AFF5F40338}" type="slidenum">
              <a:rPr lang="en-US" smtClean="0"/>
              <a:pPr/>
              <a:t>2</a:t>
            </a:fld>
            <a:endParaRPr lang="en-US"/>
          </a:p>
        </p:txBody>
      </p:sp>
    </p:spTree>
    <p:extLst>
      <p:ext uri="{BB962C8B-B14F-4D97-AF65-F5344CB8AC3E}">
        <p14:creationId xmlns:p14="http://schemas.microsoft.com/office/powerpoint/2010/main" val="336676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5B05A5-BDE1-4174-B72F-E5AFF5F40338}" type="slidenum">
              <a:rPr lang="en-US" smtClean="0"/>
              <a:pPr/>
              <a:t>3</a:t>
            </a:fld>
            <a:endParaRPr lang="en-US"/>
          </a:p>
        </p:txBody>
      </p:sp>
    </p:spTree>
    <p:extLst>
      <p:ext uri="{BB962C8B-B14F-4D97-AF65-F5344CB8AC3E}">
        <p14:creationId xmlns:p14="http://schemas.microsoft.com/office/powerpoint/2010/main" val="336676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F5B05A5-BDE1-4174-B72F-E5AFF5F40338}" type="slidenum">
              <a:rPr lang="en-US" smtClean="0"/>
              <a:pPr/>
              <a:t>4</a:t>
            </a:fld>
            <a:endParaRPr lang="en-US"/>
          </a:p>
        </p:txBody>
      </p:sp>
    </p:spTree>
    <p:extLst>
      <p:ext uri="{BB962C8B-B14F-4D97-AF65-F5344CB8AC3E}">
        <p14:creationId xmlns:p14="http://schemas.microsoft.com/office/powerpoint/2010/main" val="336676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43000" y="685800"/>
            <a:ext cx="4572000" cy="3429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2532"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C2B54849-2FCB-4988-883A-E7C9650E2EBA}" type="slidenum">
              <a:rPr lang="en-US" sz="1200" smtClean="0"/>
              <a:pPr/>
              <a:t>8</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99374A91-63FB-410A-8CEF-E0C29F5E5D12}"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101">
              <a:spcBef>
                <a:spcPct val="0"/>
              </a:spcBef>
            </a:pPr>
            <a:r>
              <a:rPr lang="en-US" smtClean="0"/>
              <a:t>Preliminary Evaluation of Marginal Differences Between Opposition for Prop 19 and Opposition for General Legalization by Demographic</a:t>
            </a:r>
          </a:p>
          <a:p>
            <a:pPr defTabSz="913101">
              <a:spcBef>
                <a:spcPct val="0"/>
              </a:spcBef>
            </a:pPr>
            <a:endParaRPr lang="en-US" smtClean="0"/>
          </a:p>
          <a:p>
            <a:pPr defTabSz="913101"/>
            <a:r>
              <a:rPr lang="en-US" smtClean="0"/>
              <a:t> “California voters put up the largest number ever recorded for a legalization referendum, in a year when conservatives took back the House and typically lower mid-term election turnout patterns held.  Given the high level of support for legalization in this survey, and the unusual circumstances of this election year, it is very unlikely that Prop 19 was the final word on this issue” Source: Greenberg Quinlan Rosner, 2010</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4F576BC8-48BA-461A-855C-CA1F0FDB5DEC}"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85488"/>
            <a:ext cx="46482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768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477DD8D-C18F-45C9-8A49-BE8AFD9EAD22}" type="slidenum">
              <a:rPr lang="en-US" sz="1200" smtClean="0"/>
              <a:pPr/>
              <a:t>40</a:t>
            </a:fld>
            <a:endParaRPr lang="en-US" sz="1200" smtClean="0"/>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449A24F-1D6B-4E5B-8676-50E797CCD7FE}" type="datetime1">
              <a:rPr lang="en-US" smtClean="0"/>
              <a:pPr/>
              <a:t>5/30/13</a:t>
            </a:fld>
            <a:endParaRPr lang="en-CA"/>
          </a:p>
        </p:txBody>
      </p:sp>
      <p:sp>
        <p:nvSpPr>
          <p:cNvPr id="5" name="Footer Placeholder 4"/>
          <p:cNvSpPr>
            <a:spLocks noGrp="1"/>
          </p:cNvSpPr>
          <p:nvPr>
            <p:ph type="ftr" sz="quarter" idx="11"/>
          </p:nvPr>
        </p:nvSpPr>
        <p:spPr/>
        <p:txBody>
          <a:bodyPr/>
          <a:lstStyle/>
          <a:p>
            <a:r>
              <a:rPr lang="fi-FI" smtClean="0"/>
              <a:t>Kevin A. Sabet, Ph.D., www.kevinsabet.com</a:t>
            </a:r>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5/30/13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5/30/13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5/30/13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5/30/13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Office_PowerPoint_Slide111111111.sldx"/><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kevinsabet@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7"/>
            <a:ext cx="8229600" cy="1143000"/>
          </a:xfrm>
        </p:spPr>
        <p:txBody>
          <a:bodyPr/>
          <a:lstStyle/>
          <a:p>
            <a:pPr algn="ctr"/>
            <a:r>
              <a:rPr lang="en-US" dirty="0" smtClean="0">
                <a:latin typeface="Georgia"/>
                <a:cs typeface="Georgia"/>
              </a:rPr>
              <a:t>Marijuana Legalization Issues: Where Can We Go?</a:t>
            </a:r>
            <a:endParaRPr lang="en-US" dirty="0">
              <a:latin typeface="Georgia"/>
              <a:cs typeface="Georgia"/>
            </a:endParaRPr>
          </a:p>
        </p:txBody>
      </p:sp>
      <p:sp>
        <p:nvSpPr>
          <p:cNvPr id="3" name="Text Placeholder 2"/>
          <p:cNvSpPr>
            <a:spLocks noGrp="1"/>
          </p:cNvSpPr>
          <p:nvPr>
            <p:ph type="body" idx="1"/>
          </p:nvPr>
        </p:nvSpPr>
        <p:spPr>
          <a:xfrm>
            <a:off x="293077" y="2274436"/>
            <a:ext cx="8569569" cy="4967574"/>
          </a:xfrm>
        </p:spPr>
        <p:txBody>
          <a:bodyPr>
            <a:normAutofit/>
          </a:bodyPr>
          <a:lstStyle/>
          <a:p>
            <a:pPr marL="0" indent="0" algn="ctr">
              <a:buNone/>
            </a:pPr>
            <a:r>
              <a:rPr lang="en-US" sz="2800" b="1" dirty="0" smtClean="0">
                <a:latin typeface="Georgia"/>
                <a:cs typeface="Georgia"/>
              </a:rPr>
              <a:t>A Roadmap for Public Health Success and an Appeal for a Smart Approach</a:t>
            </a:r>
            <a:endParaRPr lang="en-US" sz="2800" dirty="0">
              <a:latin typeface="Georgia"/>
              <a:cs typeface="Georgia"/>
            </a:endParaRPr>
          </a:p>
          <a:p>
            <a:pPr marL="0" indent="0" algn="ctr">
              <a:buNone/>
            </a:pPr>
            <a:r>
              <a:rPr lang="en-US" dirty="0" smtClean="0">
                <a:latin typeface="Georgia"/>
                <a:cs typeface="Georgia"/>
              </a:rPr>
              <a:t>Dr. Kevin A. Sabet</a:t>
            </a:r>
          </a:p>
          <a:p>
            <a:pPr marL="0" indent="0" algn="ctr">
              <a:buNone/>
            </a:pPr>
            <a:r>
              <a:rPr lang="en-US" sz="2000" i="1" dirty="0" smtClean="0">
                <a:latin typeface="Georgia"/>
                <a:cs typeface="Georgia"/>
              </a:rPr>
              <a:t>Co-Founder,  Project SAM (Smart Approaches to Marijuana)</a:t>
            </a:r>
          </a:p>
          <a:p>
            <a:pPr marL="0" indent="0" algn="ctr">
              <a:buNone/>
            </a:pPr>
            <a:r>
              <a:rPr lang="en-US" sz="2000" i="1" dirty="0" smtClean="0">
                <a:latin typeface="Georgia"/>
                <a:cs typeface="Georgia"/>
              </a:rPr>
              <a:t>Assistant Professor, University of Florida</a:t>
            </a:r>
          </a:p>
          <a:p>
            <a:pPr marL="0" indent="0" algn="ctr">
              <a:buNone/>
            </a:pPr>
            <a:r>
              <a:rPr lang="en-US" sz="2000" i="1" dirty="0" smtClean="0">
                <a:latin typeface="Georgia"/>
                <a:cs typeface="Georgia"/>
              </a:rPr>
              <a:t>Director, Drug Policy Institute</a:t>
            </a:r>
          </a:p>
          <a:p>
            <a:pPr marL="0" indent="0" algn="ctr">
              <a:buNone/>
            </a:pPr>
            <a:r>
              <a:rPr lang="en-US" sz="2000" i="1" dirty="0" smtClean="0">
                <a:latin typeface="Georgia"/>
                <a:cs typeface="Georgia"/>
              </a:rPr>
              <a:t>President, Policy Solutions Lab</a:t>
            </a:r>
            <a:endParaRPr lang="en-US" sz="2000" i="1" dirty="0">
              <a:latin typeface="Georgia"/>
              <a:cs typeface="Georgia"/>
            </a:endParaRPr>
          </a:p>
        </p:txBody>
      </p:sp>
    </p:spTree>
    <p:extLst>
      <p:ext uri="{BB962C8B-B14F-4D97-AF65-F5344CB8AC3E}">
        <p14:creationId xmlns:p14="http://schemas.microsoft.com/office/powerpoint/2010/main" val="141124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078314"/>
          </a:xfrm>
          <a:prstGeom prst="rect">
            <a:avLst/>
          </a:prstGeom>
          <a:noFill/>
        </p:spPr>
        <p:txBody>
          <a:bodyPr wrap="square" rtlCol="0">
            <a:spAutoFit/>
          </a:bodyPr>
          <a:lstStyle/>
          <a:p>
            <a:pPr algn="ctr"/>
            <a:r>
              <a:rPr lang="en-US" sz="3600" b="1" dirty="0" smtClean="0">
                <a:solidFill>
                  <a:srgbClr val="FF0000"/>
                </a:solidFill>
                <a:latin typeface="Georgia" pitchFamily="18" charset="0"/>
              </a:rPr>
              <a:t>Factors Leading to Increase</a:t>
            </a:r>
          </a:p>
          <a:p>
            <a:pPr algn="ctr"/>
            <a:endParaRPr lang="en-US" sz="3600" dirty="0" smtClean="0">
              <a:latin typeface="Georgia" pitchFamily="18" charset="0"/>
            </a:endParaRPr>
          </a:p>
          <a:p>
            <a:pPr algn="ctr"/>
            <a:r>
              <a:rPr lang="en-US" sz="3600" dirty="0" smtClean="0">
                <a:latin typeface="Georgia" pitchFamily="18" charset="0"/>
              </a:rPr>
              <a:t>Outspent</a:t>
            </a:r>
            <a:endParaRPr lang="en-US" sz="3600" b="1" u="sng" dirty="0" smtClean="0">
              <a:latin typeface="Georgia" pitchFamily="18" charset="0"/>
            </a:endParaRPr>
          </a:p>
          <a:p>
            <a:pPr algn="ctr"/>
            <a:endParaRPr lang="en-US" sz="3600" b="1" u="sng" dirty="0">
              <a:latin typeface="Georgia" pitchFamily="18" charset="0"/>
            </a:endParaRPr>
          </a:p>
          <a:p>
            <a:pPr algn="ctr"/>
            <a:r>
              <a:rPr lang="en-US" sz="3600" dirty="0" smtClean="0">
                <a:latin typeface="Georgia" pitchFamily="18" charset="0"/>
              </a:rPr>
              <a:t>Messenger problem </a:t>
            </a:r>
          </a:p>
          <a:p>
            <a:pPr algn="ctr"/>
            <a:r>
              <a:rPr lang="en-US" sz="3600" dirty="0" smtClean="0">
                <a:latin typeface="Georgia" pitchFamily="18" charset="0"/>
              </a:rPr>
              <a:t>(generational familiarity)</a:t>
            </a:r>
          </a:p>
          <a:p>
            <a:pPr algn="ctr"/>
            <a:endParaRPr lang="en-US" sz="3600" dirty="0" smtClean="0">
              <a:latin typeface="Georgia" pitchFamily="18" charset="0"/>
            </a:endParaRPr>
          </a:p>
          <a:p>
            <a:pPr algn="ctr"/>
            <a:r>
              <a:rPr lang="en-US" sz="3600" dirty="0" smtClean="0">
                <a:solidFill>
                  <a:srgbClr val="FF0000"/>
                </a:solidFill>
                <a:latin typeface="Georgia" pitchFamily="18" charset="0"/>
              </a:rPr>
              <a:t>Seen and framed as </a:t>
            </a:r>
          </a:p>
          <a:p>
            <a:pPr algn="ctr"/>
            <a:r>
              <a:rPr lang="en-US" sz="3600" b="1" u="sng" dirty="0" smtClean="0">
                <a:solidFill>
                  <a:srgbClr val="FF0000"/>
                </a:solidFill>
                <a:latin typeface="Georgia" pitchFamily="18" charset="0"/>
              </a:rPr>
              <a:t>sensible alternative</a:t>
            </a:r>
            <a:endParaRPr lang="en-US" sz="3600" b="1" u="sng" dirty="0">
              <a:solidFill>
                <a:srgbClr val="FF00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33005708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586418"/>
          </a:xfrm>
          <a:prstGeom prst="rect">
            <a:avLst/>
          </a:prstGeom>
          <a:noFill/>
        </p:spPr>
        <p:txBody>
          <a:bodyPr wrap="square" rtlCol="0">
            <a:spAutoFit/>
          </a:bodyPr>
          <a:lstStyle/>
          <a:p>
            <a:pPr algn="ctr"/>
            <a:r>
              <a:rPr lang="en-US" sz="3600" b="1" dirty="0" smtClean="0">
                <a:solidFill>
                  <a:srgbClr val="FF0000"/>
                </a:solidFill>
                <a:latin typeface="Georgia" pitchFamily="18" charset="0"/>
              </a:rPr>
              <a:t>We Are Often on the Defensive</a:t>
            </a:r>
            <a:endParaRPr lang="en-US" sz="3600" dirty="0">
              <a:latin typeface="Georgia" pitchFamily="18" charset="0"/>
            </a:endParaRPr>
          </a:p>
          <a:p>
            <a:pPr algn="ctr"/>
            <a:endParaRPr lang="en-US" sz="3600" dirty="0">
              <a:latin typeface="Georgia" pitchFamily="18" charset="0"/>
            </a:endParaRPr>
          </a:p>
          <a:p>
            <a:pPr algn="ctr"/>
            <a:endParaRPr lang="en-US" b="1" u="sng" dirty="0" smtClean="0">
              <a:solidFill>
                <a:srgbClr val="FFFF00"/>
              </a:solidFill>
              <a:latin typeface="Georgia" pitchFamily="18" charset="0"/>
            </a:endParaRPr>
          </a:p>
          <a:p>
            <a:pPr algn="ctr"/>
            <a:r>
              <a:rPr lang="en-US" sz="3600" b="1" u="sng" dirty="0" smtClean="0">
                <a:latin typeface="Georgia" pitchFamily="18" charset="0"/>
              </a:rPr>
              <a:t>We have not admitted where we have drug policy challenges.</a:t>
            </a:r>
          </a:p>
          <a:p>
            <a:pPr algn="ctr"/>
            <a:endParaRPr lang="en-US" sz="2400" b="1" u="sng" dirty="0">
              <a:latin typeface="Georgia" pitchFamily="18" charset="0"/>
            </a:endParaRPr>
          </a:p>
          <a:p>
            <a:pPr algn="ctr"/>
            <a:r>
              <a:rPr lang="en-US" sz="3600" b="1" u="sng" dirty="0" smtClean="0">
                <a:latin typeface="Georgia" pitchFamily="18" charset="0"/>
              </a:rPr>
              <a:t>Nontraditional groups have rejected our message.</a:t>
            </a:r>
          </a:p>
          <a:p>
            <a:pPr algn="ctr"/>
            <a:endParaRPr lang="en-US" sz="2400" b="1" u="sng" dirty="0">
              <a:latin typeface="Georgia" pitchFamily="18" charset="0"/>
            </a:endParaRPr>
          </a:p>
          <a:p>
            <a:pPr algn="ctr"/>
            <a:r>
              <a:rPr lang="en-US" sz="3600" b="1" u="sng" dirty="0" smtClean="0">
                <a:latin typeface="Georgia" pitchFamily="18" charset="0"/>
              </a:rPr>
              <a:t>Our message has become stale: “Party of No”.</a:t>
            </a:r>
          </a:p>
          <a:p>
            <a:pPr algn="ctr"/>
            <a:endParaRPr lang="en-US" sz="3600" dirty="0">
              <a:latin typeface="Georgia" pitchFamily="18" charset="0"/>
            </a:endParaRPr>
          </a:p>
          <a:p>
            <a:pPr algn="ctr"/>
            <a:endParaRPr lang="en-US" sz="3600" dirty="0" smtClean="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13095200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5755422"/>
          </a:xfrm>
          <a:prstGeom prst="rect">
            <a:avLst/>
          </a:prstGeom>
          <a:noFill/>
        </p:spPr>
        <p:txBody>
          <a:bodyPr wrap="square" rtlCol="0">
            <a:spAutoFit/>
          </a:bodyPr>
          <a:lstStyle/>
          <a:p>
            <a:pPr algn="ctr"/>
            <a:r>
              <a:rPr lang="en-US" sz="3600" b="1" dirty="0" smtClean="0">
                <a:solidFill>
                  <a:srgbClr val="FF0000"/>
                </a:solidFill>
                <a:latin typeface="Georgia" pitchFamily="18" charset="0"/>
              </a:rPr>
              <a:t>We Risk Losing Key Groups Traditionally Against Legalization</a:t>
            </a:r>
            <a:endParaRPr lang="en-US" sz="3200" b="1" dirty="0">
              <a:solidFill>
                <a:srgbClr val="FFFF00"/>
              </a:solidFill>
              <a:latin typeface="Georgia" pitchFamily="18" charset="0"/>
            </a:endParaRPr>
          </a:p>
          <a:p>
            <a:pPr algn="ctr"/>
            <a:endParaRPr lang="en-US" sz="3200" b="1" dirty="0">
              <a:latin typeface="Georgia" pitchFamily="18" charset="0"/>
            </a:endParaRPr>
          </a:p>
          <a:p>
            <a:pPr algn="ctr"/>
            <a:r>
              <a:rPr lang="en-US" sz="3200" b="1" dirty="0" smtClean="0">
                <a:latin typeface="Georgia" pitchFamily="18" charset="0"/>
              </a:rPr>
              <a:t>…Blacks and Hispanics</a:t>
            </a:r>
          </a:p>
          <a:p>
            <a:pPr algn="ctr"/>
            <a:endParaRPr lang="en-US" sz="1800" b="1" dirty="0">
              <a:latin typeface="Georgia" pitchFamily="18" charset="0"/>
            </a:endParaRPr>
          </a:p>
          <a:p>
            <a:pPr algn="ctr"/>
            <a:r>
              <a:rPr lang="en-US" sz="3200" b="1" dirty="0" smtClean="0">
                <a:latin typeface="Georgia" pitchFamily="18" charset="0"/>
              </a:rPr>
              <a:t>…women/soccer moms</a:t>
            </a:r>
          </a:p>
          <a:p>
            <a:pPr algn="ctr"/>
            <a:endParaRPr lang="en-US" sz="1800" b="1" dirty="0">
              <a:latin typeface="Georgia" pitchFamily="18" charset="0"/>
            </a:endParaRPr>
          </a:p>
          <a:p>
            <a:pPr algn="ctr"/>
            <a:r>
              <a:rPr lang="en-US" sz="3200" b="1" dirty="0" smtClean="0">
                <a:latin typeface="Georgia" pitchFamily="18" charset="0"/>
              </a:rPr>
              <a:t>…new immigrants</a:t>
            </a:r>
          </a:p>
          <a:p>
            <a:pPr algn="ctr"/>
            <a:endParaRPr lang="en-US" sz="1800" b="1" dirty="0">
              <a:latin typeface="Georgia" pitchFamily="18" charset="0"/>
            </a:endParaRPr>
          </a:p>
          <a:p>
            <a:pPr algn="ctr"/>
            <a:r>
              <a:rPr lang="en-US" sz="3200" b="1" dirty="0" smtClean="0">
                <a:latin typeface="Georgia" pitchFamily="18" charset="0"/>
              </a:rPr>
              <a:t>…Independents and Moderate Democrats</a:t>
            </a:r>
          </a:p>
          <a:p>
            <a:pPr algn="ctr"/>
            <a:endParaRPr lang="en-US" sz="1800" b="1" dirty="0">
              <a:latin typeface="Georgia" pitchFamily="18" charset="0"/>
            </a:endParaRPr>
          </a:p>
          <a:p>
            <a:pPr algn="ctr"/>
            <a:r>
              <a:rPr lang="en-US" sz="3200" b="1" dirty="0" smtClean="0">
                <a:latin typeface="Georgia" pitchFamily="18" charset="0"/>
              </a:rPr>
              <a:t>…Republicans</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37318603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799" y="311304"/>
            <a:ext cx="8454504" cy="6247864"/>
          </a:xfrm>
          <a:prstGeom prst="rect">
            <a:avLst/>
          </a:prstGeom>
        </p:spPr>
        <p:txBody>
          <a:bodyPr wrap="square">
            <a:spAutoFit/>
          </a:bodyPr>
          <a:lstStyle/>
          <a:p>
            <a:pPr marL="457200" lvl="0" indent="-419100">
              <a:buClr>
                <a:schemeClr val="dk1"/>
              </a:buClr>
              <a:buSzPct val="166666"/>
              <a:buFont typeface="Arial"/>
              <a:buChar char="•"/>
            </a:pPr>
            <a:r>
              <a:rPr lang="en-US" sz="2800" dirty="0" smtClean="0">
                <a:latin typeface="Georgia"/>
                <a:cs typeface="Georgia"/>
              </a:rPr>
              <a:t>In Washington State, 47% of the </a:t>
            </a:r>
            <a:r>
              <a:rPr lang="en" sz="2800" dirty="0" smtClean="0">
                <a:latin typeface="Georgia"/>
                <a:cs typeface="Georgia"/>
              </a:rPr>
              <a:t>counties </a:t>
            </a:r>
            <a:r>
              <a:rPr lang="en" sz="2800" dirty="0">
                <a:latin typeface="Georgia"/>
                <a:cs typeface="Georgia"/>
              </a:rPr>
              <a:t>that voted for Obama in the presidential election also voted </a:t>
            </a:r>
            <a:r>
              <a:rPr lang="en-US" sz="2800" dirty="0" smtClean="0">
                <a:latin typeface="Georgia"/>
                <a:cs typeface="Georgia"/>
              </a:rPr>
              <a:t>AGAINST Legalization</a:t>
            </a:r>
          </a:p>
          <a:p>
            <a:pPr marL="38100" lvl="0">
              <a:buClr>
                <a:schemeClr val="dk1"/>
              </a:buClr>
              <a:buSzPct val="166666"/>
            </a:pPr>
            <a:endParaRPr lang="en-US" sz="1600" dirty="0" smtClean="0">
              <a:latin typeface="Georgia"/>
              <a:cs typeface="Georgia"/>
            </a:endParaRPr>
          </a:p>
          <a:p>
            <a:pPr marL="457200" lvl="0" indent="-419100">
              <a:buClr>
                <a:schemeClr val="dk1"/>
              </a:buClr>
              <a:buSzPct val="166666"/>
              <a:buFont typeface="Arial"/>
              <a:buChar char="•"/>
            </a:pPr>
            <a:r>
              <a:rPr lang="en-US" sz="2800" dirty="0" smtClean="0">
                <a:latin typeface="Georgia"/>
                <a:cs typeface="Georgia"/>
              </a:rPr>
              <a:t>But only </a:t>
            </a:r>
            <a:r>
              <a:rPr lang="en" sz="2800" dirty="0" smtClean="0">
                <a:latin typeface="Georgia"/>
                <a:cs typeface="Georgia"/>
              </a:rPr>
              <a:t>57</a:t>
            </a:r>
            <a:r>
              <a:rPr lang="en-US" sz="2800" dirty="0" smtClean="0">
                <a:latin typeface="Georgia"/>
                <a:cs typeface="Georgia"/>
              </a:rPr>
              <a:t>% t</a:t>
            </a:r>
            <a:r>
              <a:rPr lang="en" sz="2800" dirty="0" smtClean="0">
                <a:latin typeface="Georgia"/>
                <a:cs typeface="Georgia"/>
              </a:rPr>
              <a:t>hat </a:t>
            </a:r>
            <a:r>
              <a:rPr lang="en" sz="2800" dirty="0">
                <a:latin typeface="Georgia"/>
                <a:cs typeface="Georgia"/>
              </a:rPr>
              <a:t>voted </a:t>
            </a:r>
            <a:r>
              <a:rPr lang="en-US" sz="2800" dirty="0" smtClean="0">
                <a:latin typeface="Georgia"/>
                <a:cs typeface="Georgia"/>
              </a:rPr>
              <a:t>for Romney also v</a:t>
            </a:r>
            <a:r>
              <a:rPr lang="en" sz="2800" dirty="0" smtClean="0">
                <a:latin typeface="Georgia"/>
                <a:cs typeface="Georgia"/>
              </a:rPr>
              <a:t>oted </a:t>
            </a:r>
            <a:r>
              <a:rPr lang="en" sz="2800" dirty="0">
                <a:latin typeface="Georgia"/>
                <a:cs typeface="Georgia"/>
              </a:rPr>
              <a:t>against Initiative 502.  </a:t>
            </a:r>
            <a:endParaRPr lang="en-US" sz="2800" dirty="0" smtClean="0">
              <a:latin typeface="Georgia"/>
              <a:cs typeface="Georgia"/>
            </a:endParaRPr>
          </a:p>
          <a:p>
            <a:pPr marL="38100" lvl="0">
              <a:buClr>
                <a:schemeClr val="dk1"/>
              </a:buClr>
              <a:buSzPct val="166666"/>
            </a:pPr>
            <a:endParaRPr lang="en-US" sz="1600" dirty="0" smtClean="0">
              <a:latin typeface="Georgia"/>
              <a:cs typeface="Georgia"/>
            </a:endParaRPr>
          </a:p>
          <a:p>
            <a:pPr marL="457200" indent="-419100">
              <a:buClr>
                <a:schemeClr val="dk1"/>
              </a:buClr>
              <a:buSzPct val="166666"/>
              <a:buFont typeface="Arial"/>
              <a:buChar char="•"/>
            </a:pPr>
            <a:r>
              <a:rPr lang="en-US" sz="2800" dirty="0" smtClean="0">
                <a:latin typeface="Georgia"/>
                <a:cs typeface="Georgia"/>
              </a:rPr>
              <a:t>In CO, </a:t>
            </a:r>
            <a:r>
              <a:rPr lang="en" sz="2800" dirty="0">
                <a:latin typeface="Georgia"/>
                <a:cs typeface="Georgia"/>
              </a:rPr>
              <a:t>76% of those under the age of 35 </a:t>
            </a:r>
            <a:r>
              <a:rPr lang="en-US" sz="2800" dirty="0" smtClean="0">
                <a:latin typeface="Georgia"/>
                <a:cs typeface="Georgia"/>
              </a:rPr>
              <a:t>and 49% of &gt;55 </a:t>
            </a:r>
            <a:r>
              <a:rPr lang="en" sz="2800" dirty="0" smtClean="0">
                <a:latin typeface="Georgia"/>
                <a:cs typeface="Georgia"/>
              </a:rPr>
              <a:t>support</a:t>
            </a:r>
            <a:r>
              <a:rPr lang="en-US" sz="2800" dirty="0" err="1" smtClean="0">
                <a:latin typeface="Georgia"/>
                <a:cs typeface="Georgia"/>
              </a:rPr>
              <a:t>ed</a:t>
            </a:r>
            <a:r>
              <a:rPr lang="en-US" sz="2800" dirty="0" smtClean="0">
                <a:latin typeface="Georgia"/>
                <a:cs typeface="Georgia"/>
              </a:rPr>
              <a:t> legalization</a:t>
            </a:r>
            <a:r>
              <a:rPr lang="en" sz="2800" dirty="0" smtClean="0">
                <a:latin typeface="Georgia"/>
                <a:cs typeface="Georgia"/>
              </a:rPr>
              <a:t>.</a:t>
            </a:r>
            <a:endParaRPr lang="en-US" sz="2800" dirty="0" smtClean="0">
              <a:latin typeface="Georgia"/>
              <a:cs typeface="Georgia"/>
            </a:endParaRPr>
          </a:p>
          <a:p>
            <a:pPr marL="38100">
              <a:buClr>
                <a:schemeClr val="dk1"/>
              </a:buClr>
              <a:buSzPct val="166666"/>
            </a:pPr>
            <a:endParaRPr lang="en-US" sz="1600" dirty="0" smtClean="0">
              <a:latin typeface="Georgia"/>
              <a:cs typeface="Georgia"/>
            </a:endParaRPr>
          </a:p>
          <a:p>
            <a:pPr marL="457200" indent="-419100">
              <a:buClr>
                <a:schemeClr val="dk1"/>
              </a:buClr>
              <a:buSzPct val="166666"/>
              <a:buFont typeface="Arial"/>
              <a:buChar char="•"/>
            </a:pPr>
            <a:r>
              <a:rPr lang="en-US" sz="2800" dirty="0" smtClean="0">
                <a:latin typeface="Georgia"/>
                <a:cs typeface="Georgia"/>
              </a:rPr>
              <a:t>In CO, we lost low-income voters for the first time. (65% of &lt;$50,000 earners)</a:t>
            </a:r>
          </a:p>
          <a:p>
            <a:pPr marL="457200" indent="-419100">
              <a:buClr>
                <a:schemeClr val="dk1"/>
              </a:buClr>
              <a:buSzPct val="166666"/>
              <a:buFont typeface="Arial"/>
              <a:buChar char="•"/>
            </a:pPr>
            <a:endParaRPr lang="en-US" sz="1600" dirty="0" smtClean="0">
              <a:latin typeface="Georgia"/>
              <a:cs typeface="Georgia"/>
            </a:endParaRPr>
          </a:p>
          <a:p>
            <a:pPr marL="457200" indent="-419100">
              <a:buClr>
                <a:schemeClr val="dk1"/>
              </a:buClr>
              <a:buSzPct val="166666"/>
              <a:buFont typeface="Arial"/>
              <a:buChar char="•"/>
            </a:pPr>
            <a:r>
              <a:rPr lang="en-US" sz="2800" dirty="0" smtClean="0">
                <a:latin typeface="Georgia"/>
                <a:cs typeface="Georgia"/>
              </a:rPr>
              <a:t>In CO, we lost a whopping </a:t>
            </a:r>
            <a:r>
              <a:rPr lang="en-US" sz="2800" dirty="0" smtClean="0">
                <a:solidFill>
                  <a:srgbClr val="FF0000"/>
                </a:solidFill>
                <a:latin typeface="Georgia"/>
                <a:cs typeface="Georgia"/>
              </a:rPr>
              <a:t>74% </a:t>
            </a:r>
            <a:r>
              <a:rPr lang="en-US" sz="2800" dirty="0" smtClean="0">
                <a:latin typeface="Georgia"/>
                <a:cs typeface="Georgia"/>
              </a:rPr>
              <a:t>of those who ID as independents</a:t>
            </a:r>
            <a:endParaRPr lang="en" sz="2800" dirty="0" smtClean="0">
              <a:latin typeface="Georgia"/>
              <a:cs typeface="Georgia"/>
            </a:endParaRPr>
          </a:p>
          <a:p>
            <a:pPr marL="457200" lvl="0" indent="-419100">
              <a:buClr>
                <a:schemeClr val="dk1"/>
              </a:buClr>
              <a:buSzPct val="166666"/>
              <a:buFont typeface="Arial"/>
              <a:buChar char="•"/>
            </a:pPr>
            <a:endParaRPr lang="en" sz="2800" dirty="0">
              <a:latin typeface="Georgia"/>
              <a:cs typeface="Georgia"/>
            </a:endParaRPr>
          </a:p>
        </p:txBody>
      </p:sp>
    </p:spTree>
    <p:extLst>
      <p:ext uri="{BB962C8B-B14F-4D97-AF65-F5344CB8AC3E}">
        <p14:creationId xmlns:p14="http://schemas.microsoft.com/office/powerpoint/2010/main" val="230545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rgbClr val="000000"/>
                </a:solidFill>
                <a:latin typeface="Georgia"/>
                <a:cs typeface="Georgia"/>
              </a:rPr>
              <a:t>This is very different than what happened just 2 years ago in CA</a:t>
            </a:r>
            <a:endParaRPr lang="en-US" sz="4000" b="1" dirty="0">
              <a:solidFill>
                <a:srgbClr val="000000"/>
              </a:solidFill>
              <a:latin typeface="Georgia"/>
              <a:cs typeface="Georgi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6241053"/>
              </p:ext>
            </p:extLst>
          </p:nvPr>
        </p:nvGraphicFramePr>
        <p:xfrm>
          <a:off x="0" y="159002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p:cNvSpPr>
            <a:spLocks noGrp="1"/>
          </p:cNvSpPr>
          <p:nvPr>
            <p:ph type="sldNum" sz="quarter" idx="12"/>
          </p:nvPr>
        </p:nvSpPr>
        <p:spPr>
          <a:xfrm>
            <a:off x="6991350" y="6610350"/>
            <a:ext cx="2133600" cy="476250"/>
          </a:xfrm>
        </p:spPr>
        <p:txBody>
          <a:bodyPr/>
          <a:lstStyle/>
          <a:p>
            <a:pPr>
              <a:defRPr/>
            </a:pPr>
            <a:fld id="{7CCC2E28-8126-4446-920B-281C286369E7}" type="slidenum">
              <a:rPr lang="en-US" smtClean="0"/>
              <a:pPr>
                <a:defRPr/>
              </a:pPr>
              <a:t>14</a:t>
            </a:fld>
            <a:endParaRPr lang="en-US" dirty="0"/>
          </a:p>
        </p:txBody>
      </p:sp>
      <p:cxnSp>
        <p:nvCxnSpPr>
          <p:cNvPr id="19" name="Straight Arrow Connector 18"/>
          <p:cNvCxnSpPr/>
          <p:nvPr/>
        </p:nvCxnSpPr>
        <p:spPr>
          <a:xfrm flipH="1">
            <a:off x="6027738" y="2971800"/>
            <a:ext cx="40163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4648200" y="3352800"/>
            <a:ext cx="609600" cy="77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999" name="TextBox 24"/>
          <p:cNvSpPr txBox="1">
            <a:spLocks noChangeArrowheads="1"/>
          </p:cNvSpPr>
          <p:nvPr/>
        </p:nvSpPr>
        <p:spPr bwMode="auto">
          <a:xfrm>
            <a:off x="4114800" y="3200400"/>
            <a:ext cx="68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a:t>Overall</a:t>
            </a:r>
          </a:p>
        </p:txBody>
      </p:sp>
      <p:cxnSp>
        <p:nvCxnSpPr>
          <p:cNvPr id="8" name="Straight Connector 7"/>
          <p:cNvCxnSpPr/>
          <p:nvPr/>
        </p:nvCxnSpPr>
        <p:spPr>
          <a:xfrm>
            <a:off x="1371600" y="3505200"/>
            <a:ext cx="7391400" cy="0"/>
          </a:xfrm>
          <a:prstGeom prst="line">
            <a:avLst/>
          </a:prstGeom>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258094" y="2542381"/>
            <a:ext cx="16002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1666220"/>
            <a:ext cx="492443" cy="1752600"/>
          </a:xfrm>
          <a:prstGeom prst="rect">
            <a:avLst/>
          </a:prstGeom>
          <a:noFill/>
        </p:spPr>
        <p:txBody>
          <a:bodyPr vert="vert270">
            <a:spAutoFit/>
          </a:bodyPr>
          <a:lstStyle/>
          <a:p>
            <a:pPr algn="ctr">
              <a:defRPr/>
            </a:pPr>
            <a:r>
              <a:rPr lang="en-US" sz="2000" b="1" dirty="0"/>
              <a:t>Swing Voters</a:t>
            </a:r>
          </a:p>
        </p:txBody>
      </p:sp>
    </p:spTree>
    <p:extLst>
      <p:ext uri="{BB962C8B-B14F-4D97-AF65-F5344CB8AC3E}">
        <p14:creationId xmlns:p14="http://schemas.microsoft.com/office/powerpoint/2010/main" val="23306834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2636912"/>
            <a:ext cx="8219256" cy="1757536"/>
          </a:xfrm>
        </p:spPr>
        <p:txBody>
          <a:bodyPr>
            <a:normAutofit/>
          </a:bodyPr>
          <a:lstStyle/>
          <a:p>
            <a:pPr eaLnBrk="1" hangingPunct="1"/>
            <a:r>
              <a:rPr lang="en-US" b="1" dirty="0" smtClean="0">
                <a:solidFill>
                  <a:srgbClr val="FF0000"/>
                </a:solidFill>
                <a:latin typeface="Georgia"/>
                <a:cs typeface="Georgia"/>
              </a:rPr>
              <a:t>How Can We Turn This Around?</a:t>
            </a:r>
          </a:p>
        </p:txBody>
      </p:sp>
      <p:sp>
        <p:nvSpPr>
          <p:cNvPr id="2" name="Slide Number Placeholder 1"/>
          <p:cNvSpPr>
            <a:spLocks noGrp="1"/>
          </p:cNvSpPr>
          <p:nvPr>
            <p:ph type="sldNum" sz="quarter" idx="12"/>
          </p:nvPr>
        </p:nvSpPr>
        <p:spPr/>
        <p:txBody>
          <a:bodyPr/>
          <a:lstStyle/>
          <a:p>
            <a:pPr>
              <a:defRPr/>
            </a:pPr>
            <a:fld id="{3685769F-9762-400C-B51B-D097CD8F64B0}" type="slidenum">
              <a:rPr lang="en-US" smtClean="0"/>
              <a:pPr>
                <a:defRPr/>
              </a:pPr>
              <a:t>15</a:t>
            </a:fld>
            <a:endParaRPr lang="en-US"/>
          </a:p>
        </p:txBody>
      </p:sp>
    </p:spTree>
    <p:extLst>
      <p:ext uri="{BB962C8B-B14F-4D97-AF65-F5344CB8AC3E}">
        <p14:creationId xmlns:p14="http://schemas.microsoft.com/office/powerpoint/2010/main" val="32552577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4585871"/>
          </a:xfrm>
          <a:prstGeom prst="rect">
            <a:avLst/>
          </a:prstGeom>
          <a:noFill/>
        </p:spPr>
        <p:txBody>
          <a:bodyPr wrap="square" rtlCol="0">
            <a:spAutoFit/>
          </a:bodyPr>
          <a:lstStyle/>
          <a:p>
            <a:pPr algn="ctr"/>
            <a:r>
              <a:rPr lang="en-US" sz="3600" b="1" dirty="0" smtClean="0">
                <a:solidFill>
                  <a:srgbClr val="FF0000"/>
                </a:solidFill>
                <a:latin typeface="Georgia" pitchFamily="18" charset="0"/>
              </a:rPr>
              <a:t>We Need To Recapture</a:t>
            </a:r>
            <a:endParaRPr lang="en-US" sz="3200" b="1" dirty="0">
              <a:solidFill>
                <a:srgbClr val="FFFF00"/>
              </a:solidFill>
              <a:latin typeface="Georgia" pitchFamily="18" charset="0"/>
            </a:endParaRPr>
          </a:p>
          <a:p>
            <a:pPr algn="ctr"/>
            <a:endParaRPr lang="en-US" sz="3200" b="1" dirty="0">
              <a:solidFill>
                <a:srgbClr val="FFFF00"/>
              </a:solidFill>
              <a:latin typeface="Georgia" pitchFamily="18" charset="0"/>
            </a:endParaRPr>
          </a:p>
          <a:p>
            <a:pPr algn="ctr"/>
            <a:r>
              <a:rPr lang="en-US" sz="3200" b="1" dirty="0" smtClean="0">
                <a:latin typeface="Georgia" pitchFamily="18" charset="0"/>
              </a:rPr>
              <a:t>The Middle Ground</a:t>
            </a:r>
          </a:p>
          <a:p>
            <a:pPr algn="ctr"/>
            <a:endParaRPr lang="en-US" sz="3200" b="1" dirty="0">
              <a:latin typeface="Georgia" pitchFamily="18" charset="0"/>
            </a:endParaRPr>
          </a:p>
          <a:p>
            <a:pPr algn="ctr"/>
            <a:r>
              <a:rPr lang="en-US" sz="3200" b="1" dirty="0" smtClean="0">
                <a:latin typeface="Georgia" pitchFamily="18" charset="0"/>
              </a:rPr>
              <a:t>The Message That Emphasizes Health</a:t>
            </a:r>
          </a:p>
          <a:p>
            <a:pPr algn="ctr"/>
            <a:endParaRPr lang="en-US" sz="3200" b="1" dirty="0">
              <a:latin typeface="Georgia" pitchFamily="18" charset="0"/>
            </a:endParaRPr>
          </a:p>
          <a:p>
            <a:pPr algn="ctr"/>
            <a:r>
              <a:rPr lang="en-US" sz="3200" b="1" dirty="0" smtClean="0">
                <a:latin typeface="Georgia" pitchFamily="18" charset="0"/>
              </a:rPr>
              <a:t>Moms, Dads, Minorities, Independents</a:t>
            </a:r>
          </a:p>
          <a:p>
            <a:pPr algn="ctr"/>
            <a:endParaRPr lang="en-US" sz="3200" b="1" dirty="0">
              <a:latin typeface="Georgia" pitchFamily="18" charset="0"/>
            </a:endParaRPr>
          </a:p>
          <a:p>
            <a:pPr algn="ctr"/>
            <a:r>
              <a:rPr lang="en-US" sz="3200" b="1" dirty="0" smtClean="0">
                <a:latin typeface="Georgia" pitchFamily="18" charset="0"/>
              </a:rPr>
              <a:t>Young People</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20239037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948"/>
            <a:ext cx="8784976" cy="4524316"/>
          </a:xfrm>
          <a:prstGeom prst="rect">
            <a:avLst/>
          </a:prstGeom>
          <a:noFill/>
        </p:spPr>
        <p:txBody>
          <a:bodyPr wrap="square" rtlCol="0">
            <a:spAutoFit/>
          </a:bodyPr>
          <a:lstStyle/>
          <a:p>
            <a:pPr algn="ctr"/>
            <a:r>
              <a:rPr lang="en-US" sz="3600" b="1" dirty="0" smtClean="0">
                <a:solidFill>
                  <a:srgbClr val="FF0000"/>
                </a:solidFill>
                <a:latin typeface="Georgia" pitchFamily="18" charset="0"/>
              </a:rPr>
              <a:t>When presented with “regulation” and a “new approach” in the form of legalization, more and more groups are choosing that over the “old way” of “prohibition” – which is associated with a “moralistic” drug policy grounded in fear and </a:t>
            </a:r>
          </a:p>
          <a:p>
            <a:pPr algn="ctr"/>
            <a:r>
              <a:rPr lang="en-US" sz="3600" b="1" dirty="0" smtClean="0">
                <a:solidFill>
                  <a:srgbClr val="FF0000"/>
                </a:solidFill>
                <a:latin typeface="Georgia" pitchFamily="18" charset="0"/>
              </a:rPr>
              <a:t>“Reefer Madness”</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688112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5632311"/>
          </a:xfrm>
          <a:prstGeom prst="rect">
            <a:avLst/>
          </a:prstGeom>
          <a:noFill/>
        </p:spPr>
        <p:txBody>
          <a:bodyPr wrap="square" rtlCol="0">
            <a:spAutoFit/>
          </a:bodyPr>
          <a:lstStyle/>
          <a:p>
            <a:pPr algn="ctr"/>
            <a:r>
              <a:rPr lang="en-US" sz="3600" b="1" dirty="0" smtClean="0">
                <a:solidFill>
                  <a:srgbClr val="FF0000"/>
                </a:solidFill>
                <a:latin typeface="Georgia" pitchFamily="18" charset="0"/>
              </a:rPr>
              <a:t>This is a  </a:t>
            </a:r>
            <a:r>
              <a:rPr lang="en-US" sz="3600" b="1" dirty="0" err="1" smtClean="0">
                <a:solidFill>
                  <a:srgbClr val="FF0000"/>
                </a:solidFill>
                <a:latin typeface="Georgia" pitchFamily="18" charset="0"/>
              </a:rPr>
              <a:t>MIScharacterization</a:t>
            </a:r>
            <a:r>
              <a:rPr lang="en-US" sz="3600" b="1" dirty="0" smtClean="0">
                <a:solidFill>
                  <a:srgbClr val="FF0000"/>
                </a:solidFill>
                <a:latin typeface="Georgia" pitchFamily="18" charset="0"/>
              </a:rPr>
              <a:t> of our view</a:t>
            </a:r>
          </a:p>
          <a:p>
            <a:pPr algn="ctr"/>
            <a:endParaRPr lang="en-US" sz="3600" b="1" dirty="0">
              <a:solidFill>
                <a:srgbClr val="FF0000"/>
              </a:solidFill>
              <a:latin typeface="Georgia" pitchFamily="18" charset="0"/>
            </a:endParaRPr>
          </a:p>
          <a:p>
            <a:pPr algn="ctr"/>
            <a:r>
              <a:rPr lang="en-US" sz="3600" b="1" dirty="0" smtClean="0">
                <a:latin typeface="Georgia" pitchFamily="18" charset="0"/>
              </a:rPr>
              <a:t>BUT THAT DOESN’T MATTER ANYMORE </a:t>
            </a:r>
          </a:p>
          <a:p>
            <a:pPr algn="ctr"/>
            <a:endParaRPr lang="en-US" sz="1800" b="1" dirty="0">
              <a:latin typeface="Georgia" pitchFamily="18" charset="0"/>
            </a:endParaRPr>
          </a:p>
          <a:p>
            <a:pPr algn="ctr"/>
            <a:r>
              <a:rPr lang="en-US" sz="3600" b="1" dirty="0" smtClean="0">
                <a:latin typeface="Georgia" pitchFamily="18" charset="0"/>
              </a:rPr>
              <a:t>Just like it doesn’t matter that no one actually serves prison time for pot…</a:t>
            </a:r>
          </a:p>
          <a:p>
            <a:pPr algn="ctr"/>
            <a:endParaRPr lang="en-US" sz="1800" b="1" dirty="0">
              <a:latin typeface="Georgia" pitchFamily="18" charset="0"/>
            </a:endParaRPr>
          </a:p>
          <a:p>
            <a:pPr algn="ctr"/>
            <a:r>
              <a:rPr lang="en-US" sz="3600" b="1" dirty="0" smtClean="0">
                <a:latin typeface="Georgia" pitchFamily="18" charset="0"/>
              </a:rPr>
              <a:t>“PERCEPTION IS REALITY”</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688112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7171195"/>
          </a:xfrm>
          <a:prstGeom prst="rect">
            <a:avLst/>
          </a:prstGeom>
          <a:noFill/>
        </p:spPr>
        <p:txBody>
          <a:bodyPr wrap="square" rtlCol="0">
            <a:spAutoFit/>
          </a:bodyPr>
          <a:lstStyle/>
          <a:p>
            <a:pPr algn="ctr"/>
            <a:r>
              <a:rPr lang="en-US" sz="3600" b="1" u="sng" dirty="0" smtClean="0">
                <a:solidFill>
                  <a:srgbClr val="FF0000"/>
                </a:solidFill>
                <a:latin typeface="Georgia" pitchFamily="18" charset="0"/>
              </a:rPr>
              <a:t>We Need To Live with the </a:t>
            </a:r>
          </a:p>
          <a:p>
            <a:pPr algn="ctr"/>
            <a:r>
              <a:rPr lang="en-US" sz="3600" b="1" u="sng" dirty="0" smtClean="0">
                <a:solidFill>
                  <a:srgbClr val="FF0000"/>
                </a:solidFill>
                <a:latin typeface="Georgia" pitchFamily="18" charset="0"/>
              </a:rPr>
              <a:t>“Hand We Are Dealt” </a:t>
            </a:r>
          </a:p>
          <a:p>
            <a:pPr algn="ctr"/>
            <a:r>
              <a:rPr lang="en-US" sz="3600" b="1" dirty="0" smtClean="0">
                <a:solidFill>
                  <a:srgbClr val="FF0000"/>
                </a:solidFill>
                <a:latin typeface="Georgia" pitchFamily="18" charset="0"/>
              </a:rPr>
              <a:t>(even if they are myths)</a:t>
            </a:r>
          </a:p>
          <a:p>
            <a:pPr algn="ctr"/>
            <a:endParaRPr lang="en-US" sz="3600" b="1" dirty="0">
              <a:solidFill>
                <a:srgbClr val="FF0000"/>
              </a:solidFill>
              <a:latin typeface="Georgia" pitchFamily="18" charset="0"/>
            </a:endParaRPr>
          </a:p>
          <a:p>
            <a:pPr algn="ctr"/>
            <a:r>
              <a:rPr lang="en-US" sz="3600" b="1" dirty="0" smtClean="0">
                <a:solidFill>
                  <a:schemeClr val="tx1"/>
                </a:solidFill>
                <a:latin typeface="Georgia" pitchFamily="18" charset="0"/>
              </a:rPr>
              <a:t>“Jails are full of MJ users”</a:t>
            </a:r>
            <a:endParaRPr lang="en-US" sz="1800" b="1" dirty="0">
              <a:solidFill>
                <a:schemeClr val="tx1"/>
              </a:solidFill>
              <a:latin typeface="Georgia" pitchFamily="18" charset="0"/>
            </a:endParaRPr>
          </a:p>
          <a:p>
            <a:pPr algn="ctr"/>
            <a:r>
              <a:rPr lang="en-US" sz="3600" b="1" dirty="0" smtClean="0">
                <a:solidFill>
                  <a:schemeClr val="tx1"/>
                </a:solidFill>
                <a:latin typeface="Georgia" pitchFamily="18" charset="0"/>
              </a:rPr>
              <a:t>“Addiction is a health issue”</a:t>
            </a:r>
            <a:endParaRPr lang="en-US" sz="1800" b="1" dirty="0">
              <a:solidFill>
                <a:schemeClr val="tx1"/>
              </a:solidFill>
              <a:latin typeface="Georgia" pitchFamily="18" charset="0"/>
            </a:endParaRPr>
          </a:p>
          <a:p>
            <a:pPr algn="ctr"/>
            <a:r>
              <a:rPr lang="en-US" sz="3600" b="1" dirty="0" smtClean="0">
                <a:solidFill>
                  <a:schemeClr val="tx1"/>
                </a:solidFill>
                <a:latin typeface="Georgia" pitchFamily="18" charset="0"/>
              </a:rPr>
              <a:t>“Treatment is best/can do no harm”</a:t>
            </a:r>
            <a:endParaRPr lang="en-US" sz="1800" b="1" dirty="0">
              <a:solidFill>
                <a:schemeClr val="tx1"/>
              </a:solidFill>
              <a:latin typeface="Georgia" pitchFamily="18" charset="0"/>
            </a:endParaRPr>
          </a:p>
          <a:p>
            <a:pPr algn="ctr"/>
            <a:r>
              <a:rPr lang="en-US" sz="3600" b="1" dirty="0" smtClean="0">
                <a:solidFill>
                  <a:schemeClr val="tx1"/>
                </a:solidFill>
                <a:latin typeface="Georgia" pitchFamily="18" charset="0"/>
              </a:rPr>
              <a:t>“We need to try something new”</a:t>
            </a:r>
          </a:p>
          <a:p>
            <a:pPr algn="ctr"/>
            <a:r>
              <a:rPr lang="en-US" sz="3600" b="1" dirty="0" smtClean="0">
                <a:solidFill>
                  <a:schemeClr val="tx1"/>
                </a:solidFill>
                <a:latin typeface="Georgia" pitchFamily="18" charset="0"/>
              </a:rPr>
              <a:t>“Marijuana has been demonized”</a:t>
            </a:r>
          </a:p>
          <a:p>
            <a:pPr algn="ctr"/>
            <a:r>
              <a:rPr lang="en-US" sz="3600" b="1" dirty="0" smtClean="0">
                <a:solidFill>
                  <a:schemeClr val="tx1"/>
                </a:solidFill>
                <a:latin typeface="Georgia" pitchFamily="18" charset="0"/>
              </a:rPr>
              <a:t>“The Drug War Hurts Minorities”</a:t>
            </a:r>
            <a:endParaRPr lang="en-US" sz="3600" b="1" dirty="0">
              <a:solidFill>
                <a:schemeClr val="tx1"/>
              </a:solidFill>
              <a:latin typeface="Georgia" pitchFamily="18" charset="0"/>
            </a:endParaRPr>
          </a:p>
          <a:p>
            <a:pPr algn="ctr"/>
            <a:r>
              <a:rPr lang="en-US" sz="3600" b="1" dirty="0" smtClean="0">
                <a:solidFill>
                  <a:schemeClr val="tx1"/>
                </a:solidFill>
                <a:latin typeface="Georgia" pitchFamily="18" charset="0"/>
              </a:rPr>
              <a:t>“The Drug War is a Failure”</a:t>
            </a:r>
          </a:p>
          <a:p>
            <a:pPr algn="ctr"/>
            <a:endParaRPr lang="en-US" sz="3200" b="1" dirty="0">
              <a:solidFill>
                <a:schemeClr val="tx1"/>
              </a:solidFill>
              <a:latin typeface="Georgia" pitchFamily="18" charset="0"/>
            </a:endParaRPr>
          </a:p>
          <a:p>
            <a:pPr algn="ctr"/>
            <a:endParaRPr lang="en-US" sz="3200" b="1" dirty="0">
              <a:solidFill>
                <a:srgbClr val="FFFF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1621745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20888"/>
            <a:ext cx="8784976" cy="1595967"/>
          </a:xfrm>
        </p:spPr>
        <p:txBody>
          <a:bodyPr>
            <a:noAutofit/>
          </a:bodyPr>
          <a:lstStyle/>
          <a:p>
            <a:pPr algn="ctr"/>
            <a:r>
              <a:rPr lang="en-US" sz="5400" b="1" dirty="0" smtClean="0">
                <a:solidFill>
                  <a:srgbClr val="FF0000"/>
                </a:solidFill>
                <a:latin typeface="Georgia" pitchFamily="18" charset="0"/>
              </a:rPr>
              <a:t>Why Are We Having This Discussion?</a:t>
            </a:r>
            <a:endParaRPr lang="en-US" sz="5400" b="1" dirty="0">
              <a:solidFill>
                <a:srgbClr val="FF0000"/>
              </a:solidFill>
              <a:latin typeface="Georgia" pitchFamily="18" charset="0"/>
            </a:endParaRPr>
          </a:p>
        </p:txBody>
      </p:sp>
      <p:sp>
        <p:nvSpPr>
          <p:cNvPr id="4" name="Footer Placeholder 3"/>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42335466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6032421"/>
          </a:xfrm>
          <a:prstGeom prst="rect">
            <a:avLst/>
          </a:prstGeom>
          <a:noFill/>
        </p:spPr>
        <p:txBody>
          <a:bodyPr wrap="square" rtlCol="0">
            <a:spAutoFit/>
          </a:bodyPr>
          <a:lstStyle/>
          <a:p>
            <a:pPr algn="ctr"/>
            <a:r>
              <a:rPr lang="en-US" sz="3600" b="1" dirty="0" smtClean="0">
                <a:latin typeface="Georgia" pitchFamily="18" charset="0"/>
              </a:rPr>
              <a:t>We Need a </a:t>
            </a:r>
            <a:r>
              <a:rPr lang="en-US" sz="3600" b="1" u="sng" dirty="0" smtClean="0">
                <a:solidFill>
                  <a:srgbClr val="FF0000"/>
                </a:solidFill>
                <a:latin typeface="Georgia" pitchFamily="18" charset="0"/>
              </a:rPr>
              <a:t>REBRANDING</a:t>
            </a:r>
          </a:p>
          <a:p>
            <a:pPr algn="ctr"/>
            <a:endParaRPr lang="en-US" sz="1800" b="1" dirty="0">
              <a:latin typeface="Georgia" pitchFamily="18" charset="0"/>
            </a:endParaRPr>
          </a:p>
          <a:p>
            <a:pPr algn="ctr"/>
            <a:r>
              <a:rPr lang="en-US" sz="3600" b="1" i="1" dirty="0" smtClean="0">
                <a:latin typeface="Georgia" pitchFamily="18" charset="0"/>
              </a:rPr>
              <a:t>A “SMART APPROACH”</a:t>
            </a:r>
          </a:p>
          <a:p>
            <a:pPr algn="ctr"/>
            <a:endParaRPr lang="en-US" sz="2400" dirty="0" smtClean="0">
              <a:latin typeface="Georgia" pitchFamily="18" charset="0"/>
            </a:endParaRPr>
          </a:p>
          <a:p>
            <a:pPr algn="ctr"/>
            <a:r>
              <a:rPr lang="en-US" sz="3200" b="1" dirty="0" smtClean="0">
                <a:latin typeface="Georgia" pitchFamily="18" charset="0"/>
              </a:rPr>
              <a:t>Not about legalization vs. incarceration</a:t>
            </a:r>
          </a:p>
          <a:p>
            <a:pPr algn="ctr"/>
            <a:endParaRPr lang="en-US" sz="1800" b="1" dirty="0">
              <a:latin typeface="Georgia" pitchFamily="18" charset="0"/>
            </a:endParaRPr>
          </a:p>
          <a:p>
            <a:pPr algn="ctr"/>
            <a:r>
              <a:rPr lang="en-US" sz="3200" b="1" dirty="0" smtClean="0">
                <a:latin typeface="Georgia" pitchFamily="18" charset="0"/>
              </a:rPr>
              <a:t>We can be against legalization </a:t>
            </a:r>
          </a:p>
          <a:p>
            <a:pPr algn="ctr"/>
            <a:r>
              <a:rPr lang="en-US" sz="3200" b="1" dirty="0" smtClean="0">
                <a:latin typeface="Georgia" pitchFamily="18" charset="0"/>
              </a:rPr>
              <a:t>but also for health, education, and common-sense</a:t>
            </a:r>
          </a:p>
          <a:p>
            <a:pPr algn="ctr"/>
            <a:endParaRPr lang="en-US" sz="1800" b="1" dirty="0">
              <a:latin typeface="Georgia" pitchFamily="18" charset="0"/>
            </a:endParaRPr>
          </a:p>
          <a:p>
            <a:pPr algn="ctr"/>
            <a:r>
              <a:rPr lang="en-US" sz="3200" b="1" dirty="0" smtClean="0">
                <a:latin typeface="Georgia" pitchFamily="18" charset="0"/>
              </a:rPr>
              <a:t>We can be against discriminatory laws and practices too. </a:t>
            </a:r>
          </a:p>
          <a:p>
            <a:pPr algn="ctr"/>
            <a:r>
              <a:rPr lang="en-US" sz="3200" b="1" dirty="0" smtClean="0">
                <a:latin typeface="Georgia" pitchFamily="18" charset="0"/>
              </a:rPr>
              <a:t>RECLAIM </a:t>
            </a:r>
            <a:r>
              <a:rPr lang="en-US" sz="3200" b="1" i="1" dirty="0" smtClean="0">
                <a:solidFill>
                  <a:srgbClr val="FF0000"/>
                </a:solidFill>
                <a:latin typeface="Georgia" pitchFamily="18" charset="0"/>
              </a:rPr>
              <a:t>“REFORM!”</a:t>
            </a:r>
            <a:endParaRPr lang="en-US" sz="3200" b="1" i="1" dirty="0">
              <a:solidFill>
                <a:srgbClr val="FF00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20239037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5878532"/>
          </a:xfrm>
          <a:prstGeom prst="rect">
            <a:avLst/>
          </a:prstGeom>
          <a:noFill/>
        </p:spPr>
        <p:txBody>
          <a:bodyPr wrap="square" rtlCol="0">
            <a:spAutoFit/>
          </a:bodyPr>
          <a:lstStyle/>
          <a:p>
            <a:pPr algn="ctr"/>
            <a:r>
              <a:rPr lang="en-US" sz="3600" b="1" dirty="0" smtClean="0">
                <a:latin typeface="Georgia" pitchFamily="18" charset="0"/>
              </a:rPr>
              <a:t>This is a about creating a PERMISSION STRUCTURE for others to support us.</a:t>
            </a:r>
          </a:p>
          <a:p>
            <a:pPr algn="ctr"/>
            <a:endParaRPr lang="en-US" sz="3600" b="1" i="1" dirty="0">
              <a:solidFill>
                <a:srgbClr val="FF0000"/>
              </a:solidFill>
              <a:latin typeface="Georgia" pitchFamily="18" charset="0"/>
            </a:endParaRPr>
          </a:p>
          <a:p>
            <a:pPr algn="ctr"/>
            <a:r>
              <a:rPr lang="en-US" sz="3600" b="1" i="1" dirty="0" smtClean="0">
                <a:solidFill>
                  <a:srgbClr val="FF0000"/>
                </a:solidFill>
                <a:latin typeface="Georgia" pitchFamily="18" charset="0"/>
              </a:rPr>
              <a:t>Medical MJ gave people “permission” to support legalization</a:t>
            </a:r>
          </a:p>
          <a:p>
            <a:pPr algn="ctr"/>
            <a:endParaRPr lang="en-US" sz="3600" b="1" i="1" dirty="0">
              <a:solidFill>
                <a:srgbClr val="FF0000"/>
              </a:solidFill>
              <a:latin typeface="Georgia" pitchFamily="18" charset="0"/>
            </a:endParaRPr>
          </a:p>
          <a:p>
            <a:pPr algn="ctr"/>
            <a:r>
              <a:rPr lang="en-US" sz="4400" b="1" i="1" dirty="0" smtClean="0">
                <a:solidFill>
                  <a:srgbClr val="FF0000"/>
                </a:solidFill>
                <a:latin typeface="Georgia" pitchFamily="18" charset="0"/>
              </a:rPr>
              <a:t>We need to give people “permission” to oppose it.</a:t>
            </a:r>
            <a:endParaRPr lang="en-US" sz="4400" b="1" i="1" dirty="0">
              <a:solidFill>
                <a:srgbClr val="FF00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37912689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4862870"/>
          </a:xfrm>
          <a:prstGeom prst="rect">
            <a:avLst/>
          </a:prstGeom>
          <a:noFill/>
        </p:spPr>
        <p:txBody>
          <a:bodyPr wrap="square" rtlCol="0">
            <a:spAutoFit/>
          </a:bodyPr>
          <a:lstStyle/>
          <a:p>
            <a:pPr algn="ctr"/>
            <a:r>
              <a:rPr lang="en-US" sz="3600" b="1" dirty="0" smtClean="0">
                <a:solidFill>
                  <a:srgbClr val="FF0000"/>
                </a:solidFill>
                <a:latin typeface="Georgia" pitchFamily="18" charset="0"/>
              </a:rPr>
              <a:t>Let’s Widen Our Tent</a:t>
            </a:r>
          </a:p>
          <a:p>
            <a:pPr algn="ctr"/>
            <a:endParaRPr lang="en-US" sz="3600" dirty="0" smtClean="0">
              <a:latin typeface="Georgia" pitchFamily="18" charset="0"/>
            </a:endParaRPr>
          </a:p>
          <a:p>
            <a:pPr algn="ctr"/>
            <a:endParaRPr lang="en-US" sz="1800" b="1" dirty="0">
              <a:solidFill>
                <a:schemeClr val="tx1"/>
              </a:solidFill>
              <a:latin typeface="Georgia" pitchFamily="18" charset="0"/>
            </a:endParaRPr>
          </a:p>
          <a:p>
            <a:pPr algn="ctr"/>
            <a:r>
              <a:rPr lang="en-US" sz="4400" b="1" dirty="0" smtClean="0">
                <a:solidFill>
                  <a:schemeClr val="tx1"/>
                </a:solidFill>
                <a:latin typeface="Georgia" pitchFamily="18" charset="0"/>
              </a:rPr>
              <a:t>Example: MSNBC Show, </a:t>
            </a:r>
          </a:p>
          <a:p>
            <a:pPr algn="ctr"/>
            <a:r>
              <a:rPr lang="en-US" sz="4400" b="1" dirty="0" smtClean="0">
                <a:solidFill>
                  <a:schemeClr val="tx1"/>
                </a:solidFill>
                <a:latin typeface="Georgia" pitchFamily="18" charset="0"/>
              </a:rPr>
              <a:t>“Up with Chris Hayes” with Soros Fellow, </a:t>
            </a:r>
            <a:r>
              <a:rPr lang="en-US" sz="4400" b="1" i="1" dirty="0" smtClean="0">
                <a:solidFill>
                  <a:schemeClr val="tx1"/>
                </a:solidFill>
                <a:latin typeface="Georgia" pitchFamily="18" charset="0"/>
              </a:rPr>
              <a:t>Newsweek</a:t>
            </a:r>
            <a:r>
              <a:rPr lang="en-US" sz="4400" b="1" dirty="0" smtClean="0">
                <a:solidFill>
                  <a:schemeClr val="tx1"/>
                </a:solidFill>
                <a:latin typeface="Georgia" pitchFamily="18" charset="0"/>
              </a:rPr>
              <a:t> Journalist, and NAACP Senior Staff Member</a:t>
            </a:r>
            <a:endParaRPr lang="en-US" sz="4400" b="1" dirty="0">
              <a:solidFill>
                <a:schemeClr val="tx1"/>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1060877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18" y="692696"/>
            <a:ext cx="8712968" cy="5115246"/>
          </a:xfrm>
          <a:prstGeom prst="rect">
            <a:avLst/>
          </a:prstGeom>
        </p:spPr>
        <p:txBody>
          <a:bodyPr wrap="square">
            <a:spAutoFit/>
          </a:bodyPr>
          <a:lstStyle/>
          <a:p>
            <a:pPr algn="ctr">
              <a:lnSpc>
                <a:spcPct val="80000"/>
              </a:lnSpc>
              <a:buFont typeface="Arial" charset="0"/>
              <a:buNone/>
            </a:pPr>
            <a:r>
              <a:rPr lang="en-US" sz="4000" b="1" dirty="0" smtClean="0">
                <a:solidFill>
                  <a:srgbClr val="C00000"/>
                </a:solidFill>
                <a:latin typeface="Georgia" pitchFamily="18" charset="0"/>
              </a:rPr>
              <a:t/>
            </a:r>
            <a:br>
              <a:rPr lang="en-US" sz="4000" b="1" dirty="0" smtClean="0">
                <a:solidFill>
                  <a:srgbClr val="C00000"/>
                </a:solidFill>
                <a:latin typeface="Georgia" pitchFamily="18" charset="0"/>
              </a:rPr>
            </a:br>
            <a:endParaRPr lang="en-US" sz="4000" b="1" dirty="0" smtClean="0">
              <a:solidFill>
                <a:srgbClr val="C00000"/>
              </a:solidFill>
              <a:latin typeface="Georgia" pitchFamily="18" charset="0"/>
            </a:endParaRPr>
          </a:p>
          <a:p>
            <a:pPr algn="ctr">
              <a:lnSpc>
                <a:spcPct val="80000"/>
              </a:lnSpc>
              <a:buFont typeface="Arial" charset="0"/>
              <a:buNone/>
            </a:pPr>
            <a:endParaRPr lang="en-US" sz="4000" b="1" dirty="0" smtClean="0">
              <a:solidFill>
                <a:srgbClr val="C00000"/>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Chair, Patrick J. Kennedy</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Launched January 10</a:t>
            </a:r>
            <a:r>
              <a:rPr lang="en-US" sz="3600" b="1" baseline="30000" dirty="0" smtClean="0">
                <a:solidFill>
                  <a:schemeClr val="tx1"/>
                </a:solidFill>
                <a:latin typeface="Georgia" pitchFamily="18" charset="0"/>
              </a:rPr>
              <a:t>th</a:t>
            </a:r>
            <a:r>
              <a:rPr lang="en-US" sz="3600" b="1" dirty="0" smtClean="0">
                <a:solidFill>
                  <a:schemeClr val="tx1"/>
                </a:solidFill>
                <a:latin typeface="Georgia" pitchFamily="18" charset="0"/>
              </a:rPr>
              <a:t>, Denver</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Over 5,000 press mentions</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Public Health Board of Trustees</a:t>
            </a:r>
          </a:p>
          <a:p>
            <a:pPr algn="ctr">
              <a:lnSpc>
                <a:spcPct val="80000"/>
              </a:lnSpc>
              <a:buFont typeface="Arial" charset="0"/>
              <a:buNone/>
            </a:pPr>
            <a:endParaRPr lang="en-US" sz="3600" b="1" dirty="0">
              <a:solidFill>
                <a:schemeClr val="tx1"/>
              </a:solidFill>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pic>
        <p:nvPicPr>
          <p:cNvPr id="4" name="Picture 3" descr="sam-logo-horiz.png"/>
          <p:cNvPicPr>
            <a:picLocks noChangeAspect="1"/>
          </p:cNvPicPr>
          <p:nvPr/>
        </p:nvPicPr>
        <p:blipFill>
          <a:blip r:embed="rId2"/>
          <a:stretch>
            <a:fillRect/>
          </a:stretch>
        </p:blipFill>
        <p:spPr>
          <a:xfrm>
            <a:off x="1862137" y="403346"/>
            <a:ext cx="5419725" cy="1362075"/>
          </a:xfrm>
          <a:prstGeom prst="rect">
            <a:avLst/>
          </a:prstGeom>
        </p:spPr>
      </p:pic>
    </p:spTree>
    <p:extLst>
      <p:ext uri="{BB962C8B-B14F-4D97-AF65-F5344CB8AC3E}">
        <p14:creationId xmlns:p14="http://schemas.microsoft.com/office/powerpoint/2010/main" val="40784940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a:srcRect/>
          <a:stretch>
            <a:fillRect/>
          </a:stretch>
        </p:blipFill>
        <p:spPr bwMode="auto">
          <a:xfrm>
            <a:off x="2125052" y="395654"/>
            <a:ext cx="5419725" cy="1362075"/>
          </a:xfrm>
          <a:prstGeom prst="rect">
            <a:avLst/>
          </a:prstGeom>
          <a:noFill/>
        </p:spPr>
      </p:pic>
      <p:sp>
        <p:nvSpPr>
          <p:cNvPr id="3" name="Rectangle 2"/>
          <p:cNvSpPr/>
          <p:nvPr/>
        </p:nvSpPr>
        <p:spPr>
          <a:xfrm>
            <a:off x="422031" y="1646425"/>
            <a:ext cx="8499231" cy="5262979"/>
          </a:xfrm>
          <a:prstGeom prst="rect">
            <a:avLst/>
          </a:prstGeom>
        </p:spPr>
        <p:txBody>
          <a:bodyPr wrap="square">
            <a:spAutoFit/>
          </a:bodyPr>
          <a:lstStyle/>
          <a:p>
            <a:pPr>
              <a:buFont typeface="Arial" pitchFamily="34" charset="0"/>
              <a:buChar char="•"/>
            </a:pPr>
            <a:r>
              <a:rPr lang="en-US" sz="2400" dirty="0" smtClean="0">
                <a:latin typeface="Cambria" pitchFamily="18" charset="0"/>
              </a:rPr>
              <a:t>To inform public policy with the science of today’s marijuana.</a:t>
            </a:r>
          </a:p>
          <a:p>
            <a:endParaRPr lang="en-US" sz="2400" dirty="0" smtClean="0">
              <a:latin typeface="Cambria" pitchFamily="18" charset="0"/>
            </a:endParaRPr>
          </a:p>
          <a:p>
            <a:pPr>
              <a:buFont typeface="Arial" pitchFamily="34" charset="0"/>
              <a:buChar char="•"/>
            </a:pPr>
            <a:r>
              <a:rPr lang="en-US" sz="2400" dirty="0" smtClean="0">
                <a:latin typeface="Cambria" pitchFamily="18" charset="0"/>
              </a:rPr>
              <a:t>To have honest conversation about reducing the unintended consequences of current marijuana policies, such as lifelong stigma due to arrest.</a:t>
            </a:r>
          </a:p>
          <a:p>
            <a:endParaRPr lang="en-US" sz="2400" dirty="0" smtClean="0">
              <a:latin typeface="Cambria" pitchFamily="18" charset="0"/>
            </a:endParaRPr>
          </a:p>
          <a:p>
            <a:pPr>
              <a:buFont typeface="Arial" pitchFamily="34" charset="0"/>
              <a:buChar char="•"/>
            </a:pPr>
            <a:r>
              <a:rPr lang="en-US" sz="2400" dirty="0" smtClean="0">
                <a:latin typeface="Cambria" pitchFamily="18" charset="0"/>
              </a:rPr>
              <a:t>To prevent the establishment of Big Marijuana that would market marijuana to children — and to prevent Big Tobacco from taking over Big Marijuana. Those are the very likely results of legalization.</a:t>
            </a:r>
          </a:p>
          <a:p>
            <a:endParaRPr lang="en-US" sz="2400" dirty="0" smtClean="0">
              <a:latin typeface="Cambria" pitchFamily="18" charset="0"/>
            </a:endParaRPr>
          </a:p>
          <a:p>
            <a:pPr>
              <a:buFont typeface="Arial" pitchFamily="34" charset="0"/>
              <a:buChar char="•"/>
            </a:pPr>
            <a:r>
              <a:rPr lang="en-US" sz="2400" dirty="0"/>
              <a:t>To promote research on marijuana in order to obtain FDA-approved, pharmacy-dispensed, cannabis-based medications."</a:t>
            </a:r>
            <a:endParaRPr lang="en-US" sz="2400" dirty="0">
              <a:latin typeface="Cambria" pitchFamily="18" charset="0"/>
            </a:endParaRPr>
          </a:p>
        </p:txBody>
      </p:sp>
    </p:spTree>
    <p:extLst>
      <p:ext uri="{BB962C8B-B14F-4D97-AF65-F5344CB8AC3E}">
        <p14:creationId xmlns:p14="http://schemas.microsoft.com/office/powerpoint/2010/main" val="151197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or-kennedy-upd-176442_960x360.png"/>
          <p:cNvPicPr>
            <a:picLocks noChangeAspect="1"/>
          </p:cNvPicPr>
          <p:nvPr/>
        </p:nvPicPr>
        <p:blipFill>
          <a:blip r:embed="rId2"/>
          <a:stretch>
            <a:fillRect/>
          </a:stretch>
        </p:blipFill>
        <p:spPr>
          <a:xfrm>
            <a:off x="0" y="1714500"/>
            <a:ext cx="9144000" cy="3429000"/>
          </a:xfrm>
          <a:prstGeom prst="rect">
            <a:avLst/>
          </a:prstGeom>
        </p:spPr>
      </p:pic>
    </p:spTree>
    <p:extLst>
      <p:ext uri="{BB962C8B-B14F-4D97-AF65-F5344CB8AC3E}">
        <p14:creationId xmlns:p14="http://schemas.microsoft.com/office/powerpoint/2010/main" val="187557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or-frum1-315090_960x360.png"/>
          <p:cNvPicPr>
            <a:picLocks noChangeAspect="1"/>
          </p:cNvPicPr>
          <p:nvPr/>
        </p:nvPicPr>
        <p:blipFill>
          <a:blip r:embed="rId2"/>
          <a:stretch>
            <a:fillRect/>
          </a:stretch>
        </p:blipFill>
        <p:spPr>
          <a:xfrm>
            <a:off x="0" y="1714500"/>
            <a:ext cx="9144000" cy="3429000"/>
          </a:xfrm>
          <a:prstGeom prst="rect">
            <a:avLst/>
          </a:prstGeom>
        </p:spPr>
      </p:pic>
    </p:spTree>
    <p:extLst>
      <p:ext uri="{BB962C8B-B14F-4D97-AF65-F5344CB8AC3E}">
        <p14:creationId xmlns:p14="http://schemas.microsoft.com/office/powerpoint/2010/main" val="201038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or-richter2-188509_960x360.png"/>
          <p:cNvPicPr>
            <a:picLocks noChangeAspect="1"/>
          </p:cNvPicPr>
          <p:nvPr/>
        </p:nvPicPr>
        <p:blipFill>
          <a:blip r:embed="rId2"/>
          <a:stretch>
            <a:fillRect/>
          </a:stretch>
        </p:blipFill>
        <p:spPr>
          <a:xfrm>
            <a:off x="0" y="1714500"/>
            <a:ext cx="9144000" cy="3429000"/>
          </a:xfrm>
          <a:prstGeom prst="rect">
            <a:avLst/>
          </a:prstGeom>
        </p:spPr>
      </p:pic>
    </p:spTree>
    <p:extLst>
      <p:ext uri="{BB962C8B-B14F-4D97-AF65-F5344CB8AC3E}">
        <p14:creationId xmlns:p14="http://schemas.microsoft.com/office/powerpoint/2010/main" val="56717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a:srcRect/>
          <a:stretch>
            <a:fillRect/>
          </a:stretch>
        </p:blipFill>
        <p:spPr bwMode="auto">
          <a:xfrm>
            <a:off x="2125052" y="395654"/>
            <a:ext cx="5419725" cy="1362075"/>
          </a:xfrm>
          <a:prstGeom prst="rect">
            <a:avLst/>
          </a:prstGeom>
          <a:noFill/>
        </p:spPr>
      </p:pic>
      <p:sp>
        <p:nvSpPr>
          <p:cNvPr id="3" name="Rectangle 2"/>
          <p:cNvSpPr/>
          <p:nvPr/>
        </p:nvSpPr>
        <p:spPr>
          <a:xfrm>
            <a:off x="422031" y="1964353"/>
            <a:ext cx="8499231" cy="5324535"/>
          </a:xfrm>
          <a:prstGeom prst="rect">
            <a:avLst/>
          </a:prstGeom>
        </p:spPr>
        <p:txBody>
          <a:bodyPr wrap="square">
            <a:spAutoFit/>
          </a:bodyPr>
          <a:lstStyle/>
          <a:p>
            <a:pPr algn="ctr"/>
            <a:r>
              <a:rPr lang="en-US" sz="4000" b="1" dirty="0" smtClean="0">
                <a:latin typeface="Cambria" pitchFamily="18" charset="0"/>
              </a:rPr>
              <a:t>One Week Later: Results</a:t>
            </a:r>
          </a:p>
          <a:p>
            <a:pPr algn="ctr"/>
            <a:endParaRPr lang="en-US" sz="2400" dirty="0" smtClean="0">
              <a:latin typeface="Cambria" pitchFamily="18" charset="0"/>
            </a:endParaRPr>
          </a:p>
          <a:p>
            <a:pPr algn="ctr"/>
            <a:r>
              <a:rPr lang="en-US" sz="3600" dirty="0" smtClean="0">
                <a:latin typeface="Cambria" pitchFamily="18" charset="0"/>
              </a:rPr>
              <a:t>Over 5,000 media hits </a:t>
            </a:r>
          </a:p>
          <a:p>
            <a:pPr algn="ctr"/>
            <a:r>
              <a:rPr lang="en-US" sz="3600" dirty="0" smtClean="0">
                <a:latin typeface="Cambria" pitchFamily="18" charset="0"/>
              </a:rPr>
              <a:t>Hundreds of supporting emails</a:t>
            </a:r>
          </a:p>
          <a:p>
            <a:pPr algn="ctr"/>
            <a:r>
              <a:rPr lang="en-US" sz="3600" dirty="0" smtClean="0">
                <a:latin typeface="Cambria" pitchFamily="18" charset="0"/>
              </a:rPr>
              <a:t>Numerous endorsements</a:t>
            </a:r>
          </a:p>
          <a:p>
            <a:pPr algn="ctr"/>
            <a:r>
              <a:rPr lang="en-US" sz="3600" dirty="0" smtClean="0">
                <a:latin typeface="Cambria" pitchFamily="18" charset="0"/>
              </a:rPr>
              <a:t>Political interest</a:t>
            </a:r>
          </a:p>
          <a:p>
            <a:pPr algn="ctr"/>
            <a:r>
              <a:rPr lang="en-US" sz="3600" dirty="0" smtClean="0">
                <a:latin typeface="Cambria" pitchFamily="18" charset="0"/>
              </a:rPr>
              <a:t>Financial donations </a:t>
            </a:r>
          </a:p>
          <a:p>
            <a:pPr algn="ctr"/>
            <a:r>
              <a:rPr lang="en-US" sz="3600" dirty="0" smtClean="0">
                <a:latin typeface="Cambria" pitchFamily="18" charset="0"/>
              </a:rPr>
              <a:t>Website with information and cites</a:t>
            </a:r>
          </a:p>
          <a:p>
            <a:pPr algn="ctr"/>
            <a:r>
              <a:rPr lang="en-US" sz="3600" dirty="0" smtClean="0">
                <a:latin typeface="Cambria" pitchFamily="18" charset="0"/>
              </a:rPr>
              <a:t>Social Media: Twitter, </a:t>
            </a:r>
            <a:r>
              <a:rPr lang="en-US" sz="3600" dirty="0" err="1" smtClean="0">
                <a:latin typeface="Cambria" pitchFamily="18" charset="0"/>
              </a:rPr>
              <a:t>Facebook</a:t>
            </a:r>
            <a:endParaRPr lang="en-US" sz="3600" dirty="0" smtClean="0">
              <a:latin typeface="Cambria" pitchFamily="18" charset="0"/>
            </a:endParaRPr>
          </a:p>
          <a:p>
            <a:endParaRPr lang="en-US" sz="2400" dirty="0" smtClean="0">
              <a:latin typeface="Cambria" pitchFamily="18" charset="0"/>
            </a:endParaRPr>
          </a:p>
        </p:txBody>
      </p:sp>
    </p:spTree>
    <p:extLst>
      <p:ext uri="{BB962C8B-B14F-4D97-AF65-F5344CB8AC3E}">
        <p14:creationId xmlns:p14="http://schemas.microsoft.com/office/powerpoint/2010/main" val="151197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a:srcRect/>
          <a:stretch>
            <a:fillRect/>
          </a:stretch>
        </p:blipFill>
        <p:spPr bwMode="auto">
          <a:xfrm>
            <a:off x="2125052" y="395654"/>
            <a:ext cx="5419725" cy="1362075"/>
          </a:xfrm>
          <a:prstGeom prst="rect">
            <a:avLst/>
          </a:prstGeom>
          <a:noFill/>
        </p:spPr>
      </p:pic>
      <p:sp>
        <p:nvSpPr>
          <p:cNvPr id="3" name="Rectangle 2"/>
          <p:cNvSpPr/>
          <p:nvPr/>
        </p:nvSpPr>
        <p:spPr>
          <a:xfrm>
            <a:off x="422031" y="1964353"/>
            <a:ext cx="8499231" cy="5878532"/>
          </a:xfrm>
          <a:prstGeom prst="rect">
            <a:avLst/>
          </a:prstGeom>
        </p:spPr>
        <p:txBody>
          <a:bodyPr wrap="square">
            <a:spAutoFit/>
          </a:bodyPr>
          <a:lstStyle/>
          <a:p>
            <a:pPr algn="ctr"/>
            <a:r>
              <a:rPr lang="en-US" sz="4000" b="1" dirty="0" smtClean="0">
                <a:latin typeface="Cambria" pitchFamily="18" charset="0"/>
              </a:rPr>
              <a:t>Future</a:t>
            </a:r>
          </a:p>
          <a:p>
            <a:pPr algn="ctr"/>
            <a:endParaRPr lang="en-US" sz="2400" dirty="0" smtClean="0">
              <a:latin typeface="Cambria" pitchFamily="18" charset="0"/>
            </a:endParaRPr>
          </a:p>
          <a:p>
            <a:pPr algn="ctr"/>
            <a:r>
              <a:rPr lang="en-US" sz="3600" dirty="0" smtClean="0">
                <a:latin typeface="Cambria" pitchFamily="18" charset="0"/>
              </a:rPr>
              <a:t>Nationwide infrastructure to support local partners in getting this message out</a:t>
            </a:r>
          </a:p>
          <a:p>
            <a:pPr algn="ctr"/>
            <a:endParaRPr lang="en-US" sz="3600" dirty="0" smtClean="0">
              <a:latin typeface="Cambria" pitchFamily="18" charset="0"/>
            </a:endParaRPr>
          </a:p>
          <a:p>
            <a:pPr algn="ctr"/>
            <a:r>
              <a:rPr lang="en-US" sz="3600" dirty="0" smtClean="0">
                <a:latin typeface="Cambria" pitchFamily="18" charset="0"/>
              </a:rPr>
              <a:t>CADCA, NNOAC, California, Colorado, Ohio, Michigan, Oregon, Washington, Rhode Island, Massachusetts</a:t>
            </a:r>
          </a:p>
          <a:p>
            <a:pPr algn="ctr"/>
            <a:endParaRPr lang="en-US" sz="3600" dirty="0" smtClean="0">
              <a:latin typeface="Cambria" pitchFamily="18" charset="0"/>
            </a:endParaRPr>
          </a:p>
          <a:p>
            <a:pPr algn="ctr"/>
            <a:endParaRPr lang="en-US" sz="3600" dirty="0" smtClean="0">
              <a:latin typeface="Cambria" pitchFamily="18" charset="0"/>
            </a:endParaRPr>
          </a:p>
          <a:p>
            <a:endParaRPr lang="en-US" sz="2400" dirty="0" smtClean="0">
              <a:latin typeface="Cambria" pitchFamily="18" charset="0"/>
            </a:endParaRPr>
          </a:p>
        </p:txBody>
      </p:sp>
    </p:spTree>
    <p:extLst>
      <p:ext uri="{BB962C8B-B14F-4D97-AF65-F5344CB8AC3E}">
        <p14:creationId xmlns:p14="http://schemas.microsoft.com/office/powerpoint/2010/main" val="151197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92042"/>
            <a:ext cx="8784976" cy="2952328"/>
          </a:xfrm>
        </p:spPr>
        <p:txBody>
          <a:bodyPr>
            <a:noAutofit/>
          </a:bodyPr>
          <a:lstStyle/>
          <a:p>
            <a:pPr algn="ctr"/>
            <a:r>
              <a:rPr lang="en-US" sz="5400" b="1" dirty="0" smtClean="0">
                <a:solidFill>
                  <a:srgbClr val="FF0000"/>
                </a:solidFill>
                <a:latin typeface="Georgia" pitchFamily="18" charset="0"/>
              </a:rPr>
              <a:t>Because Legalization Proponents Have Been Brilliant…</a:t>
            </a:r>
            <a:br>
              <a:rPr lang="en-US" sz="5400" b="1" dirty="0" smtClean="0">
                <a:solidFill>
                  <a:srgbClr val="FF0000"/>
                </a:solidFill>
                <a:latin typeface="Georgia" pitchFamily="18" charset="0"/>
              </a:rPr>
            </a:br>
            <a:r>
              <a:rPr lang="en-US" sz="5400" b="1" dirty="0" smtClean="0">
                <a:solidFill>
                  <a:srgbClr val="FF0000"/>
                </a:solidFill>
                <a:latin typeface="Georgia" pitchFamily="18" charset="0"/>
              </a:rPr>
              <a:t/>
            </a:r>
            <a:br>
              <a:rPr lang="en-US" sz="5400" b="1" dirty="0" smtClean="0">
                <a:solidFill>
                  <a:srgbClr val="FF0000"/>
                </a:solidFill>
                <a:latin typeface="Georgia" pitchFamily="18" charset="0"/>
              </a:rPr>
            </a:br>
            <a:r>
              <a:rPr lang="en-US" sz="5400" b="1" dirty="0">
                <a:solidFill>
                  <a:srgbClr val="FF0000"/>
                </a:solidFill>
                <a:latin typeface="Georgia" pitchFamily="18" charset="0"/>
              </a:rPr>
              <a:t/>
            </a:r>
            <a:br>
              <a:rPr lang="en-US" sz="5400" b="1" dirty="0">
                <a:solidFill>
                  <a:srgbClr val="FF0000"/>
                </a:solidFill>
                <a:latin typeface="Georgia" pitchFamily="18" charset="0"/>
              </a:rPr>
            </a:br>
            <a:r>
              <a:rPr lang="en-US" sz="5400" b="1" dirty="0" smtClean="0">
                <a:solidFill>
                  <a:srgbClr val="3366FF"/>
                </a:solidFill>
                <a:latin typeface="Georgia" pitchFamily="18" charset="0"/>
              </a:rPr>
              <a:t>…And We Have Not Been!</a:t>
            </a:r>
            <a:endParaRPr lang="en-US" sz="5400" b="1" dirty="0">
              <a:solidFill>
                <a:srgbClr val="3366FF"/>
              </a:solidFill>
              <a:latin typeface="Georgia" pitchFamily="18" charset="0"/>
            </a:endParaRPr>
          </a:p>
        </p:txBody>
      </p:sp>
      <p:sp>
        <p:nvSpPr>
          <p:cNvPr id="4" name="Footer Placeholder 3"/>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4397554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001643"/>
          </a:xfrm>
          <a:prstGeom prst="rect">
            <a:avLst/>
          </a:prstGeom>
          <a:noFill/>
        </p:spPr>
        <p:txBody>
          <a:bodyPr wrap="square" rtlCol="0">
            <a:spAutoFit/>
          </a:bodyPr>
          <a:lstStyle/>
          <a:p>
            <a:pPr algn="ctr"/>
            <a:endParaRPr lang="en-US" sz="3600" b="1" dirty="0" smtClean="0">
              <a:solidFill>
                <a:srgbClr val="FF0000"/>
              </a:solidFill>
              <a:latin typeface="Georgia" pitchFamily="18" charset="0"/>
            </a:endParaRPr>
          </a:p>
          <a:p>
            <a:pPr algn="ctr"/>
            <a:endParaRPr lang="en-US" sz="3600" b="1" dirty="0">
              <a:solidFill>
                <a:srgbClr val="FF0000"/>
              </a:solidFill>
              <a:latin typeface="Georgia" pitchFamily="18" charset="0"/>
            </a:endParaRPr>
          </a:p>
          <a:p>
            <a:pPr algn="ctr"/>
            <a:endParaRPr lang="en-US" sz="3600" b="1" dirty="0" smtClean="0">
              <a:solidFill>
                <a:srgbClr val="FF0000"/>
              </a:solidFill>
              <a:latin typeface="Georgia" pitchFamily="18" charset="0"/>
            </a:endParaRPr>
          </a:p>
          <a:p>
            <a:pPr algn="ctr"/>
            <a:endParaRPr lang="en-US" sz="3600" b="1" dirty="0">
              <a:solidFill>
                <a:srgbClr val="FF0000"/>
              </a:solidFill>
              <a:latin typeface="Georgia" pitchFamily="18" charset="0"/>
            </a:endParaRPr>
          </a:p>
          <a:p>
            <a:pPr algn="ctr"/>
            <a:r>
              <a:rPr lang="en-US" sz="4400" b="1" dirty="0" smtClean="0">
                <a:solidFill>
                  <a:srgbClr val="FF0000"/>
                </a:solidFill>
                <a:latin typeface="Georgia" pitchFamily="18" charset="0"/>
              </a:rPr>
              <a:t>Going Through the Arguments</a:t>
            </a:r>
          </a:p>
          <a:p>
            <a:pPr algn="ctr"/>
            <a:endParaRPr lang="en-US" sz="4400" dirty="0">
              <a:latin typeface="Georgia" pitchFamily="18" charset="0"/>
            </a:endParaRPr>
          </a:p>
          <a:p>
            <a:pPr algn="ctr"/>
            <a:endParaRPr lang="en-US" sz="3600" dirty="0" smtClean="0">
              <a:latin typeface="Georgia" pitchFamily="18" charset="0"/>
            </a:endParaRPr>
          </a:p>
          <a:p>
            <a:pPr algn="ctr"/>
            <a:endParaRPr lang="en-US" sz="3600" dirty="0">
              <a:latin typeface="Georgia" pitchFamily="18" charset="0"/>
            </a:endParaRPr>
          </a:p>
          <a:p>
            <a:pPr algn="ctr"/>
            <a:endParaRPr lang="en-US" sz="3600" dirty="0" smtClean="0">
              <a:latin typeface="Georgia" pitchFamily="18" charset="0"/>
            </a:endParaRPr>
          </a:p>
        </p:txBody>
      </p:sp>
      <p:sp>
        <p:nvSpPr>
          <p:cNvPr id="3" name="Footer Placeholder 2"/>
          <p:cNvSpPr>
            <a:spLocks noGrp="1"/>
          </p:cNvSpPr>
          <p:nvPr>
            <p:ph type="ftr" sz="quarter" idx="11"/>
          </p:nvPr>
        </p:nvSpPr>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34968369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654050" y="436563"/>
            <a:ext cx="7786688" cy="6154738"/>
            <a:chOff x="479" y="336"/>
            <a:chExt cx="4905" cy="3877"/>
          </a:xfrm>
        </p:grpSpPr>
        <p:sp>
          <p:nvSpPr>
            <p:cNvPr id="5" name="AutoShape 4"/>
            <p:cNvSpPr>
              <a:spLocks noChangeAspect="1" noChangeArrowheads="1" noTextEdit="1"/>
            </p:cNvSpPr>
            <p:nvPr/>
          </p:nvSpPr>
          <p:spPr bwMode="auto">
            <a:xfrm>
              <a:off x="480" y="336"/>
              <a:ext cx="4896" cy="3870"/>
            </a:xfrm>
            <a:prstGeom prst="rect">
              <a:avLst/>
            </a:prstGeom>
            <a:noFill/>
            <a:ln w="1270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6"/>
            <p:cNvSpPr>
              <a:spLocks noChangeArrowheads="1"/>
            </p:cNvSpPr>
            <p:nvPr/>
          </p:nvSpPr>
          <p:spPr bwMode="auto">
            <a:xfrm>
              <a:off x="486" y="341"/>
              <a:ext cx="4898" cy="38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Rectangle 7"/>
            <p:cNvSpPr>
              <a:spLocks noChangeArrowheads="1"/>
            </p:cNvSpPr>
            <p:nvPr/>
          </p:nvSpPr>
          <p:spPr bwMode="auto">
            <a:xfrm>
              <a:off x="479" y="1004"/>
              <a:ext cx="4898" cy="28"/>
            </a:xfrm>
            <a:prstGeom prst="rect">
              <a:avLst/>
            </a:prstGeom>
            <a:solidFill>
              <a:srgbClr val="FF0000"/>
            </a:solidFill>
            <a:ln w="0">
              <a:solidFill>
                <a:srgbClr val="FF0000"/>
              </a:solidFill>
              <a:round/>
              <a:headEnd/>
              <a:tailEnd/>
            </a:ln>
          </p:spPr>
          <p:txBody>
            <a:bodyPr/>
            <a:lstStyle/>
            <a:p>
              <a:endParaRPr lang="en-US"/>
            </a:p>
          </p:txBody>
        </p:sp>
        <p:sp>
          <p:nvSpPr>
            <p:cNvPr id="8" name="Freeform 8"/>
            <p:cNvSpPr>
              <a:spLocks noEditPoints="1"/>
            </p:cNvSpPr>
            <p:nvPr/>
          </p:nvSpPr>
          <p:spPr bwMode="auto">
            <a:xfrm>
              <a:off x="1483" y="1469"/>
              <a:ext cx="3179" cy="1594"/>
            </a:xfrm>
            <a:custGeom>
              <a:avLst/>
              <a:gdLst>
                <a:gd name="T0" fmla="*/ 0 w 3179"/>
                <a:gd name="T1" fmla="*/ 1587 h 1594"/>
                <a:gd name="T2" fmla="*/ 3179 w 3179"/>
                <a:gd name="T3" fmla="*/ 1587 h 1594"/>
                <a:gd name="T4" fmla="*/ 3179 w 3179"/>
                <a:gd name="T5" fmla="*/ 1594 h 1594"/>
                <a:gd name="T6" fmla="*/ 0 w 3179"/>
                <a:gd name="T7" fmla="*/ 1594 h 1594"/>
                <a:gd name="T8" fmla="*/ 0 w 3179"/>
                <a:gd name="T9" fmla="*/ 1587 h 1594"/>
                <a:gd name="T10" fmla="*/ 0 w 3179"/>
                <a:gd name="T11" fmla="*/ 1268 h 1594"/>
                <a:gd name="T12" fmla="*/ 3179 w 3179"/>
                <a:gd name="T13" fmla="*/ 1268 h 1594"/>
                <a:gd name="T14" fmla="*/ 3179 w 3179"/>
                <a:gd name="T15" fmla="*/ 1275 h 1594"/>
                <a:gd name="T16" fmla="*/ 0 w 3179"/>
                <a:gd name="T17" fmla="*/ 1275 h 1594"/>
                <a:gd name="T18" fmla="*/ 0 w 3179"/>
                <a:gd name="T19" fmla="*/ 1268 h 1594"/>
                <a:gd name="T20" fmla="*/ 0 w 3179"/>
                <a:gd name="T21" fmla="*/ 952 h 1594"/>
                <a:gd name="T22" fmla="*/ 3179 w 3179"/>
                <a:gd name="T23" fmla="*/ 952 h 1594"/>
                <a:gd name="T24" fmla="*/ 3179 w 3179"/>
                <a:gd name="T25" fmla="*/ 959 h 1594"/>
                <a:gd name="T26" fmla="*/ 0 w 3179"/>
                <a:gd name="T27" fmla="*/ 959 h 1594"/>
                <a:gd name="T28" fmla="*/ 0 w 3179"/>
                <a:gd name="T29" fmla="*/ 952 h 1594"/>
                <a:gd name="T30" fmla="*/ 0 w 3179"/>
                <a:gd name="T31" fmla="*/ 635 h 1594"/>
                <a:gd name="T32" fmla="*/ 3179 w 3179"/>
                <a:gd name="T33" fmla="*/ 635 h 1594"/>
                <a:gd name="T34" fmla="*/ 3179 w 3179"/>
                <a:gd name="T35" fmla="*/ 642 h 1594"/>
                <a:gd name="T36" fmla="*/ 0 w 3179"/>
                <a:gd name="T37" fmla="*/ 642 h 1594"/>
                <a:gd name="T38" fmla="*/ 0 w 3179"/>
                <a:gd name="T39" fmla="*/ 635 h 1594"/>
                <a:gd name="T40" fmla="*/ 0 w 3179"/>
                <a:gd name="T41" fmla="*/ 317 h 1594"/>
                <a:gd name="T42" fmla="*/ 3179 w 3179"/>
                <a:gd name="T43" fmla="*/ 317 h 1594"/>
                <a:gd name="T44" fmla="*/ 3179 w 3179"/>
                <a:gd name="T45" fmla="*/ 324 h 1594"/>
                <a:gd name="T46" fmla="*/ 0 w 3179"/>
                <a:gd name="T47" fmla="*/ 324 h 1594"/>
                <a:gd name="T48" fmla="*/ 0 w 3179"/>
                <a:gd name="T49" fmla="*/ 317 h 1594"/>
                <a:gd name="T50" fmla="*/ 0 w 3179"/>
                <a:gd name="T51" fmla="*/ 0 h 1594"/>
                <a:gd name="T52" fmla="*/ 3179 w 3179"/>
                <a:gd name="T53" fmla="*/ 0 h 1594"/>
                <a:gd name="T54" fmla="*/ 3179 w 3179"/>
                <a:gd name="T55" fmla="*/ 7 h 1594"/>
                <a:gd name="T56" fmla="*/ 0 w 3179"/>
                <a:gd name="T57" fmla="*/ 7 h 1594"/>
                <a:gd name="T58" fmla="*/ 0 w 3179"/>
                <a:gd name="T59" fmla="*/ 0 h 1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79" h="1594">
                  <a:moveTo>
                    <a:pt x="0" y="1587"/>
                  </a:moveTo>
                  <a:lnTo>
                    <a:pt x="3179" y="1587"/>
                  </a:lnTo>
                  <a:lnTo>
                    <a:pt x="3179" y="1594"/>
                  </a:lnTo>
                  <a:lnTo>
                    <a:pt x="0" y="1594"/>
                  </a:lnTo>
                  <a:lnTo>
                    <a:pt x="0" y="1587"/>
                  </a:lnTo>
                  <a:close/>
                  <a:moveTo>
                    <a:pt x="0" y="1268"/>
                  </a:moveTo>
                  <a:lnTo>
                    <a:pt x="3179" y="1268"/>
                  </a:lnTo>
                  <a:lnTo>
                    <a:pt x="3179" y="1275"/>
                  </a:lnTo>
                  <a:lnTo>
                    <a:pt x="0" y="1275"/>
                  </a:lnTo>
                  <a:lnTo>
                    <a:pt x="0" y="1268"/>
                  </a:lnTo>
                  <a:close/>
                  <a:moveTo>
                    <a:pt x="0" y="952"/>
                  </a:moveTo>
                  <a:lnTo>
                    <a:pt x="3179" y="952"/>
                  </a:lnTo>
                  <a:lnTo>
                    <a:pt x="3179" y="959"/>
                  </a:lnTo>
                  <a:lnTo>
                    <a:pt x="0" y="959"/>
                  </a:lnTo>
                  <a:lnTo>
                    <a:pt x="0" y="952"/>
                  </a:lnTo>
                  <a:close/>
                  <a:moveTo>
                    <a:pt x="0" y="635"/>
                  </a:moveTo>
                  <a:lnTo>
                    <a:pt x="3179" y="635"/>
                  </a:lnTo>
                  <a:lnTo>
                    <a:pt x="3179" y="642"/>
                  </a:lnTo>
                  <a:lnTo>
                    <a:pt x="0" y="642"/>
                  </a:lnTo>
                  <a:lnTo>
                    <a:pt x="0" y="635"/>
                  </a:lnTo>
                  <a:close/>
                  <a:moveTo>
                    <a:pt x="0" y="317"/>
                  </a:moveTo>
                  <a:lnTo>
                    <a:pt x="3179" y="317"/>
                  </a:lnTo>
                  <a:lnTo>
                    <a:pt x="3179" y="324"/>
                  </a:lnTo>
                  <a:lnTo>
                    <a:pt x="0" y="324"/>
                  </a:lnTo>
                  <a:lnTo>
                    <a:pt x="0" y="317"/>
                  </a:lnTo>
                  <a:close/>
                  <a:moveTo>
                    <a:pt x="0" y="0"/>
                  </a:moveTo>
                  <a:lnTo>
                    <a:pt x="3179" y="0"/>
                  </a:lnTo>
                  <a:lnTo>
                    <a:pt x="3179" y="7"/>
                  </a:lnTo>
                  <a:lnTo>
                    <a:pt x="0" y="7"/>
                  </a:lnTo>
                  <a:lnTo>
                    <a:pt x="0" y="0"/>
                  </a:lnTo>
                  <a:close/>
                </a:path>
              </a:pathLst>
            </a:custGeom>
            <a:solidFill>
              <a:srgbClr val="C0C0C0"/>
            </a:solidFill>
            <a:ln w="2" cap="flat">
              <a:solidFill>
                <a:srgbClr val="C0C0C0"/>
              </a:solidFill>
              <a:prstDash val="solid"/>
              <a:bevel/>
              <a:headEnd/>
              <a:tailEnd/>
            </a:ln>
          </p:spPr>
          <p:txBody>
            <a:bodyPr/>
            <a:lstStyle/>
            <a:p>
              <a:endParaRPr lang="en-US"/>
            </a:p>
          </p:txBody>
        </p:sp>
        <p:sp>
          <p:nvSpPr>
            <p:cNvPr id="9" name="Rectangle 9"/>
            <p:cNvSpPr>
              <a:spLocks noChangeArrowheads="1"/>
            </p:cNvSpPr>
            <p:nvPr/>
          </p:nvSpPr>
          <p:spPr bwMode="auto">
            <a:xfrm>
              <a:off x="1802" y="3166"/>
              <a:ext cx="424" cy="21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10"/>
            <p:cNvSpPr>
              <a:spLocks noEditPoints="1"/>
            </p:cNvSpPr>
            <p:nvPr/>
          </p:nvSpPr>
          <p:spPr bwMode="auto">
            <a:xfrm>
              <a:off x="1798" y="3162"/>
              <a:ext cx="431" cy="217"/>
            </a:xfrm>
            <a:custGeom>
              <a:avLst/>
              <a:gdLst>
                <a:gd name="T0" fmla="*/ 0 w 4224"/>
                <a:gd name="T1" fmla="*/ 3 h 2016"/>
                <a:gd name="T2" fmla="*/ 3 w 4224"/>
                <a:gd name="T3" fmla="*/ 0 h 2016"/>
                <a:gd name="T4" fmla="*/ 428 w 4224"/>
                <a:gd name="T5" fmla="*/ 0 h 2016"/>
                <a:gd name="T6" fmla="*/ 431 w 4224"/>
                <a:gd name="T7" fmla="*/ 3 h 2016"/>
                <a:gd name="T8" fmla="*/ 431 w 4224"/>
                <a:gd name="T9" fmla="*/ 214 h 2016"/>
                <a:gd name="T10" fmla="*/ 428 w 4224"/>
                <a:gd name="T11" fmla="*/ 217 h 2016"/>
                <a:gd name="T12" fmla="*/ 3 w 4224"/>
                <a:gd name="T13" fmla="*/ 217 h 2016"/>
                <a:gd name="T14" fmla="*/ 0 w 4224"/>
                <a:gd name="T15" fmla="*/ 214 h 2016"/>
                <a:gd name="T16" fmla="*/ 0 w 4224"/>
                <a:gd name="T17" fmla="*/ 3 h 2016"/>
                <a:gd name="T18" fmla="*/ 7 w 4224"/>
                <a:gd name="T19" fmla="*/ 214 h 2016"/>
                <a:gd name="T20" fmla="*/ 3 w 4224"/>
                <a:gd name="T21" fmla="*/ 210 h 2016"/>
                <a:gd name="T22" fmla="*/ 428 w 4224"/>
                <a:gd name="T23" fmla="*/ 210 h 2016"/>
                <a:gd name="T24" fmla="*/ 424 w 4224"/>
                <a:gd name="T25" fmla="*/ 214 h 2016"/>
                <a:gd name="T26" fmla="*/ 424 w 4224"/>
                <a:gd name="T27" fmla="*/ 3 h 2016"/>
                <a:gd name="T28" fmla="*/ 428 w 4224"/>
                <a:gd name="T29" fmla="*/ 7 h 2016"/>
                <a:gd name="T30" fmla="*/ 3 w 4224"/>
                <a:gd name="T31" fmla="*/ 7 h 2016"/>
                <a:gd name="T32" fmla="*/ 7 w 4224"/>
                <a:gd name="T33" fmla="*/ 3 h 2016"/>
                <a:gd name="T34" fmla="*/ 7 w 4224"/>
                <a:gd name="T35" fmla="*/ 214 h 20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24" h="2016">
                  <a:moveTo>
                    <a:pt x="0" y="32"/>
                  </a:moveTo>
                  <a:cubicBezTo>
                    <a:pt x="0" y="15"/>
                    <a:pt x="15" y="0"/>
                    <a:pt x="32" y="0"/>
                  </a:cubicBezTo>
                  <a:lnTo>
                    <a:pt x="4192" y="0"/>
                  </a:lnTo>
                  <a:cubicBezTo>
                    <a:pt x="4210" y="0"/>
                    <a:pt x="4224" y="15"/>
                    <a:pt x="4224" y="32"/>
                  </a:cubicBezTo>
                  <a:lnTo>
                    <a:pt x="4224" y="1984"/>
                  </a:lnTo>
                  <a:cubicBezTo>
                    <a:pt x="4224" y="2002"/>
                    <a:pt x="4210" y="2016"/>
                    <a:pt x="4192" y="2016"/>
                  </a:cubicBezTo>
                  <a:lnTo>
                    <a:pt x="32" y="2016"/>
                  </a:lnTo>
                  <a:cubicBezTo>
                    <a:pt x="15" y="2016"/>
                    <a:pt x="0" y="2002"/>
                    <a:pt x="0" y="1984"/>
                  </a:cubicBezTo>
                  <a:lnTo>
                    <a:pt x="0" y="32"/>
                  </a:lnTo>
                  <a:close/>
                  <a:moveTo>
                    <a:pt x="64" y="1984"/>
                  </a:moveTo>
                  <a:lnTo>
                    <a:pt x="32" y="1952"/>
                  </a:lnTo>
                  <a:lnTo>
                    <a:pt x="4192" y="1952"/>
                  </a:lnTo>
                  <a:lnTo>
                    <a:pt x="4160" y="1984"/>
                  </a:lnTo>
                  <a:lnTo>
                    <a:pt x="4160" y="32"/>
                  </a:lnTo>
                  <a:lnTo>
                    <a:pt x="4192" y="64"/>
                  </a:lnTo>
                  <a:lnTo>
                    <a:pt x="32" y="64"/>
                  </a:lnTo>
                  <a:lnTo>
                    <a:pt x="64" y="32"/>
                  </a:lnTo>
                  <a:lnTo>
                    <a:pt x="64" y="1984"/>
                  </a:lnTo>
                  <a:close/>
                </a:path>
              </a:pathLst>
            </a:custGeom>
            <a:solidFill>
              <a:srgbClr val="008080"/>
            </a:solidFill>
            <a:ln w="2" cap="flat">
              <a:solidFill>
                <a:srgbClr val="008080"/>
              </a:solidFill>
              <a:prstDash val="solid"/>
              <a:bevel/>
              <a:headEnd/>
              <a:tailEnd/>
            </a:ln>
          </p:spPr>
          <p:txBody>
            <a:bodyPr/>
            <a:lstStyle/>
            <a:p>
              <a:endParaRPr lang="en-US"/>
            </a:p>
          </p:txBody>
        </p:sp>
        <p:sp>
          <p:nvSpPr>
            <p:cNvPr id="11" name="Rectangle 11"/>
            <p:cNvSpPr>
              <a:spLocks noChangeArrowheads="1"/>
            </p:cNvSpPr>
            <p:nvPr/>
          </p:nvSpPr>
          <p:spPr bwMode="auto">
            <a:xfrm>
              <a:off x="2861" y="2636"/>
              <a:ext cx="425" cy="74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Freeform 12"/>
            <p:cNvSpPr>
              <a:spLocks noEditPoints="1"/>
            </p:cNvSpPr>
            <p:nvPr/>
          </p:nvSpPr>
          <p:spPr bwMode="auto">
            <a:xfrm>
              <a:off x="2858" y="2632"/>
              <a:ext cx="431" cy="747"/>
            </a:xfrm>
            <a:custGeom>
              <a:avLst/>
              <a:gdLst>
                <a:gd name="T0" fmla="*/ 0 w 4224"/>
                <a:gd name="T1" fmla="*/ 3 h 6944"/>
                <a:gd name="T2" fmla="*/ 3 w 4224"/>
                <a:gd name="T3" fmla="*/ 0 h 6944"/>
                <a:gd name="T4" fmla="*/ 428 w 4224"/>
                <a:gd name="T5" fmla="*/ 0 h 6944"/>
                <a:gd name="T6" fmla="*/ 431 w 4224"/>
                <a:gd name="T7" fmla="*/ 3 h 6944"/>
                <a:gd name="T8" fmla="*/ 431 w 4224"/>
                <a:gd name="T9" fmla="*/ 744 h 6944"/>
                <a:gd name="T10" fmla="*/ 428 w 4224"/>
                <a:gd name="T11" fmla="*/ 747 h 6944"/>
                <a:gd name="T12" fmla="*/ 3 w 4224"/>
                <a:gd name="T13" fmla="*/ 747 h 6944"/>
                <a:gd name="T14" fmla="*/ 0 w 4224"/>
                <a:gd name="T15" fmla="*/ 744 h 6944"/>
                <a:gd name="T16" fmla="*/ 0 w 4224"/>
                <a:gd name="T17" fmla="*/ 3 h 6944"/>
                <a:gd name="T18" fmla="*/ 7 w 4224"/>
                <a:gd name="T19" fmla="*/ 744 h 6944"/>
                <a:gd name="T20" fmla="*/ 3 w 4224"/>
                <a:gd name="T21" fmla="*/ 740 h 6944"/>
                <a:gd name="T22" fmla="*/ 428 w 4224"/>
                <a:gd name="T23" fmla="*/ 740 h 6944"/>
                <a:gd name="T24" fmla="*/ 424 w 4224"/>
                <a:gd name="T25" fmla="*/ 744 h 6944"/>
                <a:gd name="T26" fmla="*/ 424 w 4224"/>
                <a:gd name="T27" fmla="*/ 3 h 6944"/>
                <a:gd name="T28" fmla="*/ 428 w 4224"/>
                <a:gd name="T29" fmla="*/ 7 h 6944"/>
                <a:gd name="T30" fmla="*/ 3 w 4224"/>
                <a:gd name="T31" fmla="*/ 7 h 6944"/>
                <a:gd name="T32" fmla="*/ 7 w 4224"/>
                <a:gd name="T33" fmla="*/ 3 h 6944"/>
                <a:gd name="T34" fmla="*/ 7 w 4224"/>
                <a:gd name="T35" fmla="*/ 744 h 69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24" h="6944">
                  <a:moveTo>
                    <a:pt x="0" y="32"/>
                  </a:moveTo>
                  <a:cubicBezTo>
                    <a:pt x="0" y="15"/>
                    <a:pt x="15" y="0"/>
                    <a:pt x="32" y="0"/>
                  </a:cubicBezTo>
                  <a:lnTo>
                    <a:pt x="4192" y="0"/>
                  </a:lnTo>
                  <a:cubicBezTo>
                    <a:pt x="4210" y="0"/>
                    <a:pt x="4224" y="15"/>
                    <a:pt x="4224" y="32"/>
                  </a:cubicBezTo>
                  <a:lnTo>
                    <a:pt x="4224" y="6912"/>
                  </a:lnTo>
                  <a:cubicBezTo>
                    <a:pt x="4224" y="6930"/>
                    <a:pt x="4210" y="6944"/>
                    <a:pt x="4192" y="6944"/>
                  </a:cubicBezTo>
                  <a:lnTo>
                    <a:pt x="32" y="6944"/>
                  </a:lnTo>
                  <a:cubicBezTo>
                    <a:pt x="15" y="6944"/>
                    <a:pt x="0" y="6930"/>
                    <a:pt x="0" y="6912"/>
                  </a:cubicBezTo>
                  <a:lnTo>
                    <a:pt x="0" y="32"/>
                  </a:lnTo>
                  <a:close/>
                  <a:moveTo>
                    <a:pt x="64" y="6912"/>
                  </a:moveTo>
                  <a:lnTo>
                    <a:pt x="32" y="6880"/>
                  </a:lnTo>
                  <a:lnTo>
                    <a:pt x="4192" y="6880"/>
                  </a:lnTo>
                  <a:lnTo>
                    <a:pt x="4160" y="6912"/>
                  </a:lnTo>
                  <a:lnTo>
                    <a:pt x="4160" y="32"/>
                  </a:lnTo>
                  <a:lnTo>
                    <a:pt x="4192" y="64"/>
                  </a:lnTo>
                  <a:lnTo>
                    <a:pt x="32" y="64"/>
                  </a:lnTo>
                  <a:lnTo>
                    <a:pt x="64" y="32"/>
                  </a:lnTo>
                  <a:lnTo>
                    <a:pt x="64" y="6912"/>
                  </a:lnTo>
                  <a:close/>
                </a:path>
              </a:pathLst>
            </a:custGeom>
            <a:solidFill>
              <a:srgbClr val="008080"/>
            </a:solidFill>
            <a:ln w="2" cap="flat">
              <a:solidFill>
                <a:srgbClr val="008080"/>
              </a:solidFill>
              <a:prstDash val="solid"/>
              <a:bevel/>
              <a:headEnd/>
              <a:tailEnd/>
            </a:ln>
          </p:spPr>
          <p:txBody>
            <a:bodyPr/>
            <a:lstStyle/>
            <a:p>
              <a:endParaRPr lang="en-US"/>
            </a:p>
          </p:txBody>
        </p:sp>
        <p:sp>
          <p:nvSpPr>
            <p:cNvPr id="13" name="Rectangle 13"/>
            <p:cNvSpPr>
              <a:spLocks noChangeArrowheads="1"/>
            </p:cNvSpPr>
            <p:nvPr/>
          </p:nvSpPr>
          <p:spPr bwMode="auto">
            <a:xfrm>
              <a:off x="3921" y="1729"/>
              <a:ext cx="424" cy="1647"/>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Freeform 14"/>
            <p:cNvSpPr>
              <a:spLocks noEditPoints="1"/>
            </p:cNvSpPr>
            <p:nvPr/>
          </p:nvSpPr>
          <p:spPr bwMode="auto">
            <a:xfrm>
              <a:off x="3917" y="1726"/>
              <a:ext cx="431" cy="1653"/>
            </a:xfrm>
            <a:custGeom>
              <a:avLst/>
              <a:gdLst>
                <a:gd name="T0" fmla="*/ 0 w 2112"/>
                <a:gd name="T1" fmla="*/ 3 h 7688"/>
                <a:gd name="T2" fmla="*/ 3 w 2112"/>
                <a:gd name="T3" fmla="*/ 0 h 7688"/>
                <a:gd name="T4" fmla="*/ 428 w 2112"/>
                <a:gd name="T5" fmla="*/ 0 h 7688"/>
                <a:gd name="T6" fmla="*/ 431 w 2112"/>
                <a:gd name="T7" fmla="*/ 3 h 7688"/>
                <a:gd name="T8" fmla="*/ 431 w 2112"/>
                <a:gd name="T9" fmla="*/ 1650 h 7688"/>
                <a:gd name="T10" fmla="*/ 428 w 2112"/>
                <a:gd name="T11" fmla="*/ 1653 h 7688"/>
                <a:gd name="T12" fmla="*/ 3 w 2112"/>
                <a:gd name="T13" fmla="*/ 1653 h 7688"/>
                <a:gd name="T14" fmla="*/ 0 w 2112"/>
                <a:gd name="T15" fmla="*/ 1650 h 7688"/>
                <a:gd name="T16" fmla="*/ 0 w 2112"/>
                <a:gd name="T17" fmla="*/ 3 h 7688"/>
                <a:gd name="T18" fmla="*/ 7 w 2112"/>
                <a:gd name="T19" fmla="*/ 1650 h 7688"/>
                <a:gd name="T20" fmla="*/ 3 w 2112"/>
                <a:gd name="T21" fmla="*/ 1646 h 7688"/>
                <a:gd name="T22" fmla="*/ 428 w 2112"/>
                <a:gd name="T23" fmla="*/ 1646 h 7688"/>
                <a:gd name="T24" fmla="*/ 424 w 2112"/>
                <a:gd name="T25" fmla="*/ 1650 h 7688"/>
                <a:gd name="T26" fmla="*/ 424 w 2112"/>
                <a:gd name="T27" fmla="*/ 3 h 7688"/>
                <a:gd name="T28" fmla="*/ 428 w 2112"/>
                <a:gd name="T29" fmla="*/ 7 h 7688"/>
                <a:gd name="T30" fmla="*/ 3 w 2112"/>
                <a:gd name="T31" fmla="*/ 7 h 7688"/>
                <a:gd name="T32" fmla="*/ 7 w 2112"/>
                <a:gd name="T33" fmla="*/ 3 h 7688"/>
                <a:gd name="T34" fmla="*/ 7 w 2112"/>
                <a:gd name="T35" fmla="*/ 1650 h 76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2" h="7688">
                  <a:moveTo>
                    <a:pt x="0" y="16"/>
                  </a:moveTo>
                  <a:cubicBezTo>
                    <a:pt x="0" y="8"/>
                    <a:pt x="8" y="0"/>
                    <a:pt x="16" y="0"/>
                  </a:cubicBezTo>
                  <a:lnTo>
                    <a:pt x="2096" y="0"/>
                  </a:lnTo>
                  <a:cubicBezTo>
                    <a:pt x="2105" y="0"/>
                    <a:pt x="2112" y="8"/>
                    <a:pt x="2112" y="16"/>
                  </a:cubicBezTo>
                  <a:lnTo>
                    <a:pt x="2112" y="7672"/>
                  </a:lnTo>
                  <a:cubicBezTo>
                    <a:pt x="2112" y="7681"/>
                    <a:pt x="2105" y="7688"/>
                    <a:pt x="2096" y="7688"/>
                  </a:cubicBezTo>
                  <a:lnTo>
                    <a:pt x="16" y="7688"/>
                  </a:lnTo>
                  <a:cubicBezTo>
                    <a:pt x="8" y="7688"/>
                    <a:pt x="0" y="7681"/>
                    <a:pt x="0" y="7672"/>
                  </a:cubicBezTo>
                  <a:lnTo>
                    <a:pt x="0" y="16"/>
                  </a:lnTo>
                  <a:close/>
                  <a:moveTo>
                    <a:pt x="32" y="7672"/>
                  </a:moveTo>
                  <a:lnTo>
                    <a:pt x="16" y="7656"/>
                  </a:lnTo>
                  <a:lnTo>
                    <a:pt x="2096" y="7656"/>
                  </a:lnTo>
                  <a:lnTo>
                    <a:pt x="2080" y="7672"/>
                  </a:lnTo>
                  <a:lnTo>
                    <a:pt x="2080" y="16"/>
                  </a:lnTo>
                  <a:lnTo>
                    <a:pt x="2096" y="32"/>
                  </a:lnTo>
                  <a:lnTo>
                    <a:pt x="16" y="32"/>
                  </a:lnTo>
                  <a:lnTo>
                    <a:pt x="32" y="16"/>
                  </a:lnTo>
                  <a:lnTo>
                    <a:pt x="32" y="7672"/>
                  </a:lnTo>
                  <a:close/>
                </a:path>
              </a:pathLst>
            </a:custGeom>
            <a:solidFill>
              <a:srgbClr val="008080"/>
            </a:solidFill>
            <a:ln w="2" cap="flat">
              <a:solidFill>
                <a:srgbClr val="008080"/>
              </a:solidFill>
              <a:prstDash val="solid"/>
              <a:bevel/>
              <a:headEnd/>
              <a:tailEnd/>
            </a:ln>
          </p:spPr>
          <p:txBody>
            <a:bodyPr/>
            <a:lstStyle/>
            <a:p>
              <a:endParaRPr lang="en-US"/>
            </a:p>
          </p:txBody>
        </p:sp>
        <p:sp>
          <p:nvSpPr>
            <p:cNvPr id="15" name="Rectangle 15"/>
            <p:cNvSpPr>
              <a:spLocks noChangeArrowheads="1"/>
            </p:cNvSpPr>
            <p:nvPr/>
          </p:nvSpPr>
          <p:spPr bwMode="auto">
            <a:xfrm>
              <a:off x="1483" y="1473"/>
              <a:ext cx="2" cy="1902"/>
            </a:xfrm>
            <a:prstGeom prst="rect">
              <a:avLst/>
            </a:prstGeom>
            <a:solidFill>
              <a:srgbClr val="000000"/>
            </a:solidFill>
            <a:ln w="2">
              <a:solidFill>
                <a:srgbClr val="000000"/>
              </a:solidFill>
              <a:bevel/>
              <a:headEnd/>
              <a:tailEnd/>
            </a:ln>
          </p:spPr>
          <p:txBody>
            <a:bodyPr/>
            <a:lstStyle/>
            <a:p>
              <a:endParaRPr lang="en-US"/>
            </a:p>
          </p:txBody>
        </p:sp>
        <p:sp>
          <p:nvSpPr>
            <p:cNvPr id="16" name="Freeform 16"/>
            <p:cNvSpPr>
              <a:spLocks noEditPoints="1"/>
            </p:cNvSpPr>
            <p:nvPr/>
          </p:nvSpPr>
          <p:spPr bwMode="auto">
            <a:xfrm>
              <a:off x="1450" y="1473"/>
              <a:ext cx="34" cy="1903"/>
            </a:xfrm>
            <a:custGeom>
              <a:avLst/>
              <a:gdLst>
                <a:gd name="T0" fmla="*/ 0 w 34"/>
                <a:gd name="T1" fmla="*/ 1901 h 1903"/>
                <a:gd name="T2" fmla="*/ 34 w 34"/>
                <a:gd name="T3" fmla="*/ 1901 h 1903"/>
                <a:gd name="T4" fmla="*/ 34 w 34"/>
                <a:gd name="T5" fmla="*/ 1903 h 1903"/>
                <a:gd name="T6" fmla="*/ 0 w 34"/>
                <a:gd name="T7" fmla="*/ 1903 h 1903"/>
                <a:gd name="T8" fmla="*/ 0 w 34"/>
                <a:gd name="T9" fmla="*/ 1901 h 1903"/>
                <a:gd name="T10" fmla="*/ 0 w 34"/>
                <a:gd name="T11" fmla="*/ 1584 h 1903"/>
                <a:gd name="T12" fmla="*/ 34 w 34"/>
                <a:gd name="T13" fmla="*/ 1584 h 1903"/>
                <a:gd name="T14" fmla="*/ 34 w 34"/>
                <a:gd name="T15" fmla="*/ 1586 h 1903"/>
                <a:gd name="T16" fmla="*/ 0 w 34"/>
                <a:gd name="T17" fmla="*/ 1586 h 1903"/>
                <a:gd name="T18" fmla="*/ 0 w 34"/>
                <a:gd name="T19" fmla="*/ 1584 h 1903"/>
                <a:gd name="T20" fmla="*/ 0 w 34"/>
                <a:gd name="T21" fmla="*/ 1268 h 1903"/>
                <a:gd name="T22" fmla="*/ 34 w 34"/>
                <a:gd name="T23" fmla="*/ 1268 h 1903"/>
                <a:gd name="T24" fmla="*/ 34 w 34"/>
                <a:gd name="T25" fmla="*/ 1270 h 1903"/>
                <a:gd name="T26" fmla="*/ 0 w 34"/>
                <a:gd name="T27" fmla="*/ 1270 h 1903"/>
                <a:gd name="T28" fmla="*/ 0 w 34"/>
                <a:gd name="T29" fmla="*/ 1268 h 1903"/>
                <a:gd name="T30" fmla="*/ 0 w 34"/>
                <a:gd name="T31" fmla="*/ 949 h 1903"/>
                <a:gd name="T32" fmla="*/ 34 w 34"/>
                <a:gd name="T33" fmla="*/ 949 h 1903"/>
                <a:gd name="T34" fmla="*/ 34 w 34"/>
                <a:gd name="T35" fmla="*/ 951 h 1903"/>
                <a:gd name="T36" fmla="*/ 0 w 34"/>
                <a:gd name="T37" fmla="*/ 951 h 1903"/>
                <a:gd name="T38" fmla="*/ 0 w 34"/>
                <a:gd name="T39" fmla="*/ 949 h 1903"/>
                <a:gd name="T40" fmla="*/ 0 w 34"/>
                <a:gd name="T41" fmla="*/ 633 h 1903"/>
                <a:gd name="T42" fmla="*/ 34 w 34"/>
                <a:gd name="T43" fmla="*/ 633 h 1903"/>
                <a:gd name="T44" fmla="*/ 34 w 34"/>
                <a:gd name="T45" fmla="*/ 635 h 1903"/>
                <a:gd name="T46" fmla="*/ 0 w 34"/>
                <a:gd name="T47" fmla="*/ 635 h 1903"/>
                <a:gd name="T48" fmla="*/ 0 w 34"/>
                <a:gd name="T49" fmla="*/ 633 h 1903"/>
                <a:gd name="T50" fmla="*/ 0 w 34"/>
                <a:gd name="T51" fmla="*/ 316 h 1903"/>
                <a:gd name="T52" fmla="*/ 34 w 34"/>
                <a:gd name="T53" fmla="*/ 316 h 1903"/>
                <a:gd name="T54" fmla="*/ 34 w 34"/>
                <a:gd name="T55" fmla="*/ 318 h 1903"/>
                <a:gd name="T56" fmla="*/ 0 w 34"/>
                <a:gd name="T57" fmla="*/ 318 h 1903"/>
                <a:gd name="T58" fmla="*/ 0 w 34"/>
                <a:gd name="T59" fmla="*/ 316 h 1903"/>
                <a:gd name="T60" fmla="*/ 0 w 34"/>
                <a:gd name="T61" fmla="*/ 0 h 1903"/>
                <a:gd name="T62" fmla="*/ 34 w 34"/>
                <a:gd name="T63" fmla="*/ 0 h 1903"/>
                <a:gd name="T64" fmla="*/ 34 w 34"/>
                <a:gd name="T65" fmla="*/ 1 h 1903"/>
                <a:gd name="T66" fmla="*/ 0 w 34"/>
                <a:gd name="T67" fmla="*/ 1 h 1903"/>
                <a:gd name="T68" fmla="*/ 0 w 34"/>
                <a:gd name="T69" fmla="*/ 0 h 19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 h="1903">
                  <a:moveTo>
                    <a:pt x="0" y="1901"/>
                  </a:moveTo>
                  <a:lnTo>
                    <a:pt x="34" y="1901"/>
                  </a:lnTo>
                  <a:lnTo>
                    <a:pt x="34" y="1903"/>
                  </a:lnTo>
                  <a:lnTo>
                    <a:pt x="0" y="1903"/>
                  </a:lnTo>
                  <a:lnTo>
                    <a:pt x="0" y="1901"/>
                  </a:lnTo>
                  <a:close/>
                  <a:moveTo>
                    <a:pt x="0" y="1584"/>
                  </a:moveTo>
                  <a:lnTo>
                    <a:pt x="34" y="1584"/>
                  </a:lnTo>
                  <a:lnTo>
                    <a:pt x="34" y="1586"/>
                  </a:lnTo>
                  <a:lnTo>
                    <a:pt x="0" y="1586"/>
                  </a:lnTo>
                  <a:lnTo>
                    <a:pt x="0" y="1584"/>
                  </a:lnTo>
                  <a:close/>
                  <a:moveTo>
                    <a:pt x="0" y="1268"/>
                  </a:moveTo>
                  <a:lnTo>
                    <a:pt x="34" y="1268"/>
                  </a:lnTo>
                  <a:lnTo>
                    <a:pt x="34" y="1270"/>
                  </a:lnTo>
                  <a:lnTo>
                    <a:pt x="0" y="1270"/>
                  </a:lnTo>
                  <a:lnTo>
                    <a:pt x="0" y="1268"/>
                  </a:lnTo>
                  <a:close/>
                  <a:moveTo>
                    <a:pt x="0" y="949"/>
                  </a:moveTo>
                  <a:lnTo>
                    <a:pt x="34" y="949"/>
                  </a:lnTo>
                  <a:lnTo>
                    <a:pt x="34" y="951"/>
                  </a:lnTo>
                  <a:lnTo>
                    <a:pt x="0" y="951"/>
                  </a:lnTo>
                  <a:lnTo>
                    <a:pt x="0" y="949"/>
                  </a:lnTo>
                  <a:close/>
                  <a:moveTo>
                    <a:pt x="0" y="633"/>
                  </a:moveTo>
                  <a:lnTo>
                    <a:pt x="34" y="633"/>
                  </a:lnTo>
                  <a:lnTo>
                    <a:pt x="34" y="635"/>
                  </a:lnTo>
                  <a:lnTo>
                    <a:pt x="0" y="635"/>
                  </a:lnTo>
                  <a:lnTo>
                    <a:pt x="0" y="633"/>
                  </a:lnTo>
                  <a:close/>
                  <a:moveTo>
                    <a:pt x="0" y="316"/>
                  </a:moveTo>
                  <a:lnTo>
                    <a:pt x="34" y="316"/>
                  </a:lnTo>
                  <a:lnTo>
                    <a:pt x="34" y="318"/>
                  </a:lnTo>
                  <a:lnTo>
                    <a:pt x="0" y="318"/>
                  </a:lnTo>
                  <a:lnTo>
                    <a:pt x="0" y="316"/>
                  </a:lnTo>
                  <a:close/>
                  <a:moveTo>
                    <a:pt x="0" y="0"/>
                  </a:moveTo>
                  <a:lnTo>
                    <a:pt x="34" y="0"/>
                  </a:lnTo>
                  <a:lnTo>
                    <a:pt x="34" y="1"/>
                  </a:lnTo>
                  <a:lnTo>
                    <a:pt x="0" y="1"/>
                  </a:lnTo>
                  <a:lnTo>
                    <a:pt x="0" y="0"/>
                  </a:lnTo>
                  <a:close/>
                </a:path>
              </a:pathLst>
            </a:custGeom>
            <a:solidFill>
              <a:srgbClr val="000000"/>
            </a:solidFill>
            <a:ln w="2" cap="flat">
              <a:solidFill>
                <a:srgbClr val="000000"/>
              </a:solidFill>
              <a:prstDash val="solid"/>
              <a:bevel/>
              <a:headEnd/>
              <a:tailEnd/>
            </a:ln>
          </p:spPr>
          <p:txBody>
            <a:bodyPr/>
            <a:lstStyle/>
            <a:p>
              <a:endParaRPr lang="en-US"/>
            </a:p>
          </p:txBody>
        </p:sp>
        <p:sp>
          <p:nvSpPr>
            <p:cNvPr id="17" name="Rectangle 17"/>
            <p:cNvSpPr>
              <a:spLocks noChangeArrowheads="1"/>
            </p:cNvSpPr>
            <p:nvPr/>
          </p:nvSpPr>
          <p:spPr bwMode="auto">
            <a:xfrm>
              <a:off x="1484" y="3374"/>
              <a:ext cx="3179" cy="2"/>
            </a:xfrm>
            <a:prstGeom prst="rect">
              <a:avLst/>
            </a:prstGeom>
            <a:solidFill>
              <a:srgbClr val="000000"/>
            </a:solidFill>
            <a:ln w="2">
              <a:solidFill>
                <a:srgbClr val="000000"/>
              </a:solidFill>
              <a:bevel/>
              <a:headEnd/>
              <a:tailEnd/>
            </a:ln>
          </p:spPr>
          <p:txBody>
            <a:bodyPr/>
            <a:lstStyle/>
            <a:p>
              <a:endParaRPr lang="en-US"/>
            </a:p>
          </p:txBody>
        </p:sp>
        <p:sp>
          <p:nvSpPr>
            <p:cNvPr id="18" name="Freeform 18"/>
            <p:cNvSpPr>
              <a:spLocks noEditPoints="1"/>
            </p:cNvSpPr>
            <p:nvPr/>
          </p:nvSpPr>
          <p:spPr bwMode="auto">
            <a:xfrm>
              <a:off x="1483" y="3375"/>
              <a:ext cx="3180" cy="41"/>
            </a:xfrm>
            <a:custGeom>
              <a:avLst/>
              <a:gdLst>
                <a:gd name="T0" fmla="*/ 2 w 3180"/>
                <a:gd name="T1" fmla="*/ 0 h 41"/>
                <a:gd name="T2" fmla="*/ 2 w 3180"/>
                <a:gd name="T3" fmla="*/ 41 h 41"/>
                <a:gd name="T4" fmla="*/ 0 w 3180"/>
                <a:gd name="T5" fmla="*/ 41 h 41"/>
                <a:gd name="T6" fmla="*/ 0 w 3180"/>
                <a:gd name="T7" fmla="*/ 0 h 41"/>
                <a:gd name="T8" fmla="*/ 2 w 3180"/>
                <a:gd name="T9" fmla="*/ 0 h 41"/>
                <a:gd name="T10" fmla="*/ 1061 w 3180"/>
                <a:gd name="T11" fmla="*/ 0 h 41"/>
                <a:gd name="T12" fmla="*/ 1061 w 3180"/>
                <a:gd name="T13" fmla="*/ 41 h 41"/>
                <a:gd name="T14" fmla="*/ 1060 w 3180"/>
                <a:gd name="T15" fmla="*/ 41 h 41"/>
                <a:gd name="T16" fmla="*/ 1060 w 3180"/>
                <a:gd name="T17" fmla="*/ 0 h 41"/>
                <a:gd name="T18" fmla="*/ 1061 w 3180"/>
                <a:gd name="T19" fmla="*/ 0 h 41"/>
                <a:gd name="T20" fmla="*/ 2121 w 3180"/>
                <a:gd name="T21" fmla="*/ 0 h 41"/>
                <a:gd name="T22" fmla="*/ 2121 w 3180"/>
                <a:gd name="T23" fmla="*/ 41 h 41"/>
                <a:gd name="T24" fmla="*/ 2119 w 3180"/>
                <a:gd name="T25" fmla="*/ 41 h 41"/>
                <a:gd name="T26" fmla="*/ 2119 w 3180"/>
                <a:gd name="T27" fmla="*/ 0 h 41"/>
                <a:gd name="T28" fmla="*/ 2121 w 3180"/>
                <a:gd name="T29" fmla="*/ 0 h 41"/>
                <a:gd name="T30" fmla="*/ 3180 w 3180"/>
                <a:gd name="T31" fmla="*/ 0 h 41"/>
                <a:gd name="T32" fmla="*/ 3180 w 3180"/>
                <a:gd name="T33" fmla="*/ 41 h 41"/>
                <a:gd name="T34" fmla="*/ 3179 w 3180"/>
                <a:gd name="T35" fmla="*/ 41 h 41"/>
                <a:gd name="T36" fmla="*/ 3179 w 3180"/>
                <a:gd name="T37" fmla="*/ 0 h 41"/>
                <a:gd name="T38" fmla="*/ 3180 w 3180"/>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80" h="41">
                  <a:moveTo>
                    <a:pt x="2" y="0"/>
                  </a:moveTo>
                  <a:lnTo>
                    <a:pt x="2" y="41"/>
                  </a:lnTo>
                  <a:lnTo>
                    <a:pt x="0" y="41"/>
                  </a:lnTo>
                  <a:lnTo>
                    <a:pt x="0" y="0"/>
                  </a:lnTo>
                  <a:lnTo>
                    <a:pt x="2" y="0"/>
                  </a:lnTo>
                  <a:close/>
                  <a:moveTo>
                    <a:pt x="1061" y="0"/>
                  </a:moveTo>
                  <a:lnTo>
                    <a:pt x="1061" y="41"/>
                  </a:lnTo>
                  <a:lnTo>
                    <a:pt x="1060" y="41"/>
                  </a:lnTo>
                  <a:lnTo>
                    <a:pt x="1060" y="0"/>
                  </a:lnTo>
                  <a:lnTo>
                    <a:pt x="1061" y="0"/>
                  </a:lnTo>
                  <a:close/>
                  <a:moveTo>
                    <a:pt x="2121" y="0"/>
                  </a:moveTo>
                  <a:lnTo>
                    <a:pt x="2121" y="41"/>
                  </a:lnTo>
                  <a:lnTo>
                    <a:pt x="2119" y="41"/>
                  </a:lnTo>
                  <a:lnTo>
                    <a:pt x="2119" y="0"/>
                  </a:lnTo>
                  <a:lnTo>
                    <a:pt x="2121" y="0"/>
                  </a:lnTo>
                  <a:close/>
                  <a:moveTo>
                    <a:pt x="3180" y="0"/>
                  </a:moveTo>
                  <a:lnTo>
                    <a:pt x="3180" y="41"/>
                  </a:lnTo>
                  <a:lnTo>
                    <a:pt x="3179" y="41"/>
                  </a:lnTo>
                  <a:lnTo>
                    <a:pt x="3179" y="0"/>
                  </a:lnTo>
                  <a:lnTo>
                    <a:pt x="3180" y="0"/>
                  </a:lnTo>
                  <a:close/>
                </a:path>
              </a:pathLst>
            </a:custGeom>
            <a:solidFill>
              <a:srgbClr val="000000"/>
            </a:solidFill>
            <a:ln w="2" cap="flat">
              <a:solidFill>
                <a:srgbClr val="000000"/>
              </a:solidFill>
              <a:prstDash val="solid"/>
              <a:bevel/>
              <a:headEnd/>
              <a:tailEnd/>
            </a:ln>
          </p:spPr>
          <p:txBody>
            <a:bodyPr/>
            <a:lstStyle/>
            <a:p>
              <a:endParaRPr lang="en-US"/>
            </a:p>
          </p:txBody>
        </p:sp>
        <p:sp>
          <p:nvSpPr>
            <p:cNvPr id="19" name="Rectangle 19"/>
            <p:cNvSpPr>
              <a:spLocks noChangeArrowheads="1"/>
            </p:cNvSpPr>
            <p:nvPr/>
          </p:nvSpPr>
          <p:spPr bwMode="auto">
            <a:xfrm>
              <a:off x="1935" y="2981"/>
              <a:ext cx="21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rgbClr val="000000"/>
                  </a:solidFill>
                </a:rPr>
                <a:t>6.6</a:t>
              </a:r>
              <a:endParaRPr lang="en-US" dirty="0">
                <a:latin typeface="Arial" charset="0"/>
              </a:endParaRPr>
            </a:p>
          </p:txBody>
        </p:sp>
        <p:sp>
          <p:nvSpPr>
            <p:cNvPr id="20" name="Rectangle 20"/>
            <p:cNvSpPr>
              <a:spLocks noChangeArrowheads="1"/>
            </p:cNvSpPr>
            <p:nvPr/>
          </p:nvSpPr>
          <p:spPr bwMode="auto">
            <a:xfrm>
              <a:off x="2963" y="2451"/>
              <a:ext cx="2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23.3</a:t>
              </a:r>
              <a:endParaRPr lang="en-US">
                <a:latin typeface="Arial" charset="0"/>
              </a:endParaRPr>
            </a:p>
          </p:txBody>
        </p:sp>
        <p:sp>
          <p:nvSpPr>
            <p:cNvPr id="21" name="Rectangle 21"/>
            <p:cNvSpPr>
              <a:spLocks noChangeArrowheads="1"/>
            </p:cNvSpPr>
            <p:nvPr/>
          </p:nvSpPr>
          <p:spPr bwMode="auto">
            <a:xfrm>
              <a:off x="4023" y="1544"/>
              <a:ext cx="28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51.9</a:t>
              </a:r>
              <a:endParaRPr lang="en-US">
                <a:latin typeface="Arial" charset="0"/>
              </a:endParaRPr>
            </a:p>
          </p:txBody>
        </p:sp>
        <p:sp>
          <p:nvSpPr>
            <p:cNvPr id="22" name="Rectangle 22"/>
            <p:cNvSpPr>
              <a:spLocks noChangeArrowheads="1"/>
            </p:cNvSpPr>
            <p:nvPr/>
          </p:nvSpPr>
          <p:spPr bwMode="auto">
            <a:xfrm>
              <a:off x="1329" y="3301"/>
              <a:ext cx="12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0</a:t>
              </a:r>
              <a:endParaRPr lang="en-US">
                <a:latin typeface="Arial" charset="0"/>
              </a:endParaRPr>
            </a:p>
          </p:txBody>
        </p:sp>
        <p:sp>
          <p:nvSpPr>
            <p:cNvPr id="23" name="Rectangle 23"/>
            <p:cNvSpPr>
              <a:spLocks noChangeArrowheads="1"/>
            </p:cNvSpPr>
            <p:nvPr/>
          </p:nvSpPr>
          <p:spPr bwMode="auto">
            <a:xfrm>
              <a:off x="1276" y="2984"/>
              <a:ext cx="17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10</a:t>
              </a:r>
              <a:endParaRPr lang="en-US">
                <a:latin typeface="Arial" charset="0"/>
              </a:endParaRPr>
            </a:p>
          </p:txBody>
        </p:sp>
        <p:sp>
          <p:nvSpPr>
            <p:cNvPr id="24" name="Rectangle 24"/>
            <p:cNvSpPr>
              <a:spLocks noChangeArrowheads="1"/>
            </p:cNvSpPr>
            <p:nvPr/>
          </p:nvSpPr>
          <p:spPr bwMode="auto">
            <a:xfrm>
              <a:off x="1276" y="2667"/>
              <a:ext cx="17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20</a:t>
              </a:r>
              <a:endParaRPr lang="en-US">
                <a:latin typeface="Arial" charset="0"/>
              </a:endParaRPr>
            </a:p>
          </p:txBody>
        </p:sp>
        <p:sp>
          <p:nvSpPr>
            <p:cNvPr id="25" name="Rectangle 25"/>
            <p:cNvSpPr>
              <a:spLocks noChangeArrowheads="1"/>
            </p:cNvSpPr>
            <p:nvPr/>
          </p:nvSpPr>
          <p:spPr bwMode="auto">
            <a:xfrm>
              <a:off x="1276" y="2350"/>
              <a:ext cx="17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30</a:t>
              </a:r>
              <a:endParaRPr lang="en-US">
                <a:latin typeface="Arial" charset="0"/>
              </a:endParaRPr>
            </a:p>
          </p:txBody>
        </p:sp>
        <p:sp>
          <p:nvSpPr>
            <p:cNvPr id="26" name="Rectangle 26"/>
            <p:cNvSpPr>
              <a:spLocks noChangeArrowheads="1"/>
            </p:cNvSpPr>
            <p:nvPr/>
          </p:nvSpPr>
          <p:spPr bwMode="auto">
            <a:xfrm>
              <a:off x="1276" y="2032"/>
              <a:ext cx="17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40</a:t>
              </a:r>
              <a:endParaRPr lang="en-US">
                <a:latin typeface="Arial" charset="0"/>
              </a:endParaRPr>
            </a:p>
          </p:txBody>
        </p:sp>
        <p:sp>
          <p:nvSpPr>
            <p:cNvPr id="27" name="Rectangle 27"/>
            <p:cNvSpPr>
              <a:spLocks noChangeArrowheads="1"/>
            </p:cNvSpPr>
            <p:nvPr/>
          </p:nvSpPr>
          <p:spPr bwMode="auto">
            <a:xfrm>
              <a:off x="1276" y="1715"/>
              <a:ext cx="17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50</a:t>
              </a:r>
              <a:endParaRPr lang="en-US">
                <a:latin typeface="Arial" charset="0"/>
              </a:endParaRPr>
            </a:p>
          </p:txBody>
        </p:sp>
        <p:sp>
          <p:nvSpPr>
            <p:cNvPr id="28" name="Rectangle 28"/>
            <p:cNvSpPr>
              <a:spLocks noChangeArrowheads="1"/>
            </p:cNvSpPr>
            <p:nvPr/>
          </p:nvSpPr>
          <p:spPr bwMode="auto">
            <a:xfrm>
              <a:off x="1276" y="1398"/>
              <a:ext cx="17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rPr>
                <a:t>60</a:t>
              </a:r>
              <a:endParaRPr lang="en-US">
                <a:latin typeface="Arial" charset="0"/>
              </a:endParaRPr>
            </a:p>
          </p:txBody>
        </p:sp>
        <p:sp>
          <p:nvSpPr>
            <p:cNvPr id="29" name="Rectangle 29"/>
            <p:cNvSpPr>
              <a:spLocks noChangeArrowheads="1"/>
            </p:cNvSpPr>
            <p:nvPr/>
          </p:nvSpPr>
          <p:spPr bwMode="auto">
            <a:xfrm>
              <a:off x="1754" y="3497"/>
              <a:ext cx="58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Marijuana</a:t>
              </a:r>
              <a:endParaRPr lang="en-US">
                <a:latin typeface="Arial" charset="0"/>
              </a:endParaRPr>
            </a:p>
          </p:txBody>
        </p:sp>
        <p:sp>
          <p:nvSpPr>
            <p:cNvPr id="30" name="Rectangle 30"/>
            <p:cNvSpPr>
              <a:spLocks noChangeArrowheads="1"/>
            </p:cNvSpPr>
            <p:nvPr/>
          </p:nvSpPr>
          <p:spPr bwMode="auto">
            <a:xfrm>
              <a:off x="2823" y="3497"/>
              <a:ext cx="57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Cigarettes</a:t>
              </a:r>
              <a:endParaRPr lang="en-US">
                <a:latin typeface="Arial" charset="0"/>
              </a:endParaRPr>
            </a:p>
          </p:txBody>
        </p:sp>
        <p:sp>
          <p:nvSpPr>
            <p:cNvPr id="31" name="Rectangle 31"/>
            <p:cNvSpPr>
              <a:spLocks noChangeArrowheads="1"/>
            </p:cNvSpPr>
            <p:nvPr/>
          </p:nvSpPr>
          <p:spPr bwMode="auto">
            <a:xfrm>
              <a:off x="3943" y="3497"/>
              <a:ext cx="44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Alcohol</a:t>
              </a:r>
              <a:endParaRPr lang="en-US">
                <a:latin typeface="Arial" charset="0"/>
              </a:endParaRPr>
            </a:p>
          </p:txBody>
        </p:sp>
        <p:sp>
          <p:nvSpPr>
            <p:cNvPr id="32" name="Rectangle 32"/>
            <p:cNvSpPr>
              <a:spLocks noChangeArrowheads="1"/>
            </p:cNvSpPr>
            <p:nvPr/>
          </p:nvSpPr>
          <p:spPr bwMode="auto">
            <a:xfrm>
              <a:off x="1175" y="324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Arial" charset="0"/>
              </a:endParaRPr>
            </a:p>
          </p:txBody>
        </p:sp>
        <p:sp>
          <p:nvSpPr>
            <p:cNvPr id="33" name="Rectangle 34"/>
            <p:cNvSpPr>
              <a:spLocks noChangeArrowheads="1"/>
            </p:cNvSpPr>
            <p:nvPr/>
          </p:nvSpPr>
          <p:spPr bwMode="auto">
            <a:xfrm>
              <a:off x="1467" y="463"/>
              <a:ext cx="312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400" b="1" dirty="0" smtClean="0">
                  <a:latin typeface="Arial" charset="0"/>
                </a:rPr>
                <a:t>Current Use of Major Substances </a:t>
              </a:r>
            </a:p>
            <a:p>
              <a:r>
                <a:rPr lang="en-US" sz="2400" b="1" dirty="0" smtClean="0">
                  <a:latin typeface="Arial" charset="0"/>
                </a:rPr>
                <a:t>in the General Population, 2009</a:t>
              </a:r>
              <a:endParaRPr lang="en-US" sz="2400" b="1" dirty="0">
                <a:latin typeface="Arial" charset="0"/>
              </a:endParaRPr>
            </a:p>
          </p:txBody>
        </p:sp>
        <p:sp>
          <p:nvSpPr>
            <p:cNvPr id="34" name="Rectangle 35"/>
            <p:cNvSpPr>
              <a:spLocks noChangeArrowheads="1"/>
            </p:cNvSpPr>
            <p:nvPr/>
          </p:nvSpPr>
          <p:spPr bwMode="auto">
            <a:xfrm>
              <a:off x="1802" y="505"/>
              <a:ext cx="15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en-US" dirty="0">
                <a:latin typeface="Arial" charset="0"/>
              </a:endParaRPr>
            </a:p>
          </p:txBody>
        </p:sp>
        <p:sp>
          <p:nvSpPr>
            <p:cNvPr id="35" name="Rectangle 36"/>
            <p:cNvSpPr>
              <a:spLocks noChangeArrowheads="1"/>
            </p:cNvSpPr>
            <p:nvPr/>
          </p:nvSpPr>
          <p:spPr bwMode="auto">
            <a:xfrm>
              <a:off x="3074" y="505"/>
              <a:ext cx="15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en-US" dirty="0">
                <a:latin typeface="Arial" charset="0"/>
              </a:endParaRPr>
            </a:p>
          </p:txBody>
        </p:sp>
        <p:sp>
          <p:nvSpPr>
            <p:cNvPr id="36" name="Rectangle 37"/>
            <p:cNvSpPr>
              <a:spLocks noChangeArrowheads="1"/>
            </p:cNvSpPr>
            <p:nvPr/>
          </p:nvSpPr>
          <p:spPr bwMode="auto">
            <a:xfrm>
              <a:off x="1574" y="746"/>
              <a:ext cx="6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500" b="1" dirty="0" smtClean="0">
                  <a:solidFill>
                    <a:srgbClr val="000000"/>
                  </a:solidFill>
                </a:rPr>
                <a:t> </a:t>
              </a:r>
              <a:endParaRPr lang="en-US" dirty="0">
                <a:latin typeface="Arial" charset="0"/>
              </a:endParaRPr>
            </a:p>
          </p:txBody>
        </p:sp>
        <p:sp>
          <p:nvSpPr>
            <p:cNvPr id="37" name="Rectangle 38"/>
            <p:cNvSpPr>
              <a:spLocks noChangeArrowheads="1"/>
            </p:cNvSpPr>
            <p:nvPr/>
          </p:nvSpPr>
          <p:spPr bwMode="auto">
            <a:xfrm>
              <a:off x="2063" y="746"/>
              <a:ext cx="25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endParaRPr lang="en-US" dirty="0">
                <a:latin typeface="Arial" charset="0"/>
              </a:endParaRPr>
            </a:p>
          </p:txBody>
        </p:sp>
        <p:sp>
          <p:nvSpPr>
            <p:cNvPr id="38" name="Rectangle 40"/>
            <p:cNvSpPr>
              <a:spLocks noChangeArrowheads="1"/>
            </p:cNvSpPr>
            <p:nvPr/>
          </p:nvSpPr>
          <p:spPr bwMode="auto">
            <a:xfrm>
              <a:off x="1552" y="3943"/>
              <a:ext cx="73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latin typeface="Tahoma" pitchFamily="34" charset="0"/>
                </a:rPr>
                <a:t>Source:  SAMHSA, </a:t>
              </a:r>
              <a:endParaRPr lang="en-US">
                <a:latin typeface="Arial" charset="0"/>
              </a:endParaRPr>
            </a:p>
          </p:txBody>
        </p:sp>
        <p:sp>
          <p:nvSpPr>
            <p:cNvPr id="39" name="Rectangle 41"/>
            <p:cNvSpPr>
              <a:spLocks noChangeArrowheads="1"/>
            </p:cNvSpPr>
            <p:nvPr/>
          </p:nvSpPr>
          <p:spPr bwMode="auto">
            <a:xfrm>
              <a:off x="2231" y="3943"/>
              <a:ext cx="17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i="1">
                  <a:solidFill>
                    <a:srgbClr val="000000"/>
                  </a:solidFill>
                  <a:latin typeface="Tahoma" pitchFamily="34" charset="0"/>
                </a:rPr>
                <a:t>2009 National Survey on Drug Use and Health </a:t>
              </a:r>
              <a:endParaRPr lang="en-US">
                <a:latin typeface="Arial" charset="0"/>
              </a:endParaRPr>
            </a:p>
          </p:txBody>
        </p:sp>
        <p:sp>
          <p:nvSpPr>
            <p:cNvPr id="40" name="Rectangle 42"/>
            <p:cNvSpPr>
              <a:spLocks noChangeArrowheads="1"/>
            </p:cNvSpPr>
            <p:nvPr/>
          </p:nvSpPr>
          <p:spPr bwMode="auto">
            <a:xfrm>
              <a:off x="4132" y="3943"/>
              <a:ext cx="73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dirty="0">
                  <a:solidFill>
                    <a:srgbClr val="000000"/>
                  </a:solidFill>
                  <a:latin typeface="Tahoma" pitchFamily="34" charset="0"/>
                </a:rPr>
                <a:t>(September 2010).</a:t>
              </a:r>
              <a:endParaRPr lang="en-US" dirty="0">
                <a:latin typeface="Arial" charset="0"/>
              </a:endParaRPr>
            </a:p>
          </p:txBody>
        </p:sp>
        <p:sp>
          <p:nvSpPr>
            <p:cNvPr id="41" name="Rectangle 43"/>
            <p:cNvSpPr>
              <a:spLocks noChangeArrowheads="1"/>
            </p:cNvSpPr>
            <p:nvPr/>
          </p:nvSpPr>
          <p:spPr bwMode="auto">
            <a:xfrm>
              <a:off x="1106" y="1134"/>
              <a:ext cx="169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i="1">
                  <a:solidFill>
                    <a:srgbClr val="000000"/>
                  </a:solidFill>
                </a:rPr>
                <a:t>Past Month Use (Ages 12 or Older)</a:t>
              </a:r>
              <a:endParaRPr lang="en-US">
                <a:latin typeface="Arial" charset="0"/>
              </a:endParaRPr>
            </a:p>
          </p:txBody>
        </p:sp>
        <p:sp>
          <p:nvSpPr>
            <p:cNvPr id="42" name="Rectangle 44"/>
            <p:cNvSpPr>
              <a:spLocks noChangeArrowheads="1"/>
            </p:cNvSpPr>
            <p:nvPr/>
          </p:nvSpPr>
          <p:spPr bwMode="auto">
            <a:xfrm>
              <a:off x="1105" y="1253"/>
              <a:ext cx="155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43" name="Footer Placeholder 4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1751413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72563" rIns="0" bIns="0" rtlCol="0">
            <a:noAutofit/>
          </a:bodyPr>
          <a:lstStyle/>
          <a:p>
            <a:pPr marL="130175">
              <a:lnSpc>
                <a:spcPct val="100000"/>
              </a:lnSpc>
            </a:pPr>
            <a:r>
              <a:rPr sz="3000" spc="-60" dirty="0" smtClean="0">
                <a:solidFill>
                  <a:schemeClr val="tx1"/>
                </a:solidFill>
                <a:latin typeface="Georgia"/>
                <a:cs typeface="Georgia"/>
              </a:rPr>
              <a:t>Alcoho</a:t>
            </a:r>
            <a:r>
              <a:rPr sz="3000" spc="0" dirty="0" smtClean="0">
                <a:solidFill>
                  <a:schemeClr val="tx1"/>
                </a:solidFill>
                <a:latin typeface="Georgia"/>
                <a:cs typeface="Georgia"/>
              </a:rPr>
              <a:t>l</a:t>
            </a:r>
            <a:r>
              <a:rPr sz="3000" spc="-125" dirty="0" smtClean="0">
                <a:solidFill>
                  <a:schemeClr val="tx1"/>
                </a:solidFill>
                <a:latin typeface="Georgia"/>
                <a:cs typeface="Georgia"/>
              </a:rPr>
              <a:t> </a:t>
            </a:r>
            <a:r>
              <a:rPr sz="3000" spc="0" dirty="0" smtClean="0">
                <a:solidFill>
                  <a:schemeClr val="tx1"/>
                </a:solidFill>
                <a:latin typeface="Georgia"/>
                <a:cs typeface="Georgia"/>
              </a:rPr>
              <a:t>&amp;</a:t>
            </a:r>
            <a:r>
              <a:rPr sz="3000" spc="-125" dirty="0" smtClean="0">
                <a:solidFill>
                  <a:schemeClr val="tx1"/>
                </a:solidFill>
                <a:latin typeface="Georgia"/>
                <a:cs typeface="Georgia"/>
              </a:rPr>
              <a:t> </a:t>
            </a:r>
            <a:r>
              <a:rPr sz="3000" spc="-60" dirty="0" smtClean="0">
                <a:solidFill>
                  <a:schemeClr val="tx1"/>
                </a:solidFill>
                <a:latin typeface="Georgia"/>
                <a:cs typeface="Georgia"/>
              </a:rPr>
              <a:t>Tobacco</a:t>
            </a:r>
            <a:r>
              <a:rPr lang="en-US" sz="3000" spc="-60" dirty="0" smtClean="0">
                <a:solidFill>
                  <a:schemeClr val="tx1"/>
                </a:solidFill>
                <a:latin typeface="Georgia"/>
                <a:cs typeface="Georgia"/>
              </a:rPr>
              <a:t/>
            </a:r>
            <a:br>
              <a:rPr lang="en-US" sz="3000" spc="-60" dirty="0" smtClean="0">
                <a:solidFill>
                  <a:schemeClr val="tx1"/>
                </a:solidFill>
                <a:latin typeface="Georgia"/>
                <a:cs typeface="Georgia"/>
              </a:rPr>
            </a:br>
            <a:r>
              <a:rPr lang="en-US" sz="3000" spc="-60" dirty="0" smtClean="0">
                <a:solidFill>
                  <a:schemeClr val="tx1"/>
                </a:solidFill>
                <a:latin typeface="Georgia"/>
                <a:cs typeface="Georgia"/>
              </a:rPr>
              <a:t>Money Makers or Dollar Drainers</a:t>
            </a:r>
            <a:endParaRPr sz="3000" dirty="0">
              <a:solidFill>
                <a:schemeClr val="tx1"/>
              </a:solidFill>
              <a:latin typeface="Georgia"/>
              <a:cs typeface="Georgia"/>
            </a:endParaRPr>
          </a:p>
        </p:txBody>
      </p:sp>
      <p:sp>
        <p:nvSpPr>
          <p:cNvPr id="3" name="object 3"/>
          <p:cNvSpPr/>
          <p:nvPr/>
        </p:nvSpPr>
        <p:spPr>
          <a:xfrm>
            <a:off x="1864191" y="2712714"/>
            <a:ext cx="2906153" cy="2906141"/>
          </a:xfrm>
          <a:custGeom>
            <a:avLst/>
            <a:gdLst/>
            <a:ahLst/>
            <a:cxnLst/>
            <a:rect l="l" t="t" r="r" b="b"/>
            <a:pathLst>
              <a:path w="2906153" h="2906141">
                <a:moveTo>
                  <a:pt x="1453070" y="0"/>
                </a:moveTo>
                <a:lnTo>
                  <a:pt x="1333893" y="4816"/>
                </a:lnTo>
                <a:lnTo>
                  <a:pt x="1217370" y="19017"/>
                </a:lnTo>
                <a:lnTo>
                  <a:pt x="1103875" y="42228"/>
                </a:lnTo>
                <a:lnTo>
                  <a:pt x="993781" y="74075"/>
                </a:lnTo>
                <a:lnTo>
                  <a:pt x="887462" y="114185"/>
                </a:lnTo>
                <a:lnTo>
                  <a:pt x="785293" y="162183"/>
                </a:lnTo>
                <a:lnTo>
                  <a:pt x="687647" y="217696"/>
                </a:lnTo>
                <a:lnTo>
                  <a:pt x="594898" y="280349"/>
                </a:lnTo>
                <a:lnTo>
                  <a:pt x="507420" y="349770"/>
                </a:lnTo>
                <a:lnTo>
                  <a:pt x="425588" y="425583"/>
                </a:lnTo>
                <a:lnTo>
                  <a:pt x="349774" y="507415"/>
                </a:lnTo>
                <a:lnTo>
                  <a:pt x="280353" y="594893"/>
                </a:lnTo>
                <a:lnTo>
                  <a:pt x="217699" y="687641"/>
                </a:lnTo>
                <a:lnTo>
                  <a:pt x="162185" y="785287"/>
                </a:lnTo>
                <a:lnTo>
                  <a:pt x="114187" y="887457"/>
                </a:lnTo>
                <a:lnTo>
                  <a:pt x="74076" y="993776"/>
                </a:lnTo>
                <a:lnTo>
                  <a:pt x="42229" y="1103871"/>
                </a:lnTo>
                <a:lnTo>
                  <a:pt x="19017" y="1217367"/>
                </a:lnTo>
                <a:lnTo>
                  <a:pt x="4816" y="1333892"/>
                </a:lnTo>
                <a:lnTo>
                  <a:pt x="0" y="1453070"/>
                </a:lnTo>
                <a:lnTo>
                  <a:pt x="4816" y="1572247"/>
                </a:lnTo>
                <a:lnTo>
                  <a:pt x="19017" y="1688770"/>
                </a:lnTo>
                <a:lnTo>
                  <a:pt x="42229" y="1802265"/>
                </a:lnTo>
                <a:lnTo>
                  <a:pt x="74076" y="1912359"/>
                </a:lnTo>
                <a:lnTo>
                  <a:pt x="114187" y="2018678"/>
                </a:lnTo>
                <a:lnTo>
                  <a:pt x="162185" y="2120847"/>
                </a:lnTo>
                <a:lnTo>
                  <a:pt x="217699" y="2218493"/>
                </a:lnTo>
                <a:lnTo>
                  <a:pt x="280353" y="2311242"/>
                </a:lnTo>
                <a:lnTo>
                  <a:pt x="349774" y="2398720"/>
                </a:lnTo>
                <a:lnTo>
                  <a:pt x="425588" y="2480552"/>
                </a:lnTo>
                <a:lnTo>
                  <a:pt x="507420" y="2556366"/>
                </a:lnTo>
                <a:lnTo>
                  <a:pt x="594898" y="2625787"/>
                </a:lnTo>
                <a:lnTo>
                  <a:pt x="687647" y="2688441"/>
                </a:lnTo>
                <a:lnTo>
                  <a:pt x="785293" y="2743955"/>
                </a:lnTo>
                <a:lnTo>
                  <a:pt x="887462" y="2791953"/>
                </a:lnTo>
                <a:lnTo>
                  <a:pt x="993781" y="2832064"/>
                </a:lnTo>
                <a:lnTo>
                  <a:pt x="1103875" y="2863911"/>
                </a:lnTo>
                <a:lnTo>
                  <a:pt x="1217370" y="2887123"/>
                </a:lnTo>
                <a:lnTo>
                  <a:pt x="1333893" y="2901324"/>
                </a:lnTo>
                <a:lnTo>
                  <a:pt x="1453070" y="2906141"/>
                </a:lnTo>
                <a:lnTo>
                  <a:pt x="1572247" y="2901324"/>
                </a:lnTo>
                <a:lnTo>
                  <a:pt x="1688770" y="2887123"/>
                </a:lnTo>
                <a:lnTo>
                  <a:pt x="1802266" y="2863911"/>
                </a:lnTo>
                <a:lnTo>
                  <a:pt x="1912361" y="2832064"/>
                </a:lnTo>
                <a:lnTo>
                  <a:pt x="2018680" y="2791953"/>
                </a:lnTo>
                <a:lnTo>
                  <a:pt x="2120850" y="2743955"/>
                </a:lnTo>
                <a:lnTo>
                  <a:pt x="2218497" y="2688441"/>
                </a:lnTo>
                <a:lnTo>
                  <a:pt x="2311246" y="2625787"/>
                </a:lnTo>
                <a:lnTo>
                  <a:pt x="2398725" y="2556366"/>
                </a:lnTo>
                <a:lnTo>
                  <a:pt x="2480559" y="2480552"/>
                </a:lnTo>
                <a:lnTo>
                  <a:pt x="2556373" y="2398720"/>
                </a:lnTo>
                <a:lnTo>
                  <a:pt x="2625795" y="2311242"/>
                </a:lnTo>
                <a:lnTo>
                  <a:pt x="2688450" y="2218493"/>
                </a:lnTo>
                <a:lnTo>
                  <a:pt x="2743965" y="2120847"/>
                </a:lnTo>
                <a:lnTo>
                  <a:pt x="2791964" y="2018678"/>
                </a:lnTo>
                <a:lnTo>
                  <a:pt x="2832075" y="1912359"/>
                </a:lnTo>
                <a:lnTo>
                  <a:pt x="2863923" y="1802265"/>
                </a:lnTo>
                <a:lnTo>
                  <a:pt x="2887135" y="1688770"/>
                </a:lnTo>
                <a:lnTo>
                  <a:pt x="2901336" y="1572247"/>
                </a:lnTo>
                <a:lnTo>
                  <a:pt x="2906153" y="1453070"/>
                </a:lnTo>
                <a:lnTo>
                  <a:pt x="2901336" y="1333892"/>
                </a:lnTo>
                <a:lnTo>
                  <a:pt x="2887135" y="1217367"/>
                </a:lnTo>
                <a:lnTo>
                  <a:pt x="2863923" y="1103871"/>
                </a:lnTo>
                <a:lnTo>
                  <a:pt x="2832075" y="993776"/>
                </a:lnTo>
                <a:lnTo>
                  <a:pt x="2791964" y="887457"/>
                </a:lnTo>
                <a:lnTo>
                  <a:pt x="2743965" y="785287"/>
                </a:lnTo>
                <a:lnTo>
                  <a:pt x="2688450" y="687641"/>
                </a:lnTo>
                <a:lnTo>
                  <a:pt x="2625795" y="594893"/>
                </a:lnTo>
                <a:lnTo>
                  <a:pt x="2556373" y="507415"/>
                </a:lnTo>
                <a:lnTo>
                  <a:pt x="2480559" y="425583"/>
                </a:lnTo>
                <a:lnTo>
                  <a:pt x="2398725" y="349770"/>
                </a:lnTo>
                <a:lnTo>
                  <a:pt x="2311246" y="280349"/>
                </a:lnTo>
                <a:lnTo>
                  <a:pt x="2218497" y="217696"/>
                </a:lnTo>
                <a:lnTo>
                  <a:pt x="2120850" y="162183"/>
                </a:lnTo>
                <a:lnTo>
                  <a:pt x="2018680" y="114185"/>
                </a:lnTo>
                <a:lnTo>
                  <a:pt x="1912361" y="74075"/>
                </a:lnTo>
                <a:lnTo>
                  <a:pt x="1802266" y="42228"/>
                </a:lnTo>
                <a:lnTo>
                  <a:pt x="1688770" y="19017"/>
                </a:lnTo>
                <a:lnTo>
                  <a:pt x="1572247" y="4816"/>
                </a:lnTo>
                <a:lnTo>
                  <a:pt x="1453070"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5630755" y="2597162"/>
            <a:ext cx="3021685" cy="3021698"/>
          </a:xfrm>
          <a:custGeom>
            <a:avLst/>
            <a:gdLst/>
            <a:ahLst/>
            <a:cxnLst/>
            <a:rect l="l" t="t" r="r" b="b"/>
            <a:pathLst>
              <a:path w="3021685" h="3021698">
                <a:moveTo>
                  <a:pt x="1510830" y="0"/>
                </a:moveTo>
                <a:lnTo>
                  <a:pt x="1386921" y="5008"/>
                </a:lnTo>
                <a:lnTo>
                  <a:pt x="1265770" y="19774"/>
                </a:lnTo>
                <a:lnTo>
                  <a:pt x="1147766" y="43909"/>
                </a:lnTo>
                <a:lnTo>
                  <a:pt x="1033298" y="77025"/>
                </a:lnTo>
                <a:lnTo>
                  <a:pt x="922754" y="118731"/>
                </a:lnTo>
                <a:lnTo>
                  <a:pt x="816524" y="168640"/>
                </a:lnTo>
                <a:lnTo>
                  <a:pt x="714997" y="226362"/>
                </a:lnTo>
                <a:lnTo>
                  <a:pt x="618561" y="291509"/>
                </a:lnTo>
                <a:lnTo>
                  <a:pt x="527605" y="363692"/>
                </a:lnTo>
                <a:lnTo>
                  <a:pt x="442518" y="442521"/>
                </a:lnTo>
                <a:lnTo>
                  <a:pt x="363689" y="527609"/>
                </a:lnTo>
                <a:lnTo>
                  <a:pt x="291507" y="618566"/>
                </a:lnTo>
                <a:lnTo>
                  <a:pt x="226361" y="715004"/>
                </a:lnTo>
                <a:lnTo>
                  <a:pt x="168639" y="816533"/>
                </a:lnTo>
                <a:lnTo>
                  <a:pt x="118731" y="922765"/>
                </a:lnTo>
                <a:lnTo>
                  <a:pt x="77024" y="1033311"/>
                </a:lnTo>
                <a:lnTo>
                  <a:pt x="43909" y="1147781"/>
                </a:lnTo>
                <a:lnTo>
                  <a:pt x="19774" y="1265788"/>
                </a:lnTo>
                <a:lnTo>
                  <a:pt x="5008" y="1386942"/>
                </a:lnTo>
                <a:lnTo>
                  <a:pt x="0" y="1510855"/>
                </a:lnTo>
                <a:lnTo>
                  <a:pt x="5008" y="1634766"/>
                </a:lnTo>
                <a:lnTo>
                  <a:pt x="19774" y="1755918"/>
                </a:lnTo>
                <a:lnTo>
                  <a:pt x="43909" y="1873924"/>
                </a:lnTo>
                <a:lnTo>
                  <a:pt x="77024" y="1988393"/>
                </a:lnTo>
                <a:lnTo>
                  <a:pt x="118731" y="2098938"/>
                </a:lnTo>
                <a:lnTo>
                  <a:pt x="168639" y="2205169"/>
                </a:lnTo>
                <a:lnTo>
                  <a:pt x="226361" y="2306697"/>
                </a:lnTo>
                <a:lnTo>
                  <a:pt x="291507" y="2403134"/>
                </a:lnTo>
                <a:lnTo>
                  <a:pt x="363689" y="2494090"/>
                </a:lnTo>
                <a:lnTo>
                  <a:pt x="442518" y="2579177"/>
                </a:lnTo>
                <a:lnTo>
                  <a:pt x="527605" y="2658007"/>
                </a:lnTo>
                <a:lnTo>
                  <a:pt x="618561" y="2730189"/>
                </a:lnTo>
                <a:lnTo>
                  <a:pt x="714997" y="2795336"/>
                </a:lnTo>
                <a:lnTo>
                  <a:pt x="816524" y="2853058"/>
                </a:lnTo>
                <a:lnTo>
                  <a:pt x="922754" y="2902966"/>
                </a:lnTo>
                <a:lnTo>
                  <a:pt x="1033298" y="2944673"/>
                </a:lnTo>
                <a:lnTo>
                  <a:pt x="1147766" y="2977788"/>
                </a:lnTo>
                <a:lnTo>
                  <a:pt x="1265770" y="3001923"/>
                </a:lnTo>
                <a:lnTo>
                  <a:pt x="1386921" y="3016689"/>
                </a:lnTo>
                <a:lnTo>
                  <a:pt x="1510830" y="3021698"/>
                </a:lnTo>
                <a:lnTo>
                  <a:pt x="1634742" y="3016689"/>
                </a:lnTo>
                <a:lnTo>
                  <a:pt x="1755896" y="3001923"/>
                </a:lnTo>
                <a:lnTo>
                  <a:pt x="1873903" y="2977788"/>
                </a:lnTo>
                <a:lnTo>
                  <a:pt x="1988374" y="2944673"/>
                </a:lnTo>
                <a:lnTo>
                  <a:pt x="2098920" y="2902966"/>
                </a:lnTo>
                <a:lnTo>
                  <a:pt x="2205152" y="2853058"/>
                </a:lnTo>
                <a:lnTo>
                  <a:pt x="2306681" y="2795336"/>
                </a:lnTo>
                <a:lnTo>
                  <a:pt x="2403118" y="2730189"/>
                </a:lnTo>
                <a:lnTo>
                  <a:pt x="2494075" y="2658007"/>
                </a:lnTo>
                <a:lnTo>
                  <a:pt x="2579163" y="2579177"/>
                </a:lnTo>
                <a:lnTo>
                  <a:pt x="2657993" y="2494090"/>
                </a:lnTo>
                <a:lnTo>
                  <a:pt x="2730176" y="2403134"/>
                </a:lnTo>
                <a:lnTo>
                  <a:pt x="2795323" y="2306697"/>
                </a:lnTo>
                <a:lnTo>
                  <a:pt x="2853045" y="2205169"/>
                </a:lnTo>
                <a:lnTo>
                  <a:pt x="2902954" y="2098938"/>
                </a:lnTo>
                <a:lnTo>
                  <a:pt x="2944660" y="1988393"/>
                </a:lnTo>
                <a:lnTo>
                  <a:pt x="2977775" y="1873924"/>
                </a:lnTo>
                <a:lnTo>
                  <a:pt x="3001910" y="1755918"/>
                </a:lnTo>
                <a:lnTo>
                  <a:pt x="3016677" y="1634766"/>
                </a:lnTo>
                <a:lnTo>
                  <a:pt x="3021685" y="1510855"/>
                </a:lnTo>
                <a:lnTo>
                  <a:pt x="3016677" y="1386942"/>
                </a:lnTo>
                <a:lnTo>
                  <a:pt x="3001910" y="1265788"/>
                </a:lnTo>
                <a:lnTo>
                  <a:pt x="2977775" y="1147781"/>
                </a:lnTo>
                <a:lnTo>
                  <a:pt x="2944660" y="1033311"/>
                </a:lnTo>
                <a:lnTo>
                  <a:pt x="2902954" y="922765"/>
                </a:lnTo>
                <a:lnTo>
                  <a:pt x="2853045" y="816533"/>
                </a:lnTo>
                <a:lnTo>
                  <a:pt x="2795323" y="715004"/>
                </a:lnTo>
                <a:lnTo>
                  <a:pt x="2730176" y="618566"/>
                </a:lnTo>
                <a:lnTo>
                  <a:pt x="2657993" y="527609"/>
                </a:lnTo>
                <a:lnTo>
                  <a:pt x="2579163" y="442521"/>
                </a:lnTo>
                <a:lnTo>
                  <a:pt x="2494075" y="363692"/>
                </a:lnTo>
                <a:lnTo>
                  <a:pt x="2403118" y="291509"/>
                </a:lnTo>
                <a:lnTo>
                  <a:pt x="2306681" y="226362"/>
                </a:lnTo>
                <a:lnTo>
                  <a:pt x="2205152" y="168640"/>
                </a:lnTo>
                <a:lnTo>
                  <a:pt x="2098920" y="118731"/>
                </a:lnTo>
                <a:lnTo>
                  <a:pt x="1988374" y="77025"/>
                </a:lnTo>
                <a:lnTo>
                  <a:pt x="1873903" y="43909"/>
                </a:lnTo>
                <a:lnTo>
                  <a:pt x="1755896" y="19774"/>
                </a:lnTo>
                <a:lnTo>
                  <a:pt x="1634742" y="5008"/>
                </a:lnTo>
                <a:lnTo>
                  <a:pt x="1510830" y="0"/>
                </a:lnTo>
                <a:close/>
              </a:path>
            </a:pathLst>
          </a:custGeom>
          <a:solidFill>
            <a:srgbClr val="28AAE2"/>
          </a:solidFill>
        </p:spPr>
        <p:txBody>
          <a:bodyPr wrap="square" lIns="0" tIns="0" rIns="0" bIns="0" rtlCol="0">
            <a:noAutofit/>
          </a:bodyPr>
          <a:lstStyle/>
          <a:p>
            <a:endParaRPr/>
          </a:p>
        </p:txBody>
      </p:sp>
      <p:sp>
        <p:nvSpPr>
          <p:cNvPr id="5" name="object 5"/>
          <p:cNvSpPr/>
          <p:nvPr/>
        </p:nvSpPr>
        <p:spPr>
          <a:xfrm>
            <a:off x="5024400" y="4550538"/>
            <a:ext cx="1068324" cy="1068324"/>
          </a:xfrm>
          <a:custGeom>
            <a:avLst/>
            <a:gdLst/>
            <a:ahLst/>
            <a:cxnLst/>
            <a:rect l="l" t="t" r="r" b="b"/>
            <a:pathLst>
              <a:path w="1068324" h="1068324">
                <a:moveTo>
                  <a:pt x="534174" y="0"/>
                </a:moveTo>
                <a:lnTo>
                  <a:pt x="490363" y="1770"/>
                </a:lnTo>
                <a:lnTo>
                  <a:pt x="447527" y="6990"/>
                </a:lnTo>
                <a:lnTo>
                  <a:pt x="405804" y="15523"/>
                </a:lnTo>
                <a:lnTo>
                  <a:pt x="365332" y="27230"/>
                </a:lnTo>
                <a:lnTo>
                  <a:pt x="326247" y="41975"/>
                </a:lnTo>
                <a:lnTo>
                  <a:pt x="288688" y="59620"/>
                </a:lnTo>
                <a:lnTo>
                  <a:pt x="252792" y="80027"/>
                </a:lnTo>
                <a:lnTo>
                  <a:pt x="218696" y="103058"/>
                </a:lnTo>
                <a:lnTo>
                  <a:pt x="186537" y="128578"/>
                </a:lnTo>
                <a:lnTo>
                  <a:pt x="156454" y="156448"/>
                </a:lnTo>
                <a:lnTo>
                  <a:pt x="128583" y="186530"/>
                </a:lnTo>
                <a:lnTo>
                  <a:pt x="103063" y="218687"/>
                </a:lnTo>
                <a:lnTo>
                  <a:pt x="80030" y="252783"/>
                </a:lnTo>
                <a:lnTo>
                  <a:pt x="59622" y="288678"/>
                </a:lnTo>
                <a:lnTo>
                  <a:pt x="41977" y="326237"/>
                </a:lnTo>
                <a:lnTo>
                  <a:pt x="27232" y="365321"/>
                </a:lnTo>
                <a:lnTo>
                  <a:pt x="15524" y="405792"/>
                </a:lnTo>
                <a:lnTo>
                  <a:pt x="6991" y="447515"/>
                </a:lnTo>
                <a:lnTo>
                  <a:pt x="1770" y="490350"/>
                </a:lnTo>
                <a:lnTo>
                  <a:pt x="0" y="534161"/>
                </a:lnTo>
                <a:lnTo>
                  <a:pt x="1770" y="577971"/>
                </a:lnTo>
                <a:lnTo>
                  <a:pt x="6991" y="620805"/>
                </a:lnTo>
                <a:lnTo>
                  <a:pt x="15524" y="662526"/>
                </a:lnTo>
                <a:lnTo>
                  <a:pt x="27232" y="702998"/>
                </a:lnTo>
                <a:lnTo>
                  <a:pt x="41977" y="742081"/>
                </a:lnTo>
                <a:lnTo>
                  <a:pt x="59622" y="779639"/>
                </a:lnTo>
                <a:lnTo>
                  <a:pt x="80030" y="815535"/>
                </a:lnTo>
                <a:lnTo>
                  <a:pt x="103063" y="849630"/>
                </a:lnTo>
                <a:lnTo>
                  <a:pt x="128583" y="881788"/>
                </a:lnTo>
                <a:lnTo>
                  <a:pt x="156454" y="911871"/>
                </a:lnTo>
                <a:lnTo>
                  <a:pt x="186537" y="939741"/>
                </a:lnTo>
                <a:lnTo>
                  <a:pt x="218696" y="965261"/>
                </a:lnTo>
                <a:lnTo>
                  <a:pt x="252792" y="988293"/>
                </a:lnTo>
                <a:lnTo>
                  <a:pt x="288688" y="1008701"/>
                </a:lnTo>
                <a:lnTo>
                  <a:pt x="326247" y="1026346"/>
                </a:lnTo>
                <a:lnTo>
                  <a:pt x="365332" y="1041091"/>
                </a:lnTo>
                <a:lnTo>
                  <a:pt x="405804" y="1052799"/>
                </a:lnTo>
                <a:lnTo>
                  <a:pt x="447527" y="1061332"/>
                </a:lnTo>
                <a:lnTo>
                  <a:pt x="490363" y="1066553"/>
                </a:lnTo>
                <a:lnTo>
                  <a:pt x="534174" y="1068323"/>
                </a:lnTo>
                <a:lnTo>
                  <a:pt x="577985" y="1066553"/>
                </a:lnTo>
                <a:lnTo>
                  <a:pt x="620820" y="1061332"/>
                </a:lnTo>
                <a:lnTo>
                  <a:pt x="662542" y="1052799"/>
                </a:lnTo>
                <a:lnTo>
                  <a:pt x="703014" y="1041091"/>
                </a:lnTo>
                <a:lnTo>
                  <a:pt x="742097" y="1026346"/>
                </a:lnTo>
                <a:lnTo>
                  <a:pt x="779655" y="1008701"/>
                </a:lnTo>
                <a:lnTo>
                  <a:pt x="815549" y="988293"/>
                </a:lnTo>
                <a:lnTo>
                  <a:pt x="849644" y="965261"/>
                </a:lnTo>
                <a:lnTo>
                  <a:pt x="881800" y="939741"/>
                </a:lnTo>
                <a:lnTo>
                  <a:pt x="911882" y="911871"/>
                </a:lnTo>
                <a:lnTo>
                  <a:pt x="939750" y="881788"/>
                </a:lnTo>
                <a:lnTo>
                  <a:pt x="965269" y="849630"/>
                </a:lnTo>
                <a:lnTo>
                  <a:pt x="988300" y="815535"/>
                </a:lnTo>
                <a:lnTo>
                  <a:pt x="1008706" y="779639"/>
                </a:lnTo>
                <a:lnTo>
                  <a:pt x="1026350" y="742081"/>
                </a:lnTo>
                <a:lnTo>
                  <a:pt x="1041094" y="702998"/>
                </a:lnTo>
                <a:lnTo>
                  <a:pt x="1052801" y="662526"/>
                </a:lnTo>
                <a:lnTo>
                  <a:pt x="1061333" y="620805"/>
                </a:lnTo>
                <a:lnTo>
                  <a:pt x="1066553" y="577971"/>
                </a:lnTo>
                <a:lnTo>
                  <a:pt x="1068323" y="534161"/>
                </a:lnTo>
                <a:lnTo>
                  <a:pt x="1066553" y="490350"/>
                </a:lnTo>
                <a:lnTo>
                  <a:pt x="1061333" y="447515"/>
                </a:lnTo>
                <a:lnTo>
                  <a:pt x="1052801" y="405792"/>
                </a:lnTo>
                <a:lnTo>
                  <a:pt x="1041094" y="365321"/>
                </a:lnTo>
                <a:lnTo>
                  <a:pt x="1026350" y="326237"/>
                </a:lnTo>
                <a:lnTo>
                  <a:pt x="1008706" y="288678"/>
                </a:lnTo>
                <a:lnTo>
                  <a:pt x="988300" y="252783"/>
                </a:lnTo>
                <a:lnTo>
                  <a:pt x="965269" y="218687"/>
                </a:lnTo>
                <a:lnTo>
                  <a:pt x="939750" y="186530"/>
                </a:lnTo>
                <a:lnTo>
                  <a:pt x="911882" y="156448"/>
                </a:lnTo>
                <a:lnTo>
                  <a:pt x="881800" y="128578"/>
                </a:lnTo>
                <a:lnTo>
                  <a:pt x="849644" y="103058"/>
                </a:lnTo>
                <a:lnTo>
                  <a:pt x="815549" y="80027"/>
                </a:lnTo>
                <a:lnTo>
                  <a:pt x="779655" y="59620"/>
                </a:lnTo>
                <a:lnTo>
                  <a:pt x="742097" y="41975"/>
                </a:lnTo>
                <a:lnTo>
                  <a:pt x="703014" y="27230"/>
                </a:lnTo>
                <a:lnTo>
                  <a:pt x="662542" y="15523"/>
                </a:lnTo>
                <a:lnTo>
                  <a:pt x="620820" y="6990"/>
                </a:lnTo>
                <a:lnTo>
                  <a:pt x="577985" y="1770"/>
                </a:lnTo>
                <a:lnTo>
                  <a:pt x="534174" y="0"/>
                </a:lnTo>
                <a:close/>
              </a:path>
            </a:pathLst>
          </a:custGeom>
          <a:solidFill>
            <a:srgbClr val="BBDAF3"/>
          </a:solidFill>
        </p:spPr>
        <p:txBody>
          <a:bodyPr wrap="square" lIns="0" tIns="0" rIns="0" bIns="0" rtlCol="0">
            <a:noAutofit/>
          </a:bodyPr>
          <a:lstStyle/>
          <a:p>
            <a:endParaRPr/>
          </a:p>
        </p:txBody>
      </p:sp>
      <p:sp>
        <p:nvSpPr>
          <p:cNvPr id="6" name="object 6"/>
          <p:cNvSpPr/>
          <p:nvPr/>
        </p:nvSpPr>
        <p:spPr>
          <a:xfrm>
            <a:off x="1561531" y="4819396"/>
            <a:ext cx="799464" cy="799465"/>
          </a:xfrm>
          <a:custGeom>
            <a:avLst/>
            <a:gdLst/>
            <a:ahLst/>
            <a:cxnLst/>
            <a:rect l="l" t="t" r="r" b="b"/>
            <a:pathLst>
              <a:path w="799464" h="799464">
                <a:moveTo>
                  <a:pt x="399732" y="0"/>
                </a:moveTo>
                <a:lnTo>
                  <a:pt x="334894" y="5231"/>
                </a:lnTo>
                <a:lnTo>
                  <a:pt x="273386" y="20378"/>
                </a:lnTo>
                <a:lnTo>
                  <a:pt x="216033" y="44617"/>
                </a:lnTo>
                <a:lnTo>
                  <a:pt x="163656" y="77125"/>
                </a:lnTo>
                <a:lnTo>
                  <a:pt x="117079" y="117079"/>
                </a:lnTo>
                <a:lnTo>
                  <a:pt x="77125" y="163656"/>
                </a:lnTo>
                <a:lnTo>
                  <a:pt x="44617" y="216033"/>
                </a:lnTo>
                <a:lnTo>
                  <a:pt x="20378" y="273386"/>
                </a:lnTo>
                <a:lnTo>
                  <a:pt x="5231" y="334894"/>
                </a:lnTo>
                <a:lnTo>
                  <a:pt x="0" y="399732"/>
                </a:lnTo>
                <a:lnTo>
                  <a:pt x="1325" y="432513"/>
                </a:lnTo>
                <a:lnTo>
                  <a:pt x="11617" y="495783"/>
                </a:lnTo>
                <a:lnTo>
                  <a:pt x="31413" y="555314"/>
                </a:lnTo>
                <a:lnTo>
                  <a:pt x="59889" y="610282"/>
                </a:lnTo>
                <a:lnTo>
                  <a:pt x="96223" y="659862"/>
                </a:lnTo>
                <a:lnTo>
                  <a:pt x="139591" y="703233"/>
                </a:lnTo>
                <a:lnTo>
                  <a:pt x="189171" y="739569"/>
                </a:lnTo>
                <a:lnTo>
                  <a:pt x="244139" y="768048"/>
                </a:lnTo>
                <a:lnTo>
                  <a:pt x="303672" y="787846"/>
                </a:lnTo>
                <a:lnTo>
                  <a:pt x="366948" y="798139"/>
                </a:lnTo>
                <a:lnTo>
                  <a:pt x="399732" y="799464"/>
                </a:lnTo>
                <a:lnTo>
                  <a:pt x="432516" y="798139"/>
                </a:lnTo>
                <a:lnTo>
                  <a:pt x="495792" y="787846"/>
                </a:lnTo>
                <a:lnTo>
                  <a:pt x="555325" y="768048"/>
                </a:lnTo>
                <a:lnTo>
                  <a:pt x="610293" y="739569"/>
                </a:lnTo>
                <a:lnTo>
                  <a:pt x="659873" y="703233"/>
                </a:lnTo>
                <a:lnTo>
                  <a:pt x="703241" y="659862"/>
                </a:lnTo>
                <a:lnTo>
                  <a:pt x="739575" y="610282"/>
                </a:lnTo>
                <a:lnTo>
                  <a:pt x="768051" y="555314"/>
                </a:lnTo>
                <a:lnTo>
                  <a:pt x="787847" y="495783"/>
                </a:lnTo>
                <a:lnTo>
                  <a:pt x="798139" y="432513"/>
                </a:lnTo>
                <a:lnTo>
                  <a:pt x="799465" y="399732"/>
                </a:lnTo>
                <a:lnTo>
                  <a:pt x="798139" y="366948"/>
                </a:lnTo>
                <a:lnTo>
                  <a:pt x="787847" y="303672"/>
                </a:lnTo>
                <a:lnTo>
                  <a:pt x="768051" y="244139"/>
                </a:lnTo>
                <a:lnTo>
                  <a:pt x="739575" y="189171"/>
                </a:lnTo>
                <a:lnTo>
                  <a:pt x="703241" y="139591"/>
                </a:lnTo>
                <a:lnTo>
                  <a:pt x="659873" y="96223"/>
                </a:lnTo>
                <a:lnTo>
                  <a:pt x="610293" y="59889"/>
                </a:lnTo>
                <a:lnTo>
                  <a:pt x="555325" y="31413"/>
                </a:lnTo>
                <a:lnTo>
                  <a:pt x="495792" y="11617"/>
                </a:lnTo>
                <a:lnTo>
                  <a:pt x="432516" y="1325"/>
                </a:lnTo>
                <a:lnTo>
                  <a:pt x="399732" y="0"/>
                </a:lnTo>
                <a:close/>
              </a:path>
            </a:pathLst>
          </a:custGeom>
          <a:solidFill>
            <a:srgbClr val="F68F71"/>
          </a:solidFill>
        </p:spPr>
        <p:txBody>
          <a:bodyPr wrap="square" lIns="0" tIns="0" rIns="0" bIns="0" rtlCol="0">
            <a:noAutofit/>
          </a:bodyPr>
          <a:lstStyle/>
          <a:p>
            <a:endParaRPr/>
          </a:p>
        </p:txBody>
      </p:sp>
      <p:sp>
        <p:nvSpPr>
          <p:cNvPr id="7" name="object 7"/>
          <p:cNvSpPr txBox="1"/>
          <p:nvPr/>
        </p:nvSpPr>
        <p:spPr>
          <a:xfrm>
            <a:off x="1354832" y="2917285"/>
            <a:ext cx="798195" cy="287655"/>
          </a:xfrm>
          <a:prstGeom prst="rect">
            <a:avLst/>
          </a:prstGeom>
        </p:spPr>
        <p:txBody>
          <a:bodyPr vert="horz" wrap="square" lIns="0" tIns="0" rIns="0" bIns="0" rtlCol="0">
            <a:noAutofit/>
          </a:bodyPr>
          <a:lstStyle/>
          <a:p>
            <a:pPr marL="12700">
              <a:lnSpc>
                <a:spcPct val="100000"/>
              </a:lnSpc>
            </a:pPr>
            <a:r>
              <a:rPr sz="1800" b="1" spc="-145" dirty="0" smtClean="0">
                <a:solidFill>
                  <a:srgbClr val="ED1D24"/>
                </a:solidFill>
                <a:latin typeface="Times New Roman"/>
                <a:cs typeface="Times New Roman"/>
              </a:rPr>
              <a:t>A</a:t>
            </a:r>
            <a:r>
              <a:rPr sz="1800" b="1" spc="0" dirty="0" smtClean="0">
                <a:solidFill>
                  <a:srgbClr val="ED1D24"/>
                </a:solidFill>
                <a:latin typeface="Times New Roman"/>
                <a:cs typeface="Times New Roman"/>
              </a:rPr>
              <a:t>l</a:t>
            </a:r>
            <a:r>
              <a:rPr sz="1800" b="1" spc="-20" dirty="0" smtClean="0">
                <a:solidFill>
                  <a:srgbClr val="ED1D24"/>
                </a:solidFill>
                <a:latin typeface="Times New Roman"/>
                <a:cs typeface="Times New Roman"/>
              </a:rPr>
              <a:t>c</a:t>
            </a:r>
            <a:r>
              <a:rPr sz="1800" b="1" spc="70" dirty="0" smtClean="0">
                <a:solidFill>
                  <a:srgbClr val="ED1D24"/>
                </a:solidFill>
                <a:latin typeface="Times New Roman"/>
                <a:cs typeface="Times New Roman"/>
              </a:rPr>
              <a:t>ohol</a:t>
            </a:r>
            <a:endParaRPr sz="1800">
              <a:latin typeface="Times New Roman"/>
              <a:cs typeface="Times New Roman"/>
            </a:endParaRPr>
          </a:p>
        </p:txBody>
      </p:sp>
      <p:sp>
        <p:nvSpPr>
          <p:cNvPr id="8" name="object 8"/>
          <p:cNvSpPr txBox="1"/>
          <p:nvPr/>
        </p:nvSpPr>
        <p:spPr>
          <a:xfrm>
            <a:off x="5073239" y="2917285"/>
            <a:ext cx="854710" cy="287655"/>
          </a:xfrm>
          <a:prstGeom prst="rect">
            <a:avLst/>
          </a:prstGeom>
        </p:spPr>
        <p:txBody>
          <a:bodyPr vert="horz" wrap="square" lIns="0" tIns="0" rIns="0" bIns="0" rtlCol="0">
            <a:noAutofit/>
          </a:bodyPr>
          <a:lstStyle/>
          <a:p>
            <a:pPr marL="12700">
              <a:lnSpc>
                <a:spcPct val="100000"/>
              </a:lnSpc>
            </a:pPr>
            <a:r>
              <a:rPr sz="1800" b="1" spc="-370" dirty="0" smtClean="0">
                <a:solidFill>
                  <a:srgbClr val="28AAE2"/>
                </a:solidFill>
                <a:latin typeface="Times New Roman"/>
                <a:cs typeface="Times New Roman"/>
              </a:rPr>
              <a:t>T</a:t>
            </a:r>
            <a:r>
              <a:rPr lang="en-US" sz="1800" b="1" spc="-370" dirty="0" smtClean="0">
                <a:solidFill>
                  <a:srgbClr val="28AAE2"/>
                </a:solidFill>
                <a:latin typeface="Times New Roman"/>
                <a:cs typeface="Times New Roman"/>
              </a:rPr>
              <a:t> </a:t>
            </a:r>
            <a:r>
              <a:rPr lang="en-US" b="1" spc="65" dirty="0" smtClean="0">
                <a:solidFill>
                  <a:srgbClr val="28AAE2"/>
                </a:solidFill>
                <a:latin typeface="Times New Roman"/>
                <a:cs typeface="Times New Roman"/>
              </a:rPr>
              <a:t>ob</a:t>
            </a:r>
            <a:r>
              <a:rPr sz="1800" b="1" spc="65" dirty="0" smtClean="0">
                <a:solidFill>
                  <a:srgbClr val="28AAE2"/>
                </a:solidFill>
                <a:latin typeface="Times New Roman"/>
                <a:cs typeface="Times New Roman"/>
              </a:rPr>
              <a:t>a</a:t>
            </a:r>
            <a:r>
              <a:rPr sz="1800" b="1" spc="35" dirty="0" smtClean="0">
                <a:solidFill>
                  <a:srgbClr val="28AAE2"/>
                </a:solidFill>
                <a:latin typeface="Times New Roman"/>
                <a:cs typeface="Times New Roman"/>
              </a:rPr>
              <a:t>c</a:t>
            </a:r>
            <a:r>
              <a:rPr sz="1800" b="1" spc="-15" dirty="0" smtClean="0">
                <a:solidFill>
                  <a:srgbClr val="28AAE2"/>
                </a:solidFill>
                <a:latin typeface="Times New Roman"/>
                <a:cs typeface="Times New Roman"/>
              </a:rPr>
              <a:t>c</a:t>
            </a:r>
            <a:r>
              <a:rPr sz="1800" b="1" spc="135" dirty="0" smtClean="0">
                <a:solidFill>
                  <a:srgbClr val="28AAE2"/>
                </a:solidFill>
                <a:latin typeface="Times New Roman"/>
                <a:cs typeface="Times New Roman"/>
              </a:rPr>
              <a:t>o</a:t>
            </a:r>
            <a:endParaRPr sz="1800" dirty="0">
              <a:latin typeface="Times New Roman"/>
              <a:cs typeface="Times New Roman"/>
            </a:endParaRPr>
          </a:p>
        </p:txBody>
      </p:sp>
      <p:sp>
        <p:nvSpPr>
          <p:cNvPr id="9" name="object 9"/>
          <p:cNvSpPr txBox="1"/>
          <p:nvPr/>
        </p:nvSpPr>
        <p:spPr>
          <a:xfrm>
            <a:off x="1734993" y="4955965"/>
            <a:ext cx="406400" cy="516255"/>
          </a:xfrm>
          <a:prstGeom prst="rect">
            <a:avLst/>
          </a:prstGeom>
        </p:spPr>
        <p:txBody>
          <a:bodyPr vert="horz" wrap="square" lIns="0" tIns="0" rIns="0" bIns="0" rtlCol="0">
            <a:noAutofit/>
          </a:bodyPr>
          <a:lstStyle/>
          <a:p>
            <a:pPr marL="66040" marR="12700" indent="-53975">
              <a:lnSpc>
                <a:spcPts val="2000"/>
              </a:lnSpc>
            </a:pPr>
            <a:r>
              <a:rPr sz="1800" b="1" spc="95" dirty="0" smtClean="0">
                <a:solidFill>
                  <a:srgbClr val="231F20"/>
                </a:solidFill>
                <a:latin typeface="Times New Roman"/>
                <a:cs typeface="Times New Roman"/>
              </a:rPr>
              <a:t>$14</a:t>
            </a:r>
            <a:r>
              <a:rPr sz="1800" b="1" spc="45" dirty="0" smtClean="0">
                <a:solidFill>
                  <a:srgbClr val="231F20"/>
                </a:solidFill>
                <a:latin typeface="Times New Roman"/>
                <a:cs typeface="Times New Roman"/>
              </a:rPr>
              <a:t> </a:t>
            </a:r>
            <a:r>
              <a:rPr sz="1800" b="1" spc="20" dirty="0" smtClean="0">
                <a:solidFill>
                  <a:srgbClr val="231F20"/>
                </a:solidFill>
                <a:latin typeface="Times New Roman"/>
                <a:cs typeface="Times New Roman"/>
              </a:rPr>
              <a:t>bi</a:t>
            </a:r>
            <a:r>
              <a:rPr sz="1800" b="1" spc="-5" dirty="0" smtClean="0">
                <a:solidFill>
                  <a:srgbClr val="231F20"/>
                </a:solidFill>
                <a:latin typeface="Times New Roman"/>
                <a:cs typeface="Times New Roman"/>
              </a:rPr>
              <a:t>l</a:t>
            </a:r>
            <a:r>
              <a:rPr sz="1800" b="1" spc="15" dirty="0" smtClean="0">
                <a:solidFill>
                  <a:srgbClr val="231F20"/>
                </a:solidFill>
                <a:latin typeface="Times New Roman"/>
                <a:cs typeface="Times New Roman"/>
              </a:rPr>
              <a:t>.</a:t>
            </a:r>
            <a:endParaRPr sz="1800">
              <a:latin typeface="Times New Roman"/>
              <a:cs typeface="Times New Roman"/>
            </a:endParaRPr>
          </a:p>
        </p:txBody>
      </p:sp>
      <p:sp>
        <p:nvSpPr>
          <p:cNvPr id="10" name="object 10"/>
          <p:cNvSpPr txBox="1"/>
          <p:nvPr/>
        </p:nvSpPr>
        <p:spPr>
          <a:xfrm>
            <a:off x="469235" y="4005878"/>
            <a:ext cx="537845" cy="288925"/>
          </a:xfrm>
          <a:prstGeom prst="rect">
            <a:avLst/>
          </a:prstGeom>
        </p:spPr>
        <p:txBody>
          <a:bodyPr vert="horz" wrap="square" lIns="0" tIns="0" rIns="0" bIns="0" rtlCol="0">
            <a:noAutofit/>
          </a:bodyPr>
          <a:lstStyle/>
          <a:p>
            <a:pPr marL="12700">
              <a:lnSpc>
                <a:spcPct val="100000"/>
              </a:lnSpc>
            </a:pPr>
            <a:r>
              <a:rPr sz="1800" spc="-180" dirty="0" smtClean="0">
                <a:solidFill>
                  <a:srgbClr val="FFFFFF"/>
                </a:solidFill>
                <a:latin typeface="Times New Roman"/>
                <a:cs typeface="Times New Roman"/>
              </a:rPr>
              <a:t>C</a:t>
            </a:r>
            <a:r>
              <a:rPr sz="1800" spc="45" dirty="0" smtClean="0">
                <a:solidFill>
                  <a:srgbClr val="FFFFFF"/>
                </a:solidFill>
                <a:latin typeface="Times New Roman"/>
                <a:cs typeface="Times New Roman"/>
              </a:rPr>
              <a:t>osts</a:t>
            </a:r>
            <a:endParaRPr sz="1800">
              <a:latin typeface="Times New Roman"/>
              <a:cs typeface="Times New Roman"/>
            </a:endParaRPr>
          </a:p>
        </p:txBody>
      </p:sp>
      <p:sp>
        <p:nvSpPr>
          <p:cNvPr id="11" name="object 11"/>
          <p:cNvSpPr txBox="1"/>
          <p:nvPr/>
        </p:nvSpPr>
        <p:spPr>
          <a:xfrm>
            <a:off x="469235" y="5011947"/>
            <a:ext cx="944244" cy="288925"/>
          </a:xfrm>
          <a:prstGeom prst="rect">
            <a:avLst/>
          </a:prstGeom>
        </p:spPr>
        <p:txBody>
          <a:bodyPr vert="horz" wrap="square" lIns="0" tIns="0" rIns="0" bIns="0" rtlCol="0">
            <a:noAutofit/>
          </a:bodyPr>
          <a:lstStyle/>
          <a:p>
            <a:pPr marL="12700">
              <a:lnSpc>
                <a:spcPct val="100000"/>
              </a:lnSpc>
            </a:pPr>
            <a:r>
              <a:rPr sz="1800" spc="-235" dirty="0" smtClean="0">
                <a:solidFill>
                  <a:srgbClr val="FFFFFF"/>
                </a:solidFill>
                <a:latin typeface="Times New Roman"/>
                <a:cs typeface="Times New Roman"/>
              </a:rPr>
              <a:t>R</a:t>
            </a:r>
            <a:r>
              <a:rPr sz="1800" spc="30" dirty="0" smtClean="0">
                <a:solidFill>
                  <a:srgbClr val="FFFFFF"/>
                </a:solidFill>
                <a:latin typeface="Times New Roman"/>
                <a:cs typeface="Times New Roman"/>
              </a:rPr>
              <a:t>e</a:t>
            </a:r>
            <a:r>
              <a:rPr sz="1800" spc="15" dirty="0" smtClean="0">
                <a:solidFill>
                  <a:srgbClr val="FFFFFF"/>
                </a:solidFill>
                <a:latin typeface="Times New Roman"/>
                <a:cs typeface="Times New Roman"/>
              </a:rPr>
              <a:t>v</a:t>
            </a:r>
            <a:r>
              <a:rPr sz="1800" spc="80" dirty="0" smtClean="0">
                <a:solidFill>
                  <a:srgbClr val="FFFFFF"/>
                </a:solidFill>
                <a:latin typeface="Times New Roman"/>
                <a:cs typeface="Times New Roman"/>
              </a:rPr>
              <a:t>enues</a:t>
            </a:r>
            <a:endParaRPr sz="1800">
              <a:latin typeface="Times New Roman"/>
              <a:cs typeface="Times New Roman"/>
            </a:endParaRPr>
          </a:p>
        </p:txBody>
      </p:sp>
      <p:sp>
        <p:nvSpPr>
          <p:cNvPr id="12" name="object 12"/>
          <p:cNvSpPr txBox="1"/>
          <p:nvPr/>
        </p:nvSpPr>
        <p:spPr>
          <a:xfrm>
            <a:off x="5332014" y="4821320"/>
            <a:ext cx="406400" cy="516255"/>
          </a:xfrm>
          <a:prstGeom prst="rect">
            <a:avLst/>
          </a:prstGeom>
        </p:spPr>
        <p:txBody>
          <a:bodyPr vert="horz" wrap="square" lIns="0" tIns="0" rIns="0" bIns="0" rtlCol="0">
            <a:noAutofit/>
          </a:bodyPr>
          <a:lstStyle/>
          <a:p>
            <a:pPr marL="66040" marR="12700" indent="-53975">
              <a:lnSpc>
                <a:spcPts val="2000"/>
              </a:lnSpc>
            </a:pPr>
            <a:r>
              <a:rPr sz="1800" b="1" spc="95" dirty="0" smtClean="0">
                <a:latin typeface="Times New Roman"/>
                <a:cs typeface="Times New Roman"/>
              </a:rPr>
              <a:t>$25</a:t>
            </a:r>
            <a:r>
              <a:rPr sz="1800" b="1" spc="45" dirty="0" smtClean="0">
                <a:latin typeface="Times New Roman"/>
                <a:cs typeface="Times New Roman"/>
              </a:rPr>
              <a:t> </a:t>
            </a:r>
            <a:r>
              <a:rPr sz="1800" b="1" spc="20" dirty="0" smtClean="0">
                <a:latin typeface="Times New Roman"/>
                <a:cs typeface="Times New Roman"/>
              </a:rPr>
              <a:t>bi</a:t>
            </a:r>
            <a:r>
              <a:rPr sz="1800" b="1" spc="-5" dirty="0" smtClean="0">
                <a:latin typeface="Times New Roman"/>
                <a:cs typeface="Times New Roman"/>
              </a:rPr>
              <a:t>l</a:t>
            </a:r>
            <a:r>
              <a:rPr sz="1800" b="1" spc="15" dirty="0" smtClean="0">
                <a:latin typeface="Times New Roman"/>
                <a:cs typeface="Times New Roman"/>
              </a:rPr>
              <a:t>.</a:t>
            </a:r>
            <a:endParaRPr sz="1800">
              <a:latin typeface="Times New Roman"/>
              <a:cs typeface="Times New Roman"/>
            </a:endParaRPr>
          </a:p>
        </p:txBody>
      </p:sp>
      <p:sp>
        <p:nvSpPr>
          <p:cNvPr id="13" name="object 13"/>
          <p:cNvSpPr txBox="1"/>
          <p:nvPr/>
        </p:nvSpPr>
        <p:spPr>
          <a:xfrm>
            <a:off x="6851519" y="3819112"/>
            <a:ext cx="533400" cy="541655"/>
          </a:xfrm>
          <a:prstGeom prst="rect">
            <a:avLst/>
          </a:prstGeom>
        </p:spPr>
        <p:txBody>
          <a:bodyPr vert="horz" wrap="square" lIns="0" tIns="0" rIns="0" bIns="0" rtlCol="0">
            <a:noAutofit/>
          </a:bodyPr>
          <a:lstStyle/>
          <a:p>
            <a:pPr algn="ctr">
              <a:lnSpc>
                <a:spcPct val="100000"/>
              </a:lnSpc>
            </a:pPr>
            <a:r>
              <a:rPr sz="1800" b="1" spc="95" dirty="0" smtClean="0">
                <a:solidFill>
                  <a:srgbClr val="FFFFFF"/>
                </a:solidFill>
                <a:latin typeface="Times New Roman"/>
                <a:cs typeface="Times New Roman"/>
              </a:rPr>
              <a:t>$200</a:t>
            </a:r>
            <a:endParaRPr sz="1800">
              <a:latin typeface="Times New Roman"/>
              <a:cs typeface="Times New Roman"/>
            </a:endParaRPr>
          </a:p>
          <a:p>
            <a:pPr marL="45720" algn="ctr">
              <a:lnSpc>
                <a:spcPts val="2000"/>
              </a:lnSpc>
            </a:pPr>
            <a:r>
              <a:rPr sz="1800" b="1" spc="20" dirty="0" smtClean="0">
                <a:solidFill>
                  <a:srgbClr val="FFFFFF"/>
                </a:solidFill>
                <a:latin typeface="Times New Roman"/>
                <a:cs typeface="Times New Roman"/>
              </a:rPr>
              <a:t>bi</a:t>
            </a:r>
            <a:r>
              <a:rPr sz="1800" b="1" spc="-5" dirty="0" smtClean="0">
                <a:solidFill>
                  <a:srgbClr val="FFFFFF"/>
                </a:solidFill>
                <a:latin typeface="Times New Roman"/>
                <a:cs typeface="Times New Roman"/>
              </a:rPr>
              <a:t>l</a:t>
            </a:r>
            <a:r>
              <a:rPr sz="1800" b="1" spc="15" dirty="0" smtClean="0">
                <a:solidFill>
                  <a:srgbClr val="FFFFFF"/>
                </a:solidFill>
                <a:latin typeface="Times New Roman"/>
                <a:cs typeface="Times New Roman"/>
              </a:rPr>
              <a:t>.</a:t>
            </a:r>
            <a:endParaRPr sz="1800">
              <a:latin typeface="Times New Roman"/>
              <a:cs typeface="Times New Roman"/>
            </a:endParaRPr>
          </a:p>
        </p:txBody>
      </p:sp>
      <p:sp>
        <p:nvSpPr>
          <p:cNvPr id="14" name="object 14"/>
          <p:cNvSpPr txBox="1"/>
          <p:nvPr/>
        </p:nvSpPr>
        <p:spPr>
          <a:xfrm>
            <a:off x="3027269" y="3876947"/>
            <a:ext cx="533400" cy="541655"/>
          </a:xfrm>
          <a:prstGeom prst="rect">
            <a:avLst/>
          </a:prstGeom>
        </p:spPr>
        <p:txBody>
          <a:bodyPr vert="horz" wrap="square" lIns="0" tIns="0" rIns="0" bIns="0" rtlCol="0">
            <a:noAutofit/>
          </a:bodyPr>
          <a:lstStyle/>
          <a:p>
            <a:pPr algn="ctr">
              <a:lnSpc>
                <a:spcPct val="100000"/>
              </a:lnSpc>
            </a:pPr>
            <a:r>
              <a:rPr sz="1800" b="1" spc="95" dirty="0" smtClean="0">
                <a:solidFill>
                  <a:srgbClr val="FFFFFF"/>
                </a:solidFill>
                <a:latin typeface="Times New Roman"/>
                <a:cs typeface="Times New Roman"/>
              </a:rPr>
              <a:t>$185</a:t>
            </a:r>
            <a:endParaRPr sz="1800">
              <a:latin typeface="Times New Roman"/>
              <a:cs typeface="Times New Roman"/>
            </a:endParaRPr>
          </a:p>
          <a:p>
            <a:pPr marL="45720" algn="ctr">
              <a:lnSpc>
                <a:spcPts val="2000"/>
              </a:lnSpc>
            </a:pPr>
            <a:r>
              <a:rPr sz="1800" b="1" spc="20" dirty="0" smtClean="0">
                <a:solidFill>
                  <a:srgbClr val="FFFFFF"/>
                </a:solidFill>
                <a:latin typeface="Times New Roman"/>
                <a:cs typeface="Times New Roman"/>
              </a:rPr>
              <a:t>bi</a:t>
            </a:r>
            <a:r>
              <a:rPr sz="1800" b="1" spc="-5" dirty="0" smtClean="0">
                <a:solidFill>
                  <a:srgbClr val="FFFFFF"/>
                </a:solidFill>
                <a:latin typeface="Times New Roman"/>
                <a:cs typeface="Times New Roman"/>
              </a:rPr>
              <a:t>l</a:t>
            </a:r>
            <a:r>
              <a:rPr sz="1800" b="1" spc="15" dirty="0" smtClean="0">
                <a:solidFill>
                  <a:srgbClr val="FFFFFF"/>
                </a:solidFill>
                <a:latin typeface="Times New Roman"/>
                <a:cs typeface="Times New Roman"/>
              </a:rPr>
              <a:t>.</a:t>
            </a:r>
            <a:endParaRPr sz="1800">
              <a:latin typeface="Times New Roman"/>
              <a:cs typeface="Times New Roman"/>
            </a:endParaRPr>
          </a:p>
        </p:txBody>
      </p:sp>
      <p:sp>
        <p:nvSpPr>
          <p:cNvPr id="15" name="Rectangle 14"/>
          <p:cNvSpPr/>
          <p:nvPr/>
        </p:nvSpPr>
        <p:spPr>
          <a:xfrm>
            <a:off x="48512" y="6525102"/>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Tree>
    <p:extLst>
      <p:ext uri="{BB962C8B-B14F-4D97-AF65-F5344CB8AC3E}">
        <p14:creationId xmlns:p14="http://schemas.microsoft.com/office/powerpoint/2010/main" val="38926308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234" y="3939322"/>
            <a:ext cx="4113738" cy="1983105"/>
          </a:xfrm>
          <a:prstGeom prst="rect">
            <a:avLst/>
          </a:prstGeom>
        </p:spPr>
        <p:txBody>
          <a:bodyPr vert="horz" wrap="square" lIns="0" tIns="0" rIns="0" bIns="0" rtlCol="0">
            <a:noAutofit/>
          </a:bodyPr>
          <a:lstStyle/>
          <a:p>
            <a:pPr marL="12700" marR="12700" indent="0" algn="ctr">
              <a:lnSpc>
                <a:spcPct val="98900"/>
              </a:lnSpc>
            </a:pPr>
            <a:r>
              <a:rPr sz="6450" b="1" spc="-350" dirty="0" smtClean="0">
                <a:solidFill>
                  <a:srgbClr val="ED1D24"/>
                </a:solidFill>
                <a:latin typeface="Times New Roman"/>
                <a:cs typeface="Times New Roman"/>
              </a:rPr>
              <a:t>2.7</a:t>
            </a:r>
            <a:r>
              <a:rPr sz="6450" b="1" spc="-585" dirty="0" smtClean="0">
                <a:solidFill>
                  <a:srgbClr val="ED1D24"/>
                </a:solidFill>
                <a:latin typeface="Times New Roman"/>
                <a:cs typeface="Times New Roman"/>
              </a:rPr>
              <a:t> </a:t>
            </a:r>
            <a:r>
              <a:rPr sz="6450" b="1" spc="-500" dirty="0" smtClean="0">
                <a:solidFill>
                  <a:srgbClr val="ED1D24"/>
                </a:solidFill>
                <a:latin typeface="Times New Roman"/>
                <a:cs typeface="Times New Roman"/>
              </a:rPr>
              <a:t>million</a:t>
            </a:r>
            <a:r>
              <a:rPr sz="6450" b="1" spc="-295" dirty="0" smtClean="0">
                <a:solidFill>
                  <a:srgbClr val="ED1D24"/>
                </a:solidFill>
                <a:latin typeface="Times New Roman"/>
                <a:cs typeface="Times New Roman"/>
              </a:rPr>
              <a:t> </a:t>
            </a:r>
            <a:endParaRPr lang="en-US" sz="6450" b="1" spc="-295" dirty="0" smtClean="0">
              <a:solidFill>
                <a:srgbClr val="ED1D24"/>
              </a:solidFill>
              <a:latin typeface="Times New Roman"/>
              <a:cs typeface="Times New Roman"/>
            </a:endParaRPr>
          </a:p>
          <a:p>
            <a:pPr marL="12700" marR="12700" indent="0" algn="ctr">
              <a:lnSpc>
                <a:spcPct val="98900"/>
              </a:lnSpc>
            </a:pPr>
            <a:r>
              <a:rPr sz="1800" spc="-220" dirty="0" smtClean="0">
                <a:solidFill>
                  <a:srgbClr val="000000"/>
                </a:solidFill>
                <a:latin typeface="Times New Roman"/>
                <a:cs typeface="Times New Roman"/>
              </a:rPr>
              <a:t>A</a:t>
            </a:r>
            <a:r>
              <a:rPr sz="1800" spc="-10" dirty="0" smtClean="0">
                <a:solidFill>
                  <a:srgbClr val="000000"/>
                </a:solidFill>
                <a:latin typeface="Times New Roman"/>
                <a:cs typeface="Times New Roman"/>
              </a:rPr>
              <a:t>r</a:t>
            </a:r>
            <a:r>
              <a:rPr sz="1800" spc="-35" dirty="0" smtClean="0">
                <a:solidFill>
                  <a:srgbClr val="000000"/>
                </a:solidFill>
                <a:latin typeface="Times New Roman"/>
                <a:cs typeface="Times New Roman"/>
              </a:rPr>
              <a:t>r</a:t>
            </a:r>
            <a:r>
              <a:rPr sz="1800" spc="50" dirty="0" smtClean="0">
                <a:solidFill>
                  <a:srgbClr val="000000"/>
                </a:solidFill>
                <a:latin typeface="Times New Roman"/>
                <a:cs typeface="Times New Roman"/>
              </a:rPr>
              <a:t>ests</a:t>
            </a:r>
            <a:r>
              <a:rPr sz="1800" spc="-70" dirty="0" smtClean="0">
                <a:solidFill>
                  <a:srgbClr val="000000"/>
                </a:solidFill>
                <a:latin typeface="Times New Roman"/>
                <a:cs typeface="Times New Roman"/>
              </a:rPr>
              <a:t> </a:t>
            </a:r>
            <a:r>
              <a:rPr sz="1800" spc="-105" dirty="0" smtClean="0">
                <a:solidFill>
                  <a:srgbClr val="000000"/>
                </a:solidFill>
                <a:latin typeface="Times New Roman"/>
                <a:cs typeface="Times New Roman"/>
              </a:rPr>
              <a:t>f</a:t>
            </a:r>
            <a:r>
              <a:rPr sz="1800" spc="35" dirty="0" smtClean="0">
                <a:solidFill>
                  <a:srgbClr val="000000"/>
                </a:solidFill>
                <a:latin typeface="Times New Roman"/>
                <a:cs typeface="Times New Roman"/>
              </a:rPr>
              <a:t>or</a:t>
            </a:r>
            <a:r>
              <a:rPr sz="1800" spc="-70" dirty="0" smtClean="0">
                <a:solidFill>
                  <a:srgbClr val="000000"/>
                </a:solidFill>
                <a:latin typeface="Times New Roman"/>
                <a:cs typeface="Times New Roman"/>
              </a:rPr>
              <a:t> </a:t>
            </a:r>
            <a:r>
              <a:rPr sz="1800" spc="0" dirty="0" smtClean="0">
                <a:solidFill>
                  <a:srgbClr val="000000"/>
                </a:solidFill>
                <a:latin typeface="Times New Roman"/>
                <a:cs typeface="Times New Roman"/>
              </a:rPr>
              <a:t>al</a:t>
            </a:r>
            <a:r>
              <a:rPr sz="1800" spc="-15" dirty="0" smtClean="0">
                <a:solidFill>
                  <a:srgbClr val="000000"/>
                </a:solidFill>
                <a:latin typeface="Times New Roman"/>
                <a:cs typeface="Times New Roman"/>
              </a:rPr>
              <a:t>c</a:t>
            </a:r>
            <a:r>
              <a:rPr sz="1800" spc="20" dirty="0" smtClean="0">
                <a:solidFill>
                  <a:srgbClr val="000000"/>
                </a:solidFill>
                <a:latin typeface="Times New Roman"/>
                <a:cs typeface="Times New Roman"/>
              </a:rPr>
              <a:t>ohol-</a:t>
            </a:r>
            <a:r>
              <a:rPr sz="1800" spc="-5" dirty="0" smtClean="0">
                <a:solidFill>
                  <a:srgbClr val="000000"/>
                </a:solidFill>
                <a:latin typeface="Times New Roman"/>
                <a:cs typeface="Times New Roman"/>
              </a:rPr>
              <a:t>r</a:t>
            </a:r>
            <a:r>
              <a:rPr sz="1800" spc="25" dirty="0" smtClean="0">
                <a:solidFill>
                  <a:srgbClr val="000000"/>
                </a:solidFill>
                <a:latin typeface="Times New Roman"/>
                <a:cs typeface="Times New Roman"/>
              </a:rPr>
              <a:t>el</a:t>
            </a:r>
            <a:r>
              <a:rPr sz="1800" spc="20" dirty="0" smtClean="0">
                <a:solidFill>
                  <a:srgbClr val="000000"/>
                </a:solidFill>
                <a:latin typeface="Times New Roman"/>
                <a:cs typeface="Times New Roman"/>
              </a:rPr>
              <a:t>a</a:t>
            </a:r>
            <a:r>
              <a:rPr sz="1800" spc="75" dirty="0" smtClean="0">
                <a:solidFill>
                  <a:srgbClr val="000000"/>
                </a:solidFill>
                <a:latin typeface="Times New Roman"/>
                <a:cs typeface="Times New Roman"/>
              </a:rPr>
              <a:t>t</a:t>
            </a:r>
            <a:r>
              <a:rPr sz="1800" spc="100" dirty="0" smtClean="0">
                <a:solidFill>
                  <a:srgbClr val="000000"/>
                </a:solidFill>
                <a:latin typeface="Times New Roman"/>
                <a:cs typeface="Times New Roman"/>
              </a:rPr>
              <a:t>ed</a:t>
            </a:r>
            <a:r>
              <a:rPr sz="1800" spc="50" dirty="0" smtClean="0">
                <a:solidFill>
                  <a:srgbClr val="000000"/>
                </a:solidFill>
                <a:latin typeface="Times New Roman"/>
                <a:cs typeface="Times New Roman"/>
              </a:rPr>
              <a:t> </a:t>
            </a:r>
            <a:r>
              <a:rPr sz="1800" spc="-10" dirty="0" smtClean="0">
                <a:solidFill>
                  <a:srgbClr val="000000"/>
                </a:solidFill>
                <a:latin typeface="Times New Roman"/>
                <a:cs typeface="Times New Roman"/>
              </a:rPr>
              <a:t>c</a:t>
            </a:r>
            <a:r>
              <a:rPr sz="1800" spc="-5" dirty="0" smtClean="0">
                <a:solidFill>
                  <a:srgbClr val="000000"/>
                </a:solidFill>
                <a:latin typeface="Times New Roman"/>
                <a:cs typeface="Times New Roman"/>
              </a:rPr>
              <a:t>r</a:t>
            </a:r>
            <a:r>
              <a:rPr sz="1800" spc="30" dirty="0" smtClean="0">
                <a:solidFill>
                  <a:srgbClr val="000000"/>
                </a:solidFill>
                <a:latin typeface="Times New Roman"/>
                <a:cs typeface="Times New Roman"/>
              </a:rPr>
              <a:t>imes</a:t>
            </a:r>
            <a:r>
              <a:rPr sz="1800" spc="-70" dirty="0" smtClean="0">
                <a:solidFill>
                  <a:srgbClr val="000000"/>
                </a:solidFill>
                <a:latin typeface="Times New Roman"/>
                <a:cs typeface="Times New Roman"/>
              </a:rPr>
              <a:t> </a:t>
            </a:r>
            <a:r>
              <a:rPr sz="1800" spc="5" dirty="0" smtClean="0">
                <a:solidFill>
                  <a:srgbClr val="000000"/>
                </a:solidFill>
                <a:latin typeface="Times New Roman"/>
                <a:cs typeface="Times New Roman"/>
              </a:rPr>
              <a:t>in</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2008</a:t>
            </a:r>
            <a:endParaRPr sz="1800" dirty="0">
              <a:solidFill>
                <a:srgbClr val="000000"/>
              </a:solidFill>
              <a:latin typeface="Times New Roman"/>
              <a:cs typeface="Times New Roman"/>
            </a:endParaRPr>
          </a:p>
        </p:txBody>
      </p:sp>
      <p:sp>
        <p:nvSpPr>
          <p:cNvPr id="3" name="object 3"/>
          <p:cNvSpPr txBox="1"/>
          <p:nvPr/>
        </p:nvSpPr>
        <p:spPr>
          <a:xfrm>
            <a:off x="5533233" y="3928509"/>
            <a:ext cx="2925175" cy="1577975"/>
          </a:xfrm>
          <a:prstGeom prst="rect">
            <a:avLst/>
          </a:prstGeom>
        </p:spPr>
        <p:txBody>
          <a:bodyPr vert="horz" wrap="square" lIns="0" tIns="0" rIns="0" bIns="0" rtlCol="0">
            <a:noAutofit/>
          </a:bodyPr>
          <a:lstStyle/>
          <a:p>
            <a:pPr marR="0" algn="ctr">
              <a:lnSpc>
                <a:spcPct val="100000"/>
              </a:lnSpc>
            </a:pPr>
            <a:r>
              <a:rPr lang="en-US" sz="6450" b="1" spc="-420" dirty="0" smtClean="0">
                <a:solidFill>
                  <a:srgbClr val="28AAE2"/>
                </a:solidFill>
                <a:latin typeface="Times New Roman"/>
                <a:cs typeface="Times New Roman"/>
              </a:rPr>
              <a:t>847</a:t>
            </a:r>
            <a:r>
              <a:rPr sz="6450" b="1" spc="-420" dirty="0" smtClean="0">
                <a:solidFill>
                  <a:srgbClr val="28AAE2"/>
                </a:solidFill>
                <a:latin typeface="Times New Roman"/>
                <a:cs typeface="Times New Roman"/>
              </a:rPr>
              <a:t>,000</a:t>
            </a:r>
            <a:endParaRPr sz="6450" dirty="0">
              <a:latin typeface="Times New Roman"/>
              <a:cs typeface="Times New Roman"/>
            </a:endParaRPr>
          </a:p>
          <a:p>
            <a:pPr>
              <a:lnSpc>
                <a:spcPts val="600"/>
              </a:lnSpc>
              <a:spcBef>
                <a:spcPts val="8"/>
              </a:spcBef>
            </a:pPr>
            <a:endParaRPr sz="600" dirty="0"/>
          </a:p>
          <a:p>
            <a:pPr marL="313690" marR="313690" indent="0" algn="ctr">
              <a:lnSpc>
                <a:spcPts val="2000"/>
              </a:lnSpc>
            </a:pPr>
            <a:r>
              <a:rPr sz="1800" spc="-150" dirty="0" smtClean="0">
                <a:solidFill>
                  <a:srgbClr val="000000"/>
                </a:solidFill>
                <a:latin typeface="Times New Roman"/>
                <a:cs typeface="Times New Roman"/>
              </a:rPr>
              <a:t>M</a:t>
            </a:r>
            <a:r>
              <a:rPr sz="1800" spc="30" dirty="0" smtClean="0">
                <a:solidFill>
                  <a:srgbClr val="000000"/>
                </a:solidFill>
                <a:latin typeface="Times New Roman"/>
                <a:cs typeface="Times New Roman"/>
              </a:rPr>
              <a:t>a</a:t>
            </a:r>
            <a:r>
              <a:rPr sz="1800" spc="25" dirty="0" smtClean="0">
                <a:solidFill>
                  <a:srgbClr val="000000"/>
                </a:solidFill>
                <a:latin typeface="Times New Roman"/>
                <a:cs typeface="Times New Roman"/>
              </a:rPr>
              <a:t>r</a:t>
            </a:r>
            <a:r>
              <a:rPr sz="1800" spc="10" dirty="0" smtClean="0">
                <a:solidFill>
                  <a:srgbClr val="000000"/>
                </a:solidFill>
                <a:latin typeface="Times New Roman"/>
                <a:cs typeface="Times New Roman"/>
              </a:rPr>
              <a:t>ijuana-</a:t>
            </a:r>
            <a:r>
              <a:rPr sz="1800" spc="-10" dirty="0" smtClean="0">
                <a:solidFill>
                  <a:srgbClr val="000000"/>
                </a:solidFill>
                <a:latin typeface="Times New Roman"/>
                <a:cs typeface="Times New Roman"/>
              </a:rPr>
              <a:t>r</a:t>
            </a:r>
            <a:r>
              <a:rPr sz="1800" spc="25" dirty="0" smtClean="0">
                <a:solidFill>
                  <a:srgbClr val="000000"/>
                </a:solidFill>
                <a:latin typeface="Times New Roman"/>
                <a:cs typeface="Times New Roman"/>
              </a:rPr>
              <a:t>el</a:t>
            </a:r>
            <a:r>
              <a:rPr sz="1800" spc="20" dirty="0" smtClean="0">
                <a:solidFill>
                  <a:srgbClr val="000000"/>
                </a:solidFill>
                <a:latin typeface="Times New Roman"/>
                <a:cs typeface="Times New Roman"/>
              </a:rPr>
              <a:t>a</a:t>
            </a:r>
            <a:r>
              <a:rPr sz="1800" spc="75" dirty="0" smtClean="0">
                <a:solidFill>
                  <a:srgbClr val="000000"/>
                </a:solidFill>
                <a:latin typeface="Times New Roman"/>
                <a:cs typeface="Times New Roman"/>
              </a:rPr>
              <a:t>t</a:t>
            </a:r>
            <a:r>
              <a:rPr sz="1800" spc="100" dirty="0" smtClean="0">
                <a:solidFill>
                  <a:srgbClr val="000000"/>
                </a:solidFill>
                <a:latin typeface="Times New Roman"/>
                <a:cs typeface="Times New Roman"/>
              </a:rPr>
              <a:t>ed</a:t>
            </a:r>
            <a:r>
              <a:rPr sz="1800" spc="50" dirty="0" smtClean="0">
                <a:solidFill>
                  <a:srgbClr val="000000"/>
                </a:solidFill>
                <a:latin typeface="Times New Roman"/>
                <a:cs typeface="Times New Roman"/>
              </a:rPr>
              <a:t> </a:t>
            </a:r>
            <a:r>
              <a:rPr sz="1800" spc="30" dirty="0" smtClean="0">
                <a:solidFill>
                  <a:srgbClr val="000000"/>
                </a:solidFill>
                <a:latin typeface="Times New Roman"/>
                <a:cs typeface="Times New Roman"/>
              </a:rPr>
              <a:t>a</a:t>
            </a:r>
            <a:r>
              <a:rPr sz="1800" spc="25" dirty="0" smtClean="0">
                <a:solidFill>
                  <a:srgbClr val="000000"/>
                </a:solidFill>
                <a:latin typeface="Times New Roman"/>
                <a:cs typeface="Times New Roman"/>
              </a:rPr>
              <a:t>r</a:t>
            </a:r>
            <a:r>
              <a:rPr sz="1800" spc="-35" dirty="0" smtClean="0">
                <a:solidFill>
                  <a:srgbClr val="000000"/>
                </a:solidFill>
                <a:latin typeface="Times New Roman"/>
                <a:cs typeface="Times New Roman"/>
              </a:rPr>
              <a:t>r</a:t>
            </a:r>
            <a:r>
              <a:rPr sz="1800" spc="50" dirty="0" smtClean="0">
                <a:solidFill>
                  <a:srgbClr val="000000"/>
                </a:solidFill>
                <a:latin typeface="Times New Roman"/>
                <a:cs typeface="Times New Roman"/>
              </a:rPr>
              <a:t>ests</a:t>
            </a:r>
            <a:r>
              <a:rPr sz="1800" spc="-70" dirty="0" smtClean="0">
                <a:solidFill>
                  <a:srgbClr val="000000"/>
                </a:solidFill>
                <a:latin typeface="Times New Roman"/>
                <a:cs typeface="Times New Roman"/>
              </a:rPr>
              <a:t> </a:t>
            </a:r>
            <a:r>
              <a:rPr sz="1800" spc="5" dirty="0" smtClean="0">
                <a:solidFill>
                  <a:srgbClr val="000000"/>
                </a:solidFill>
                <a:latin typeface="Times New Roman"/>
                <a:cs typeface="Times New Roman"/>
              </a:rPr>
              <a:t>in</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2008</a:t>
            </a:r>
            <a:endParaRPr sz="1800" dirty="0">
              <a:solidFill>
                <a:srgbClr val="000000"/>
              </a:solidFill>
              <a:latin typeface="Times New Roman"/>
              <a:cs typeface="Times New Roman"/>
            </a:endParaRPr>
          </a:p>
        </p:txBody>
      </p:sp>
      <p:sp>
        <p:nvSpPr>
          <p:cNvPr id="5" name="object 5"/>
          <p:cNvSpPr/>
          <p:nvPr/>
        </p:nvSpPr>
        <p:spPr>
          <a:xfrm>
            <a:off x="464233" y="2507518"/>
            <a:ext cx="5069000" cy="1460499"/>
          </a:xfrm>
          <a:custGeom>
            <a:avLst/>
            <a:gdLst/>
            <a:ahLst/>
            <a:cxnLst/>
            <a:rect l="l" t="t" r="r" b="b"/>
            <a:pathLst>
              <a:path w="5069000" h="1460500">
                <a:moveTo>
                  <a:pt x="1404564" y="1435099"/>
                </a:moveTo>
                <a:lnTo>
                  <a:pt x="1149037" y="1435099"/>
                </a:lnTo>
                <a:lnTo>
                  <a:pt x="1168936" y="1447799"/>
                </a:lnTo>
                <a:lnTo>
                  <a:pt x="1189481" y="1460499"/>
                </a:lnTo>
                <a:lnTo>
                  <a:pt x="1352300" y="1460499"/>
                </a:lnTo>
                <a:lnTo>
                  <a:pt x="1370175" y="1447799"/>
                </a:lnTo>
                <a:lnTo>
                  <a:pt x="1387607" y="1447799"/>
                </a:lnTo>
                <a:lnTo>
                  <a:pt x="1404564" y="1435099"/>
                </a:lnTo>
                <a:close/>
              </a:path>
              <a:path w="5069000" h="1460500">
                <a:moveTo>
                  <a:pt x="4363550" y="1231899"/>
                </a:moveTo>
                <a:lnTo>
                  <a:pt x="3753789" y="1231899"/>
                </a:lnTo>
                <a:lnTo>
                  <a:pt x="3759502" y="1244599"/>
                </a:lnTo>
                <a:lnTo>
                  <a:pt x="3766526" y="1269999"/>
                </a:lnTo>
                <a:lnTo>
                  <a:pt x="3774811" y="1282699"/>
                </a:lnTo>
                <a:lnTo>
                  <a:pt x="3784307" y="1308099"/>
                </a:lnTo>
                <a:lnTo>
                  <a:pt x="3794963" y="1320799"/>
                </a:lnTo>
                <a:lnTo>
                  <a:pt x="3806730" y="1333499"/>
                </a:lnTo>
                <a:lnTo>
                  <a:pt x="3819558" y="1358899"/>
                </a:lnTo>
                <a:lnTo>
                  <a:pt x="3833397" y="1371599"/>
                </a:lnTo>
                <a:lnTo>
                  <a:pt x="3863905" y="1396999"/>
                </a:lnTo>
                <a:lnTo>
                  <a:pt x="3897854" y="1422399"/>
                </a:lnTo>
                <a:lnTo>
                  <a:pt x="3915994" y="1435099"/>
                </a:lnTo>
                <a:lnTo>
                  <a:pt x="3934844" y="1435099"/>
                </a:lnTo>
                <a:lnTo>
                  <a:pt x="3954354" y="1447799"/>
                </a:lnTo>
                <a:lnTo>
                  <a:pt x="3974473" y="1460499"/>
                </a:lnTo>
                <a:lnTo>
                  <a:pt x="4132188" y="1460499"/>
                </a:lnTo>
                <a:lnTo>
                  <a:pt x="4155014" y="1447799"/>
                </a:lnTo>
                <a:lnTo>
                  <a:pt x="4177114" y="1447799"/>
                </a:lnTo>
                <a:lnTo>
                  <a:pt x="4218858" y="1422399"/>
                </a:lnTo>
                <a:lnTo>
                  <a:pt x="4256864" y="1396999"/>
                </a:lnTo>
                <a:lnTo>
                  <a:pt x="4290575" y="1371599"/>
                </a:lnTo>
                <a:lnTo>
                  <a:pt x="4305647" y="1346199"/>
                </a:lnTo>
                <a:lnTo>
                  <a:pt x="4319436" y="1333499"/>
                </a:lnTo>
                <a:lnTo>
                  <a:pt x="4331874" y="1308099"/>
                </a:lnTo>
                <a:lnTo>
                  <a:pt x="4342891" y="1295399"/>
                </a:lnTo>
                <a:lnTo>
                  <a:pt x="4352416" y="1269999"/>
                </a:lnTo>
                <a:lnTo>
                  <a:pt x="4360382" y="1244599"/>
                </a:lnTo>
                <a:lnTo>
                  <a:pt x="4363550" y="1231899"/>
                </a:lnTo>
                <a:close/>
              </a:path>
              <a:path w="5069000" h="1460500">
                <a:moveTo>
                  <a:pt x="4020395" y="457199"/>
                </a:moveTo>
                <a:lnTo>
                  <a:pt x="200837" y="457199"/>
                </a:lnTo>
                <a:lnTo>
                  <a:pt x="137401" y="584199"/>
                </a:lnTo>
                <a:lnTo>
                  <a:pt x="116243" y="761999"/>
                </a:lnTo>
                <a:lnTo>
                  <a:pt x="52870" y="800099"/>
                </a:lnTo>
                <a:lnTo>
                  <a:pt x="0" y="876299"/>
                </a:lnTo>
                <a:lnTo>
                  <a:pt x="21158" y="1092199"/>
                </a:lnTo>
                <a:lnTo>
                  <a:pt x="56375" y="1117599"/>
                </a:lnTo>
                <a:lnTo>
                  <a:pt x="147967" y="1142999"/>
                </a:lnTo>
                <a:lnTo>
                  <a:pt x="197307" y="1193799"/>
                </a:lnTo>
                <a:lnTo>
                  <a:pt x="968425" y="1219199"/>
                </a:lnTo>
                <a:lnTo>
                  <a:pt x="973629" y="1231899"/>
                </a:lnTo>
                <a:lnTo>
                  <a:pt x="980232" y="1257299"/>
                </a:lnTo>
                <a:lnTo>
                  <a:pt x="988181" y="1282699"/>
                </a:lnTo>
                <a:lnTo>
                  <a:pt x="997422" y="1295399"/>
                </a:lnTo>
                <a:lnTo>
                  <a:pt x="1007900" y="1320799"/>
                </a:lnTo>
                <a:lnTo>
                  <a:pt x="1019563" y="1333499"/>
                </a:lnTo>
                <a:lnTo>
                  <a:pt x="1032356" y="1346199"/>
                </a:lnTo>
                <a:lnTo>
                  <a:pt x="1046225" y="1371599"/>
                </a:lnTo>
                <a:lnTo>
                  <a:pt x="1061117" y="1384299"/>
                </a:lnTo>
                <a:lnTo>
                  <a:pt x="1076979" y="1396999"/>
                </a:lnTo>
                <a:lnTo>
                  <a:pt x="1093755" y="1409699"/>
                </a:lnTo>
                <a:lnTo>
                  <a:pt x="1111393" y="1422399"/>
                </a:lnTo>
                <a:lnTo>
                  <a:pt x="1129838" y="1435099"/>
                </a:lnTo>
                <a:lnTo>
                  <a:pt x="1421012" y="1435099"/>
                </a:lnTo>
                <a:lnTo>
                  <a:pt x="1436917" y="1422399"/>
                </a:lnTo>
                <a:lnTo>
                  <a:pt x="1452246" y="1409699"/>
                </a:lnTo>
                <a:lnTo>
                  <a:pt x="1466966" y="1396999"/>
                </a:lnTo>
                <a:lnTo>
                  <a:pt x="1481042" y="1396999"/>
                </a:lnTo>
                <a:lnTo>
                  <a:pt x="1494443" y="1384299"/>
                </a:lnTo>
                <a:lnTo>
                  <a:pt x="1507133" y="1371599"/>
                </a:lnTo>
                <a:lnTo>
                  <a:pt x="1519080" y="1358899"/>
                </a:lnTo>
                <a:lnTo>
                  <a:pt x="1530250" y="1333499"/>
                </a:lnTo>
                <a:lnTo>
                  <a:pt x="1540610" y="1320799"/>
                </a:lnTo>
                <a:lnTo>
                  <a:pt x="1550126" y="1308099"/>
                </a:lnTo>
                <a:lnTo>
                  <a:pt x="1558765" y="1295399"/>
                </a:lnTo>
                <a:lnTo>
                  <a:pt x="1566494" y="1282699"/>
                </a:lnTo>
                <a:lnTo>
                  <a:pt x="3723627" y="1282699"/>
                </a:lnTo>
                <a:lnTo>
                  <a:pt x="3753789" y="1231899"/>
                </a:lnTo>
                <a:lnTo>
                  <a:pt x="4363550" y="1231899"/>
                </a:lnTo>
                <a:lnTo>
                  <a:pt x="4366718" y="1219199"/>
                </a:lnTo>
                <a:lnTo>
                  <a:pt x="4371355" y="1206499"/>
                </a:lnTo>
                <a:lnTo>
                  <a:pt x="4374222" y="1181099"/>
                </a:lnTo>
                <a:lnTo>
                  <a:pt x="4896739" y="1181099"/>
                </a:lnTo>
                <a:lnTo>
                  <a:pt x="4928463" y="1155699"/>
                </a:lnTo>
                <a:lnTo>
                  <a:pt x="5030622" y="1130299"/>
                </a:lnTo>
                <a:lnTo>
                  <a:pt x="5069000" y="1130299"/>
                </a:lnTo>
                <a:lnTo>
                  <a:pt x="5150370" y="1041399"/>
                </a:lnTo>
                <a:lnTo>
                  <a:pt x="5143360" y="812799"/>
                </a:lnTo>
                <a:lnTo>
                  <a:pt x="5104574" y="736599"/>
                </a:lnTo>
                <a:lnTo>
                  <a:pt x="5101251" y="736599"/>
                </a:lnTo>
                <a:lnTo>
                  <a:pt x="5097598" y="723899"/>
                </a:lnTo>
                <a:lnTo>
                  <a:pt x="5092001" y="711199"/>
                </a:lnTo>
                <a:lnTo>
                  <a:pt x="5084058" y="698499"/>
                </a:lnTo>
                <a:lnTo>
                  <a:pt x="5073366" y="673099"/>
                </a:lnTo>
                <a:lnTo>
                  <a:pt x="5059522" y="647699"/>
                </a:lnTo>
                <a:lnTo>
                  <a:pt x="5046881" y="634999"/>
                </a:lnTo>
                <a:lnTo>
                  <a:pt x="4847437" y="634999"/>
                </a:lnTo>
                <a:lnTo>
                  <a:pt x="4808819" y="609599"/>
                </a:lnTo>
                <a:lnTo>
                  <a:pt x="4758424" y="584199"/>
                </a:lnTo>
                <a:lnTo>
                  <a:pt x="4697741" y="571499"/>
                </a:lnTo>
                <a:lnTo>
                  <a:pt x="4628258" y="546099"/>
                </a:lnTo>
                <a:lnTo>
                  <a:pt x="4551460" y="533399"/>
                </a:lnTo>
                <a:lnTo>
                  <a:pt x="4020395" y="457199"/>
                </a:lnTo>
                <a:close/>
              </a:path>
              <a:path w="5069000" h="1460500">
                <a:moveTo>
                  <a:pt x="4896739" y="1181099"/>
                </a:moveTo>
                <a:lnTo>
                  <a:pt x="4442282" y="1181099"/>
                </a:lnTo>
                <a:lnTo>
                  <a:pt x="4481042" y="1219199"/>
                </a:lnTo>
                <a:lnTo>
                  <a:pt x="4896739" y="1181099"/>
                </a:lnTo>
                <a:close/>
              </a:path>
              <a:path w="5069000" h="1460500">
                <a:moveTo>
                  <a:pt x="5069000" y="1130299"/>
                </a:moveTo>
                <a:lnTo>
                  <a:pt x="5030622" y="1130299"/>
                </a:lnTo>
                <a:lnTo>
                  <a:pt x="5034127" y="1168399"/>
                </a:lnTo>
                <a:lnTo>
                  <a:pt x="5069000" y="1130299"/>
                </a:lnTo>
                <a:close/>
              </a:path>
              <a:path w="5069000" h="1460500">
                <a:moveTo>
                  <a:pt x="4905971" y="558799"/>
                </a:moveTo>
                <a:lnTo>
                  <a:pt x="4865593" y="558799"/>
                </a:lnTo>
                <a:lnTo>
                  <a:pt x="4859008" y="571499"/>
                </a:lnTo>
                <a:lnTo>
                  <a:pt x="4854824" y="584199"/>
                </a:lnTo>
                <a:lnTo>
                  <a:pt x="4852117" y="596899"/>
                </a:lnTo>
                <a:lnTo>
                  <a:pt x="4849963" y="609599"/>
                </a:lnTo>
                <a:lnTo>
                  <a:pt x="4847437" y="634999"/>
                </a:lnTo>
                <a:lnTo>
                  <a:pt x="5046881" y="634999"/>
                </a:lnTo>
                <a:lnTo>
                  <a:pt x="5033360" y="622299"/>
                </a:lnTo>
                <a:lnTo>
                  <a:pt x="5019593" y="609599"/>
                </a:lnTo>
                <a:lnTo>
                  <a:pt x="4967167" y="609599"/>
                </a:lnTo>
                <a:lnTo>
                  <a:pt x="4964584" y="596899"/>
                </a:lnTo>
                <a:lnTo>
                  <a:pt x="4958087" y="596899"/>
                </a:lnTo>
                <a:lnTo>
                  <a:pt x="4948326" y="584199"/>
                </a:lnTo>
                <a:lnTo>
                  <a:pt x="4935952" y="571499"/>
                </a:lnTo>
                <a:lnTo>
                  <a:pt x="4921617" y="571499"/>
                </a:lnTo>
                <a:lnTo>
                  <a:pt x="4905971" y="558799"/>
                </a:lnTo>
                <a:close/>
              </a:path>
              <a:path w="5069000" h="1460500">
                <a:moveTo>
                  <a:pt x="3852301" y="444499"/>
                </a:moveTo>
                <a:lnTo>
                  <a:pt x="221248" y="444499"/>
                </a:lnTo>
                <a:lnTo>
                  <a:pt x="210545" y="457199"/>
                </a:lnTo>
                <a:lnTo>
                  <a:pt x="3934055" y="457199"/>
                </a:lnTo>
                <a:lnTo>
                  <a:pt x="3852301" y="444499"/>
                </a:lnTo>
                <a:close/>
              </a:path>
              <a:path w="5069000" h="1460500">
                <a:moveTo>
                  <a:pt x="3708504" y="431799"/>
                </a:moveTo>
                <a:lnTo>
                  <a:pt x="249578" y="431799"/>
                </a:lnTo>
                <a:lnTo>
                  <a:pt x="234577" y="444499"/>
                </a:lnTo>
                <a:lnTo>
                  <a:pt x="3776621" y="444499"/>
                </a:lnTo>
                <a:lnTo>
                  <a:pt x="3708504" y="431799"/>
                </a:lnTo>
                <a:close/>
              </a:path>
              <a:path w="5069000" h="1460500">
                <a:moveTo>
                  <a:pt x="3541402" y="419099"/>
                </a:moveTo>
                <a:lnTo>
                  <a:pt x="280778" y="419099"/>
                </a:lnTo>
                <a:lnTo>
                  <a:pt x="265297" y="431799"/>
                </a:lnTo>
                <a:lnTo>
                  <a:pt x="3564397" y="431799"/>
                </a:lnTo>
                <a:lnTo>
                  <a:pt x="3541402" y="419099"/>
                </a:lnTo>
                <a:close/>
              </a:path>
              <a:path w="5069000" h="1460500">
                <a:moveTo>
                  <a:pt x="2822673" y="50799"/>
                </a:moveTo>
                <a:lnTo>
                  <a:pt x="1451406" y="50799"/>
                </a:lnTo>
                <a:lnTo>
                  <a:pt x="1423032" y="63499"/>
                </a:lnTo>
                <a:lnTo>
                  <a:pt x="1393083" y="76199"/>
                </a:lnTo>
                <a:lnTo>
                  <a:pt x="1361888" y="88899"/>
                </a:lnTo>
                <a:lnTo>
                  <a:pt x="1297066" y="114299"/>
                </a:lnTo>
                <a:lnTo>
                  <a:pt x="1231188" y="165099"/>
                </a:lnTo>
                <a:lnTo>
                  <a:pt x="1198671" y="177799"/>
                </a:lnTo>
                <a:lnTo>
                  <a:pt x="1166874" y="203199"/>
                </a:lnTo>
                <a:lnTo>
                  <a:pt x="1136122" y="228599"/>
                </a:lnTo>
                <a:lnTo>
                  <a:pt x="1106745" y="241299"/>
                </a:lnTo>
                <a:lnTo>
                  <a:pt x="1079069" y="266699"/>
                </a:lnTo>
                <a:lnTo>
                  <a:pt x="1053422" y="279399"/>
                </a:lnTo>
                <a:lnTo>
                  <a:pt x="1030132" y="304799"/>
                </a:lnTo>
                <a:lnTo>
                  <a:pt x="1009526" y="317499"/>
                </a:lnTo>
                <a:lnTo>
                  <a:pt x="991932" y="330199"/>
                </a:lnTo>
                <a:lnTo>
                  <a:pt x="977678" y="342899"/>
                </a:lnTo>
                <a:lnTo>
                  <a:pt x="967090" y="355599"/>
                </a:lnTo>
                <a:lnTo>
                  <a:pt x="958227" y="355599"/>
                </a:lnTo>
                <a:lnTo>
                  <a:pt x="857479" y="368299"/>
                </a:lnTo>
                <a:lnTo>
                  <a:pt x="730217" y="380999"/>
                </a:lnTo>
                <a:lnTo>
                  <a:pt x="633111" y="393699"/>
                </a:lnTo>
                <a:lnTo>
                  <a:pt x="583683" y="393699"/>
                </a:lnTo>
                <a:lnTo>
                  <a:pt x="534917" y="406399"/>
                </a:lnTo>
                <a:lnTo>
                  <a:pt x="443111" y="406399"/>
                </a:lnTo>
                <a:lnTo>
                  <a:pt x="401939" y="419099"/>
                </a:lnTo>
                <a:lnTo>
                  <a:pt x="3533406" y="419099"/>
                </a:lnTo>
                <a:lnTo>
                  <a:pt x="3357472" y="355599"/>
                </a:lnTo>
                <a:lnTo>
                  <a:pt x="3359786" y="342899"/>
                </a:lnTo>
                <a:lnTo>
                  <a:pt x="3363834" y="342899"/>
                </a:lnTo>
                <a:lnTo>
                  <a:pt x="3368607" y="330199"/>
                </a:lnTo>
                <a:lnTo>
                  <a:pt x="3373097" y="330199"/>
                </a:lnTo>
                <a:lnTo>
                  <a:pt x="3376296" y="317499"/>
                </a:lnTo>
                <a:lnTo>
                  <a:pt x="3377196" y="304799"/>
                </a:lnTo>
                <a:lnTo>
                  <a:pt x="3374788" y="292099"/>
                </a:lnTo>
                <a:lnTo>
                  <a:pt x="3264689" y="292099"/>
                </a:lnTo>
                <a:lnTo>
                  <a:pt x="3258372" y="279399"/>
                </a:lnTo>
                <a:lnTo>
                  <a:pt x="3250543" y="279399"/>
                </a:lnTo>
                <a:lnTo>
                  <a:pt x="3241044" y="266699"/>
                </a:lnTo>
                <a:lnTo>
                  <a:pt x="3229716" y="266699"/>
                </a:lnTo>
                <a:lnTo>
                  <a:pt x="3216404" y="253999"/>
                </a:lnTo>
                <a:lnTo>
                  <a:pt x="3200949" y="241299"/>
                </a:lnTo>
                <a:lnTo>
                  <a:pt x="3183194" y="241299"/>
                </a:lnTo>
                <a:lnTo>
                  <a:pt x="3162981" y="228599"/>
                </a:lnTo>
                <a:lnTo>
                  <a:pt x="3140154" y="203199"/>
                </a:lnTo>
                <a:lnTo>
                  <a:pt x="3114553" y="190499"/>
                </a:lnTo>
                <a:lnTo>
                  <a:pt x="3086023" y="177799"/>
                </a:lnTo>
                <a:lnTo>
                  <a:pt x="3059195" y="152399"/>
                </a:lnTo>
                <a:lnTo>
                  <a:pt x="2901415" y="76199"/>
                </a:lnTo>
                <a:lnTo>
                  <a:pt x="2875256" y="76199"/>
                </a:lnTo>
                <a:lnTo>
                  <a:pt x="2822673" y="50799"/>
                </a:lnTo>
                <a:close/>
              </a:path>
              <a:path w="5069000" h="1460500">
                <a:moveTo>
                  <a:pt x="3368065" y="279399"/>
                </a:moveTo>
                <a:lnTo>
                  <a:pt x="3291966" y="279399"/>
                </a:lnTo>
                <a:lnTo>
                  <a:pt x="3285283" y="292099"/>
                </a:lnTo>
                <a:lnTo>
                  <a:pt x="3374788" y="292099"/>
                </a:lnTo>
                <a:lnTo>
                  <a:pt x="3368065" y="279399"/>
                </a:lnTo>
                <a:close/>
              </a:path>
              <a:path w="5069000" h="1460500">
                <a:moveTo>
                  <a:pt x="3339785" y="266699"/>
                </a:moveTo>
                <a:lnTo>
                  <a:pt x="3312055" y="266699"/>
                </a:lnTo>
                <a:lnTo>
                  <a:pt x="3300956" y="279399"/>
                </a:lnTo>
                <a:lnTo>
                  <a:pt x="3356018" y="279399"/>
                </a:lnTo>
                <a:lnTo>
                  <a:pt x="3339785" y="266699"/>
                </a:lnTo>
                <a:close/>
              </a:path>
              <a:path w="5069000" h="1460500">
                <a:moveTo>
                  <a:pt x="2769457" y="38099"/>
                </a:moveTo>
                <a:lnTo>
                  <a:pt x="1521074" y="38099"/>
                </a:lnTo>
                <a:lnTo>
                  <a:pt x="1482690" y="50799"/>
                </a:lnTo>
                <a:lnTo>
                  <a:pt x="2796165" y="50799"/>
                </a:lnTo>
                <a:lnTo>
                  <a:pt x="2769457" y="38099"/>
                </a:lnTo>
                <a:close/>
              </a:path>
              <a:path w="5069000" h="1460500">
                <a:moveTo>
                  <a:pt x="2715270" y="25399"/>
                </a:moveTo>
                <a:lnTo>
                  <a:pt x="1616046" y="25399"/>
                </a:lnTo>
                <a:lnTo>
                  <a:pt x="1565784" y="38099"/>
                </a:lnTo>
                <a:lnTo>
                  <a:pt x="2742506" y="38099"/>
                </a:lnTo>
                <a:lnTo>
                  <a:pt x="2715270" y="25399"/>
                </a:lnTo>
                <a:close/>
              </a:path>
              <a:path w="5069000" h="1460500">
                <a:moveTo>
                  <a:pt x="2631426" y="12699"/>
                </a:moveTo>
                <a:lnTo>
                  <a:pt x="1792398" y="12699"/>
                </a:lnTo>
                <a:lnTo>
                  <a:pt x="1730127" y="25399"/>
                </a:lnTo>
                <a:lnTo>
                  <a:pt x="2659772" y="25399"/>
                </a:lnTo>
                <a:lnTo>
                  <a:pt x="2631426" y="12699"/>
                </a:lnTo>
                <a:close/>
              </a:path>
              <a:path w="5069000" h="1460500">
                <a:moveTo>
                  <a:pt x="2509698" y="0"/>
                </a:moveTo>
                <a:lnTo>
                  <a:pt x="2058289" y="0"/>
                </a:lnTo>
                <a:lnTo>
                  <a:pt x="1990844" y="12699"/>
                </a:lnTo>
                <a:lnTo>
                  <a:pt x="2543492" y="12699"/>
                </a:lnTo>
                <a:lnTo>
                  <a:pt x="2509698"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1505546" y="2502885"/>
            <a:ext cx="2446197" cy="1198880"/>
          </a:xfrm>
          <a:custGeom>
            <a:avLst/>
            <a:gdLst/>
            <a:ahLst/>
            <a:cxnLst/>
            <a:rect l="l" t="t" r="r" b="b"/>
            <a:pathLst>
              <a:path w="2446197" h="1198879">
                <a:moveTo>
                  <a:pt x="1329086" y="0"/>
                </a:moveTo>
                <a:lnTo>
                  <a:pt x="1212363" y="0"/>
                </a:lnTo>
                <a:lnTo>
                  <a:pt x="1016977" y="3810"/>
                </a:lnTo>
                <a:lnTo>
                  <a:pt x="882220" y="8890"/>
                </a:lnTo>
                <a:lnTo>
                  <a:pt x="688816" y="20320"/>
                </a:lnTo>
                <a:lnTo>
                  <a:pt x="629774" y="25400"/>
                </a:lnTo>
                <a:lnTo>
                  <a:pt x="524473" y="35560"/>
                </a:lnTo>
                <a:lnTo>
                  <a:pt x="479763" y="40640"/>
                </a:lnTo>
                <a:lnTo>
                  <a:pt x="441379" y="46990"/>
                </a:lnTo>
                <a:lnTo>
                  <a:pt x="398605" y="55880"/>
                </a:lnTo>
                <a:lnTo>
                  <a:pt x="386807" y="59690"/>
                </a:lnTo>
                <a:lnTo>
                  <a:pt x="362398" y="67310"/>
                </a:lnTo>
                <a:lnTo>
                  <a:pt x="349843" y="72390"/>
                </a:lnTo>
                <a:lnTo>
                  <a:pt x="348914" y="80010"/>
                </a:lnTo>
                <a:lnTo>
                  <a:pt x="348548" y="91440"/>
                </a:lnTo>
                <a:lnTo>
                  <a:pt x="349417" y="104140"/>
                </a:lnTo>
                <a:lnTo>
                  <a:pt x="352195" y="119380"/>
                </a:lnTo>
                <a:lnTo>
                  <a:pt x="357554" y="133350"/>
                </a:lnTo>
                <a:lnTo>
                  <a:pt x="366165" y="144780"/>
                </a:lnTo>
                <a:lnTo>
                  <a:pt x="339953" y="163830"/>
                </a:lnTo>
                <a:lnTo>
                  <a:pt x="261262" y="227330"/>
                </a:lnTo>
                <a:lnTo>
                  <a:pt x="210333" y="273050"/>
                </a:lnTo>
                <a:lnTo>
                  <a:pt x="185801" y="297180"/>
                </a:lnTo>
                <a:lnTo>
                  <a:pt x="162101" y="320040"/>
                </a:lnTo>
                <a:lnTo>
                  <a:pt x="139390" y="341630"/>
                </a:lnTo>
                <a:lnTo>
                  <a:pt x="117827" y="364490"/>
                </a:lnTo>
                <a:lnTo>
                  <a:pt x="97569" y="384810"/>
                </a:lnTo>
                <a:lnTo>
                  <a:pt x="78774" y="405130"/>
                </a:lnTo>
                <a:lnTo>
                  <a:pt x="61599" y="422910"/>
                </a:lnTo>
                <a:lnTo>
                  <a:pt x="46203" y="439420"/>
                </a:lnTo>
                <a:lnTo>
                  <a:pt x="32742" y="454660"/>
                </a:lnTo>
                <a:lnTo>
                  <a:pt x="12260" y="477520"/>
                </a:lnTo>
                <a:lnTo>
                  <a:pt x="0" y="491490"/>
                </a:lnTo>
                <a:lnTo>
                  <a:pt x="22003" y="494030"/>
                </a:lnTo>
                <a:lnTo>
                  <a:pt x="47361" y="497840"/>
                </a:lnTo>
                <a:lnTo>
                  <a:pt x="63003" y="500380"/>
                </a:lnTo>
                <a:lnTo>
                  <a:pt x="80383" y="502920"/>
                </a:lnTo>
                <a:lnTo>
                  <a:pt x="119640" y="508000"/>
                </a:lnTo>
                <a:lnTo>
                  <a:pt x="211133" y="518160"/>
                </a:lnTo>
                <a:lnTo>
                  <a:pt x="235668" y="521970"/>
                </a:lnTo>
                <a:lnTo>
                  <a:pt x="359371" y="534670"/>
                </a:lnTo>
                <a:lnTo>
                  <a:pt x="362463" y="585470"/>
                </a:lnTo>
                <a:lnTo>
                  <a:pt x="362708" y="614680"/>
                </a:lnTo>
                <a:lnTo>
                  <a:pt x="362959" y="627380"/>
                </a:lnTo>
                <a:lnTo>
                  <a:pt x="366913" y="665480"/>
                </a:lnTo>
                <a:lnTo>
                  <a:pt x="388026" y="711200"/>
                </a:lnTo>
                <a:lnTo>
                  <a:pt x="423587" y="746760"/>
                </a:lnTo>
                <a:lnTo>
                  <a:pt x="460051" y="772160"/>
                </a:lnTo>
                <a:lnTo>
                  <a:pt x="508812" y="801370"/>
                </a:lnTo>
                <a:lnTo>
                  <a:pt x="535121" y="817880"/>
                </a:lnTo>
                <a:lnTo>
                  <a:pt x="579551" y="857250"/>
                </a:lnTo>
                <a:lnTo>
                  <a:pt x="614099" y="905510"/>
                </a:lnTo>
                <a:lnTo>
                  <a:pt x="640002" y="957580"/>
                </a:lnTo>
                <a:lnTo>
                  <a:pt x="658497" y="1010920"/>
                </a:lnTo>
                <a:lnTo>
                  <a:pt x="670824" y="1062990"/>
                </a:lnTo>
                <a:lnTo>
                  <a:pt x="678219" y="1111250"/>
                </a:lnTo>
                <a:lnTo>
                  <a:pt x="681921" y="1151890"/>
                </a:lnTo>
                <a:lnTo>
                  <a:pt x="683169" y="1181100"/>
                </a:lnTo>
                <a:lnTo>
                  <a:pt x="683145" y="1198880"/>
                </a:lnTo>
                <a:lnTo>
                  <a:pt x="2401608" y="1188720"/>
                </a:lnTo>
                <a:lnTo>
                  <a:pt x="2404277" y="1182370"/>
                </a:lnTo>
                <a:lnTo>
                  <a:pt x="2407361" y="1173480"/>
                </a:lnTo>
                <a:lnTo>
                  <a:pt x="2411385" y="1162050"/>
                </a:lnTo>
                <a:lnTo>
                  <a:pt x="2416182" y="1149350"/>
                </a:lnTo>
                <a:lnTo>
                  <a:pt x="2421583" y="1132840"/>
                </a:lnTo>
                <a:lnTo>
                  <a:pt x="2427418" y="1116330"/>
                </a:lnTo>
                <a:lnTo>
                  <a:pt x="2437824" y="1071880"/>
                </a:lnTo>
                <a:lnTo>
                  <a:pt x="2443554" y="1014730"/>
                </a:lnTo>
                <a:lnTo>
                  <a:pt x="2445999" y="952500"/>
                </a:lnTo>
                <a:lnTo>
                  <a:pt x="2446197" y="920750"/>
                </a:lnTo>
                <a:lnTo>
                  <a:pt x="2445821" y="887730"/>
                </a:lnTo>
                <a:lnTo>
                  <a:pt x="2443683" y="824230"/>
                </a:lnTo>
                <a:lnTo>
                  <a:pt x="2440249" y="763270"/>
                </a:lnTo>
                <a:lnTo>
                  <a:pt x="2436181" y="707390"/>
                </a:lnTo>
                <a:lnTo>
                  <a:pt x="2432142" y="662940"/>
                </a:lnTo>
                <a:lnTo>
                  <a:pt x="2428796" y="629920"/>
                </a:lnTo>
                <a:lnTo>
                  <a:pt x="2426525" y="608330"/>
                </a:lnTo>
                <a:lnTo>
                  <a:pt x="2397713" y="558800"/>
                </a:lnTo>
                <a:lnTo>
                  <a:pt x="2294902" y="558800"/>
                </a:lnTo>
                <a:lnTo>
                  <a:pt x="1408938" y="544830"/>
                </a:lnTo>
                <a:lnTo>
                  <a:pt x="1407068" y="537210"/>
                </a:lnTo>
                <a:lnTo>
                  <a:pt x="1133470" y="537210"/>
                </a:lnTo>
                <a:lnTo>
                  <a:pt x="932957" y="534670"/>
                </a:lnTo>
                <a:lnTo>
                  <a:pt x="844532" y="534670"/>
                </a:lnTo>
                <a:lnTo>
                  <a:pt x="801078" y="533400"/>
                </a:lnTo>
                <a:lnTo>
                  <a:pt x="758967" y="533400"/>
                </a:lnTo>
                <a:lnTo>
                  <a:pt x="718831" y="532130"/>
                </a:lnTo>
                <a:lnTo>
                  <a:pt x="647002" y="532130"/>
                </a:lnTo>
                <a:lnTo>
                  <a:pt x="616567" y="530860"/>
                </a:lnTo>
                <a:lnTo>
                  <a:pt x="562738" y="529590"/>
                </a:lnTo>
                <a:lnTo>
                  <a:pt x="517458" y="529590"/>
                </a:lnTo>
                <a:lnTo>
                  <a:pt x="499664" y="528320"/>
                </a:lnTo>
                <a:lnTo>
                  <a:pt x="456123" y="521970"/>
                </a:lnTo>
                <a:lnTo>
                  <a:pt x="446869" y="508000"/>
                </a:lnTo>
                <a:lnTo>
                  <a:pt x="447172" y="500380"/>
                </a:lnTo>
                <a:lnTo>
                  <a:pt x="448835" y="491490"/>
                </a:lnTo>
                <a:lnTo>
                  <a:pt x="451657" y="481330"/>
                </a:lnTo>
                <a:lnTo>
                  <a:pt x="455439" y="469900"/>
                </a:lnTo>
                <a:lnTo>
                  <a:pt x="458990" y="459740"/>
                </a:lnTo>
                <a:lnTo>
                  <a:pt x="463052" y="447040"/>
                </a:lnTo>
                <a:lnTo>
                  <a:pt x="479400" y="401320"/>
                </a:lnTo>
                <a:lnTo>
                  <a:pt x="494088" y="364490"/>
                </a:lnTo>
                <a:lnTo>
                  <a:pt x="512107" y="326390"/>
                </a:lnTo>
                <a:lnTo>
                  <a:pt x="533712" y="287020"/>
                </a:lnTo>
                <a:lnTo>
                  <a:pt x="559160" y="250190"/>
                </a:lnTo>
                <a:lnTo>
                  <a:pt x="588706" y="217170"/>
                </a:lnTo>
                <a:lnTo>
                  <a:pt x="622606" y="190500"/>
                </a:lnTo>
                <a:lnTo>
                  <a:pt x="661117" y="170180"/>
                </a:lnTo>
                <a:lnTo>
                  <a:pt x="704494" y="160020"/>
                </a:lnTo>
                <a:lnTo>
                  <a:pt x="728736" y="158750"/>
                </a:lnTo>
                <a:lnTo>
                  <a:pt x="783840" y="153670"/>
                </a:lnTo>
                <a:lnTo>
                  <a:pt x="813927" y="152400"/>
                </a:lnTo>
                <a:lnTo>
                  <a:pt x="845189" y="149860"/>
                </a:lnTo>
                <a:lnTo>
                  <a:pt x="877238" y="148590"/>
                </a:lnTo>
                <a:lnTo>
                  <a:pt x="909688" y="146050"/>
                </a:lnTo>
                <a:lnTo>
                  <a:pt x="942152" y="144780"/>
                </a:lnTo>
                <a:lnTo>
                  <a:pt x="974242" y="142240"/>
                </a:lnTo>
                <a:lnTo>
                  <a:pt x="1091129" y="137160"/>
                </a:lnTo>
                <a:lnTo>
                  <a:pt x="1191920" y="132080"/>
                </a:lnTo>
                <a:lnTo>
                  <a:pt x="1307658" y="132080"/>
                </a:lnTo>
                <a:lnTo>
                  <a:pt x="1305788" y="124460"/>
                </a:lnTo>
                <a:lnTo>
                  <a:pt x="1837699" y="124460"/>
                </a:lnTo>
                <a:lnTo>
                  <a:pt x="1842795" y="113030"/>
                </a:lnTo>
                <a:lnTo>
                  <a:pt x="1845944" y="99060"/>
                </a:lnTo>
                <a:lnTo>
                  <a:pt x="1846980" y="87630"/>
                </a:lnTo>
                <a:lnTo>
                  <a:pt x="1846871" y="78740"/>
                </a:lnTo>
                <a:lnTo>
                  <a:pt x="1778996" y="53340"/>
                </a:lnTo>
                <a:lnTo>
                  <a:pt x="1696136" y="34290"/>
                </a:lnTo>
                <a:lnTo>
                  <a:pt x="1679267" y="31750"/>
                </a:lnTo>
                <a:lnTo>
                  <a:pt x="1662275" y="27940"/>
                </a:lnTo>
                <a:lnTo>
                  <a:pt x="1575128" y="15240"/>
                </a:lnTo>
                <a:lnTo>
                  <a:pt x="1557190" y="13970"/>
                </a:lnTo>
                <a:lnTo>
                  <a:pt x="1520727" y="8890"/>
                </a:lnTo>
                <a:lnTo>
                  <a:pt x="1468387" y="5080"/>
                </a:lnTo>
                <a:lnTo>
                  <a:pt x="1427757" y="2540"/>
                </a:lnTo>
                <a:lnTo>
                  <a:pt x="1329086" y="0"/>
                </a:lnTo>
                <a:close/>
              </a:path>
              <a:path w="2446197" h="1198879">
                <a:moveTo>
                  <a:pt x="1837699" y="124460"/>
                </a:moveTo>
                <a:lnTo>
                  <a:pt x="1305788" y="124460"/>
                </a:lnTo>
                <a:lnTo>
                  <a:pt x="1316970" y="125730"/>
                </a:lnTo>
                <a:lnTo>
                  <a:pt x="1347855" y="125730"/>
                </a:lnTo>
                <a:lnTo>
                  <a:pt x="1369438" y="127000"/>
                </a:lnTo>
                <a:lnTo>
                  <a:pt x="1394451" y="127000"/>
                </a:lnTo>
                <a:lnTo>
                  <a:pt x="1422393" y="129540"/>
                </a:lnTo>
                <a:lnTo>
                  <a:pt x="1485072" y="132080"/>
                </a:lnTo>
                <a:lnTo>
                  <a:pt x="1623634" y="146050"/>
                </a:lnTo>
                <a:lnTo>
                  <a:pt x="1691535" y="156210"/>
                </a:lnTo>
                <a:lnTo>
                  <a:pt x="1753193" y="170180"/>
                </a:lnTo>
                <a:lnTo>
                  <a:pt x="1804617" y="186690"/>
                </a:lnTo>
                <a:lnTo>
                  <a:pt x="1845506" y="208280"/>
                </a:lnTo>
                <a:lnTo>
                  <a:pt x="1868653" y="222250"/>
                </a:lnTo>
                <a:lnTo>
                  <a:pt x="1951161" y="281940"/>
                </a:lnTo>
                <a:lnTo>
                  <a:pt x="2044358" y="353060"/>
                </a:lnTo>
                <a:lnTo>
                  <a:pt x="2075818" y="378460"/>
                </a:lnTo>
                <a:lnTo>
                  <a:pt x="2106769" y="402590"/>
                </a:lnTo>
                <a:lnTo>
                  <a:pt x="2136786" y="426720"/>
                </a:lnTo>
                <a:lnTo>
                  <a:pt x="2165445" y="450850"/>
                </a:lnTo>
                <a:lnTo>
                  <a:pt x="2192321" y="472440"/>
                </a:lnTo>
                <a:lnTo>
                  <a:pt x="2216991" y="494030"/>
                </a:lnTo>
                <a:lnTo>
                  <a:pt x="2239029" y="511810"/>
                </a:lnTo>
                <a:lnTo>
                  <a:pt x="2258012" y="528320"/>
                </a:lnTo>
                <a:lnTo>
                  <a:pt x="2273515" y="541020"/>
                </a:lnTo>
                <a:lnTo>
                  <a:pt x="2294902" y="558800"/>
                </a:lnTo>
                <a:lnTo>
                  <a:pt x="2397713" y="558800"/>
                </a:lnTo>
                <a:lnTo>
                  <a:pt x="2387371" y="541020"/>
                </a:lnTo>
                <a:lnTo>
                  <a:pt x="2344686" y="527050"/>
                </a:lnTo>
                <a:lnTo>
                  <a:pt x="2333010" y="516890"/>
                </a:lnTo>
                <a:lnTo>
                  <a:pt x="2319207" y="505460"/>
                </a:lnTo>
                <a:lnTo>
                  <a:pt x="2300799" y="491490"/>
                </a:lnTo>
                <a:lnTo>
                  <a:pt x="2278313" y="472440"/>
                </a:lnTo>
                <a:lnTo>
                  <a:pt x="2252279" y="452120"/>
                </a:lnTo>
                <a:lnTo>
                  <a:pt x="2223224" y="427990"/>
                </a:lnTo>
                <a:lnTo>
                  <a:pt x="2191677" y="403860"/>
                </a:lnTo>
                <a:lnTo>
                  <a:pt x="2158166" y="377190"/>
                </a:lnTo>
                <a:lnTo>
                  <a:pt x="2123219" y="350520"/>
                </a:lnTo>
                <a:lnTo>
                  <a:pt x="2087364" y="323850"/>
                </a:lnTo>
                <a:lnTo>
                  <a:pt x="2051131" y="295910"/>
                </a:lnTo>
                <a:lnTo>
                  <a:pt x="2015046" y="270510"/>
                </a:lnTo>
                <a:lnTo>
                  <a:pt x="1979639" y="245110"/>
                </a:lnTo>
                <a:lnTo>
                  <a:pt x="1945438" y="222250"/>
                </a:lnTo>
                <a:lnTo>
                  <a:pt x="1882766" y="182880"/>
                </a:lnTo>
                <a:lnTo>
                  <a:pt x="1855351" y="167640"/>
                </a:lnTo>
                <a:lnTo>
                  <a:pt x="1831255" y="157480"/>
                </a:lnTo>
                <a:lnTo>
                  <a:pt x="1811007" y="149860"/>
                </a:lnTo>
                <a:lnTo>
                  <a:pt x="1826293" y="139700"/>
                </a:lnTo>
                <a:lnTo>
                  <a:pt x="1836567" y="127000"/>
                </a:lnTo>
                <a:lnTo>
                  <a:pt x="1837699" y="124460"/>
                </a:lnTo>
                <a:close/>
              </a:path>
              <a:path w="2446197" h="1198879">
                <a:moveTo>
                  <a:pt x="1307658" y="132080"/>
                </a:moveTo>
                <a:lnTo>
                  <a:pt x="1191920" y="132080"/>
                </a:lnTo>
                <a:lnTo>
                  <a:pt x="1245285" y="537210"/>
                </a:lnTo>
                <a:lnTo>
                  <a:pt x="1407068" y="537210"/>
                </a:lnTo>
                <a:lnTo>
                  <a:pt x="1307658" y="13208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2487427" y="2369089"/>
            <a:ext cx="341381" cy="133845"/>
          </a:xfrm>
          <a:custGeom>
            <a:avLst/>
            <a:gdLst/>
            <a:ahLst/>
            <a:cxnLst/>
            <a:rect l="l" t="t" r="r" b="b"/>
            <a:pathLst>
              <a:path w="341381" h="133845">
                <a:moveTo>
                  <a:pt x="66916" y="0"/>
                </a:moveTo>
                <a:lnTo>
                  <a:pt x="27186" y="13066"/>
                </a:lnTo>
                <a:lnTo>
                  <a:pt x="3245" y="46283"/>
                </a:lnTo>
                <a:lnTo>
                  <a:pt x="0" y="66941"/>
                </a:lnTo>
                <a:lnTo>
                  <a:pt x="1563" y="81380"/>
                </a:lnTo>
                <a:lnTo>
                  <a:pt x="22351" y="116844"/>
                </a:lnTo>
                <a:lnTo>
                  <a:pt x="60290" y="133521"/>
                </a:lnTo>
                <a:lnTo>
                  <a:pt x="274777" y="133845"/>
                </a:lnTo>
                <a:lnTo>
                  <a:pt x="289227" y="132281"/>
                </a:lnTo>
                <a:lnTo>
                  <a:pt x="324703" y="111494"/>
                </a:lnTo>
                <a:lnTo>
                  <a:pt x="341381" y="73573"/>
                </a:lnTo>
                <a:lnTo>
                  <a:pt x="340078" y="57601"/>
                </a:lnTo>
                <a:lnTo>
                  <a:pt x="321362" y="19689"/>
                </a:lnTo>
                <a:lnTo>
                  <a:pt x="286496" y="1030"/>
                </a:lnTo>
                <a:lnTo>
                  <a:pt x="66916"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2543162" y="2383067"/>
            <a:ext cx="341356" cy="133858"/>
          </a:xfrm>
          <a:custGeom>
            <a:avLst/>
            <a:gdLst/>
            <a:ahLst/>
            <a:cxnLst/>
            <a:rect l="l" t="t" r="r" b="b"/>
            <a:pathLst>
              <a:path w="341356" h="133858">
                <a:moveTo>
                  <a:pt x="66916" y="0"/>
                </a:moveTo>
                <a:lnTo>
                  <a:pt x="27181" y="13066"/>
                </a:lnTo>
                <a:lnTo>
                  <a:pt x="3244" y="46283"/>
                </a:lnTo>
                <a:lnTo>
                  <a:pt x="0" y="66941"/>
                </a:lnTo>
                <a:lnTo>
                  <a:pt x="1562" y="81383"/>
                </a:lnTo>
                <a:lnTo>
                  <a:pt x="22342" y="116852"/>
                </a:lnTo>
                <a:lnTo>
                  <a:pt x="60278" y="133533"/>
                </a:lnTo>
                <a:lnTo>
                  <a:pt x="274777" y="133858"/>
                </a:lnTo>
                <a:lnTo>
                  <a:pt x="289215" y="132293"/>
                </a:lnTo>
                <a:lnTo>
                  <a:pt x="324679" y="111501"/>
                </a:lnTo>
                <a:lnTo>
                  <a:pt x="341356" y="73565"/>
                </a:lnTo>
                <a:lnTo>
                  <a:pt x="340052" y="57593"/>
                </a:lnTo>
                <a:lnTo>
                  <a:pt x="321326" y="19679"/>
                </a:lnTo>
                <a:lnTo>
                  <a:pt x="286463" y="1026"/>
                </a:lnTo>
                <a:lnTo>
                  <a:pt x="66916" y="0"/>
                </a:lnTo>
                <a:close/>
              </a:path>
            </a:pathLst>
          </a:custGeom>
          <a:solidFill>
            <a:srgbClr val="28AAE2"/>
          </a:solidFill>
        </p:spPr>
        <p:txBody>
          <a:bodyPr wrap="square" lIns="0" tIns="0" rIns="0" bIns="0" rtlCol="0">
            <a:noAutofit/>
          </a:bodyPr>
          <a:lstStyle/>
          <a:p>
            <a:endParaRPr/>
          </a:p>
        </p:txBody>
      </p:sp>
      <p:sp>
        <p:nvSpPr>
          <p:cNvPr id="9" name="object 9"/>
          <p:cNvSpPr/>
          <p:nvPr/>
        </p:nvSpPr>
        <p:spPr>
          <a:xfrm>
            <a:off x="2588102" y="2392876"/>
            <a:ext cx="341390" cy="133883"/>
          </a:xfrm>
          <a:custGeom>
            <a:avLst/>
            <a:gdLst/>
            <a:ahLst/>
            <a:cxnLst/>
            <a:rect l="l" t="t" r="r" b="b"/>
            <a:pathLst>
              <a:path w="341390" h="133883">
                <a:moveTo>
                  <a:pt x="66941" y="0"/>
                </a:moveTo>
                <a:lnTo>
                  <a:pt x="27203" y="13065"/>
                </a:lnTo>
                <a:lnTo>
                  <a:pt x="3251" y="46273"/>
                </a:lnTo>
                <a:lnTo>
                  <a:pt x="0" y="66941"/>
                </a:lnTo>
                <a:lnTo>
                  <a:pt x="1562" y="81390"/>
                </a:lnTo>
                <a:lnTo>
                  <a:pt x="22340" y="116865"/>
                </a:lnTo>
                <a:lnTo>
                  <a:pt x="60265" y="133554"/>
                </a:lnTo>
                <a:lnTo>
                  <a:pt x="274777" y="133883"/>
                </a:lnTo>
                <a:lnTo>
                  <a:pt x="289222" y="132321"/>
                </a:lnTo>
                <a:lnTo>
                  <a:pt x="324696" y="111547"/>
                </a:lnTo>
                <a:lnTo>
                  <a:pt x="341390" y="73620"/>
                </a:lnTo>
                <a:lnTo>
                  <a:pt x="340089" y="57643"/>
                </a:lnTo>
                <a:lnTo>
                  <a:pt x="321385" y="19717"/>
                </a:lnTo>
                <a:lnTo>
                  <a:pt x="286539" y="1038"/>
                </a:lnTo>
                <a:lnTo>
                  <a:pt x="66941"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2543162" y="2414593"/>
            <a:ext cx="341354" cy="133883"/>
          </a:xfrm>
          <a:custGeom>
            <a:avLst/>
            <a:gdLst/>
            <a:ahLst/>
            <a:cxnLst/>
            <a:rect l="l" t="t" r="r" b="b"/>
            <a:pathLst>
              <a:path w="341354" h="133883">
                <a:moveTo>
                  <a:pt x="66916" y="0"/>
                </a:moveTo>
                <a:lnTo>
                  <a:pt x="27181" y="13066"/>
                </a:lnTo>
                <a:lnTo>
                  <a:pt x="3244" y="46283"/>
                </a:lnTo>
                <a:lnTo>
                  <a:pt x="0" y="66941"/>
                </a:lnTo>
                <a:lnTo>
                  <a:pt x="1562" y="81389"/>
                </a:lnTo>
                <a:lnTo>
                  <a:pt x="22334" y="116868"/>
                </a:lnTo>
                <a:lnTo>
                  <a:pt x="60259" y="133556"/>
                </a:lnTo>
                <a:lnTo>
                  <a:pt x="274777" y="133883"/>
                </a:lnTo>
                <a:lnTo>
                  <a:pt x="289213" y="132319"/>
                </a:lnTo>
                <a:lnTo>
                  <a:pt x="324672" y="111530"/>
                </a:lnTo>
                <a:lnTo>
                  <a:pt x="341354" y="73589"/>
                </a:lnTo>
                <a:lnTo>
                  <a:pt x="340052" y="57611"/>
                </a:lnTo>
                <a:lnTo>
                  <a:pt x="321333" y="19689"/>
                </a:lnTo>
                <a:lnTo>
                  <a:pt x="286481" y="1029"/>
                </a:lnTo>
                <a:lnTo>
                  <a:pt x="66916" y="0"/>
                </a:lnTo>
                <a:close/>
              </a:path>
            </a:pathLst>
          </a:custGeom>
          <a:solidFill>
            <a:srgbClr val="28AAE2"/>
          </a:solidFill>
        </p:spPr>
        <p:txBody>
          <a:bodyPr wrap="square" lIns="0" tIns="0" rIns="0" bIns="0" rtlCol="0">
            <a:noAutofit/>
          </a:bodyPr>
          <a:lstStyle/>
          <a:p>
            <a:endParaRPr/>
          </a:p>
        </p:txBody>
      </p:sp>
      <p:sp>
        <p:nvSpPr>
          <p:cNvPr id="11" name="object 11"/>
          <p:cNvSpPr/>
          <p:nvPr/>
        </p:nvSpPr>
        <p:spPr>
          <a:xfrm>
            <a:off x="2487427" y="2435826"/>
            <a:ext cx="341378" cy="133858"/>
          </a:xfrm>
          <a:custGeom>
            <a:avLst/>
            <a:gdLst/>
            <a:ahLst/>
            <a:cxnLst/>
            <a:rect l="l" t="t" r="r" b="b"/>
            <a:pathLst>
              <a:path w="341378" h="133858">
                <a:moveTo>
                  <a:pt x="66916" y="0"/>
                </a:moveTo>
                <a:lnTo>
                  <a:pt x="27180" y="13073"/>
                </a:lnTo>
                <a:lnTo>
                  <a:pt x="3240" y="46290"/>
                </a:lnTo>
                <a:lnTo>
                  <a:pt x="0" y="66916"/>
                </a:lnTo>
                <a:lnTo>
                  <a:pt x="1562" y="81364"/>
                </a:lnTo>
                <a:lnTo>
                  <a:pt x="22339" y="116842"/>
                </a:lnTo>
                <a:lnTo>
                  <a:pt x="60261" y="133531"/>
                </a:lnTo>
                <a:lnTo>
                  <a:pt x="274777" y="133858"/>
                </a:lnTo>
                <a:lnTo>
                  <a:pt x="289223" y="132295"/>
                </a:lnTo>
                <a:lnTo>
                  <a:pt x="324693" y="111513"/>
                </a:lnTo>
                <a:lnTo>
                  <a:pt x="341378" y="73583"/>
                </a:lnTo>
                <a:lnTo>
                  <a:pt x="340077" y="57613"/>
                </a:lnTo>
                <a:lnTo>
                  <a:pt x="321365" y="19699"/>
                </a:lnTo>
                <a:lnTo>
                  <a:pt x="286504" y="1032"/>
                </a:lnTo>
                <a:lnTo>
                  <a:pt x="66916" y="0"/>
                </a:lnTo>
                <a:close/>
              </a:path>
            </a:pathLst>
          </a:custGeom>
          <a:solidFill>
            <a:srgbClr val="ED1D24"/>
          </a:solidFill>
        </p:spPr>
        <p:txBody>
          <a:bodyPr wrap="square" lIns="0" tIns="0" rIns="0" bIns="0" rtlCol="0">
            <a:noAutofit/>
          </a:bodyPr>
          <a:lstStyle/>
          <a:p>
            <a:endParaRPr/>
          </a:p>
        </p:txBody>
      </p:sp>
      <p:sp>
        <p:nvSpPr>
          <p:cNvPr id="12" name="object 12"/>
          <p:cNvSpPr/>
          <p:nvPr/>
        </p:nvSpPr>
        <p:spPr>
          <a:xfrm>
            <a:off x="5936910" y="3187544"/>
            <a:ext cx="2723248" cy="775119"/>
          </a:xfrm>
          <a:custGeom>
            <a:avLst/>
            <a:gdLst/>
            <a:ahLst/>
            <a:cxnLst/>
            <a:rect l="l" t="t" r="r" b="b"/>
            <a:pathLst>
              <a:path w="2723248" h="775119">
                <a:moveTo>
                  <a:pt x="1223471" y="0"/>
                </a:moveTo>
                <a:lnTo>
                  <a:pt x="1123637" y="1331"/>
                </a:lnTo>
                <a:lnTo>
                  <a:pt x="1052655" y="3607"/>
                </a:lnTo>
                <a:lnTo>
                  <a:pt x="981953" y="6891"/>
                </a:lnTo>
                <a:lnTo>
                  <a:pt x="914805" y="11091"/>
                </a:lnTo>
                <a:lnTo>
                  <a:pt x="854486" y="16119"/>
                </a:lnTo>
                <a:lnTo>
                  <a:pt x="804271" y="21885"/>
                </a:lnTo>
                <a:lnTo>
                  <a:pt x="752432" y="32498"/>
                </a:lnTo>
                <a:lnTo>
                  <a:pt x="703118" y="53730"/>
                </a:lnTo>
                <a:lnTo>
                  <a:pt x="668390" y="73152"/>
                </a:lnTo>
                <a:lnTo>
                  <a:pt x="633795" y="94988"/>
                </a:lnTo>
                <a:lnTo>
                  <a:pt x="600721" y="117696"/>
                </a:lnTo>
                <a:lnTo>
                  <a:pt x="556990" y="150020"/>
                </a:lnTo>
                <a:lnTo>
                  <a:pt x="524476" y="175631"/>
                </a:lnTo>
                <a:lnTo>
                  <a:pt x="506653" y="190339"/>
                </a:lnTo>
                <a:lnTo>
                  <a:pt x="137561" y="225950"/>
                </a:lnTo>
                <a:lnTo>
                  <a:pt x="72656" y="305807"/>
                </a:lnTo>
                <a:lnTo>
                  <a:pt x="61468" y="404537"/>
                </a:lnTo>
                <a:lnTo>
                  <a:pt x="27952" y="419447"/>
                </a:lnTo>
                <a:lnTo>
                  <a:pt x="0" y="466018"/>
                </a:lnTo>
                <a:lnTo>
                  <a:pt x="11188" y="577790"/>
                </a:lnTo>
                <a:lnTo>
                  <a:pt x="29806" y="592687"/>
                </a:lnTo>
                <a:lnTo>
                  <a:pt x="78244" y="603851"/>
                </a:lnTo>
                <a:lnTo>
                  <a:pt x="104330" y="628070"/>
                </a:lnTo>
                <a:lnTo>
                  <a:pt x="515090" y="654957"/>
                </a:lnTo>
                <a:lnTo>
                  <a:pt x="519378" y="667759"/>
                </a:lnTo>
                <a:lnTo>
                  <a:pt x="524664" y="680075"/>
                </a:lnTo>
                <a:lnTo>
                  <a:pt x="546109" y="713638"/>
                </a:lnTo>
                <a:lnTo>
                  <a:pt x="575104" y="741133"/>
                </a:lnTo>
                <a:lnTo>
                  <a:pt x="610581" y="761290"/>
                </a:lnTo>
                <a:lnTo>
                  <a:pt x="651470" y="772835"/>
                </a:lnTo>
                <a:lnTo>
                  <a:pt x="681208" y="775119"/>
                </a:lnTo>
                <a:lnTo>
                  <a:pt x="695195" y="774041"/>
                </a:lnTo>
                <a:lnTo>
                  <a:pt x="734885" y="764228"/>
                </a:lnTo>
                <a:lnTo>
                  <a:pt x="770177" y="745544"/>
                </a:lnTo>
                <a:lnTo>
                  <a:pt x="799800" y="719269"/>
                </a:lnTo>
                <a:lnTo>
                  <a:pt x="822482" y="686684"/>
                </a:lnTo>
                <a:lnTo>
                  <a:pt x="828281" y="674641"/>
                </a:lnTo>
                <a:lnTo>
                  <a:pt x="1968855" y="674641"/>
                </a:lnTo>
                <a:lnTo>
                  <a:pt x="1988265" y="660219"/>
                </a:lnTo>
                <a:lnTo>
                  <a:pt x="2305114" y="660219"/>
                </a:lnTo>
                <a:lnTo>
                  <a:pt x="2308142" y="650235"/>
                </a:lnTo>
                <a:lnTo>
                  <a:pt x="2311089" y="636361"/>
                </a:lnTo>
                <a:lnTo>
                  <a:pt x="2312860" y="622088"/>
                </a:lnTo>
                <a:lnTo>
                  <a:pt x="2591387" y="622088"/>
                </a:lnTo>
                <a:lnTo>
                  <a:pt x="2605913" y="607585"/>
                </a:lnTo>
                <a:lnTo>
                  <a:pt x="2659926" y="598263"/>
                </a:lnTo>
                <a:lnTo>
                  <a:pt x="2678389" y="598263"/>
                </a:lnTo>
                <a:lnTo>
                  <a:pt x="2723248" y="547983"/>
                </a:lnTo>
                <a:lnTo>
                  <a:pt x="2719539" y="426902"/>
                </a:lnTo>
                <a:lnTo>
                  <a:pt x="2698472" y="389658"/>
                </a:lnTo>
                <a:lnTo>
                  <a:pt x="2695714" y="382638"/>
                </a:lnTo>
                <a:lnTo>
                  <a:pt x="2689155" y="368764"/>
                </a:lnTo>
                <a:lnTo>
                  <a:pt x="2677205" y="346357"/>
                </a:lnTo>
                <a:lnTo>
                  <a:pt x="2666535" y="333773"/>
                </a:lnTo>
                <a:lnTo>
                  <a:pt x="2563075" y="333773"/>
                </a:lnTo>
                <a:lnTo>
                  <a:pt x="2542652" y="322132"/>
                </a:lnTo>
                <a:lnTo>
                  <a:pt x="2483916" y="301054"/>
                </a:lnTo>
                <a:lnTo>
                  <a:pt x="2406567" y="282808"/>
                </a:lnTo>
                <a:lnTo>
                  <a:pt x="2362880" y="274709"/>
                </a:lnTo>
                <a:lnTo>
                  <a:pt x="2316899" y="267273"/>
                </a:lnTo>
                <a:lnTo>
                  <a:pt x="2269411" y="260483"/>
                </a:lnTo>
                <a:lnTo>
                  <a:pt x="2221203" y="254325"/>
                </a:lnTo>
                <a:lnTo>
                  <a:pt x="2173060" y="248783"/>
                </a:lnTo>
                <a:lnTo>
                  <a:pt x="2080119" y="239485"/>
                </a:lnTo>
                <a:lnTo>
                  <a:pt x="1960863" y="229776"/>
                </a:lnTo>
                <a:lnTo>
                  <a:pt x="1903972" y="225948"/>
                </a:lnTo>
                <a:lnTo>
                  <a:pt x="1868284" y="223867"/>
                </a:lnTo>
                <a:lnTo>
                  <a:pt x="1775319" y="184539"/>
                </a:lnTo>
                <a:lnTo>
                  <a:pt x="1778294" y="180692"/>
                </a:lnTo>
                <a:lnTo>
                  <a:pt x="1782464" y="173160"/>
                </a:lnTo>
                <a:lnTo>
                  <a:pt x="1784682" y="163455"/>
                </a:lnTo>
                <a:lnTo>
                  <a:pt x="1782311" y="154922"/>
                </a:lnTo>
                <a:lnTo>
                  <a:pt x="1734103" y="154922"/>
                </a:lnTo>
                <a:lnTo>
                  <a:pt x="1733317" y="154587"/>
                </a:lnTo>
                <a:lnTo>
                  <a:pt x="1698123" y="133888"/>
                </a:lnTo>
                <a:lnTo>
                  <a:pt x="1658942" y="109146"/>
                </a:lnTo>
                <a:lnTo>
                  <a:pt x="1631721" y="91622"/>
                </a:lnTo>
                <a:lnTo>
                  <a:pt x="1617536" y="82745"/>
                </a:lnTo>
                <a:lnTo>
                  <a:pt x="1575597" y="59985"/>
                </a:lnTo>
                <a:lnTo>
                  <a:pt x="1534113" y="42355"/>
                </a:lnTo>
                <a:lnTo>
                  <a:pt x="1492480" y="28987"/>
                </a:lnTo>
                <a:lnTo>
                  <a:pt x="1450093" y="19014"/>
                </a:lnTo>
                <a:lnTo>
                  <a:pt x="1406348" y="11571"/>
                </a:lnTo>
                <a:lnTo>
                  <a:pt x="1360642" y="5789"/>
                </a:lnTo>
                <a:lnTo>
                  <a:pt x="1305513" y="1436"/>
                </a:lnTo>
                <a:lnTo>
                  <a:pt x="1253341" y="156"/>
                </a:lnTo>
                <a:lnTo>
                  <a:pt x="1223471" y="0"/>
                </a:lnTo>
                <a:close/>
              </a:path>
              <a:path w="2723248" h="775119">
                <a:moveTo>
                  <a:pt x="2305114" y="660219"/>
                </a:moveTo>
                <a:lnTo>
                  <a:pt x="1988265" y="660219"/>
                </a:lnTo>
                <a:lnTo>
                  <a:pt x="1992834" y="672512"/>
                </a:lnTo>
                <a:lnTo>
                  <a:pt x="2012090" y="706345"/>
                </a:lnTo>
                <a:lnTo>
                  <a:pt x="2039053" y="734681"/>
                </a:lnTo>
                <a:lnTo>
                  <a:pt x="2072936" y="756333"/>
                </a:lnTo>
                <a:lnTo>
                  <a:pt x="2112948" y="770112"/>
                </a:lnTo>
                <a:lnTo>
                  <a:pt x="2158300" y="774829"/>
                </a:lnTo>
                <a:lnTo>
                  <a:pt x="2172624" y="773226"/>
                </a:lnTo>
                <a:lnTo>
                  <a:pt x="2213028" y="761519"/>
                </a:lnTo>
                <a:lnTo>
                  <a:pt x="2248488" y="740566"/>
                </a:lnTo>
                <a:lnTo>
                  <a:pt x="2277591" y="711781"/>
                </a:lnTo>
                <a:lnTo>
                  <a:pt x="2298929" y="676575"/>
                </a:lnTo>
                <a:lnTo>
                  <a:pt x="2305114" y="660219"/>
                </a:lnTo>
                <a:close/>
              </a:path>
              <a:path w="2723248" h="775119">
                <a:moveTo>
                  <a:pt x="2591387" y="622088"/>
                </a:moveTo>
                <a:lnTo>
                  <a:pt x="2312860" y="622088"/>
                </a:lnTo>
                <a:lnTo>
                  <a:pt x="2348839" y="626215"/>
                </a:lnTo>
                <a:lnTo>
                  <a:pt x="2369324" y="646701"/>
                </a:lnTo>
                <a:lnTo>
                  <a:pt x="2589136" y="624336"/>
                </a:lnTo>
                <a:lnTo>
                  <a:pt x="2591387" y="622088"/>
                </a:lnTo>
                <a:close/>
              </a:path>
              <a:path w="2723248" h="775119">
                <a:moveTo>
                  <a:pt x="2678389" y="598263"/>
                </a:moveTo>
                <a:lnTo>
                  <a:pt x="2659926" y="598263"/>
                </a:lnTo>
                <a:lnTo>
                  <a:pt x="2661767" y="616894"/>
                </a:lnTo>
                <a:lnTo>
                  <a:pt x="2678389" y="598263"/>
                </a:lnTo>
                <a:close/>
              </a:path>
              <a:path w="2723248" h="775119">
                <a:moveTo>
                  <a:pt x="2575965" y="296219"/>
                </a:moveTo>
                <a:lnTo>
                  <a:pt x="2568610" y="303562"/>
                </a:lnTo>
                <a:lnTo>
                  <a:pt x="2565415" y="316300"/>
                </a:lnTo>
                <a:lnTo>
                  <a:pt x="2563075" y="333773"/>
                </a:lnTo>
                <a:lnTo>
                  <a:pt x="2666535" y="333773"/>
                </a:lnTo>
                <a:lnTo>
                  <a:pt x="2629526" y="318381"/>
                </a:lnTo>
                <a:lnTo>
                  <a:pt x="2625744" y="318157"/>
                </a:lnTo>
                <a:lnTo>
                  <a:pt x="2620190" y="312841"/>
                </a:lnTo>
                <a:lnTo>
                  <a:pt x="2609546" y="305157"/>
                </a:lnTo>
                <a:lnTo>
                  <a:pt x="2594556" y="298488"/>
                </a:lnTo>
                <a:lnTo>
                  <a:pt x="2575965" y="296219"/>
                </a:lnTo>
                <a:close/>
              </a:path>
              <a:path w="2723248" h="775119">
                <a:moveTo>
                  <a:pt x="1755780" y="141862"/>
                </a:moveTo>
                <a:lnTo>
                  <a:pt x="1744245" y="146154"/>
                </a:lnTo>
                <a:lnTo>
                  <a:pt x="1736781" y="151994"/>
                </a:lnTo>
                <a:lnTo>
                  <a:pt x="1734103" y="154922"/>
                </a:lnTo>
                <a:lnTo>
                  <a:pt x="1782311" y="154922"/>
                </a:lnTo>
                <a:lnTo>
                  <a:pt x="1781802" y="153091"/>
                </a:lnTo>
                <a:lnTo>
                  <a:pt x="1770675" y="143578"/>
                </a:lnTo>
                <a:lnTo>
                  <a:pt x="1755780" y="141862"/>
                </a:lnTo>
                <a:close/>
              </a:path>
            </a:pathLst>
          </a:custGeom>
          <a:solidFill>
            <a:srgbClr val="28AAE2"/>
          </a:solidFill>
        </p:spPr>
        <p:txBody>
          <a:bodyPr wrap="square" lIns="0" tIns="0" rIns="0" bIns="0" rtlCol="0">
            <a:noAutofit/>
          </a:bodyPr>
          <a:lstStyle/>
          <a:p>
            <a:endParaRPr/>
          </a:p>
        </p:txBody>
      </p:sp>
      <p:sp>
        <p:nvSpPr>
          <p:cNvPr id="13" name="object 13"/>
          <p:cNvSpPr/>
          <p:nvPr/>
        </p:nvSpPr>
        <p:spPr>
          <a:xfrm>
            <a:off x="6487509" y="3187853"/>
            <a:ext cx="1292827" cy="633203"/>
          </a:xfrm>
          <a:custGeom>
            <a:avLst/>
            <a:gdLst/>
            <a:ahLst/>
            <a:cxnLst/>
            <a:rect l="l" t="t" r="r" b="b"/>
            <a:pathLst>
              <a:path w="1292827" h="633203">
                <a:moveTo>
                  <a:pt x="675750" y="0"/>
                </a:moveTo>
                <a:lnTo>
                  <a:pt x="574512" y="1181"/>
                </a:lnTo>
                <a:lnTo>
                  <a:pt x="502909" y="3391"/>
                </a:lnTo>
                <a:lnTo>
                  <a:pt x="431790" y="6628"/>
                </a:lnTo>
                <a:lnTo>
                  <a:pt x="364388" y="10800"/>
                </a:lnTo>
                <a:lnTo>
                  <a:pt x="303938" y="15812"/>
                </a:lnTo>
                <a:lnTo>
                  <a:pt x="253673" y="21570"/>
                </a:lnTo>
                <a:lnTo>
                  <a:pt x="205204" y="31135"/>
                </a:lnTo>
                <a:lnTo>
                  <a:pt x="186088" y="57098"/>
                </a:lnTo>
                <a:lnTo>
                  <a:pt x="189002" y="69741"/>
                </a:lnTo>
                <a:lnTo>
                  <a:pt x="197319" y="79020"/>
                </a:lnTo>
                <a:lnTo>
                  <a:pt x="182930" y="88755"/>
                </a:lnTo>
                <a:lnTo>
                  <a:pt x="140042" y="121715"/>
                </a:lnTo>
                <a:lnTo>
                  <a:pt x="99261" y="157554"/>
                </a:lnTo>
                <a:lnTo>
                  <a:pt x="62764" y="192731"/>
                </a:lnTo>
                <a:lnTo>
                  <a:pt x="32729" y="223708"/>
                </a:lnTo>
                <a:lnTo>
                  <a:pt x="6495" y="252358"/>
                </a:lnTo>
                <a:lnTo>
                  <a:pt x="0" y="259768"/>
                </a:lnTo>
                <a:lnTo>
                  <a:pt x="55581" y="267251"/>
                </a:lnTo>
                <a:lnTo>
                  <a:pt x="136807" y="277007"/>
                </a:lnTo>
                <a:lnTo>
                  <a:pt x="188886" y="282249"/>
                </a:lnTo>
                <a:lnTo>
                  <a:pt x="190182" y="294666"/>
                </a:lnTo>
                <a:lnTo>
                  <a:pt x="190845" y="306092"/>
                </a:lnTo>
                <a:lnTo>
                  <a:pt x="191144" y="316650"/>
                </a:lnTo>
                <a:lnTo>
                  <a:pt x="191347" y="326464"/>
                </a:lnTo>
                <a:lnTo>
                  <a:pt x="191722" y="335658"/>
                </a:lnTo>
                <a:lnTo>
                  <a:pt x="205588" y="376660"/>
                </a:lnTo>
                <a:lnTo>
                  <a:pt x="247181" y="410924"/>
                </a:lnTo>
                <a:lnTo>
                  <a:pt x="264054" y="420725"/>
                </a:lnTo>
                <a:lnTo>
                  <a:pt x="279515" y="430368"/>
                </a:lnTo>
                <a:lnTo>
                  <a:pt x="315936" y="467365"/>
                </a:lnTo>
                <a:lnTo>
                  <a:pt x="339556" y="511554"/>
                </a:lnTo>
                <a:lnTo>
                  <a:pt x="353135" y="556630"/>
                </a:lnTo>
                <a:lnTo>
                  <a:pt x="359431" y="596285"/>
                </a:lnTo>
                <a:lnTo>
                  <a:pt x="361237" y="633203"/>
                </a:lnTo>
                <a:lnTo>
                  <a:pt x="1269834" y="628487"/>
                </a:lnTo>
                <a:lnTo>
                  <a:pt x="1285298" y="584464"/>
                </a:lnTo>
                <a:lnTo>
                  <a:pt x="1291148" y="539401"/>
                </a:lnTo>
                <a:lnTo>
                  <a:pt x="1292827" y="496415"/>
                </a:lnTo>
                <a:lnTo>
                  <a:pt x="1292754" y="467365"/>
                </a:lnTo>
                <a:lnTo>
                  <a:pt x="1291065" y="419575"/>
                </a:lnTo>
                <a:lnTo>
                  <a:pt x="1288060" y="374443"/>
                </a:lnTo>
                <a:lnTo>
                  <a:pt x="1284212" y="332651"/>
                </a:lnTo>
                <a:lnTo>
                  <a:pt x="1267760" y="295493"/>
                </a:lnTo>
                <a:lnTo>
                  <a:pt x="1213408" y="295493"/>
                </a:lnTo>
                <a:lnTo>
                  <a:pt x="744969" y="287988"/>
                </a:lnTo>
                <a:lnTo>
                  <a:pt x="744039" y="284203"/>
                </a:lnTo>
                <a:lnTo>
                  <a:pt x="658431" y="284203"/>
                </a:lnTo>
                <a:lnTo>
                  <a:pt x="285987" y="279937"/>
                </a:lnTo>
                <a:lnTo>
                  <a:pt x="242662" y="276264"/>
                </a:lnTo>
                <a:lnTo>
                  <a:pt x="236237" y="267008"/>
                </a:lnTo>
                <a:lnTo>
                  <a:pt x="237613" y="258825"/>
                </a:lnTo>
                <a:lnTo>
                  <a:pt x="252542" y="214437"/>
                </a:lnTo>
                <a:lnTo>
                  <a:pt x="267977" y="177946"/>
                </a:lnTo>
                <a:lnTo>
                  <a:pt x="289866" y="140142"/>
                </a:lnTo>
                <a:lnTo>
                  <a:pt x="319082" y="107813"/>
                </a:lnTo>
                <a:lnTo>
                  <a:pt x="356501" y="87747"/>
                </a:lnTo>
                <a:lnTo>
                  <a:pt x="398306" y="82662"/>
                </a:lnTo>
                <a:lnTo>
                  <a:pt x="514872" y="75362"/>
                </a:lnTo>
                <a:lnTo>
                  <a:pt x="630224" y="69764"/>
                </a:lnTo>
                <a:lnTo>
                  <a:pt x="691346" y="69764"/>
                </a:lnTo>
                <a:lnTo>
                  <a:pt x="690422" y="66004"/>
                </a:lnTo>
                <a:lnTo>
                  <a:pt x="971381" y="66004"/>
                </a:lnTo>
                <a:lnTo>
                  <a:pt x="975785" y="54064"/>
                </a:lnTo>
                <a:lnTo>
                  <a:pt x="976582" y="42776"/>
                </a:lnTo>
                <a:lnTo>
                  <a:pt x="976375" y="39652"/>
                </a:lnTo>
                <a:lnTo>
                  <a:pt x="939442" y="28039"/>
                </a:lnTo>
                <a:lnTo>
                  <a:pt x="890998" y="17084"/>
                </a:lnTo>
                <a:lnTo>
                  <a:pt x="840641" y="9186"/>
                </a:lnTo>
                <a:lnTo>
                  <a:pt x="801085" y="4500"/>
                </a:lnTo>
                <a:lnTo>
                  <a:pt x="759885" y="1659"/>
                </a:lnTo>
                <a:lnTo>
                  <a:pt x="706234" y="221"/>
                </a:lnTo>
                <a:lnTo>
                  <a:pt x="675750" y="0"/>
                </a:lnTo>
                <a:close/>
              </a:path>
              <a:path w="1292827" h="633203">
                <a:moveTo>
                  <a:pt x="971381" y="66004"/>
                </a:moveTo>
                <a:lnTo>
                  <a:pt x="690422" y="66004"/>
                </a:lnTo>
                <a:lnTo>
                  <a:pt x="696335" y="66092"/>
                </a:lnTo>
                <a:lnTo>
                  <a:pt x="724078" y="66855"/>
                </a:lnTo>
                <a:lnTo>
                  <a:pt x="785221" y="70056"/>
                </a:lnTo>
                <a:lnTo>
                  <a:pt x="839957" y="74936"/>
                </a:lnTo>
                <a:lnTo>
                  <a:pt x="894413" y="82667"/>
                </a:lnTo>
                <a:lnTo>
                  <a:pt x="941393" y="93881"/>
                </a:lnTo>
                <a:lnTo>
                  <a:pt x="988037" y="117679"/>
                </a:lnTo>
                <a:lnTo>
                  <a:pt x="1031661" y="148679"/>
                </a:lnTo>
                <a:lnTo>
                  <a:pt x="1064257" y="173536"/>
                </a:lnTo>
                <a:lnTo>
                  <a:pt x="1113936" y="212959"/>
                </a:lnTo>
                <a:lnTo>
                  <a:pt x="1144960" y="238247"/>
                </a:lnTo>
                <a:lnTo>
                  <a:pt x="1193903" y="278970"/>
                </a:lnTo>
                <a:lnTo>
                  <a:pt x="1213408" y="295493"/>
                </a:lnTo>
                <a:lnTo>
                  <a:pt x="1267760" y="295493"/>
                </a:lnTo>
                <a:lnTo>
                  <a:pt x="1262316" y="286095"/>
                </a:lnTo>
                <a:lnTo>
                  <a:pt x="1239735" y="278564"/>
                </a:lnTo>
                <a:lnTo>
                  <a:pt x="1216530" y="259452"/>
                </a:lnTo>
                <a:lnTo>
                  <a:pt x="1158831" y="213249"/>
                </a:lnTo>
                <a:lnTo>
                  <a:pt x="1122633" y="185210"/>
                </a:lnTo>
                <a:lnTo>
                  <a:pt x="1084517" y="156662"/>
                </a:lnTo>
                <a:lnTo>
                  <a:pt x="1046716" y="129694"/>
                </a:lnTo>
                <a:lnTo>
                  <a:pt x="1011465" y="106394"/>
                </a:lnTo>
                <a:lnTo>
                  <a:pt x="968260" y="82888"/>
                </a:lnTo>
                <a:lnTo>
                  <a:pt x="957554" y="79149"/>
                </a:lnTo>
                <a:lnTo>
                  <a:pt x="970594" y="68136"/>
                </a:lnTo>
                <a:lnTo>
                  <a:pt x="971381" y="66004"/>
                </a:lnTo>
                <a:close/>
              </a:path>
              <a:path w="1292827" h="633203">
                <a:moveTo>
                  <a:pt x="691346" y="69764"/>
                </a:moveTo>
                <a:lnTo>
                  <a:pt x="630224" y="69764"/>
                </a:lnTo>
                <a:lnTo>
                  <a:pt x="658431" y="284203"/>
                </a:lnTo>
                <a:lnTo>
                  <a:pt x="744039" y="284203"/>
                </a:lnTo>
                <a:lnTo>
                  <a:pt x="691346" y="69764"/>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7006667" y="3117336"/>
            <a:ext cx="178138" cy="70777"/>
          </a:xfrm>
          <a:custGeom>
            <a:avLst/>
            <a:gdLst/>
            <a:ahLst/>
            <a:cxnLst/>
            <a:rect l="l" t="t" r="r" b="b"/>
            <a:pathLst>
              <a:path w="178138" h="70777">
                <a:moveTo>
                  <a:pt x="35382" y="0"/>
                </a:moveTo>
                <a:lnTo>
                  <a:pt x="21422" y="2863"/>
                </a:lnTo>
                <a:lnTo>
                  <a:pt x="10078" y="10658"/>
                </a:lnTo>
                <a:lnTo>
                  <a:pt x="2544" y="22194"/>
                </a:lnTo>
                <a:lnTo>
                  <a:pt x="0" y="35394"/>
                </a:lnTo>
                <a:lnTo>
                  <a:pt x="2864" y="49362"/>
                </a:lnTo>
                <a:lnTo>
                  <a:pt x="10660" y="60706"/>
                </a:lnTo>
                <a:lnTo>
                  <a:pt x="22196" y="68237"/>
                </a:lnTo>
                <a:lnTo>
                  <a:pt x="145288" y="70777"/>
                </a:lnTo>
                <a:lnTo>
                  <a:pt x="159254" y="67915"/>
                </a:lnTo>
                <a:lnTo>
                  <a:pt x="170602" y="60124"/>
                </a:lnTo>
                <a:lnTo>
                  <a:pt x="178138" y="48593"/>
                </a:lnTo>
                <a:lnTo>
                  <a:pt x="177497" y="30499"/>
                </a:lnTo>
                <a:lnTo>
                  <a:pt x="172944" y="16651"/>
                </a:lnTo>
                <a:lnTo>
                  <a:pt x="165249" y="6996"/>
                </a:lnTo>
                <a:lnTo>
                  <a:pt x="155183" y="1478"/>
                </a:lnTo>
                <a:lnTo>
                  <a:pt x="35382" y="0"/>
                </a:lnTo>
                <a:close/>
              </a:path>
            </a:pathLst>
          </a:custGeom>
          <a:solidFill>
            <a:srgbClr val="ED1D24"/>
          </a:solidFill>
        </p:spPr>
        <p:txBody>
          <a:bodyPr wrap="square" lIns="0" tIns="0" rIns="0" bIns="0" rtlCol="0">
            <a:noAutofit/>
          </a:bodyPr>
          <a:lstStyle/>
          <a:p>
            <a:endParaRPr/>
          </a:p>
        </p:txBody>
      </p:sp>
      <p:sp>
        <p:nvSpPr>
          <p:cNvPr id="15" name="object 15"/>
          <p:cNvSpPr/>
          <p:nvPr/>
        </p:nvSpPr>
        <p:spPr>
          <a:xfrm>
            <a:off x="7036135" y="3124728"/>
            <a:ext cx="178128" cy="70777"/>
          </a:xfrm>
          <a:custGeom>
            <a:avLst/>
            <a:gdLst/>
            <a:ahLst/>
            <a:cxnLst/>
            <a:rect l="l" t="t" r="r" b="b"/>
            <a:pathLst>
              <a:path w="178128" h="70777">
                <a:moveTo>
                  <a:pt x="35382" y="0"/>
                </a:moveTo>
                <a:lnTo>
                  <a:pt x="21417" y="2863"/>
                </a:lnTo>
                <a:lnTo>
                  <a:pt x="10074" y="10658"/>
                </a:lnTo>
                <a:lnTo>
                  <a:pt x="2542" y="22194"/>
                </a:lnTo>
                <a:lnTo>
                  <a:pt x="0" y="35394"/>
                </a:lnTo>
                <a:lnTo>
                  <a:pt x="2862" y="49362"/>
                </a:lnTo>
                <a:lnTo>
                  <a:pt x="10655" y="60706"/>
                </a:lnTo>
                <a:lnTo>
                  <a:pt x="22190" y="68237"/>
                </a:lnTo>
                <a:lnTo>
                  <a:pt x="145288" y="70777"/>
                </a:lnTo>
                <a:lnTo>
                  <a:pt x="159249" y="67914"/>
                </a:lnTo>
                <a:lnTo>
                  <a:pt x="170594" y="60121"/>
                </a:lnTo>
                <a:lnTo>
                  <a:pt x="178128" y="48586"/>
                </a:lnTo>
                <a:lnTo>
                  <a:pt x="177486" y="30491"/>
                </a:lnTo>
                <a:lnTo>
                  <a:pt x="172930" y="16644"/>
                </a:lnTo>
                <a:lnTo>
                  <a:pt x="165233" y="6990"/>
                </a:lnTo>
                <a:lnTo>
                  <a:pt x="155167" y="1474"/>
                </a:lnTo>
                <a:lnTo>
                  <a:pt x="35382" y="0"/>
                </a:lnTo>
                <a:close/>
              </a:path>
            </a:pathLst>
          </a:custGeom>
          <a:solidFill>
            <a:srgbClr val="28AAE2"/>
          </a:solidFill>
        </p:spPr>
        <p:txBody>
          <a:bodyPr wrap="square" lIns="0" tIns="0" rIns="0" bIns="0" rtlCol="0">
            <a:noAutofit/>
          </a:bodyPr>
          <a:lstStyle/>
          <a:p>
            <a:endParaRPr/>
          </a:p>
        </p:txBody>
      </p:sp>
      <p:sp>
        <p:nvSpPr>
          <p:cNvPr id="16" name="object 16"/>
          <p:cNvSpPr/>
          <p:nvPr/>
        </p:nvSpPr>
        <p:spPr>
          <a:xfrm>
            <a:off x="7059898" y="3129918"/>
            <a:ext cx="178133" cy="70802"/>
          </a:xfrm>
          <a:custGeom>
            <a:avLst/>
            <a:gdLst/>
            <a:ahLst/>
            <a:cxnLst/>
            <a:rect l="l" t="t" r="r" b="b"/>
            <a:pathLst>
              <a:path w="178133" h="70802">
                <a:moveTo>
                  <a:pt x="35407" y="0"/>
                </a:moveTo>
                <a:lnTo>
                  <a:pt x="21437" y="2861"/>
                </a:lnTo>
                <a:lnTo>
                  <a:pt x="10088" y="10651"/>
                </a:lnTo>
                <a:lnTo>
                  <a:pt x="2550" y="22180"/>
                </a:lnTo>
                <a:lnTo>
                  <a:pt x="0" y="35394"/>
                </a:lnTo>
                <a:lnTo>
                  <a:pt x="2860" y="49362"/>
                </a:lnTo>
                <a:lnTo>
                  <a:pt x="10649" y="60710"/>
                </a:lnTo>
                <a:lnTo>
                  <a:pt x="22179" y="68249"/>
                </a:lnTo>
                <a:lnTo>
                  <a:pt x="145288" y="70802"/>
                </a:lnTo>
                <a:lnTo>
                  <a:pt x="159250" y="67940"/>
                </a:lnTo>
                <a:lnTo>
                  <a:pt x="170595" y="60149"/>
                </a:lnTo>
                <a:lnTo>
                  <a:pt x="178133" y="48616"/>
                </a:lnTo>
                <a:lnTo>
                  <a:pt x="177495" y="30516"/>
                </a:lnTo>
                <a:lnTo>
                  <a:pt x="172947" y="16664"/>
                </a:lnTo>
                <a:lnTo>
                  <a:pt x="165258" y="7005"/>
                </a:lnTo>
                <a:lnTo>
                  <a:pt x="155199" y="1483"/>
                </a:lnTo>
                <a:lnTo>
                  <a:pt x="35407"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7036135" y="3141390"/>
            <a:ext cx="178126" cy="70802"/>
          </a:xfrm>
          <a:custGeom>
            <a:avLst/>
            <a:gdLst/>
            <a:ahLst/>
            <a:cxnLst/>
            <a:rect l="l" t="t" r="r" b="b"/>
            <a:pathLst>
              <a:path w="178126" h="70802">
                <a:moveTo>
                  <a:pt x="35382" y="0"/>
                </a:moveTo>
                <a:lnTo>
                  <a:pt x="21419" y="2862"/>
                </a:lnTo>
                <a:lnTo>
                  <a:pt x="10077" y="10656"/>
                </a:lnTo>
                <a:lnTo>
                  <a:pt x="2545" y="22193"/>
                </a:lnTo>
                <a:lnTo>
                  <a:pt x="0" y="35407"/>
                </a:lnTo>
                <a:lnTo>
                  <a:pt x="2861" y="49374"/>
                </a:lnTo>
                <a:lnTo>
                  <a:pt x="10652" y="60722"/>
                </a:lnTo>
                <a:lnTo>
                  <a:pt x="22183" y="68258"/>
                </a:lnTo>
                <a:lnTo>
                  <a:pt x="145288" y="70802"/>
                </a:lnTo>
                <a:lnTo>
                  <a:pt x="159247" y="67939"/>
                </a:lnTo>
                <a:lnTo>
                  <a:pt x="170591" y="60143"/>
                </a:lnTo>
                <a:lnTo>
                  <a:pt x="178126" y="48607"/>
                </a:lnTo>
                <a:lnTo>
                  <a:pt x="177485" y="30507"/>
                </a:lnTo>
                <a:lnTo>
                  <a:pt x="172933" y="16656"/>
                </a:lnTo>
                <a:lnTo>
                  <a:pt x="165241" y="6998"/>
                </a:lnTo>
                <a:lnTo>
                  <a:pt x="155180" y="1479"/>
                </a:lnTo>
                <a:lnTo>
                  <a:pt x="35382"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7006667" y="3152627"/>
            <a:ext cx="178135" cy="70777"/>
          </a:xfrm>
          <a:custGeom>
            <a:avLst/>
            <a:gdLst/>
            <a:ahLst/>
            <a:cxnLst/>
            <a:rect l="l" t="t" r="r" b="b"/>
            <a:pathLst>
              <a:path w="178135" h="70777">
                <a:moveTo>
                  <a:pt x="35382" y="0"/>
                </a:moveTo>
                <a:lnTo>
                  <a:pt x="21420" y="2864"/>
                </a:lnTo>
                <a:lnTo>
                  <a:pt x="10075" y="10660"/>
                </a:lnTo>
                <a:lnTo>
                  <a:pt x="2541" y="22196"/>
                </a:lnTo>
                <a:lnTo>
                  <a:pt x="0" y="35382"/>
                </a:lnTo>
                <a:lnTo>
                  <a:pt x="2863" y="49349"/>
                </a:lnTo>
                <a:lnTo>
                  <a:pt x="10657" y="60696"/>
                </a:lnTo>
                <a:lnTo>
                  <a:pt x="22189" y="68232"/>
                </a:lnTo>
                <a:lnTo>
                  <a:pt x="145288" y="70777"/>
                </a:lnTo>
                <a:lnTo>
                  <a:pt x="159252" y="67914"/>
                </a:lnTo>
                <a:lnTo>
                  <a:pt x="170598" y="60121"/>
                </a:lnTo>
                <a:lnTo>
                  <a:pt x="178135" y="48589"/>
                </a:lnTo>
                <a:lnTo>
                  <a:pt x="177496" y="30496"/>
                </a:lnTo>
                <a:lnTo>
                  <a:pt x="172943" y="16650"/>
                </a:lnTo>
                <a:lnTo>
                  <a:pt x="165248" y="6995"/>
                </a:lnTo>
                <a:lnTo>
                  <a:pt x="155182" y="1478"/>
                </a:lnTo>
                <a:lnTo>
                  <a:pt x="35382" y="0"/>
                </a:lnTo>
                <a:close/>
              </a:path>
            </a:pathLst>
          </a:custGeom>
          <a:solidFill>
            <a:srgbClr val="ED1D24"/>
          </a:solidFill>
        </p:spPr>
        <p:txBody>
          <a:bodyPr wrap="square" lIns="0" tIns="0" rIns="0" bIns="0" rtlCol="0">
            <a:noAutofit/>
          </a:bodyPr>
          <a:lstStyle/>
          <a:p>
            <a:endParaRPr/>
          </a:p>
        </p:txBody>
      </p:sp>
      <p:sp>
        <p:nvSpPr>
          <p:cNvPr id="19" name="Rectangle 18"/>
          <p:cNvSpPr/>
          <p:nvPr/>
        </p:nvSpPr>
        <p:spPr>
          <a:xfrm>
            <a:off x="257162" y="5232889"/>
            <a:ext cx="4572000" cy="738664"/>
          </a:xfrm>
          <a:prstGeom prst="rect">
            <a:avLst/>
          </a:prstGeom>
        </p:spPr>
        <p:txBody>
          <a:bodyPr>
            <a:spAutoFit/>
          </a:bodyPr>
          <a:lstStyle/>
          <a:p>
            <a:pPr algn="ctr">
              <a:lnSpc>
                <a:spcPts val="1700"/>
              </a:lnSpc>
              <a:tabLst>
                <a:tab pos="355600" algn="l"/>
              </a:tabLst>
            </a:pPr>
            <a:r>
              <a:rPr lang="en-CA" dirty="0"/>
              <a:t>(</a:t>
            </a:r>
            <a:r>
              <a:rPr lang="en-CA" b="1" i="1" u="sng" dirty="0"/>
              <a:t>Does NOT </a:t>
            </a:r>
            <a:r>
              <a:rPr lang="en-CA" dirty="0"/>
              <a:t>include violence;</a:t>
            </a:r>
          </a:p>
          <a:p>
            <a:pPr algn="ctr">
              <a:lnSpc>
                <a:spcPts val="1700"/>
              </a:lnSpc>
              <a:tabLst>
                <a:tab pos="355600" algn="l"/>
              </a:tabLst>
            </a:pPr>
            <a:r>
              <a:rPr lang="en-CA" dirty="0"/>
              <a:t>Includes violations of liquor laws and</a:t>
            </a:r>
            <a:r>
              <a:rPr lang="en-CA" sz="1600" dirty="0">
                <a:latin typeface="Times New Roman"/>
              </a:rPr>
              <a:t/>
            </a:r>
            <a:br>
              <a:rPr lang="en-CA" sz="1600" dirty="0">
                <a:latin typeface="Times New Roman"/>
              </a:rPr>
            </a:br>
            <a:r>
              <a:rPr lang="en-CA" dirty="0"/>
              <a:t>	driving under the influence)</a:t>
            </a:r>
          </a:p>
        </p:txBody>
      </p:sp>
      <p:sp>
        <p:nvSpPr>
          <p:cNvPr id="20" name="Rectangle 19"/>
          <p:cNvSpPr/>
          <p:nvPr/>
        </p:nvSpPr>
        <p:spPr>
          <a:xfrm>
            <a:off x="48512" y="6525102"/>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
        <p:nvSpPr>
          <p:cNvPr id="21" name="Rectangle 20"/>
          <p:cNvSpPr/>
          <p:nvPr/>
        </p:nvSpPr>
        <p:spPr>
          <a:xfrm>
            <a:off x="-90147" y="467911"/>
            <a:ext cx="9234147" cy="553357"/>
          </a:xfrm>
          <a:prstGeom prst="rect">
            <a:avLst/>
          </a:prstGeom>
        </p:spPr>
        <p:txBody>
          <a:bodyPr wrap="square">
            <a:spAutoFit/>
          </a:bodyPr>
          <a:lstStyle/>
          <a:p>
            <a:pPr algn="ctr">
              <a:lnSpc>
                <a:spcPts val="3450"/>
              </a:lnSpc>
            </a:pPr>
            <a:r>
              <a:rPr lang="en-CA" sz="3600" b="1" dirty="0">
                <a:latin typeface="Georgia"/>
                <a:cs typeface="Georgia"/>
              </a:rPr>
              <a:t>“If Only We Treated It Like Alcohol…”</a:t>
            </a:r>
          </a:p>
        </p:txBody>
      </p:sp>
    </p:spTree>
    <p:extLst>
      <p:ext uri="{BB962C8B-B14F-4D97-AF65-F5344CB8AC3E}">
        <p14:creationId xmlns:p14="http://schemas.microsoft.com/office/powerpoint/2010/main" val="16596625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632311"/>
          </a:xfrm>
          <a:prstGeom prst="rect">
            <a:avLst/>
          </a:prstGeom>
          <a:noFill/>
        </p:spPr>
        <p:txBody>
          <a:bodyPr wrap="square" rtlCol="0">
            <a:spAutoFit/>
          </a:bodyPr>
          <a:lstStyle/>
          <a:p>
            <a:pPr algn="ctr"/>
            <a:r>
              <a:rPr lang="en-US" sz="3600" b="1" dirty="0" smtClean="0">
                <a:latin typeface="Georgia" pitchFamily="18" charset="0"/>
              </a:rPr>
              <a:t>Effect of Legalization on </a:t>
            </a:r>
          </a:p>
          <a:p>
            <a:pPr algn="ctr"/>
            <a:r>
              <a:rPr lang="en-US" sz="3600" b="1" dirty="0" smtClean="0">
                <a:latin typeface="Georgia" pitchFamily="18" charset="0"/>
              </a:rPr>
              <a:t>Price &amp; Consumption</a:t>
            </a:r>
          </a:p>
          <a:p>
            <a:pPr algn="ctr"/>
            <a:endParaRPr lang="en-US" sz="3600" dirty="0">
              <a:latin typeface="Georgia" pitchFamily="18" charset="0"/>
            </a:endParaRPr>
          </a:p>
          <a:p>
            <a:pPr algn="ctr"/>
            <a:endParaRPr lang="en-US" sz="3600" dirty="0" smtClean="0">
              <a:latin typeface="Georgia" pitchFamily="18" charset="0"/>
            </a:endParaRPr>
          </a:p>
          <a:p>
            <a:pPr algn="ctr"/>
            <a:r>
              <a:rPr lang="en-US" sz="3600" dirty="0" smtClean="0">
                <a:latin typeface="Georgia" pitchFamily="18" charset="0"/>
              </a:rPr>
              <a:t>RAND: Price Will Drop </a:t>
            </a:r>
          </a:p>
          <a:p>
            <a:pPr algn="ctr"/>
            <a:r>
              <a:rPr lang="en-US" sz="3600" b="1" u="sng" dirty="0" smtClean="0">
                <a:latin typeface="Georgia" pitchFamily="18" charset="0"/>
              </a:rPr>
              <a:t>More Than 80%</a:t>
            </a:r>
          </a:p>
          <a:p>
            <a:pPr algn="ctr"/>
            <a:endParaRPr lang="en-US" sz="1800" b="1" u="sng" dirty="0" smtClean="0">
              <a:latin typeface="Georgia" pitchFamily="18" charset="0"/>
            </a:endParaRPr>
          </a:p>
          <a:p>
            <a:pPr algn="ctr"/>
            <a:endParaRPr lang="en-US" sz="1800" b="1" u="sng" dirty="0">
              <a:latin typeface="Georgia" pitchFamily="18" charset="0"/>
            </a:endParaRPr>
          </a:p>
          <a:p>
            <a:pPr algn="ctr"/>
            <a:r>
              <a:rPr lang="en-US" sz="3600" dirty="0" smtClean="0">
                <a:latin typeface="Georgia" pitchFamily="18" charset="0"/>
              </a:rPr>
              <a:t>Consumption Will Increase</a:t>
            </a:r>
          </a:p>
          <a:p>
            <a:pPr algn="ctr"/>
            <a:endParaRPr lang="en-US" sz="1800" dirty="0" smtClean="0">
              <a:latin typeface="Georgia" pitchFamily="18" charset="0"/>
            </a:endParaRPr>
          </a:p>
          <a:p>
            <a:pPr algn="ctr"/>
            <a:endParaRPr lang="en-US" sz="1800" dirty="0">
              <a:latin typeface="Georgia" pitchFamily="18" charset="0"/>
            </a:endParaRPr>
          </a:p>
          <a:p>
            <a:pPr algn="ctr"/>
            <a:r>
              <a:rPr lang="en-US" sz="3600" dirty="0" smtClean="0">
                <a:latin typeface="Georgia" pitchFamily="18" charset="0"/>
              </a:rPr>
              <a:t>Tax evasion a major concern</a:t>
            </a:r>
            <a:endParaRPr lang="en-US" sz="3600" dirty="0">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8942120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3970318"/>
          </a:xfrm>
          <a:prstGeom prst="rect">
            <a:avLst/>
          </a:prstGeom>
          <a:noFill/>
        </p:spPr>
        <p:txBody>
          <a:bodyPr wrap="square" rtlCol="0">
            <a:spAutoFit/>
          </a:bodyPr>
          <a:lstStyle/>
          <a:p>
            <a:pPr algn="ctr"/>
            <a:r>
              <a:rPr lang="en-US" sz="3600" b="1" dirty="0" smtClean="0">
                <a:latin typeface="Georgia" pitchFamily="18" charset="0"/>
              </a:rPr>
              <a:t>What incentives do legal corporations have to keep price low and consumption high?</a:t>
            </a:r>
          </a:p>
          <a:p>
            <a:pPr algn="ctr"/>
            <a:endParaRPr lang="en-US" sz="3600" dirty="0">
              <a:latin typeface="Georgia" pitchFamily="18" charset="0"/>
            </a:endParaRPr>
          </a:p>
          <a:p>
            <a:pPr algn="ctr"/>
            <a:r>
              <a:rPr lang="en-US" sz="3600" dirty="0" smtClean="0">
                <a:latin typeface="Georgia" pitchFamily="18" charset="0"/>
              </a:rPr>
              <a:t>Alcohol: </a:t>
            </a:r>
          </a:p>
          <a:p>
            <a:pPr algn="ctr"/>
            <a:r>
              <a:rPr lang="en-US" sz="3600" dirty="0" smtClean="0">
                <a:latin typeface="Georgia" pitchFamily="18" charset="0"/>
              </a:rPr>
              <a:t>“Drink Responsibly”</a:t>
            </a:r>
            <a:r>
              <a:rPr lang="en-US" sz="3600" dirty="0">
                <a:latin typeface="Georgia" pitchFamily="18" charset="0"/>
              </a:rPr>
              <a:t> </a:t>
            </a:r>
            <a:endParaRPr lang="en-US" sz="3600" dirty="0" smtClean="0">
              <a:latin typeface="Georgia" pitchFamily="18" charset="0"/>
            </a:endParaRPr>
          </a:p>
          <a:p>
            <a:pPr algn="ctr"/>
            <a:r>
              <a:rPr lang="en-US" sz="3600" dirty="0" smtClean="0">
                <a:latin typeface="Georgia" pitchFamily="18" charset="0"/>
              </a:rPr>
              <a:t>and Tax Low</a:t>
            </a:r>
            <a:endParaRPr lang="en-US" sz="3600" dirty="0">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41319486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5693866"/>
          </a:xfrm>
          <a:prstGeom prst="rect">
            <a:avLst/>
          </a:prstGeom>
        </p:spPr>
        <p:txBody>
          <a:bodyPr wrap="square">
            <a:spAutoFit/>
          </a:bodyPr>
          <a:lstStyle/>
          <a:p>
            <a:pPr algn="ctr">
              <a:defRPr/>
            </a:pPr>
            <a:r>
              <a:rPr lang="en-US" sz="4000" b="1" dirty="0" smtClean="0">
                <a:latin typeface="Georgia" pitchFamily="18" charset="0"/>
              </a:rPr>
              <a:t>Legalization: </a:t>
            </a:r>
          </a:p>
          <a:p>
            <a:pPr algn="ctr">
              <a:defRPr/>
            </a:pPr>
            <a:r>
              <a:rPr lang="en-US" sz="4000" b="1" dirty="0" smtClean="0">
                <a:latin typeface="Georgia" pitchFamily="18" charset="0"/>
              </a:rPr>
              <a:t>Experience Elsewhere?</a:t>
            </a:r>
          </a:p>
          <a:p>
            <a:pPr>
              <a:defRPr/>
            </a:pPr>
            <a:endParaRPr lang="en-US" sz="3600" b="1" dirty="0">
              <a:latin typeface="Georgia" pitchFamily="18" charset="0"/>
            </a:endParaRPr>
          </a:p>
          <a:p>
            <a:pPr algn="ctr">
              <a:defRPr/>
            </a:pPr>
            <a:r>
              <a:rPr lang="en-US" sz="3200" b="1" dirty="0" smtClean="0">
                <a:latin typeface="Georgia" pitchFamily="18" charset="0"/>
              </a:rPr>
              <a:t>No </a:t>
            </a:r>
            <a:r>
              <a:rPr lang="en-US" sz="3200" b="1" dirty="0">
                <a:latin typeface="Georgia" pitchFamily="18" charset="0"/>
              </a:rPr>
              <a:t>modern nation has tried legalization, though most Western countries do not imprison people for simple </a:t>
            </a:r>
            <a:r>
              <a:rPr lang="en-US" sz="3200" b="1" dirty="0" smtClean="0">
                <a:latin typeface="Georgia" pitchFamily="18" charset="0"/>
              </a:rPr>
              <a:t>marijuana </a:t>
            </a:r>
            <a:r>
              <a:rPr lang="en-US" sz="3200" b="1" dirty="0">
                <a:latin typeface="Georgia" pitchFamily="18" charset="0"/>
              </a:rPr>
              <a:t>possession</a:t>
            </a:r>
            <a:r>
              <a:rPr lang="en-US" sz="3200" b="1" dirty="0" smtClean="0">
                <a:latin typeface="Georgia" pitchFamily="18" charset="0"/>
              </a:rPr>
              <a:t>.</a:t>
            </a:r>
          </a:p>
          <a:p>
            <a:pPr>
              <a:defRPr/>
            </a:pPr>
            <a:endParaRPr lang="en-US" b="1" dirty="0">
              <a:latin typeface="Georgia" pitchFamily="18" charset="0"/>
            </a:endParaRPr>
          </a:p>
          <a:p>
            <a:pPr>
              <a:defRPr/>
            </a:pPr>
            <a:endParaRPr lang="en-US" b="1" dirty="0">
              <a:latin typeface="Georgia" pitchFamily="18" charset="0"/>
            </a:endParaRPr>
          </a:p>
          <a:p>
            <a:pPr marL="914400" lvl="1" indent="-514350" fontAlgn="auto">
              <a:spcAft>
                <a:spcPts val="0"/>
              </a:spcAft>
              <a:buFontTx/>
              <a:buChar char="-"/>
              <a:defRPr/>
            </a:pPr>
            <a:r>
              <a:rPr lang="en-US" sz="2100" dirty="0">
                <a:latin typeface="Georgia" pitchFamily="18" charset="0"/>
              </a:rPr>
              <a:t>The </a:t>
            </a:r>
            <a:r>
              <a:rPr lang="en-US" sz="2100" dirty="0" smtClean="0">
                <a:latin typeface="Georgia" pitchFamily="18" charset="0"/>
              </a:rPr>
              <a:t>Netherlands, Portugal</a:t>
            </a:r>
            <a:r>
              <a:rPr lang="en-US" sz="2100" dirty="0">
                <a:latin typeface="Georgia" pitchFamily="18" charset="0"/>
              </a:rPr>
              <a:t>, </a:t>
            </a:r>
            <a:r>
              <a:rPr lang="en-US" sz="2100" dirty="0" smtClean="0">
                <a:latin typeface="Georgia" pitchFamily="18" charset="0"/>
              </a:rPr>
              <a:t>Italy use </a:t>
            </a:r>
            <a:r>
              <a:rPr lang="en-US" sz="2100" dirty="0">
                <a:latin typeface="Georgia" pitchFamily="18" charset="0"/>
              </a:rPr>
              <a:t>rates lower for some drugs since 10 </a:t>
            </a:r>
            <a:r>
              <a:rPr lang="en-US" sz="2100" dirty="0" smtClean="0">
                <a:latin typeface="Georgia" pitchFamily="18" charset="0"/>
              </a:rPr>
              <a:t>years </a:t>
            </a:r>
            <a:r>
              <a:rPr lang="en-US" sz="2100" dirty="0">
                <a:latin typeface="Georgia" pitchFamily="18" charset="0"/>
              </a:rPr>
              <a:t>ago; higher for </a:t>
            </a:r>
            <a:r>
              <a:rPr lang="en-US" sz="2100" dirty="0" smtClean="0">
                <a:latin typeface="Georgia" pitchFamily="18" charset="0"/>
              </a:rPr>
              <a:t>others.</a:t>
            </a:r>
          </a:p>
          <a:p>
            <a:pPr marL="914400" lvl="1" indent="-514350" fontAlgn="auto">
              <a:spcAft>
                <a:spcPts val="0"/>
              </a:spcAft>
              <a:buFontTx/>
              <a:buChar char="-"/>
              <a:defRPr/>
            </a:pPr>
            <a:r>
              <a:rPr lang="en-US" sz="2100" dirty="0" smtClean="0">
                <a:latin typeface="Georgia" pitchFamily="18" charset="0"/>
              </a:rPr>
              <a:t>The Dutch experienced a three-fold increase in marijuana use among young adults after commercialization expanded.</a:t>
            </a:r>
            <a:endParaRPr lang="en-US" sz="2100" dirty="0">
              <a:latin typeface="Georgia" pitchFamily="18" charset="0"/>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16510565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32656"/>
            <a:ext cx="805643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1790178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390577819"/>
              </p:ext>
            </p:extLst>
          </p:nvPr>
        </p:nvGraphicFramePr>
        <p:xfrm>
          <a:off x="323528" y="188640"/>
          <a:ext cx="8461364" cy="6336704"/>
        </p:xfrm>
        <a:graphic>
          <a:graphicData uri="http://schemas.openxmlformats.org/presentationml/2006/ole">
            <mc:AlternateContent xmlns:mc="http://schemas.openxmlformats.org/markup-compatibility/2006">
              <mc:Choice xmlns:v="urn:schemas-microsoft-com:vml" Requires="v">
                <p:oleObj spid="_x0000_s1051" name="Slide" r:id="rId4" imgW="4570388" imgH="3427437" progId="PowerPoint.Slide.12">
                  <p:embed/>
                </p:oleObj>
              </mc:Choice>
              <mc:Fallback>
                <p:oleObj name="Slide" r:id="rId4" imgW="4570388" imgH="342743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8640"/>
                        <a:ext cx="8461364" cy="63367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21361940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352928" cy="6155531"/>
          </a:xfrm>
          <a:prstGeom prst="rect">
            <a:avLst/>
          </a:prstGeom>
        </p:spPr>
        <p:txBody>
          <a:bodyPr wrap="square">
            <a:spAutoFit/>
          </a:bodyPr>
          <a:lstStyle/>
          <a:p>
            <a:pPr algn="ctr">
              <a:defRPr/>
            </a:pPr>
            <a:r>
              <a:rPr lang="en-US" sz="4000" b="1" dirty="0" smtClean="0">
                <a:latin typeface="Georgia" pitchFamily="18" charset="0"/>
              </a:rPr>
              <a:t>Underground Markets </a:t>
            </a:r>
          </a:p>
          <a:p>
            <a:pPr algn="ctr">
              <a:defRPr/>
            </a:pPr>
            <a:r>
              <a:rPr lang="en-US" sz="4000" b="1" dirty="0" smtClean="0">
                <a:latin typeface="Georgia" pitchFamily="18" charset="0"/>
              </a:rPr>
              <a:t>and Crime</a:t>
            </a:r>
          </a:p>
          <a:p>
            <a:pPr>
              <a:defRPr/>
            </a:pPr>
            <a:endParaRPr lang="en-US" b="1" dirty="0"/>
          </a:p>
          <a:p>
            <a:pPr algn="ctr">
              <a:defRPr/>
            </a:pPr>
            <a:r>
              <a:rPr lang="en-US" sz="2400" b="1" dirty="0" smtClean="0">
                <a:latin typeface="Georgia" pitchFamily="18" charset="0"/>
              </a:rPr>
              <a:t>RAND: </a:t>
            </a:r>
            <a:r>
              <a:rPr lang="en-US" sz="2400" b="1" dirty="0">
                <a:latin typeface="Georgia" pitchFamily="18" charset="0"/>
              </a:rPr>
              <a:t> </a:t>
            </a:r>
            <a:r>
              <a:rPr lang="en-US" sz="2400" b="1" dirty="0" smtClean="0">
                <a:latin typeface="Georgia" pitchFamily="18" charset="0"/>
              </a:rPr>
              <a:t>Mexican DTOs earn </a:t>
            </a:r>
          </a:p>
          <a:p>
            <a:pPr algn="ctr">
              <a:defRPr/>
            </a:pPr>
            <a:r>
              <a:rPr lang="en-US" sz="2400" b="1" dirty="0" smtClean="0">
                <a:latin typeface="Georgia" pitchFamily="18" charset="0"/>
              </a:rPr>
              <a:t>15-25% of revenue from marijuana.</a:t>
            </a:r>
          </a:p>
          <a:p>
            <a:pPr algn="ctr">
              <a:defRPr/>
            </a:pPr>
            <a:endParaRPr lang="en-US" sz="2400" b="1" dirty="0">
              <a:latin typeface="Georgia" pitchFamily="18" charset="0"/>
            </a:endParaRPr>
          </a:p>
          <a:p>
            <a:pPr algn="ctr">
              <a:defRPr/>
            </a:pPr>
            <a:r>
              <a:rPr lang="en-US" sz="2400" b="1" dirty="0" smtClean="0">
                <a:latin typeface="Georgia" pitchFamily="18" charset="0"/>
              </a:rPr>
              <a:t>It </a:t>
            </a:r>
            <a:r>
              <a:rPr lang="en-US" sz="2400" b="1" dirty="0">
                <a:latin typeface="Georgia" pitchFamily="18" charset="0"/>
              </a:rPr>
              <a:t>is highly likely that legalization </a:t>
            </a:r>
            <a:endParaRPr lang="en-US" sz="2400" b="1" dirty="0" smtClean="0">
              <a:latin typeface="Georgia" pitchFamily="18" charset="0"/>
            </a:endParaRPr>
          </a:p>
          <a:p>
            <a:pPr algn="ctr">
              <a:defRPr/>
            </a:pPr>
            <a:r>
              <a:rPr lang="en-US" sz="2400" b="1" dirty="0" smtClean="0">
                <a:latin typeface="Georgia" pitchFamily="18" charset="0"/>
              </a:rPr>
              <a:t>would </a:t>
            </a:r>
            <a:r>
              <a:rPr lang="en-US" sz="2400" b="1" dirty="0">
                <a:latin typeface="Georgia" pitchFamily="18" charset="0"/>
              </a:rPr>
              <a:t>not eliminate black markets for drugs</a:t>
            </a:r>
            <a:r>
              <a:rPr lang="en-US" sz="2400" b="1" dirty="0" smtClean="0">
                <a:latin typeface="Georgia" pitchFamily="18" charset="0"/>
              </a:rPr>
              <a:t>.</a:t>
            </a:r>
          </a:p>
          <a:p>
            <a:pPr algn="ctr">
              <a:defRPr/>
            </a:pPr>
            <a:endParaRPr lang="en-US" sz="2400" b="1" dirty="0">
              <a:latin typeface="Georgia" pitchFamily="18" charset="0"/>
            </a:endParaRPr>
          </a:p>
          <a:p>
            <a:pPr algn="ctr">
              <a:defRPr/>
            </a:pPr>
            <a:r>
              <a:rPr lang="en-US" sz="2400" b="1" dirty="0" smtClean="0">
                <a:latin typeface="Georgia" pitchFamily="18" charset="0"/>
              </a:rPr>
              <a:t>State Legalization: 2-4% impact on DTO revenues (California)</a:t>
            </a:r>
          </a:p>
          <a:p>
            <a:pPr>
              <a:defRPr/>
            </a:pPr>
            <a:endParaRPr lang="en-US" sz="1200" b="1" dirty="0">
              <a:latin typeface="Georgia" pitchFamily="18" charset="0"/>
            </a:endParaRPr>
          </a:p>
          <a:p>
            <a:pPr marL="914400" lvl="1" indent="-514350" fontAlgn="auto">
              <a:spcAft>
                <a:spcPts val="0"/>
              </a:spcAft>
              <a:buFontTx/>
              <a:buChar char="-"/>
              <a:defRPr/>
            </a:pPr>
            <a:r>
              <a:rPr lang="en-US" sz="2400" dirty="0" smtClean="0">
                <a:latin typeface="Georgia" pitchFamily="18" charset="0"/>
              </a:rPr>
              <a:t>Most </a:t>
            </a:r>
            <a:r>
              <a:rPr lang="en-US" sz="2400" dirty="0">
                <a:latin typeface="Georgia" pitchFamily="18" charset="0"/>
              </a:rPr>
              <a:t>legalization proposals call for taxes on drugs, which increases likelihood that markets will remain endemic</a:t>
            </a:r>
            <a:r>
              <a:rPr lang="en-US" sz="2400" dirty="0" smtClean="0">
                <a:latin typeface="Georgia" pitchFamily="18" charset="0"/>
              </a:rPr>
              <a:t>.</a:t>
            </a:r>
          </a:p>
          <a:p>
            <a:pPr marL="914400" lvl="1" indent="-514350" fontAlgn="auto">
              <a:spcAft>
                <a:spcPts val="0"/>
              </a:spcAft>
              <a:buFontTx/>
              <a:buChar char="-"/>
              <a:defRPr/>
            </a:pPr>
            <a:r>
              <a:rPr lang="en-US" sz="2400" dirty="0" smtClean="0">
                <a:latin typeface="Georgia" pitchFamily="18" charset="0"/>
              </a:rPr>
              <a:t>TCOs involved in numerous illegal trades</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29040652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23717"/>
            <a:ext cx="8784976" cy="2952328"/>
          </a:xfrm>
        </p:spPr>
        <p:txBody>
          <a:bodyPr>
            <a:noAutofit/>
          </a:bodyPr>
          <a:lstStyle/>
          <a:p>
            <a:pPr algn="ctr"/>
            <a:r>
              <a:rPr lang="en-US" sz="5400" b="1" dirty="0" smtClean="0">
                <a:solidFill>
                  <a:srgbClr val="FF0000"/>
                </a:solidFill>
                <a:latin typeface="Georgia" pitchFamily="18" charset="0"/>
              </a:rPr>
              <a:t>They have framed the debate this way:</a:t>
            </a:r>
            <a:endParaRPr lang="en-US" sz="5400" b="1" dirty="0">
              <a:solidFill>
                <a:srgbClr val="3366FF"/>
              </a:solidFill>
              <a:latin typeface="Georgia" pitchFamily="18" charset="0"/>
            </a:endParaRPr>
          </a:p>
        </p:txBody>
      </p:sp>
      <p:sp>
        <p:nvSpPr>
          <p:cNvPr id="4" name="Footer Placeholder 3"/>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24616817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0F1880-3889-4DFB-8CFC-839B650F42CB}" type="slidenum">
              <a:rPr lang="en-US" altLang="en-US" sz="1400" smtClean="0"/>
              <a:pPr/>
              <a:t>40</a:t>
            </a:fld>
            <a:endParaRPr lang="en-US" altLang="en-US" sz="1400" smtClean="0"/>
          </a:p>
        </p:txBody>
      </p:sp>
      <p:sp>
        <p:nvSpPr>
          <p:cNvPr id="11267" name="Rectangle 2"/>
          <p:cNvSpPr>
            <a:spLocks noGrp="1" noChangeArrowheads="1"/>
          </p:cNvSpPr>
          <p:nvPr>
            <p:ph type="title"/>
          </p:nvPr>
        </p:nvSpPr>
        <p:spPr>
          <a:xfrm>
            <a:off x="228600" y="175847"/>
            <a:ext cx="8534400" cy="1799492"/>
          </a:xfrm>
        </p:spPr>
        <p:txBody>
          <a:bodyPr>
            <a:noAutofit/>
          </a:bodyPr>
          <a:lstStyle/>
          <a:p>
            <a:r>
              <a:rPr lang="en-US" sz="3600" b="1" dirty="0" smtClean="0">
                <a:latin typeface="Georgia"/>
                <a:cs typeface="Georgia"/>
              </a:rPr>
              <a:t>Taxes Necessary to Prevent a Price Collapse Are Enormous </a:t>
            </a:r>
            <a:br>
              <a:rPr lang="en-US" sz="3600" b="1" dirty="0" smtClean="0">
                <a:latin typeface="Georgia"/>
                <a:cs typeface="Georgia"/>
              </a:rPr>
            </a:br>
            <a:r>
              <a:rPr lang="en-US" sz="2800" b="1" dirty="0" smtClean="0">
                <a:latin typeface="Georgia"/>
                <a:cs typeface="Georgia"/>
              </a:rPr>
              <a:t>(Caulkins)</a:t>
            </a:r>
          </a:p>
        </p:txBody>
      </p:sp>
      <p:sp>
        <p:nvSpPr>
          <p:cNvPr id="11268" name="Rectangle 3"/>
          <p:cNvSpPr>
            <a:spLocks noGrp="1" noChangeArrowheads="1"/>
          </p:cNvSpPr>
          <p:nvPr>
            <p:ph type="body" idx="1"/>
          </p:nvPr>
        </p:nvSpPr>
        <p:spPr>
          <a:xfrm>
            <a:off x="609600" y="2160868"/>
            <a:ext cx="7772400" cy="4114800"/>
          </a:xfrm>
        </p:spPr>
        <p:txBody>
          <a:bodyPr/>
          <a:lstStyle/>
          <a:p>
            <a:pPr>
              <a:lnSpc>
                <a:spcPct val="90000"/>
              </a:lnSpc>
            </a:pPr>
            <a:r>
              <a:rPr lang="en-US" sz="3600" dirty="0" smtClean="0">
                <a:latin typeface="Georgia"/>
                <a:cs typeface="Georgia"/>
              </a:rPr>
              <a:t>Excise taxes create gray markets</a:t>
            </a:r>
          </a:p>
          <a:p>
            <a:pPr>
              <a:lnSpc>
                <a:spcPct val="90000"/>
              </a:lnSpc>
            </a:pPr>
            <a:r>
              <a:rPr lang="en-US" sz="3600" dirty="0" smtClean="0">
                <a:latin typeface="Georgia"/>
                <a:cs typeface="Georgia"/>
              </a:rPr>
              <a:t>Most relevant metrics are</a:t>
            </a:r>
          </a:p>
          <a:p>
            <a:pPr lvl="1">
              <a:lnSpc>
                <a:spcPct val="90000"/>
              </a:lnSpc>
            </a:pPr>
            <a:r>
              <a:rPr lang="en-US" dirty="0" smtClean="0">
                <a:latin typeface="Georgia"/>
                <a:cs typeface="Georgia"/>
              </a:rPr>
              <a:t>Price per unit weight</a:t>
            </a:r>
          </a:p>
          <a:p>
            <a:pPr lvl="1">
              <a:lnSpc>
                <a:spcPct val="90000"/>
              </a:lnSpc>
            </a:pPr>
            <a:r>
              <a:rPr lang="en-US" dirty="0" smtClean="0">
                <a:latin typeface="Georgia"/>
                <a:cs typeface="Georgia"/>
              </a:rPr>
              <a:t>Price per unit volume</a:t>
            </a:r>
          </a:p>
          <a:p>
            <a:pPr>
              <a:lnSpc>
                <a:spcPct val="90000"/>
              </a:lnSpc>
            </a:pPr>
            <a:r>
              <a:rPr lang="en-US" sz="3600" dirty="0" smtClean="0">
                <a:latin typeface="Georgia"/>
                <a:cs typeface="Georgia"/>
              </a:rPr>
              <a:t>Canada tried but had to repeal ~300% excise taxes on tobacco </a:t>
            </a:r>
          </a:p>
        </p:txBody>
      </p:sp>
    </p:spTree>
    <p:extLst>
      <p:ext uri="{BB962C8B-B14F-4D97-AF65-F5344CB8AC3E}">
        <p14:creationId xmlns:p14="http://schemas.microsoft.com/office/powerpoint/2010/main" val="8365246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632311"/>
          </a:xfrm>
          <a:prstGeom prst="rect">
            <a:avLst/>
          </a:prstGeom>
          <a:noFill/>
        </p:spPr>
        <p:txBody>
          <a:bodyPr wrap="square" rtlCol="0">
            <a:spAutoFit/>
          </a:bodyPr>
          <a:lstStyle/>
          <a:p>
            <a:pPr algn="ctr"/>
            <a:r>
              <a:rPr lang="en-US" sz="3600" b="1" dirty="0" smtClean="0">
                <a:solidFill>
                  <a:srgbClr val="FF0000"/>
                </a:solidFill>
                <a:latin typeface="Georgia" pitchFamily="18" charset="0"/>
              </a:rPr>
              <a:t>Marijuana’s Health Effects</a:t>
            </a:r>
            <a:endParaRPr lang="en-US" sz="3600" dirty="0">
              <a:solidFill>
                <a:srgbClr val="FF0000"/>
              </a:solidFill>
              <a:latin typeface="Georgia" pitchFamily="18" charset="0"/>
            </a:endParaRPr>
          </a:p>
          <a:p>
            <a:pPr algn="ctr"/>
            <a:endParaRPr lang="en-US" sz="3600" dirty="0" smtClean="0">
              <a:latin typeface="Georgia" pitchFamily="18" charset="0"/>
            </a:endParaRPr>
          </a:p>
          <a:p>
            <a:pPr algn="ctr"/>
            <a:r>
              <a:rPr lang="en-US" sz="3600" dirty="0" smtClean="0">
                <a:solidFill>
                  <a:srgbClr val="336699"/>
                </a:solidFill>
                <a:latin typeface="Georgia" pitchFamily="18" charset="0"/>
              </a:rPr>
              <a:t>Most people who use marijuana once </a:t>
            </a:r>
          </a:p>
          <a:p>
            <a:pPr algn="ctr"/>
            <a:r>
              <a:rPr lang="en-US" sz="3600" dirty="0" smtClean="0">
                <a:solidFill>
                  <a:srgbClr val="336699"/>
                </a:solidFill>
                <a:latin typeface="Georgia" pitchFamily="18" charset="0"/>
              </a:rPr>
              <a:t>will stop, and not become addicted.</a:t>
            </a:r>
          </a:p>
          <a:p>
            <a:pPr algn="ctr"/>
            <a:endParaRPr lang="en-US" sz="1800" dirty="0">
              <a:solidFill>
                <a:srgbClr val="336699"/>
              </a:solidFill>
              <a:latin typeface="Georgia" pitchFamily="18" charset="0"/>
            </a:endParaRPr>
          </a:p>
          <a:p>
            <a:pPr algn="ctr"/>
            <a:r>
              <a:rPr lang="en-US" sz="3600" dirty="0" smtClean="0">
                <a:solidFill>
                  <a:srgbClr val="336699"/>
                </a:solidFill>
                <a:latin typeface="Georgia" pitchFamily="18" charset="0"/>
              </a:rPr>
              <a:t>1 in 6 kids who try marijuana </a:t>
            </a:r>
          </a:p>
          <a:p>
            <a:pPr algn="ctr"/>
            <a:r>
              <a:rPr lang="en-US" sz="3600" dirty="0" smtClean="0">
                <a:solidFill>
                  <a:srgbClr val="336699"/>
                </a:solidFill>
                <a:latin typeface="Georgia" pitchFamily="18" charset="0"/>
              </a:rPr>
              <a:t>will become addicted.</a:t>
            </a:r>
          </a:p>
          <a:p>
            <a:pPr algn="ctr"/>
            <a:endParaRPr lang="en-US" sz="1800" dirty="0" smtClean="0">
              <a:solidFill>
                <a:srgbClr val="336699"/>
              </a:solidFill>
              <a:latin typeface="Georgia" pitchFamily="18" charset="0"/>
            </a:endParaRPr>
          </a:p>
          <a:p>
            <a:pPr algn="ctr"/>
            <a:r>
              <a:rPr lang="en-US" sz="3600" dirty="0" smtClean="0">
                <a:solidFill>
                  <a:srgbClr val="336699"/>
                </a:solidFill>
                <a:latin typeface="Georgia" pitchFamily="18" charset="0"/>
              </a:rPr>
              <a:t>For people who keep smoking marijuana, the health harms </a:t>
            </a:r>
          </a:p>
          <a:p>
            <a:pPr algn="ctr"/>
            <a:r>
              <a:rPr lang="en-US" sz="3600" dirty="0" smtClean="0">
                <a:solidFill>
                  <a:srgbClr val="336699"/>
                </a:solidFill>
                <a:latin typeface="Georgia" pitchFamily="18" charset="0"/>
              </a:rPr>
              <a:t>are underappreciated and costly.</a:t>
            </a:r>
            <a:endParaRPr lang="en-US" sz="3600" dirty="0">
              <a:solidFill>
                <a:srgbClr val="336699"/>
              </a:solidFill>
              <a:latin typeface="Georgia" pitchFamily="18" charset="0"/>
            </a:endParaRPr>
          </a:p>
        </p:txBody>
      </p:sp>
      <p:sp>
        <p:nvSpPr>
          <p:cNvPr id="3" name="Footer Placeholder 2"/>
          <p:cNvSpPr>
            <a:spLocks noGrp="1"/>
          </p:cNvSpPr>
          <p:nvPr>
            <p:ph type="ftr" sz="quarter" idx="11"/>
          </p:nvPr>
        </p:nvSpPr>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36021117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9111" y="762530"/>
            <a:ext cx="6302506" cy="924560"/>
          </a:xfrm>
          <a:prstGeom prst="rect">
            <a:avLst/>
          </a:prstGeom>
        </p:spPr>
        <p:txBody>
          <a:bodyPr vert="horz" wrap="square" lIns="0" tIns="0" rIns="0" bIns="0" rtlCol="0">
            <a:noAutofit/>
          </a:bodyPr>
          <a:lstStyle/>
          <a:p>
            <a:pPr marL="1052830" marR="12700" indent="-1040130" algn="ctr">
              <a:lnSpc>
                <a:spcPct val="100000"/>
              </a:lnSpc>
            </a:pPr>
            <a:r>
              <a:rPr sz="3000" spc="-60" dirty="0" smtClean="0">
                <a:solidFill>
                  <a:srgbClr val="000000"/>
                </a:solidFill>
                <a:latin typeface="Georgia"/>
                <a:cs typeface="Georgia"/>
              </a:rPr>
              <a:t>Potency</a:t>
            </a:r>
            <a:r>
              <a:rPr sz="3000" spc="0" dirty="0" smtClean="0">
                <a:solidFill>
                  <a:srgbClr val="000000"/>
                </a:solidFill>
                <a:latin typeface="Georgia"/>
                <a:cs typeface="Georgia"/>
              </a:rPr>
              <a:t>:</a:t>
            </a:r>
            <a:r>
              <a:rPr sz="3000" spc="-125" dirty="0" smtClean="0">
                <a:solidFill>
                  <a:srgbClr val="000000"/>
                </a:solidFill>
                <a:latin typeface="Georgia"/>
                <a:cs typeface="Georgia"/>
              </a:rPr>
              <a:t> </a:t>
            </a:r>
            <a:r>
              <a:rPr sz="3000" spc="-60" dirty="0" smtClean="0">
                <a:solidFill>
                  <a:srgbClr val="000000"/>
                </a:solidFill>
                <a:latin typeface="Georgia"/>
                <a:cs typeface="Georgia"/>
              </a:rPr>
              <a:t>Increase</a:t>
            </a:r>
            <a:r>
              <a:rPr sz="3000" spc="0" dirty="0" smtClean="0">
                <a:solidFill>
                  <a:srgbClr val="000000"/>
                </a:solidFill>
                <a:latin typeface="Georgia"/>
                <a:cs typeface="Georgia"/>
              </a:rPr>
              <a:t>d</a:t>
            </a:r>
            <a:r>
              <a:rPr sz="3000" spc="-125" dirty="0" smtClean="0">
                <a:solidFill>
                  <a:srgbClr val="000000"/>
                </a:solidFill>
                <a:latin typeface="Georgia"/>
                <a:cs typeface="Georgia"/>
              </a:rPr>
              <a:t> </a:t>
            </a:r>
            <a:r>
              <a:rPr sz="3000" spc="-60" dirty="0" smtClean="0">
                <a:solidFill>
                  <a:srgbClr val="000000"/>
                </a:solidFill>
                <a:latin typeface="Georgia"/>
                <a:cs typeface="Georgia"/>
              </a:rPr>
              <a:t>TH</a:t>
            </a:r>
            <a:r>
              <a:rPr sz="3000" spc="0" dirty="0" smtClean="0">
                <a:solidFill>
                  <a:srgbClr val="000000"/>
                </a:solidFill>
                <a:latin typeface="Georgia"/>
                <a:cs typeface="Georgia"/>
              </a:rPr>
              <a:t>C</a:t>
            </a:r>
            <a:r>
              <a:rPr sz="3000" spc="-120" dirty="0" smtClean="0">
                <a:solidFill>
                  <a:srgbClr val="000000"/>
                </a:solidFill>
                <a:latin typeface="Georgia"/>
                <a:cs typeface="Georgia"/>
              </a:rPr>
              <a:t> </a:t>
            </a:r>
            <a:r>
              <a:rPr sz="3000" spc="-60" dirty="0" smtClean="0">
                <a:solidFill>
                  <a:srgbClr val="000000"/>
                </a:solidFill>
                <a:latin typeface="Georgia"/>
                <a:cs typeface="Georgia"/>
              </a:rPr>
              <a:t>Content</a:t>
            </a:r>
            <a:endParaRPr lang="en-US" sz="3000" spc="-60" dirty="0" smtClean="0">
              <a:solidFill>
                <a:srgbClr val="000000"/>
              </a:solidFill>
              <a:latin typeface="Georgia"/>
              <a:cs typeface="Georgia"/>
            </a:endParaRPr>
          </a:p>
          <a:p>
            <a:pPr marL="1052830" marR="12700" indent="-1040130" algn="ctr">
              <a:lnSpc>
                <a:spcPct val="100000"/>
              </a:lnSpc>
            </a:pPr>
            <a:r>
              <a:rPr sz="3000" spc="-60" dirty="0" smtClean="0">
                <a:solidFill>
                  <a:srgbClr val="000000"/>
                </a:solidFill>
                <a:latin typeface="Georgia"/>
                <a:cs typeface="Georgia"/>
              </a:rPr>
              <a:t> i</a:t>
            </a:r>
            <a:r>
              <a:rPr sz="3000" spc="0" dirty="0" smtClean="0">
                <a:solidFill>
                  <a:srgbClr val="000000"/>
                </a:solidFill>
                <a:latin typeface="Georgia"/>
                <a:cs typeface="Georgia"/>
              </a:rPr>
              <a:t>n</a:t>
            </a:r>
            <a:r>
              <a:rPr sz="3000" spc="-120" dirty="0" smtClean="0">
                <a:solidFill>
                  <a:srgbClr val="000000"/>
                </a:solidFill>
                <a:latin typeface="Georgia"/>
                <a:cs typeface="Georgia"/>
              </a:rPr>
              <a:t> </a:t>
            </a:r>
            <a:r>
              <a:rPr sz="3000" spc="-60" dirty="0" smtClean="0">
                <a:solidFill>
                  <a:srgbClr val="000000"/>
                </a:solidFill>
                <a:latin typeface="Georgia"/>
                <a:cs typeface="Georgia"/>
              </a:rPr>
              <a:t>Seize</a:t>
            </a:r>
            <a:r>
              <a:rPr sz="3000" spc="0" dirty="0" smtClean="0">
                <a:solidFill>
                  <a:srgbClr val="000000"/>
                </a:solidFill>
                <a:latin typeface="Georgia"/>
                <a:cs typeface="Georgia"/>
              </a:rPr>
              <a:t>d</a:t>
            </a:r>
            <a:r>
              <a:rPr sz="3000" spc="-125" dirty="0" smtClean="0">
                <a:solidFill>
                  <a:srgbClr val="000000"/>
                </a:solidFill>
                <a:latin typeface="Georgia"/>
                <a:cs typeface="Georgia"/>
              </a:rPr>
              <a:t> </a:t>
            </a:r>
            <a:r>
              <a:rPr sz="3000" spc="-60" dirty="0" smtClean="0">
                <a:solidFill>
                  <a:srgbClr val="000000"/>
                </a:solidFill>
                <a:latin typeface="Georgia"/>
                <a:cs typeface="Georgia"/>
              </a:rPr>
              <a:t>Marijuana</a:t>
            </a:r>
            <a:endParaRPr sz="3000" dirty="0">
              <a:solidFill>
                <a:srgbClr val="000000"/>
              </a:solidFill>
              <a:latin typeface="Georgia"/>
              <a:cs typeface="Georgia"/>
            </a:endParaRPr>
          </a:p>
        </p:txBody>
      </p:sp>
      <p:sp>
        <p:nvSpPr>
          <p:cNvPr id="3" name="object 3"/>
          <p:cNvSpPr/>
          <p:nvPr/>
        </p:nvSpPr>
        <p:spPr>
          <a:xfrm>
            <a:off x="8632558" y="5386264"/>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4" name="object 4"/>
          <p:cNvSpPr/>
          <p:nvPr/>
        </p:nvSpPr>
        <p:spPr>
          <a:xfrm>
            <a:off x="8343836" y="538626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5" name="object 5"/>
          <p:cNvSpPr/>
          <p:nvPr/>
        </p:nvSpPr>
        <p:spPr>
          <a:xfrm>
            <a:off x="8055114" y="538626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 name="object 6"/>
          <p:cNvSpPr/>
          <p:nvPr/>
        </p:nvSpPr>
        <p:spPr>
          <a:xfrm>
            <a:off x="7766354" y="5386264"/>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 name="object 7"/>
          <p:cNvSpPr/>
          <p:nvPr/>
        </p:nvSpPr>
        <p:spPr>
          <a:xfrm>
            <a:off x="7477632" y="5386264"/>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8" name="object 8"/>
          <p:cNvSpPr/>
          <p:nvPr/>
        </p:nvSpPr>
        <p:spPr>
          <a:xfrm>
            <a:off x="7188910" y="538626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9" name="object 9"/>
          <p:cNvSpPr/>
          <p:nvPr/>
        </p:nvSpPr>
        <p:spPr>
          <a:xfrm>
            <a:off x="6900150" y="538626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0" name="object 10"/>
          <p:cNvSpPr/>
          <p:nvPr/>
        </p:nvSpPr>
        <p:spPr>
          <a:xfrm>
            <a:off x="6611416"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1" name="object 11"/>
          <p:cNvSpPr/>
          <p:nvPr/>
        </p:nvSpPr>
        <p:spPr>
          <a:xfrm>
            <a:off x="6322682" y="5386263"/>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 name="object 12"/>
          <p:cNvSpPr/>
          <p:nvPr/>
        </p:nvSpPr>
        <p:spPr>
          <a:xfrm>
            <a:off x="6033947"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3" name="object 13"/>
          <p:cNvSpPr/>
          <p:nvPr/>
        </p:nvSpPr>
        <p:spPr>
          <a:xfrm>
            <a:off x="5745226" y="5386263"/>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4" name="object 14"/>
          <p:cNvSpPr/>
          <p:nvPr/>
        </p:nvSpPr>
        <p:spPr>
          <a:xfrm>
            <a:off x="5456516" y="5386263"/>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5" name="object 15"/>
          <p:cNvSpPr/>
          <p:nvPr/>
        </p:nvSpPr>
        <p:spPr>
          <a:xfrm>
            <a:off x="5167744"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6" name="object 16"/>
          <p:cNvSpPr/>
          <p:nvPr/>
        </p:nvSpPr>
        <p:spPr>
          <a:xfrm>
            <a:off x="4879047" y="5386263"/>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17" name="object 17"/>
          <p:cNvSpPr/>
          <p:nvPr/>
        </p:nvSpPr>
        <p:spPr>
          <a:xfrm>
            <a:off x="4590288"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8" name="object 18"/>
          <p:cNvSpPr/>
          <p:nvPr/>
        </p:nvSpPr>
        <p:spPr>
          <a:xfrm>
            <a:off x="4301540"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9" name="object 19"/>
          <p:cNvSpPr/>
          <p:nvPr/>
        </p:nvSpPr>
        <p:spPr>
          <a:xfrm>
            <a:off x="4012806"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0" name="object 20"/>
          <p:cNvSpPr/>
          <p:nvPr/>
        </p:nvSpPr>
        <p:spPr>
          <a:xfrm>
            <a:off x="3724084"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1" name="object 21"/>
          <p:cNvSpPr/>
          <p:nvPr/>
        </p:nvSpPr>
        <p:spPr>
          <a:xfrm>
            <a:off x="3435350"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2" name="object 22"/>
          <p:cNvSpPr/>
          <p:nvPr/>
        </p:nvSpPr>
        <p:spPr>
          <a:xfrm>
            <a:off x="3146653" y="5386263"/>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23" name="object 23"/>
          <p:cNvSpPr/>
          <p:nvPr/>
        </p:nvSpPr>
        <p:spPr>
          <a:xfrm>
            <a:off x="2857880" y="5386263"/>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24" name="object 24"/>
          <p:cNvSpPr/>
          <p:nvPr/>
        </p:nvSpPr>
        <p:spPr>
          <a:xfrm>
            <a:off x="2569159" y="5386263"/>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25" name="object 25"/>
          <p:cNvSpPr/>
          <p:nvPr/>
        </p:nvSpPr>
        <p:spPr>
          <a:xfrm>
            <a:off x="2280449" y="5386263"/>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26" name="object 26"/>
          <p:cNvSpPr/>
          <p:nvPr/>
        </p:nvSpPr>
        <p:spPr>
          <a:xfrm>
            <a:off x="1991702" y="5386263"/>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27" name="object 27"/>
          <p:cNvSpPr/>
          <p:nvPr/>
        </p:nvSpPr>
        <p:spPr>
          <a:xfrm>
            <a:off x="1702968" y="5386263"/>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28" name="object 28"/>
          <p:cNvSpPr/>
          <p:nvPr/>
        </p:nvSpPr>
        <p:spPr>
          <a:xfrm>
            <a:off x="1414221" y="5386263"/>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29" name="object 29"/>
          <p:cNvSpPr/>
          <p:nvPr/>
        </p:nvSpPr>
        <p:spPr>
          <a:xfrm>
            <a:off x="1125486" y="5386263"/>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30" name="object 30"/>
          <p:cNvSpPr/>
          <p:nvPr/>
        </p:nvSpPr>
        <p:spPr>
          <a:xfrm>
            <a:off x="826181" y="5386263"/>
            <a:ext cx="92929" cy="0"/>
          </a:xfrm>
          <a:custGeom>
            <a:avLst/>
            <a:gdLst/>
            <a:ahLst/>
            <a:cxnLst/>
            <a:rect l="l" t="t" r="r" b="b"/>
            <a:pathLst>
              <a:path w="92929">
                <a:moveTo>
                  <a:pt x="0" y="0"/>
                </a:moveTo>
                <a:lnTo>
                  <a:pt x="92929" y="0"/>
                </a:lnTo>
              </a:path>
            </a:pathLst>
          </a:custGeom>
          <a:ln w="25400">
            <a:solidFill>
              <a:srgbClr val="6D6F71"/>
            </a:solidFill>
          </a:ln>
        </p:spPr>
        <p:txBody>
          <a:bodyPr wrap="square" lIns="0" tIns="0" rIns="0" bIns="0" rtlCol="0">
            <a:noAutofit/>
          </a:bodyPr>
          <a:lstStyle/>
          <a:p>
            <a:endParaRPr/>
          </a:p>
        </p:txBody>
      </p:sp>
      <p:sp>
        <p:nvSpPr>
          <p:cNvPr id="31" name="object 31"/>
          <p:cNvSpPr/>
          <p:nvPr/>
        </p:nvSpPr>
        <p:spPr>
          <a:xfrm>
            <a:off x="8632558" y="5071939"/>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32" name="object 32"/>
          <p:cNvSpPr/>
          <p:nvPr/>
        </p:nvSpPr>
        <p:spPr>
          <a:xfrm>
            <a:off x="8343836" y="5071939"/>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33" name="object 33"/>
          <p:cNvSpPr/>
          <p:nvPr/>
        </p:nvSpPr>
        <p:spPr>
          <a:xfrm>
            <a:off x="8055114" y="5071939"/>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34" name="object 34"/>
          <p:cNvSpPr/>
          <p:nvPr/>
        </p:nvSpPr>
        <p:spPr>
          <a:xfrm>
            <a:off x="7766354" y="5071939"/>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35" name="object 35"/>
          <p:cNvSpPr/>
          <p:nvPr/>
        </p:nvSpPr>
        <p:spPr>
          <a:xfrm>
            <a:off x="7477632" y="5071939"/>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36" name="object 36"/>
          <p:cNvSpPr/>
          <p:nvPr/>
        </p:nvSpPr>
        <p:spPr>
          <a:xfrm>
            <a:off x="7188910" y="5071939"/>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37" name="object 37"/>
          <p:cNvSpPr/>
          <p:nvPr/>
        </p:nvSpPr>
        <p:spPr>
          <a:xfrm>
            <a:off x="6900150" y="5071939"/>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38" name="object 38"/>
          <p:cNvSpPr/>
          <p:nvPr/>
        </p:nvSpPr>
        <p:spPr>
          <a:xfrm>
            <a:off x="6611416"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39" name="object 39"/>
          <p:cNvSpPr/>
          <p:nvPr/>
        </p:nvSpPr>
        <p:spPr>
          <a:xfrm>
            <a:off x="6322682" y="507193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40" name="object 40"/>
          <p:cNvSpPr/>
          <p:nvPr/>
        </p:nvSpPr>
        <p:spPr>
          <a:xfrm>
            <a:off x="6033947"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1" name="object 41"/>
          <p:cNvSpPr/>
          <p:nvPr/>
        </p:nvSpPr>
        <p:spPr>
          <a:xfrm>
            <a:off x="5745226" y="507193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42" name="object 42"/>
          <p:cNvSpPr/>
          <p:nvPr/>
        </p:nvSpPr>
        <p:spPr>
          <a:xfrm>
            <a:off x="5456516" y="507193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43" name="object 43"/>
          <p:cNvSpPr/>
          <p:nvPr/>
        </p:nvSpPr>
        <p:spPr>
          <a:xfrm>
            <a:off x="5167744"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4" name="object 44"/>
          <p:cNvSpPr/>
          <p:nvPr/>
        </p:nvSpPr>
        <p:spPr>
          <a:xfrm>
            <a:off x="4879047" y="5071938"/>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45" name="object 45"/>
          <p:cNvSpPr/>
          <p:nvPr/>
        </p:nvSpPr>
        <p:spPr>
          <a:xfrm>
            <a:off x="4590288"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6" name="object 46"/>
          <p:cNvSpPr/>
          <p:nvPr/>
        </p:nvSpPr>
        <p:spPr>
          <a:xfrm>
            <a:off x="4301540"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7" name="object 47"/>
          <p:cNvSpPr/>
          <p:nvPr/>
        </p:nvSpPr>
        <p:spPr>
          <a:xfrm>
            <a:off x="4012806"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8" name="object 48"/>
          <p:cNvSpPr/>
          <p:nvPr/>
        </p:nvSpPr>
        <p:spPr>
          <a:xfrm>
            <a:off x="3724084"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49" name="object 49"/>
          <p:cNvSpPr/>
          <p:nvPr/>
        </p:nvSpPr>
        <p:spPr>
          <a:xfrm>
            <a:off x="3435350"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50" name="object 50"/>
          <p:cNvSpPr/>
          <p:nvPr/>
        </p:nvSpPr>
        <p:spPr>
          <a:xfrm>
            <a:off x="3146653" y="5071938"/>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51" name="object 51"/>
          <p:cNvSpPr/>
          <p:nvPr/>
        </p:nvSpPr>
        <p:spPr>
          <a:xfrm>
            <a:off x="2857880" y="5071938"/>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52" name="object 52"/>
          <p:cNvSpPr/>
          <p:nvPr/>
        </p:nvSpPr>
        <p:spPr>
          <a:xfrm>
            <a:off x="2569159" y="507193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53" name="object 53"/>
          <p:cNvSpPr/>
          <p:nvPr/>
        </p:nvSpPr>
        <p:spPr>
          <a:xfrm>
            <a:off x="2280449" y="507193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54" name="object 54"/>
          <p:cNvSpPr/>
          <p:nvPr/>
        </p:nvSpPr>
        <p:spPr>
          <a:xfrm>
            <a:off x="1991702" y="507193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55" name="object 55"/>
          <p:cNvSpPr/>
          <p:nvPr/>
        </p:nvSpPr>
        <p:spPr>
          <a:xfrm>
            <a:off x="1702968" y="507193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56" name="object 56"/>
          <p:cNvSpPr/>
          <p:nvPr/>
        </p:nvSpPr>
        <p:spPr>
          <a:xfrm>
            <a:off x="1414221" y="507193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57" name="object 57"/>
          <p:cNvSpPr/>
          <p:nvPr/>
        </p:nvSpPr>
        <p:spPr>
          <a:xfrm>
            <a:off x="1125486" y="5071938"/>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58" name="object 58"/>
          <p:cNvSpPr/>
          <p:nvPr/>
        </p:nvSpPr>
        <p:spPr>
          <a:xfrm>
            <a:off x="826181" y="5071938"/>
            <a:ext cx="92929" cy="0"/>
          </a:xfrm>
          <a:custGeom>
            <a:avLst/>
            <a:gdLst/>
            <a:ahLst/>
            <a:cxnLst/>
            <a:rect l="l" t="t" r="r" b="b"/>
            <a:pathLst>
              <a:path w="92929">
                <a:moveTo>
                  <a:pt x="0" y="0"/>
                </a:moveTo>
                <a:lnTo>
                  <a:pt x="92929" y="0"/>
                </a:lnTo>
              </a:path>
            </a:pathLst>
          </a:custGeom>
          <a:ln w="25400">
            <a:solidFill>
              <a:srgbClr val="6D6F71"/>
            </a:solidFill>
          </a:ln>
        </p:spPr>
        <p:txBody>
          <a:bodyPr wrap="square" lIns="0" tIns="0" rIns="0" bIns="0" rtlCol="0">
            <a:noAutofit/>
          </a:bodyPr>
          <a:lstStyle/>
          <a:p>
            <a:endParaRPr/>
          </a:p>
        </p:txBody>
      </p:sp>
      <p:sp>
        <p:nvSpPr>
          <p:cNvPr id="59" name="object 59"/>
          <p:cNvSpPr/>
          <p:nvPr/>
        </p:nvSpPr>
        <p:spPr>
          <a:xfrm>
            <a:off x="8632558" y="4757589"/>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60" name="object 60"/>
          <p:cNvSpPr/>
          <p:nvPr/>
        </p:nvSpPr>
        <p:spPr>
          <a:xfrm>
            <a:off x="8343836" y="4757589"/>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61" name="object 61"/>
          <p:cNvSpPr/>
          <p:nvPr/>
        </p:nvSpPr>
        <p:spPr>
          <a:xfrm>
            <a:off x="8055114" y="475758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2" name="object 62"/>
          <p:cNvSpPr/>
          <p:nvPr/>
        </p:nvSpPr>
        <p:spPr>
          <a:xfrm>
            <a:off x="7766354"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63" name="object 63"/>
          <p:cNvSpPr/>
          <p:nvPr/>
        </p:nvSpPr>
        <p:spPr>
          <a:xfrm>
            <a:off x="7477632" y="475758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64" name="object 64"/>
          <p:cNvSpPr/>
          <p:nvPr/>
        </p:nvSpPr>
        <p:spPr>
          <a:xfrm>
            <a:off x="7188910" y="475758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5" name="object 65"/>
          <p:cNvSpPr/>
          <p:nvPr/>
        </p:nvSpPr>
        <p:spPr>
          <a:xfrm>
            <a:off x="6900150" y="475758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66" name="object 66"/>
          <p:cNvSpPr/>
          <p:nvPr/>
        </p:nvSpPr>
        <p:spPr>
          <a:xfrm>
            <a:off x="6611416"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67" name="object 67"/>
          <p:cNvSpPr/>
          <p:nvPr/>
        </p:nvSpPr>
        <p:spPr>
          <a:xfrm>
            <a:off x="6322682" y="475758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68" name="object 68"/>
          <p:cNvSpPr/>
          <p:nvPr/>
        </p:nvSpPr>
        <p:spPr>
          <a:xfrm>
            <a:off x="6033947"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69" name="object 69"/>
          <p:cNvSpPr/>
          <p:nvPr/>
        </p:nvSpPr>
        <p:spPr>
          <a:xfrm>
            <a:off x="5745226" y="475758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70" name="object 70"/>
          <p:cNvSpPr/>
          <p:nvPr/>
        </p:nvSpPr>
        <p:spPr>
          <a:xfrm>
            <a:off x="5456516" y="475758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71" name="object 71"/>
          <p:cNvSpPr/>
          <p:nvPr/>
        </p:nvSpPr>
        <p:spPr>
          <a:xfrm>
            <a:off x="5167744"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2" name="object 72"/>
          <p:cNvSpPr/>
          <p:nvPr/>
        </p:nvSpPr>
        <p:spPr>
          <a:xfrm>
            <a:off x="4879047" y="4757588"/>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73" name="object 73"/>
          <p:cNvSpPr/>
          <p:nvPr/>
        </p:nvSpPr>
        <p:spPr>
          <a:xfrm>
            <a:off x="4590288"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4" name="object 74"/>
          <p:cNvSpPr/>
          <p:nvPr/>
        </p:nvSpPr>
        <p:spPr>
          <a:xfrm>
            <a:off x="4301540"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5" name="object 75"/>
          <p:cNvSpPr/>
          <p:nvPr/>
        </p:nvSpPr>
        <p:spPr>
          <a:xfrm>
            <a:off x="4012806"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6" name="object 76"/>
          <p:cNvSpPr/>
          <p:nvPr/>
        </p:nvSpPr>
        <p:spPr>
          <a:xfrm>
            <a:off x="3724084" y="475758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7" name="object 77"/>
          <p:cNvSpPr/>
          <p:nvPr/>
        </p:nvSpPr>
        <p:spPr>
          <a:xfrm>
            <a:off x="3435350" y="475758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78" name="object 78"/>
          <p:cNvSpPr/>
          <p:nvPr/>
        </p:nvSpPr>
        <p:spPr>
          <a:xfrm>
            <a:off x="3146653" y="4757587"/>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79" name="object 79"/>
          <p:cNvSpPr/>
          <p:nvPr/>
        </p:nvSpPr>
        <p:spPr>
          <a:xfrm>
            <a:off x="2857880" y="4757587"/>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80" name="object 80"/>
          <p:cNvSpPr/>
          <p:nvPr/>
        </p:nvSpPr>
        <p:spPr>
          <a:xfrm>
            <a:off x="2569159" y="475758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81" name="object 81"/>
          <p:cNvSpPr/>
          <p:nvPr/>
        </p:nvSpPr>
        <p:spPr>
          <a:xfrm>
            <a:off x="2280449" y="475758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82" name="object 82"/>
          <p:cNvSpPr/>
          <p:nvPr/>
        </p:nvSpPr>
        <p:spPr>
          <a:xfrm>
            <a:off x="1702968" y="4757587"/>
            <a:ext cx="371106" cy="0"/>
          </a:xfrm>
          <a:custGeom>
            <a:avLst/>
            <a:gdLst/>
            <a:ahLst/>
            <a:cxnLst/>
            <a:rect l="l" t="t" r="r" b="b"/>
            <a:pathLst>
              <a:path w="371106">
                <a:moveTo>
                  <a:pt x="0" y="0"/>
                </a:moveTo>
                <a:lnTo>
                  <a:pt x="371106" y="0"/>
                </a:lnTo>
              </a:path>
            </a:pathLst>
          </a:custGeom>
          <a:ln w="25400">
            <a:solidFill>
              <a:srgbClr val="6D6F71"/>
            </a:solidFill>
          </a:ln>
        </p:spPr>
        <p:txBody>
          <a:bodyPr wrap="square" lIns="0" tIns="0" rIns="0" bIns="0" rtlCol="0">
            <a:noAutofit/>
          </a:bodyPr>
          <a:lstStyle/>
          <a:p>
            <a:endParaRPr/>
          </a:p>
        </p:txBody>
      </p:sp>
      <p:sp>
        <p:nvSpPr>
          <p:cNvPr id="83" name="object 83"/>
          <p:cNvSpPr/>
          <p:nvPr/>
        </p:nvSpPr>
        <p:spPr>
          <a:xfrm>
            <a:off x="1414221" y="475758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84" name="object 84"/>
          <p:cNvSpPr/>
          <p:nvPr/>
        </p:nvSpPr>
        <p:spPr>
          <a:xfrm>
            <a:off x="1125486" y="4757587"/>
            <a:ext cx="82384" cy="0"/>
          </a:xfrm>
          <a:custGeom>
            <a:avLst/>
            <a:gdLst/>
            <a:ahLst/>
            <a:cxnLst/>
            <a:rect l="l" t="t" r="r" b="b"/>
            <a:pathLst>
              <a:path w="82384">
                <a:moveTo>
                  <a:pt x="0" y="0"/>
                </a:moveTo>
                <a:lnTo>
                  <a:pt x="82384" y="0"/>
                </a:lnTo>
              </a:path>
            </a:pathLst>
          </a:custGeom>
          <a:ln w="25400">
            <a:solidFill>
              <a:srgbClr val="6D6F71"/>
            </a:solidFill>
          </a:ln>
        </p:spPr>
        <p:txBody>
          <a:bodyPr wrap="square" lIns="0" tIns="0" rIns="0" bIns="0" rtlCol="0">
            <a:noAutofit/>
          </a:bodyPr>
          <a:lstStyle/>
          <a:p>
            <a:endParaRPr/>
          </a:p>
        </p:txBody>
      </p:sp>
      <p:sp>
        <p:nvSpPr>
          <p:cNvPr id="85" name="object 85"/>
          <p:cNvSpPr/>
          <p:nvPr/>
        </p:nvSpPr>
        <p:spPr>
          <a:xfrm>
            <a:off x="826181" y="4757587"/>
            <a:ext cx="92929" cy="0"/>
          </a:xfrm>
          <a:custGeom>
            <a:avLst/>
            <a:gdLst/>
            <a:ahLst/>
            <a:cxnLst/>
            <a:rect l="l" t="t" r="r" b="b"/>
            <a:pathLst>
              <a:path w="92929">
                <a:moveTo>
                  <a:pt x="0" y="0"/>
                </a:moveTo>
                <a:lnTo>
                  <a:pt x="92929" y="0"/>
                </a:lnTo>
              </a:path>
            </a:pathLst>
          </a:custGeom>
          <a:ln w="25400">
            <a:solidFill>
              <a:srgbClr val="6D6F71"/>
            </a:solidFill>
          </a:ln>
        </p:spPr>
        <p:txBody>
          <a:bodyPr wrap="square" lIns="0" tIns="0" rIns="0" bIns="0" rtlCol="0">
            <a:noAutofit/>
          </a:bodyPr>
          <a:lstStyle/>
          <a:p>
            <a:endParaRPr/>
          </a:p>
        </p:txBody>
      </p:sp>
      <p:sp>
        <p:nvSpPr>
          <p:cNvPr id="86" name="object 86"/>
          <p:cNvSpPr/>
          <p:nvPr/>
        </p:nvSpPr>
        <p:spPr>
          <a:xfrm>
            <a:off x="8632558" y="4431998"/>
            <a:ext cx="50401" cy="0"/>
          </a:xfrm>
          <a:custGeom>
            <a:avLst/>
            <a:gdLst/>
            <a:ahLst/>
            <a:cxnLst/>
            <a:rect l="l" t="t" r="r" b="b"/>
            <a:pathLst>
              <a:path w="50401">
                <a:moveTo>
                  <a:pt x="0" y="0"/>
                </a:moveTo>
                <a:lnTo>
                  <a:pt x="50401" y="0"/>
                </a:lnTo>
              </a:path>
            </a:pathLst>
          </a:custGeom>
          <a:ln w="25400">
            <a:solidFill>
              <a:srgbClr val="6D6F71"/>
            </a:solidFill>
          </a:ln>
        </p:spPr>
        <p:txBody>
          <a:bodyPr wrap="square" lIns="0" tIns="0" rIns="0" bIns="0" rtlCol="0">
            <a:noAutofit/>
          </a:bodyPr>
          <a:lstStyle/>
          <a:p>
            <a:endParaRPr/>
          </a:p>
        </p:txBody>
      </p:sp>
      <p:sp>
        <p:nvSpPr>
          <p:cNvPr id="87" name="object 87"/>
          <p:cNvSpPr/>
          <p:nvPr/>
        </p:nvSpPr>
        <p:spPr>
          <a:xfrm>
            <a:off x="8343836" y="443199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88" name="object 88"/>
          <p:cNvSpPr/>
          <p:nvPr/>
        </p:nvSpPr>
        <p:spPr>
          <a:xfrm>
            <a:off x="8055114" y="443199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89" name="object 89"/>
          <p:cNvSpPr/>
          <p:nvPr/>
        </p:nvSpPr>
        <p:spPr>
          <a:xfrm>
            <a:off x="7766354" y="443199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0" name="object 90"/>
          <p:cNvSpPr/>
          <p:nvPr/>
        </p:nvSpPr>
        <p:spPr>
          <a:xfrm>
            <a:off x="7477632" y="443199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91" name="object 91"/>
          <p:cNvSpPr/>
          <p:nvPr/>
        </p:nvSpPr>
        <p:spPr>
          <a:xfrm>
            <a:off x="7188910" y="443199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92" name="object 92"/>
          <p:cNvSpPr/>
          <p:nvPr/>
        </p:nvSpPr>
        <p:spPr>
          <a:xfrm>
            <a:off x="6900150" y="4431998"/>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93" name="object 93"/>
          <p:cNvSpPr/>
          <p:nvPr/>
        </p:nvSpPr>
        <p:spPr>
          <a:xfrm>
            <a:off x="6611416" y="443199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4" name="object 94"/>
          <p:cNvSpPr/>
          <p:nvPr/>
        </p:nvSpPr>
        <p:spPr>
          <a:xfrm>
            <a:off x="6322682" y="4431998"/>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95" name="object 95"/>
          <p:cNvSpPr/>
          <p:nvPr/>
        </p:nvSpPr>
        <p:spPr>
          <a:xfrm>
            <a:off x="6033947" y="4431998"/>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6" name="object 96"/>
          <p:cNvSpPr/>
          <p:nvPr/>
        </p:nvSpPr>
        <p:spPr>
          <a:xfrm>
            <a:off x="5745226" y="443199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97" name="object 97"/>
          <p:cNvSpPr/>
          <p:nvPr/>
        </p:nvSpPr>
        <p:spPr>
          <a:xfrm>
            <a:off x="5456516" y="4431998"/>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98" name="object 98"/>
          <p:cNvSpPr/>
          <p:nvPr/>
        </p:nvSpPr>
        <p:spPr>
          <a:xfrm>
            <a:off x="5167744" y="443199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99" name="object 99"/>
          <p:cNvSpPr/>
          <p:nvPr/>
        </p:nvSpPr>
        <p:spPr>
          <a:xfrm>
            <a:off x="4879047" y="4431997"/>
            <a:ext cx="82321" cy="0"/>
          </a:xfrm>
          <a:custGeom>
            <a:avLst/>
            <a:gdLst/>
            <a:ahLst/>
            <a:cxnLst/>
            <a:rect l="l" t="t" r="r" b="b"/>
            <a:pathLst>
              <a:path w="82321">
                <a:moveTo>
                  <a:pt x="0" y="0"/>
                </a:moveTo>
                <a:lnTo>
                  <a:pt x="82321" y="0"/>
                </a:lnTo>
              </a:path>
            </a:pathLst>
          </a:custGeom>
          <a:ln w="25400">
            <a:solidFill>
              <a:srgbClr val="6D6F71"/>
            </a:solidFill>
          </a:ln>
        </p:spPr>
        <p:txBody>
          <a:bodyPr wrap="square" lIns="0" tIns="0" rIns="0" bIns="0" rtlCol="0">
            <a:noAutofit/>
          </a:bodyPr>
          <a:lstStyle/>
          <a:p>
            <a:endParaRPr/>
          </a:p>
        </p:txBody>
      </p:sp>
      <p:sp>
        <p:nvSpPr>
          <p:cNvPr id="100" name="object 100"/>
          <p:cNvSpPr/>
          <p:nvPr/>
        </p:nvSpPr>
        <p:spPr>
          <a:xfrm>
            <a:off x="826181" y="4431997"/>
            <a:ext cx="3846465" cy="0"/>
          </a:xfrm>
          <a:custGeom>
            <a:avLst/>
            <a:gdLst/>
            <a:ahLst/>
            <a:cxnLst/>
            <a:rect l="l" t="t" r="r" b="b"/>
            <a:pathLst>
              <a:path w="3846465">
                <a:moveTo>
                  <a:pt x="0" y="0"/>
                </a:moveTo>
                <a:lnTo>
                  <a:pt x="3846465" y="0"/>
                </a:lnTo>
              </a:path>
            </a:pathLst>
          </a:custGeom>
          <a:ln w="25400">
            <a:solidFill>
              <a:srgbClr val="6D6F71"/>
            </a:solidFill>
          </a:ln>
        </p:spPr>
        <p:txBody>
          <a:bodyPr wrap="square" lIns="0" tIns="0" rIns="0" bIns="0" rtlCol="0">
            <a:noAutofit/>
          </a:bodyPr>
          <a:lstStyle/>
          <a:p>
            <a:endParaRPr/>
          </a:p>
        </p:txBody>
      </p:sp>
      <p:sp>
        <p:nvSpPr>
          <p:cNvPr id="101" name="object 101"/>
          <p:cNvSpPr/>
          <p:nvPr/>
        </p:nvSpPr>
        <p:spPr>
          <a:xfrm>
            <a:off x="8632558" y="4117647"/>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02" name="object 102"/>
          <p:cNvSpPr/>
          <p:nvPr/>
        </p:nvSpPr>
        <p:spPr>
          <a:xfrm>
            <a:off x="8343836" y="411764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03" name="object 103"/>
          <p:cNvSpPr/>
          <p:nvPr/>
        </p:nvSpPr>
        <p:spPr>
          <a:xfrm>
            <a:off x="8055114" y="411764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04" name="object 104"/>
          <p:cNvSpPr/>
          <p:nvPr/>
        </p:nvSpPr>
        <p:spPr>
          <a:xfrm>
            <a:off x="7766354" y="411764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05" name="object 105"/>
          <p:cNvSpPr/>
          <p:nvPr/>
        </p:nvSpPr>
        <p:spPr>
          <a:xfrm>
            <a:off x="7477632" y="4117647"/>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06" name="object 106"/>
          <p:cNvSpPr/>
          <p:nvPr/>
        </p:nvSpPr>
        <p:spPr>
          <a:xfrm>
            <a:off x="7188910" y="411764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07" name="object 107"/>
          <p:cNvSpPr/>
          <p:nvPr/>
        </p:nvSpPr>
        <p:spPr>
          <a:xfrm>
            <a:off x="6900150" y="411764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08" name="object 108"/>
          <p:cNvSpPr/>
          <p:nvPr/>
        </p:nvSpPr>
        <p:spPr>
          <a:xfrm>
            <a:off x="6611416" y="411764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09" name="object 109"/>
          <p:cNvSpPr/>
          <p:nvPr/>
        </p:nvSpPr>
        <p:spPr>
          <a:xfrm>
            <a:off x="6322682" y="4117647"/>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10" name="object 110"/>
          <p:cNvSpPr/>
          <p:nvPr/>
        </p:nvSpPr>
        <p:spPr>
          <a:xfrm>
            <a:off x="6033947" y="4117647"/>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11" name="object 111"/>
          <p:cNvSpPr/>
          <p:nvPr/>
        </p:nvSpPr>
        <p:spPr>
          <a:xfrm>
            <a:off x="5167744" y="4117647"/>
            <a:ext cx="659815" cy="0"/>
          </a:xfrm>
          <a:custGeom>
            <a:avLst/>
            <a:gdLst/>
            <a:ahLst/>
            <a:cxnLst/>
            <a:rect l="l" t="t" r="r" b="b"/>
            <a:pathLst>
              <a:path w="659815">
                <a:moveTo>
                  <a:pt x="0" y="0"/>
                </a:moveTo>
                <a:lnTo>
                  <a:pt x="659815" y="0"/>
                </a:lnTo>
              </a:path>
            </a:pathLst>
          </a:custGeom>
          <a:ln w="25400">
            <a:solidFill>
              <a:srgbClr val="6D6F71"/>
            </a:solidFill>
          </a:ln>
        </p:spPr>
        <p:txBody>
          <a:bodyPr wrap="square" lIns="0" tIns="0" rIns="0" bIns="0" rtlCol="0">
            <a:noAutofit/>
          </a:bodyPr>
          <a:lstStyle/>
          <a:p>
            <a:endParaRPr/>
          </a:p>
        </p:txBody>
      </p:sp>
      <p:sp>
        <p:nvSpPr>
          <p:cNvPr id="112" name="object 112"/>
          <p:cNvSpPr/>
          <p:nvPr/>
        </p:nvSpPr>
        <p:spPr>
          <a:xfrm>
            <a:off x="826181" y="4117647"/>
            <a:ext cx="4135187" cy="0"/>
          </a:xfrm>
          <a:custGeom>
            <a:avLst/>
            <a:gdLst/>
            <a:ahLst/>
            <a:cxnLst/>
            <a:rect l="l" t="t" r="r" b="b"/>
            <a:pathLst>
              <a:path w="4135187">
                <a:moveTo>
                  <a:pt x="0" y="0"/>
                </a:moveTo>
                <a:lnTo>
                  <a:pt x="4135187" y="0"/>
                </a:lnTo>
              </a:path>
            </a:pathLst>
          </a:custGeom>
          <a:ln w="25400">
            <a:solidFill>
              <a:srgbClr val="6D6F71"/>
            </a:solidFill>
          </a:ln>
        </p:spPr>
        <p:txBody>
          <a:bodyPr wrap="square" lIns="0" tIns="0" rIns="0" bIns="0" rtlCol="0">
            <a:noAutofit/>
          </a:bodyPr>
          <a:lstStyle/>
          <a:p>
            <a:endParaRPr/>
          </a:p>
        </p:txBody>
      </p:sp>
      <p:sp>
        <p:nvSpPr>
          <p:cNvPr id="113" name="object 113"/>
          <p:cNvSpPr/>
          <p:nvPr/>
        </p:nvSpPr>
        <p:spPr>
          <a:xfrm>
            <a:off x="8632558" y="3803322"/>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14" name="object 114"/>
          <p:cNvSpPr/>
          <p:nvPr/>
        </p:nvSpPr>
        <p:spPr>
          <a:xfrm>
            <a:off x="8343836" y="3803322"/>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15" name="object 115"/>
          <p:cNvSpPr/>
          <p:nvPr/>
        </p:nvSpPr>
        <p:spPr>
          <a:xfrm>
            <a:off x="8055114" y="3803322"/>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16" name="object 116"/>
          <p:cNvSpPr/>
          <p:nvPr/>
        </p:nvSpPr>
        <p:spPr>
          <a:xfrm>
            <a:off x="7766354" y="3803322"/>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17" name="object 117"/>
          <p:cNvSpPr/>
          <p:nvPr/>
        </p:nvSpPr>
        <p:spPr>
          <a:xfrm>
            <a:off x="7477632" y="3803322"/>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18" name="object 118"/>
          <p:cNvSpPr/>
          <p:nvPr/>
        </p:nvSpPr>
        <p:spPr>
          <a:xfrm>
            <a:off x="7188910" y="3803322"/>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19" name="object 119"/>
          <p:cNvSpPr/>
          <p:nvPr/>
        </p:nvSpPr>
        <p:spPr>
          <a:xfrm>
            <a:off x="6900150" y="3803322"/>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20" name="object 120"/>
          <p:cNvSpPr/>
          <p:nvPr/>
        </p:nvSpPr>
        <p:spPr>
          <a:xfrm>
            <a:off x="6611416" y="3803322"/>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21" name="object 121"/>
          <p:cNvSpPr/>
          <p:nvPr/>
        </p:nvSpPr>
        <p:spPr>
          <a:xfrm>
            <a:off x="6322682" y="3803322"/>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2" name="object 122"/>
          <p:cNvSpPr/>
          <p:nvPr/>
        </p:nvSpPr>
        <p:spPr>
          <a:xfrm>
            <a:off x="826181" y="3803322"/>
            <a:ext cx="5290125" cy="0"/>
          </a:xfrm>
          <a:custGeom>
            <a:avLst/>
            <a:gdLst/>
            <a:ahLst/>
            <a:cxnLst/>
            <a:rect l="l" t="t" r="r" b="b"/>
            <a:pathLst>
              <a:path w="5290125">
                <a:moveTo>
                  <a:pt x="0" y="0"/>
                </a:moveTo>
                <a:lnTo>
                  <a:pt x="5290125" y="0"/>
                </a:lnTo>
              </a:path>
            </a:pathLst>
          </a:custGeom>
          <a:ln w="25400">
            <a:solidFill>
              <a:srgbClr val="6D6F71"/>
            </a:solidFill>
          </a:ln>
        </p:spPr>
        <p:txBody>
          <a:bodyPr wrap="square" lIns="0" tIns="0" rIns="0" bIns="0" rtlCol="0">
            <a:noAutofit/>
          </a:bodyPr>
          <a:lstStyle/>
          <a:p>
            <a:endParaRPr/>
          </a:p>
        </p:txBody>
      </p:sp>
      <p:sp>
        <p:nvSpPr>
          <p:cNvPr id="123" name="object 123"/>
          <p:cNvSpPr/>
          <p:nvPr/>
        </p:nvSpPr>
        <p:spPr>
          <a:xfrm>
            <a:off x="8632558" y="3488947"/>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24" name="object 124"/>
          <p:cNvSpPr/>
          <p:nvPr/>
        </p:nvSpPr>
        <p:spPr>
          <a:xfrm>
            <a:off x="8343836" y="3488947"/>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25" name="object 125"/>
          <p:cNvSpPr/>
          <p:nvPr/>
        </p:nvSpPr>
        <p:spPr>
          <a:xfrm>
            <a:off x="8055114" y="3488946"/>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6" name="object 126"/>
          <p:cNvSpPr/>
          <p:nvPr/>
        </p:nvSpPr>
        <p:spPr>
          <a:xfrm>
            <a:off x="7766354" y="3488946"/>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27" name="object 127"/>
          <p:cNvSpPr/>
          <p:nvPr/>
        </p:nvSpPr>
        <p:spPr>
          <a:xfrm>
            <a:off x="7477632" y="3488946"/>
            <a:ext cx="82334" cy="0"/>
          </a:xfrm>
          <a:custGeom>
            <a:avLst/>
            <a:gdLst/>
            <a:ahLst/>
            <a:cxnLst/>
            <a:rect l="l" t="t" r="r" b="b"/>
            <a:pathLst>
              <a:path w="82334">
                <a:moveTo>
                  <a:pt x="0" y="0"/>
                </a:moveTo>
                <a:lnTo>
                  <a:pt x="82334" y="0"/>
                </a:lnTo>
              </a:path>
            </a:pathLst>
          </a:custGeom>
          <a:ln w="25400">
            <a:solidFill>
              <a:srgbClr val="6D6F71"/>
            </a:solidFill>
          </a:ln>
        </p:spPr>
        <p:txBody>
          <a:bodyPr wrap="square" lIns="0" tIns="0" rIns="0" bIns="0" rtlCol="0">
            <a:noAutofit/>
          </a:bodyPr>
          <a:lstStyle/>
          <a:p>
            <a:endParaRPr/>
          </a:p>
        </p:txBody>
      </p:sp>
      <p:sp>
        <p:nvSpPr>
          <p:cNvPr id="128" name="object 128"/>
          <p:cNvSpPr/>
          <p:nvPr/>
        </p:nvSpPr>
        <p:spPr>
          <a:xfrm>
            <a:off x="7188910" y="3488946"/>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29" name="object 129"/>
          <p:cNvSpPr/>
          <p:nvPr/>
        </p:nvSpPr>
        <p:spPr>
          <a:xfrm>
            <a:off x="6900150" y="3488946"/>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30" name="object 130"/>
          <p:cNvSpPr/>
          <p:nvPr/>
        </p:nvSpPr>
        <p:spPr>
          <a:xfrm>
            <a:off x="6611416" y="3488946"/>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31" name="object 131"/>
          <p:cNvSpPr/>
          <p:nvPr/>
        </p:nvSpPr>
        <p:spPr>
          <a:xfrm>
            <a:off x="826181" y="3488946"/>
            <a:ext cx="5578847" cy="0"/>
          </a:xfrm>
          <a:custGeom>
            <a:avLst/>
            <a:gdLst/>
            <a:ahLst/>
            <a:cxnLst/>
            <a:rect l="l" t="t" r="r" b="b"/>
            <a:pathLst>
              <a:path w="5578847">
                <a:moveTo>
                  <a:pt x="0" y="0"/>
                </a:moveTo>
                <a:lnTo>
                  <a:pt x="5578847" y="0"/>
                </a:lnTo>
              </a:path>
            </a:pathLst>
          </a:custGeom>
          <a:ln w="25400">
            <a:solidFill>
              <a:srgbClr val="6D6F71"/>
            </a:solidFill>
          </a:ln>
        </p:spPr>
        <p:txBody>
          <a:bodyPr wrap="square" lIns="0" tIns="0" rIns="0" bIns="0" rtlCol="0">
            <a:noAutofit/>
          </a:bodyPr>
          <a:lstStyle/>
          <a:p>
            <a:endParaRPr/>
          </a:p>
        </p:txBody>
      </p:sp>
      <p:sp>
        <p:nvSpPr>
          <p:cNvPr id="132" name="object 132"/>
          <p:cNvSpPr/>
          <p:nvPr/>
        </p:nvSpPr>
        <p:spPr>
          <a:xfrm>
            <a:off x="8632558" y="3163394"/>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33" name="object 133"/>
          <p:cNvSpPr/>
          <p:nvPr/>
        </p:nvSpPr>
        <p:spPr>
          <a:xfrm>
            <a:off x="8343836" y="316339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34" name="object 134"/>
          <p:cNvSpPr/>
          <p:nvPr/>
        </p:nvSpPr>
        <p:spPr>
          <a:xfrm>
            <a:off x="8055114" y="316339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35" name="object 135"/>
          <p:cNvSpPr/>
          <p:nvPr/>
        </p:nvSpPr>
        <p:spPr>
          <a:xfrm>
            <a:off x="7766354" y="3163394"/>
            <a:ext cx="82359" cy="0"/>
          </a:xfrm>
          <a:custGeom>
            <a:avLst/>
            <a:gdLst/>
            <a:ahLst/>
            <a:cxnLst/>
            <a:rect l="l" t="t" r="r" b="b"/>
            <a:pathLst>
              <a:path w="82359">
                <a:moveTo>
                  <a:pt x="0" y="0"/>
                </a:moveTo>
                <a:lnTo>
                  <a:pt x="82359" y="0"/>
                </a:lnTo>
              </a:path>
            </a:pathLst>
          </a:custGeom>
          <a:ln w="25400">
            <a:solidFill>
              <a:srgbClr val="6D6F71"/>
            </a:solidFill>
          </a:ln>
        </p:spPr>
        <p:txBody>
          <a:bodyPr wrap="square" lIns="0" tIns="0" rIns="0" bIns="0" rtlCol="0">
            <a:noAutofit/>
          </a:bodyPr>
          <a:lstStyle/>
          <a:p>
            <a:endParaRPr/>
          </a:p>
        </p:txBody>
      </p:sp>
      <p:sp>
        <p:nvSpPr>
          <p:cNvPr id="136" name="object 136"/>
          <p:cNvSpPr/>
          <p:nvPr/>
        </p:nvSpPr>
        <p:spPr>
          <a:xfrm>
            <a:off x="7188910" y="3163394"/>
            <a:ext cx="371055" cy="0"/>
          </a:xfrm>
          <a:custGeom>
            <a:avLst/>
            <a:gdLst/>
            <a:ahLst/>
            <a:cxnLst/>
            <a:rect l="l" t="t" r="r" b="b"/>
            <a:pathLst>
              <a:path w="371055">
                <a:moveTo>
                  <a:pt x="0" y="0"/>
                </a:moveTo>
                <a:lnTo>
                  <a:pt x="371055" y="0"/>
                </a:lnTo>
              </a:path>
            </a:pathLst>
          </a:custGeom>
          <a:ln w="25400">
            <a:solidFill>
              <a:srgbClr val="6D6F71"/>
            </a:solidFill>
          </a:ln>
        </p:spPr>
        <p:txBody>
          <a:bodyPr wrap="square" lIns="0" tIns="0" rIns="0" bIns="0" rtlCol="0">
            <a:noAutofit/>
          </a:bodyPr>
          <a:lstStyle/>
          <a:p>
            <a:endParaRPr/>
          </a:p>
        </p:txBody>
      </p:sp>
      <p:sp>
        <p:nvSpPr>
          <p:cNvPr id="137" name="object 137"/>
          <p:cNvSpPr/>
          <p:nvPr/>
        </p:nvSpPr>
        <p:spPr>
          <a:xfrm>
            <a:off x="826181" y="3163394"/>
            <a:ext cx="6156341" cy="0"/>
          </a:xfrm>
          <a:custGeom>
            <a:avLst/>
            <a:gdLst/>
            <a:ahLst/>
            <a:cxnLst/>
            <a:rect l="l" t="t" r="r" b="b"/>
            <a:pathLst>
              <a:path w="6156341">
                <a:moveTo>
                  <a:pt x="0" y="0"/>
                </a:moveTo>
                <a:lnTo>
                  <a:pt x="6156341" y="0"/>
                </a:lnTo>
              </a:path>
            </a:pathLst>
          </a:custGeom>
          <a:ln w="25400">
            <a:solidFill>
              <a:srgbClr val="6D6F71"/>
            </a:solidFill>
          </a:ln>
        </p:spPr>
        <p:txBody>
          <a:bodyPr wrap="square" lIns="0" tIns="0" rIns="0" bIns="0" rtlCol="0">
            <a:noAutofit/>
          </a:bodyPr>
          <a:lstStyle/>
          <a:p>
            <a:endParaRPr/>
          </a:p>
        </p:txBody>
      </p:sp>
      <p:sp>
        <p:nvSpPr>
          <p:cNvPr id="138" name="object 138"/>
          <p:cNvSpPr/>
          <p:nvPr/>
        </p:nvSpPr>
        <p:spPr>
          <a:xfrm>
            <a:off x="8632558" y="2849044"/>
            <a:ext cx="50402" cy="0"/>
          </a:xfrm>
          <a:custGeom>
            <a:avLst/>
            <a:gdLst/>
            <a:ahLst/>
            <a:cxnLst/>
            <a:rect l="l" t="t" r="r" b="b"/>
            <a:pathLst>
              <a:path w="50402">
                <a:moveTo>
                  <a:pt x="0" y="0"/>
                </a:moveTo>
                <a:lnTo>
                  <a:pt x="50402" y="0"/>
                </a:lnTo>
              </a:path>
            </a:pathLst>
          </a:custGeom>
          <a:ln w="25400">
            <a:solidFill>
              <a:srgbClr val="6D6F71"/>
            </a:solidFill>
          </a:ln>
        </p:spPr>
        <p:txBody>
          <a:bodyPr wrap="square" lIns="0" tIns="0" rIns="0" bIns="0" rtlCol="0">
            <a:noAutofit/>
          </a:bodyPr>
          <a:lstStyle/>
          <a:p>
            <a:endParaRPr/>
          </a:p>
        </p:txBody>
      </p:sp>
      <p:sp>
        <p:nvSpPr>
          <p:cNvPr id="139" name="object 139"/>
          <p:cNvSpPr/>
          <p:nvPr/>
        </p:nvSpPr>
        <p:spPr>
          <a:xfrm>
            <a:off x="8343836" y="2849044"/>
            <a:ext cx="82372" cy="0"/>
          </a:xfrm>
          <a:custGeom>
            <a:avLst/>
            <a:gdLst/>
            <a:ahLst/>
            <a:cxnLst/>
            <a:rect l="l" t="t" r="r" b="b"/>
            <a:pathLst>
              <a:path w="82372">
                <a:moveTo>
                  <a:pt x="0" y="0"/>
                </a:moveTo>
                <a:lnTo>
                  <a:pt x="82372" y="0"/>
                </a:lnTo>
              </a:path>
            </a:pathLst>
          </a:custGeom>
          <a:ln w="25400">
            <a:solidFill>
              <a:srgbClr val="6D6F71"/>
            </a:solidFill>
          </a:ln>
        </p:spPr>
        <p:txBody>
          <a:bodyPr wrap="square" lIns="0" tIns="0" rIns="0" bIns="0" rtlCol="0">
            <a:noAutofit/>
          </a:bodyPr>
          <a:lstStyle/>
          <a:p>
            <a:endParaRPr/>
          </a:p>
        </p:txBody>
      </p:sp>
      <p:sp>
        <p:nvSpPr>
          <p:cNvPr id="140" name="object 140"/>
          <p:cNvSpPr/>
          <p:nvPr/>
        </p:nvSpPr>
        <p:spPr>
          <a:xfrm>
            <a:off x="8055114" y="2849044"/>
            <a:ext cx="82346" cy="0"/>
          </a:xfrm>
          <a:custGeom>
            <a:avLst/>
            <a:gdLst/>
            <a:ahLst/>
            <a:cxnLst/>
            <a:rect l="l" t="t" r="r" b="b"/>
            <a:pathLst>
              <a:path w="82346">
                <a:moveTo>
                  <a:pt x="0" y="0"/>
                </a:moveTo>
                <a:lnTo>
                  <a:pt x="82346" y="0"/>
                </a:lnTo>
              </a:path>
            </a:pathLst>
          </a:custGeom>
          <a:ln w="25400">
            <a:solidFill>
              <a:srgbClr val="6D6F71"/>
            </a:solidFill>
          </a:ln>
        </p:spPr>
        <p:txBody>
          <a:bodyPr wrap="square" lIns="0" tIns="0" rIns="0" bIns="0" rtlCol="0">
            <a:noAutofit/>
          </a:bodyPr>
          <a:lstStyle/>
          <a:p>
            <a:endParaRPr/>
          </a:p>
        </p:txBody>
      </p:sp>
      <p:sp>
        <p:nvSpPr>
          <p:cNvPr id="141" name="object 141"/>
          <p:cNvSpPr/>
          <p:nvPr/>
        </p:nvSpPr>
        <p:spPr>
          <a:xfrm>
            <a:off x="826181" y="2849044"/>
            <a:ext cx="7022532" cy="0"/>
          </a:xfrm>
          <a:custGeom>
            <a:avLst/>
            <a:gdLst/>
            <a:ahLst/>
            <a:cxnLst/>
            <a:rect l="l" t="t" r="r" b="b"/>
            <a:pathLst>
              <a:path w="7022532">
                <a:moveTo>
                  <a:pt x="0" y="0"/>
                </a:moveTo>
                <a:lnTo>
                  <a:pt x="7022532" y="0"/>
                </a:lnTo>
              </a:path>
            </a:pathLst>
          </a:custGeom>
          <a:ln w="25400">
            <a:solidFill>
              <a:srgbClr val="6D6F71"/>
            </a:solidFill>
          </a:ln>
        </p:spPr>
        <p:txBody>
          <a:bodyPr wrap="square" lIns="0" tIns="0" rIns="0" bIns="0" rtlCol="0">
            <a:noAutofit/>
          </a:bodyPr>
          <a:lstStyle/>
          <a:p>
            <a:endParaRPr/>
          </a:p>
        </p:txBody>
      </p:sp>
      <p:sp>
        <p:nvSpPr>
          <p:cNvPr id="142" name="object 142"/>
          <p:cNvSpPr/>
          <p:nvPr/>
        </p:nvSpPr>
        <p:spPr>
          <a:xfrm>
            <a:off x="826182" y="2534693"/>
            <a:ext cx="7856778" cy="0"/>
          </a:xfrm>
          <a:custGeom>
            <a:avLst/>
            <a:gdLst/>
            <a:ahLst/>
            <a:cxnLst/>
            <a:rect l="l" t="t" r="r" b="b"/>
            <a:pathLst>
              <a:path w="7856778">
                <a:moveTo>
                  <a:pt x="0" y="0"/>
                </a:moveTo>
                <a:lnTo>
                  <a:pt x="7856778" y="0"/>
                </a:lnTo>
              </a:path>
            </a:pathLst>
          </a:custGeom>
          <a:ln w="25400">
            <a:solidFill>
              <a:srgbClr val="6D6F71"/>
            </a:solidFill>
          </a:ln>
        </p:spPr>
        <p:txBody>
          <a:bodyPr wrap="square" lIns="0" tIns="0" rIns="0" bIns="0" rtlCol="0">
            <a:noAutofit/>
          </a:bodyPr>
          <a:lstStyle/>
          <a:p>
            <a:endParaRPr/>
          </a:p>
        </p:txBody>
      </p:sp>
      <p:sp>
        <p:nvSpPr>
          <p:cNvPr id="143" name="object 143"/>
          <p:cNvSpPr/>
          <p:nvPr/>
        </p:nvSpPr>
        <p:spPr>
          <a:xfrm>
            <a:off x="919111" y="4492599"/>
            <a:ext cx="206375" cy="1210246"/>
          </a:xfrm>
          <a:custGeom>
            <a:avLst/>
            <a:gdLst/>
            <a:ahLst/>
            <a:cxnLst/>
            <a:rect l="l" t="t" r="r" b="b"/>
            <a:pathLst>
              <a:path w="206375" h="1210246">
                <a:moveTo>
                  <a:pt x="0" y="0"/>
                </a:moveTo>
                <a:lnTo>
                  <a:pt x="206375" y="0"/>
                </a:lnTo>
                <a:lnTo>
                  <a:pt x="206375" y="1210246"/>
                </a:lnTo>
                <a:lnTo>
                  <a:pt x="0" y="1210246"/>
                </a:lnTo>
                <a:lnTo>
                  <a:pt x="0" y="0"/>
                </a:lnTo>
                <a:close/>
              </a:path>
            </a:pathLst>
          </a:custGeom>
          <a:solidFill>
            <a:srgbClr val="ED1D24"/>
          </a:solidFill>
        </p:spPr>
        <p:txBody>
          <a:bodyPr wrap="square" lIns="0" tIns="0" rIns="0" bIns="0" rtlCol="0">
            <a:noAutofit/>
          </a:bodyPr>
          <a:lstStyle/>
          <a:p>
            <a:endParaRPr/>
          </a:p>
        </p:txBody>
      </p:sp>
      <p:sp>
        <p:nvSpPr>
          <p:cNvPr id="144" name="object 144"/>
          <p:cNvSpPr/>
          <p:nvPr/>
        </p:nvSpPr>
        <p:spPr>
          <a:xfrm>
            <a:off x="1207871" y="4562297"/>
            <a:ext cx="206349" cy="1140548"/>
          </a:xfrm>
          <a:custGeom>
            <a:avLst/>
            <a:gdLst/>
            <a:ahLst/>
            <a:cxnLst/>
            <a:rect l="l" t="t" r="r" b="b"/>
            <a:pathLst>
              <a:path w="206349" h="1140548">
                <a:moveTo>
                  <a:pt x="0" y="0"/>
                </a:moveTo>
                <a:lnTo>
                  <a:pt x="206349" y="0"/>
                </a:lnTo>
                <a:lnTo>
                  <a:pt x="206349" y="1140548"/>
                </a:lnTo>
                <a:lnTo>
                  <a:pt x="0" y="1140548"/>
                </a:lnTo>
                <a:lnTo>
                  <a:pt x="0" y="0"/>
                </a:lnTo>
                <a:close/>
              </a:path>
            </a:pathLst>
          </a:custGeom>
          <a:solidFill>
            <a:srgbClr val="ED1D24"/>
          </a:solidFill>
        </p:spPr>
        <p:txBody>
          <a:bodyPr wrap="square" lIns="0" tIns="0" rIns="0" bIns="0" rtlCol="0">
            <a:noAutofit/>
          </a:bodyPr>
          <a:lstStyle/>
          <a:p>
            <a:endParaRPr/>
          </a:p>
        </p:txBody>
      </p:sp>
      <p:sp>
        <p:nvSpPr>
          <p:cNvPr id="145" name="object 145"/>
          <p:cNvSpPr/>
          <p:nvPr/>
        </p:nvSpPr>
        <p:spPr>
          <a:xfrm>
            <a:off x="1496593" y="4600321"/>
            <a:ext cx="206375" cy="1102525"/>
          </a:xfrm>
          <a:custGeom>
            <a:avLst/>
            <a:gdLst/>
            <a:ahLst/>
            <a:cxnLst/>
            <a:rect l="l" t="t" r="r" b="b"/>
            <a:pathLst>
              <a:path w="206375" h="1102525">
                <a:moveTo>
                  <a:pt x="0" y="0"/>
                </a:moveTo>
                <a:lnTo>
                  <a:pt x="206375" y="0"/>
                </a:lnTo>
                <a:lnTo>
                  <a:pt x="206375" y="1102525"/>
                </a:lnTo>
                <a:lnTo>
                  <a:pt x="0" y="1102525"/>
                </a:lnTo>
                <a:lnTo>
                  <a:pt x="0" y="0"/>
                </a:lnTo>
                <a:close/>
              </a:path>
            </a:pathLst>
          </a:custGeom>
          <a:solidFill>
            <a:srgbClr val="BF1E2D"/>
          </a:solidFill>
        </p:spPr>
        <p:txBody>
          <a:bodyPr wrap="square" lIns="0" tIns="0" rIns="0" bIns="0" rtlCol="0">
            <a:noAutofit/>
          </a:bodyPr>
          <a:lstStyle/>
          <a:p>
            <a:endParaRPr/>
          </a:p>
        </p:txBody>
      </p:sp>
      <p:sp>
        <p:nvSpPr>
          <p:cNvPr id="146" name="object 146"/>
          <p:cNvSpPr/>
          <p:nvPr/>
        </p:nvSpPr>
        <p:spPr>
          <a:xfrm>
            <a:off x="1785302" y="4815751"/>
            <a:ext cx="206400" cy="887094"/>
          </a:xfrm>
          <a:custGeom>
            <a:avLst/>
            <a:gdLst/>
            <a:ahLst/>
            <a:cxnLst/>
            <a:rect l="l" t="t" r="r" b="b"/>
            <a:pathLst>
              <a:path w="206400" h="887095">
                <a:moveTo>
                  <a:pt x="0" y="0"/>
                </a:moveTo>
                <a:lnTo>
                  <a:pt x="206400" y="0"/>
                </a:lnTo>
                <a:lnTo>
                  <a:pt x="206400" y="887095"/>
                </a:lnTo>
                <a:lnTo>
                  <a:pt x="0" y="887095"/>
                </a:lnTo>
                <a:lnTo>
                  <a:pt x="0" y="0"/>
                </a:lnTo>
                <a:close/>
              </a:path>
            </a:pathLst>
          </a:custGeom>
          <a:solidFill>
            <a:srgbClr val="ED1D24"/>
          </a:solidFill>
        </p:spPr>
        <p:txBody>
          <a:bodyPr wrap="square" lIns="0" tIns="0" rIns="0" bIns="0" rtlCol="0">
            <a:noAutofit/>
          </a:bodyPr>
          <a:lstStyle/>
          <a:p>
            <a:endParaRPr/>
          </a:p>
        </p:txBody>
      </p:sp>
      <p:sp>
        <p:nvSpPr>
          <p:cNvPr id="147" name="object 147"/>
          <p:cNvSpPr/>
          <p:nvPr/>
        </p:nvSpPr>
        <p:spPr>
          <a:xfrm>
            <a:off x="2074075" y="4689056"/>
            <a:ext cx="206375" cy="1013790"/>
          </a:xfrm>
          <a:custGeom>
            <a:avLst/>
            <a:gdLst/>
            <a:ahLst/>
            <a:cxnLst/>
            <a:rect l="l" t="t" r="r" b="b"/>
            <a:pathLst>
              <a:path w="206375" h="1013790">
                <a:moveTo>
                  <a:pt x="0" y="0"/>
                </a:moveTo>
                <a:lnTo>
                  <a:pt x="206375" y="0"/>
                </a:lnTo>
                <a:lnTo>
                  <a:pt x="206375" y="1013790"/>
                </a:lnTo>
                <a:lnTo>
                  <a:pt x="0" y="1013790"/>
                </a:lnTo>
                <a:lnTo>
                  <a:pt x="0" y="0"/>
                </a:lnTo>
                <a:close/>
              </a:path>
            </a:pathLst>
          </a:custGeom>
          <a:solidFill>
            <a:srgbClr val="ED1D24"/>
          </a:solidFill>
        </p:spPr>
        <p:txBody>
          <a:bodyPr wrap="square" lIns="0" tIns="0" rIns="0" bIns="0" rtlCol="0">
            <a:noAutofit/>
          </a:bodyPr>
          <a:lstStyle/>
          <a:p>
            <a:endParaRPr/>
          </a:p>
        </p:txBody>
      </p:sp>
      <p:sp>
        <p:nvSpPr>
          <p:cNvPr id="148" name="object 148"/>
          <p:cNvSpPr/>
          <p:nvPr/>
        </p:nvSpPr>
        <p:spPr>
          <a:xfrm>
            <a:off x="2362809" y="4530623"/>
            <a:ext cx="206349" cy="1172222"/>
          </a:xfrm>
          <a:custGeom>
            <a:avLst/>
            <a:gdLst/>
            <a:ahLst/>
            <a:cxnLst/>
            <a:rect l="l" t="t" r="r" b="b"/>
            <a:pathLst>
              <a:path w="206349" h="1172222">
                <a:moveTo>
                  <a:pt x="0" y="0"/>
                </a:moveTo>
                <a:lnTo>
                  <a:pt x="206349" y="0"/>
                </a:lnTo>
                <a:lnTo>
                  <a:pt x="206349" y="1172222"/>
                </a:lnTo>
                <a:lnTo>
                  <a:pt x="0" y="1172222"/>
                </a:lnTo>
                <a:lnTo>
                  <a:pt x="0" y="0"/>
                </a:lnTo>
                <a:close/>
              </a:path>
            </a:pathLst>
          </a:custGeom>
          <a:solidFill>
            <a:srgbClr val="ED1D24"/>
          </a:solidFill>
        </p:spPr>
        <p:txBody>
          <a:bodyPr wrap="square" lIns="0" tIns="0" rIns="0" bIns="0" rtlCol="0">
            <a:noAutofit/>
          </a:bodyPr>
          <a:lstStyle/>
          <a:p>
            <a:endParaRPr/>
          </a:p>
        </p:txBody>
      </p:sp>
      <p:sp>
        <p:nvSpPr>
          <p:cNvPr id="149" name="object 149"/>
          <p:cNvSpPr/>
          <p:nvPr/>
        </p:nvSpPr>
        <p:spPr>
          <a:xfrm>
            <a:off x="2651505" y="4505299"/>
            <a:ext cx="206375" cy="1197546"/>
          </a:xfrm>
          <a:custGeom>
            <a:avLst/>
            <a:gdLst/>
            <a:ahLst/>
            <a:cxnLst/>
            <a:rect l="l" t="t" r="r" b="b"/>
            <a:pathLst>
              <a:path w="206375" h="1197546">
                <a:moveTo>
                  <a:pt x="0" y="0"/>
                </a:moveTo>
                <a:lnTo>
                  <a:pt x="206375" y="0"/>
                </a:lnTo>
                <a:lnTo>
                  <a:pt x="206375" y="1197546"/>
                </a:lnTo>
                <a:lnTo>
                  <a:pt x="0" y="1197546"/>
                </a:lnTo>
                <a:lnTo>
                  <a:pt x="0" y="0"/>
                </a:lnTo>
                <a:close/>
              </a:path>
            </a:pathLst>
          </a:custGeom>
          <a:solidFill>
            <a:srgbClr val="ED1D24"/>
          </a:solidFill>
        </p:spPr>
        <p:txBody>
          <a:bodyPr wrap="square" lIns="0" tIns="0" rIns="0" bIns="0" rtlCol="0">
            <a:noAutofit/>
          </a:bodyPr>
          <a:lstStyle/>
          <a:p>
            <a:endParaRPr/>
          </a:p>
        </p:txBody>
      </p:sp>
      <p:sp>
        <p:nvSpPr>
          <p:cNvPr id="150" name="object 150"/>
          <p:cNvSpPr/>
          <p:nvPr/>
        </p:nvSpPr>
        <p:spPr>
          <a:xfrm>
            <a:off x="2940265" y="4492599"/>
            <a:ext cx="206387" cy="1210246"/>
          </a:xfrm>
          <a:custGeom>
            <a:avLst/>
            <a:gdLst/>
            <a:ahLst/>
            <a:cxnLst/>
            <a:rect l="l" t="t" r="r" b="b"/>
            <a:pathLst>
              <a:path w="206387" h="1210246">
                <a:moveTo>
                  <a:pt x="0" y="0"/>
                </a:moveTo>
                <a:lnTo>
                  <a:pt x="206387" y="0"/>
                </a:lnTo>
                <a:lnTo>
                  <a:pt x="206387" y="1210246"/>
                </a:lnTo>
                <a:lnTo>
                  <a:pt x="0" y="1210246"/>
                </a:lnTo>
                <a:lnTo>
                  <a:pt x="0" y="0"/>
                </a:lnTo>
                <a:close/>
              </a:path>
            </a:pathLst>
          </a:custGeom>
          <a:solidFill>
            <a:srgbClr val="BF1E2D"/>
          </a:solidFill>
        </p:spPr>
        <p:txBody>
          <a:bodyPr wrap="square" lIns="0" tIns="0" rIns="0" bIns="0" rtlCol="0">
            <a:noAutofit/>
          </a:bodyPr>
          <a:lstStyle/>
          <a:p>
            <a:endParaRPr/>
          </a:p>
        </p:txBody>
      </p:sp>
      <p:sp>
        <p:nvSpPr>
          <p:cNvPr id="151" name="object 151"/>
          <p:cNvSpPr/>
          <p:nvPr/>
        </p:nvSpPr>
        <p:spPr>
          <a:xfrm>
            <a:off x="3228975" y="4670031"/>
            <a:ext cx="206375" cy="1032814"/>
          </a:xfrm>
          <a:custGeom>
            <a:avLst/>
            <a:gdLst/>
            <a:ahLst/>
            <a:cxnLst/>
            <a:rect l="l" t="t" r="r" b="b"/>
            <a:pathLst>
              <a:path w="206375" h="1032814">
                <a:moveTo>
                  <a:pt x="0" y="0"/>
                </a:moveTo>
                <a:lnTo>
                  <a:pt x="206375" y="0"/>
                </a:lnTo>
                <a:lnTo>
                  <a:pt x="206375" y="1032814"/>
                </a:lnTo>
                <a:lnTo>
                  <a:pt x="0" y="1032814"/>
                </a:lnTo>
                <a:lnTo>
                  <a:pt x="0" y="0"/>
                </a:lnTo>
                <a:close/>
              </a:path>
            </a:pathLst>
          </a:custGeom>
          <a:solidFill>
            <a:srgbClr val="ED1D24"/>
          </a:solidFill>
        </p:spPr>
        <p:txBody>
          <a:bodyPr wrap="square" lIns="0" tIns="0" rIns="0" bIns="0" rtlCol="0">
            <a:noAutofit/>
          </a:bodyPr>
          <a:lstStyle/>
          <a:p>
            <a:endParaRPr/>
          </a:p>
        </p:txBody>
      </p:sp>
      <p:sp>
        <p:nvSpPr>
          <p:cNvPr id="152" name="object 152"/>
          <p:cNvSpPr/>
          <p:nvPr/>
        </p:nvSpPr>
        <p:spPr>
          <a:xfrm>
            <a:off x="3517709" y="4701730"/>
            <a:ext cx="206375" cy="1001115"/>
          </a:xfrm>
          <a:custGeom>
            <a:avLst/>
            <a:gdLst/>
            <a:ahLst/>
            <a:cxnLst/>
            <a:rect l="l" t="t" r="r" b="b"/>
            <a:pathLst>
              <a:path w="206375" h="1001115">
                <a:moveTo>
                  <a:pt x="0" y="0"/>
                </a:moveTo>
                <a:lnTo>
                  <a:pt x="206375" y="0"/>
                </a:lnTo>
                <a:lnTo>
                  <a:pt x="206375" y="1001115"/>
                </a:lnTo>
                <a:lnTo>
                  <a:pt x="0" y="1001115"/>
                </a:lnTo>
                <a:lnTo>
                  <a:pt x="0" y="0"/>
                </a:lnTo>
                <a:close/>
              </a:path>
            </a:pathLst>
          </a:custGeom>
          <a:solidFill>
            <a:srgbClr val="ED1D24"/>
          </a:solidFill>
        </p:spPr>
        <p:txBody>
          <a:bodyPr wrap="square" lIns="0" tIns="0" rIns="0" bIns="0" rtlCol="0">
            <a:noAutofit/>
          </a:bodyPr>
          <a:lstStyle/>
          <a:p>
            <a:endParaRPr/>
          </a:p>
        </p:txBody>
      </p:sp>
      <p:sp>
        <p:nvSpPr>
          <p:cNvPr id="153" name="object 153"/>
          <p:cNvSpPr/>
          <p:nvPr/>
        </p:nvSpPr>
        <p:spPr>
          <a:xfrm>
            <a:off x="3806444" y="4546447"/>
            <a:ext cx="206362" cy="1156398"/>
          </a:xfrm>
          <a:custGeom>
            <a:avLst/>
            <a:gdLst/>
            <a:ahLst/>
            <a:cxnLst/>
            <a:rect l="l" t="t" r="r" b="b"/>
            <a:pathLst>
              <a:path w="206362" h="1156398">
                <a:moveTo>
                  <a:pt x="0" y="0"/>
                </a:moveTo>
                <a:lnTo>
                  <a:pt x="206362" y="0"/>
                </a:lnTo>
                <a:lnTo>
                  <a:pt x="206362" y="1156398"/>
                </a:lnTo>
                <a:lnTo>
                  <a:pt x="0" y="1156398"/>
                </a:lnTo>
                <a:lnTo>
                  <a:pt x="0" y="0"/>
                </a:lnTo>
                <a:close/>
              </a:path>
            </a:pathLst>
          </a:custGeom>
          <a:solidFill>
            <a:srgbClr val="ED1D24"/>
          </a:solidFill>
        </p:spPr>
        <p:txBody>
          <a:bodyPr wrap="square" lIns="0" tIns="0" rIns="0" bIns="0" rtlCol="0">
            <a:noAutofit/>
          </a:bodyPr>
          <a:lstStyle/>
          <a:p>
            <a:endParaRPr/>
          </a:p>
        </p:txBody>
      </p:sp>
      <p:sp>
        <p:nvSpPr>
          <p:cNvPr id="154" name="object 154"/>
          <p:cNvSpPr/>
          <p:nvPr/>
        </p:nvSpPr>
        <p:spPr>
          <a:xfrm>
            <a:off x="4095165" y="4514773"/>
            <a:ext cx="206375" cy="1188072"/>
          </a:xfrm>
          <a:custGeom>
            <a:avLst/>
            <a:gdLst/>
            <a:ahLst/>
            <a:cxnLst/>
            <a:rect l="l" t="t" r="r" b="b"/>
            <a:pathLst>
              <a:path w="206375" h="1188072">
                <a:moveTo>
                  <a:pt x="0" y="0"/>
                </a:moveTo>
                <a:lnTo>
                  <a:pt x="206375" y="0"/>
                </a:lnTo>
                <a:lnTo>
                  <a:pt x="206375" y="1188072"/>
                </a:lnTo>
                <a:lnTo>
                  <a:pt x="0" y="1188072"/>
                </a:lnTo>
                <a:lnTo>
                  <a:pt x="0" y="0"/>
                </a:lnTo>
                <a:close/>
              </a:path>
            </a:pathLst>
          </a:custGeom>
          <a:solidFill>
            <a:srgbClr val="ED1D24"/>
          </a:solidFill>
        </p:spPr>
        <p:txBody>
          <a:bodyPr wrap="square" lIns="0" tIns="0" rIns="0" bIns="0" rtlCol="0">
            <a:noAutofit/>
          </a:bodyPr>
          <a:lstStyle/>
          <a:p>
            <a:endParaRPr/>
          </a:p>
        </p:txBody>
      </p:sp>
      <p:sp>
        <p:nvSpPr>
          <p:cNvPr id="155" name="object 155"/>
          <p:cNvSpPr/>
          <p:nvPr/>
        </p:nvSpPr>
        <p:spPr>
          <a:xfrm>
            <a:off x="4383900" y="4448251"/>
            <a:ext cx="206387" cy="1254594"/>
          </a:xfrm>
          <a:custGeom>
            <a:avLst/>
            <a:gdLst/>
            <a:ahLst/>
            <a:cxnLst/>
            <a:rect l="l" t="t" r="r" b="b"/>
            <a:pathLst>
              <a:path w="206387" h="1254594">
                <a:moveTo>
                  <a:pt x="0" y="0"/>
                </a:moveTo>
                <a:lnTo>
                  <a:pt x="206387" y="0"/>
                </a:lnTo>
                <a:lnTo>
                  <a:pt x="206387" y="1254594"/>
                </a:lnTo>
                <a:lnTo>
                  <a:pt x="0" y="1254594"/>
                </a:lnTo>
                <a:lnTo>
                  <a:pt x="0" y="0"/>
                </a:lnTo>
                <a:close/>
              </a:path>
            </a:pathLst>
          </a:custGeom>
          <a:solidFill>
            <a:srgbClr val="BF1E2D"/>
          </a:solidFill>
        </p:spPr>
        <p:txBody>
          <a:bodyPr wrap="square" lIns="0" tIns="0" rIns="0" bIns="0" rtlCol="0">
            <a:noAutofit/>
          </a:bodyPr>
          <a:lstStyle/>
          <a:p>
            <a:endParaRPr/>
          </a:p>
        </p:txBody>
      </p:sp>
      <p:sp>
        <p:nvSpPr>
          <p:cNvPr id="156" name="object 156"/>
          <p:cNvSpPr/>
          <p:nvPr/>
        </p:nvSpPr>
        <p:spPr>
          <a:xfrm>
            <a:off x="4672647" y="4277169"/>
            <a:ext cx="206400" cy="1425676"/>
          </a:xfrm>
          <a:custGeom>
            <a:avLst/>
            <a:gdLst/>
            <a:ahLst/>
            <a:cxnLst/>
            <a:rect l="l" t="t" r="r" b="b"/>
            <a:pathLst>
              <a:path w="206400" h="1425676">
                <a:moveTo>
                  <a:pt x="0" y="0"/>
                </a:moveTo>
                <a:lnTo>
                  <a:pt x="206400" y="0"/>
                </a:lnTo>
                <a:lnTo>
                  <a:pt x="206400" y="1425676"/>
                </a:lnTo>
                <a:lnTo>
                  <a:pt x="0" y="1425676"/>
                </a:lnTo>
                <a:lnTo>
                  <a:pt x="0" y="0"/>
                </a:lnTo>
                <a:close/>
              </a:path>
            </a:pathLst>
          </a:custGeom>
          <a:solidFill>
            <a:srgbClr val="ED1D24"/>
          </a:solidFill>
        </p:spPr>
        <p:txBody>
          <a:bodyPr wrap="square" lIns="0" tIns="0" rIns="0" bIns="0" rtlCol="0">
            <a:noAutofit/>
          </a:bodyPr>
          <a:lstStyle/>
          <a:p>
            <a:endParaRPr/>
          </a:p>
        </p:txBody>
      </p:sp>
      <p:sp>
        <p:nvSpPr>
          <p:cNvPr id="157" name="object 157"/>
          <p:cNvSpPr/>
          <p:nvPr/>
        </p:nvSpPr>
        <p:spPr>
          <a:xfrm>
            <a:off x="4961369" y="4087088"/>
            <a:ext cx="206375" cy="1615757"/>
          </a:xfrm>
          <a:custGeom>
            <a:avLst/>
            <a:gdLst/>
            <a:ahLst/>
            <a:cxnLst/>
            <a:rect l="l" t="t" r="r" b="b"/>
            <a:pathLst>
              <a:path w="206375" h="1615757">
                <a:moveTo>
                  <a:pt x="0" y="0"/>
                </a:moveTo>
                <a:lnTo>
                  <a:pt x="206375" y="0"/>
                </a:lnTo>
                <a:lnTo>
                  <a:pt x="206375" y="1615757"/>
                </a:lnTo>
                <a:lnTo>
                  <a:pt x="0" y="1615757"/>
                </a:lnTo>
                <a:lnTo>
                  <a:pt x="0" y="0"/>
                </a:lnTo>
                <a:close/>
              </a:path>
            </a:pathLst>
          </a:custGeom>
          <a:solidFill>
            <a:srgbClr val="ED1D24"/>
          </a:solidFill>
        </p:spPr>
        <p:txBody>
          <a:bodyPr wrap="square" lIns="0" tIns="0" rIns="0" bIns="0" rtlCol="0">
            <a:noAutofit/>
          </a:bodyPr>
          <a:lstStyle/>
          <a:p>
            <a:endParaRPr/>
          </a:p>
        </p:txBody>
      </p:sp>
      <p:sp>
        <p:nvSpPr>
          <p:cNvPr id="158" name="object 158"/>
          <p:cNvSpPr/>
          <p:nvPr/>
        </p:nvSpPr>
        <p:spPr>
          <a:xfrm>
            <a:off x="5250103" y="4147299"/>
            <a:ext cx="206413" cy="1555546"/>
          </a:xfrm>
          <a:custGeom>
            <a:avLst/>
            <a:gdLst/>
            <a:ahLst/>
            <a:cxnLst/>
            <a:rect l="l" t="t" r="r" b="b"/>
            <a:pathLst>
              <a:path w="206413" h="1555546">
                <a:moveTo>
                  <a:pt x="0" y="0"/>
                </a:moveTo>
                <a:lnTo>
                  <a:pt x="206413" y="0"/>
                </a:lnTo>
                <a:lnTo>
                  <a:pt x="206413" y="1555546"/>
                </a:lnTo>
                <a:lnTo>
                  <a:pt x="0" y="1555546"/>
                </a:lnTo>
                <a:lnTo>
                  <a:pt x="0" y="0"/>
                </a:lnTo>
                <a:close/>
              </a:path>
            </a:pathLst>
          </a:custGeom>
          <a:solidFill>
            <a:srgbClr val="ED1D24"/>
          </a:solidFill>
        </p:spPr>
        <p:txBody>
          <a:bodyPr wrap="square" lIns="0" tIns="0" rIns="0" bIns="0" rtlCol="0">
            <a:noAutofit/>
          </a:bodyPr>
          <a:lstStyle/>
          <a:p>
            <a:endParaRPr/>
          </a:p>
        </p:txBody>
      </p:sp>
      <p:sp>
        <p:nvSpPr>
          <p:cNvPr id="159" name="object 159"/>
          <p:cNvSpPr/>
          <p:nvPr/>
        </p:nvSpPr>
        <p:spPr>
          <a:xfrm>
            <a:off x="5538851" y="4248645"/>
            <a:ext cx="206375" cy="1454200"/>
          </a:xfrm>
          <a:custGeom>
            <a:avLst/>
            <a:gdLst/>
            <a:ahLst/>
            <a:cxnLst/>
            <a:rect l="l" t="t" r="r" b="b"/>
            <a:pathLst>
              <a:path w="206375" h="1454200">
                <a:moveTo>
                  <a:pt x="0" y="0"/>
                </a:moveTo>
                <a:lnTo>
                  <a:pt x="206375" y="0"/>
                </a:lnTo>
                <a:lnTo>
                  <a:pt x="206375" y="1454200"/>
                </a:lnTo>
                <a:lnTo>
                  <a:pt x="0" y="1454200"/>
                </a:lnTo>
                <a:lnTo>
                  <a:pt x="0" y="0"/>
                </a:lnTo>
                <a:close/>
              </a:path>
            </a:pathLst>
          </a:custGeom>
          <a:solidFill>
            <a:srgbClr val="ED1D24"/>
          </a:solidFill>
        </p:spPr>
        <p:txBody>
          <a:bodyPr wrap="square" lIns="0" tIns="0" rIns="0" bIns="0" rtlCol="0">
            <a:noAutofit/>
          </a:bodyPr>
          <a:lstStyle/>
          <a:p>
            <a:endParaRPr/>
          </a:p>
        </p:txBody>
      </p:sp>
      <p:sp>
        <p:nvSpPr>
          <p:cNvPr id="160" name="object 160"/>
          <p:cNvSpPr/>
          <p:nvPr/>
        </p:nvSpPr>
        <p:spPr>
          <a:xfrm>
            <a:off x="5827560" y="4011066"/>
            <a:ext cx="206387" cy="1691779"/>
          </a:xfrm>
          <a:custGeom>
            <a:avLst/>
            <a:gdLst/>
            <a:ahLst/>
            <a:cxnLst/>
            <a:rect l="l" t="t" r="r" b="b"/>
            <a:pathLst>
              <a:path w="206387" h="1691779">
                <a:moveTo>
                  <a:pt x="0" y="0"/>
                </a:moveTo>
                <a:lnTo>
                  <a:pt x="206387" y="0"/>
                </a:lnTo>
                <a:lnTo>
                  <a:pt x="206387" y="1691779"/>
                </a:lnTo>
                <a:lnTo>
                  <a:pt x="0" y="1691779"/>
                </a:lnTo>
                <a:lnTo>
                  <a:pt x="0" y="0"/>
                </a:lnTo>
                <a:close/>
              </a:path>
            </a:pathLst>
          </a:custGeom>
          <a:solidFill>
            <a:srgbClr val="BF1E2D"/>
          </a:solidFill>
        </p:spPr>
        <p:txBody>
          <a:bodyPr wrap="square" lIns="0" tIns="0" rIns="0" bIns="0" rtlCol="0">
            <a:noAutofit/>
          </a:bodyPr>
          <a:lstStyle/>
          <a:p>
            <a:endParaRPr/>
          </a:p>
        </p:txBody>
      </p:sp>
      <p:sp>
        <p:nvSpPr>
          <p:cNvPr id="161" name="object 161"/>
          <p:cNvSpPr/>
          <p:nvPr/>
        </p:nvSpPr>
        <p:spPr>
          <a:xfrm>
            <a:off x="6116307" y="3770261"/>
            <a:ext cx="206375" cy="1932584"/>
          </a:xfrm>
          <a:custGeom>
            <a:avLst/>
            <a:gdLst/>
            <a:ahLst/>
            <a:cxnLst/>
            <a:rect l="l" t="t" r="r" b="b"/>
            <a:pathLst>
              <a:path w="206375" h="1932584">
                <a:moveTo>
                  <a:pt x="0" y="0"/>
                </a:moveTo>
                <a:lnTo>
                  <a:pt x="206375" y="0"/>
                </a:lnTo>
                <a:lnTo>
                  <a:pt x="206375" y="1932584"/>
                </a:lnTo>
                <a:lnTo>
                  <a:pt x="0" y="1932584"/>
                </a:lnTo>
                <a:lnTo>
                  <a:pt x="0" y="0"/>
                </a:lnTo>
                <a:close/>
              </a:path>
            </a:pathLst>
          </a:custGeom>
          <a:solidFill>
            <a:srgbClr val="ED1D24"/>
          </a:solidFill>
        </p:spPr>
        <p:txBody>
          <a:bodyPr wrap="square" lIns="0" tIns="0" rIns="0" bIns="0" rtlCol="0">
            <a:noAutofit/>
          </a:bodyPr>
          <a:lstStyle/>
          <a:p>
            <a:endParaRPr/>
          </a:p>
        </p:txBody>
      </p:sp>
      <p:sp>
        <p:nvSpPr>
          <p:cNvPr id="162" name="object 162"/>
          <p:cNvSpPr/>
          <p:nvPr/>
        </p:nvSpPr>
        <p:spPr>
          <a:xfrm>
            <a:off x="6405029" y="3421760"/>
            <a:ext cx="206387" cy="2281085"/>
          </a:xfrm>
          <a:custGeom>
            <a:avLst/>
            <a:gdLst/>
            <a:ahLst/>
            <a:cxnLst/>
            <a:rect l="l" t="t" r="r" b="b"/>
            <a:pathLst>
              <a:path w="206387" h="2281085">
                <a:moveTo>
                  <a:pt x="0" y="0"/>
                </a:moveTo>
                <a:lnTo>
                  <a:pt x="206387" y="0"/>
                </a:lnTo>
                <a:lnTo>
                  <a:pt x="206387" y="2281085"/>
                </a:lnTo>
                <a:lnTo>
                  <a:pt x="0" y="2281085"/>
                </a:lnTo>
                <a:lnTo>
                  <a:pt x="0" y="0"/>
                </a:lnTo>
                <a:close/>
              </a:path>
            </a:pathLst>
          </a:custGeom>
          <a:solidFill>
            <a:srgbClr val="ED1D24"/>
          </a:solidFill>
        </p:spPr>
        <p:txBody>
          <a:bodyPr wrap="square" lIns="0" tIns="0" rIns="0" bIns="0" rtlCol="0">
            <a:noAutofit/>
          </a:bodyPr>
          <a:lstStyle/>
          <a:p>
            <a:endParaRPr/>
          </a:p>
        </p:txBody>
      </p:sp>
      <p:sp>
        <p:nvSpPr>
          <p:cNvPr id="163" name="object 163"/>
          <p:cNvSpPr/>
          <p:nvPr/>
        </p:nvSpPr>
        <p:spPr>
          <a:xfrm>
            <a:off x="6693775" y="3440785"/>
            <a:ext cx="206375" cy="2262060"/>
          </a:xfrm>
          <a:custGeom>
            <a:avLst/>
            <a:gdLst/>
            <a:ahLst/>
            <a:cxnLst/>
            <a:rect l="l" t="t" r="r" b="b"/>
            <a:pathLst>
              <a:path w="206375" h="2262060">
                <a:moveTo>
                  <a:pt x="0" y="0"/>
                </a:moveTo>
                <a:lnTo>
                  <a:pt x="206375" y="0"/>
                </a:lnTo>
                <a:lnTo>
                  <a:pt x="206375" y="2262060"/>
                </a:lnTo>
                <a:lnTo>
                  <a:pt x="0" y="2262060"/>
                </a:lnTo>
                <a:lnTo>
                  <a:pt x="0" y="0"/>
                </a:lnTo>
                <a:close/>
              </a:path>
            </a:pathLst>
          </a:custGeom>
          <a:solidFill>
            <a:srgbClr val="ED1D24"/>
          </a:solidFill>
        </p:spPr>
        <p:txBody>
          <a:bodyPr wrap="square" lIns="0" tIns="0" rIns="0" bIns="0" rtlCol="0">
            <a:noAutofit/>
          </a:bodyPr>
          <a:lstStyle/>
          <a:p>
            <a:endParaRPr/>
          </a:p>
        </p:txBody>
      </p:sp>
      <p:sp>
        <p:nvSpPr>
          <p:cNvPr id="164" name="object 164"/>
          <p:cNvSpPr/>
          <p:nvPr/>
        </p:nvSpPr>
        <p:spPr>
          <a:xfrm>
            <a:off x="6982523" y="3127133"/>
            <a:ext cx="206387" cy="2575712"/>
          </a:xfrm>
          <a:custGeom>
            <a:avLst/>
            <a:gdLst/>
            <a:ahLst/>
            <a:cxnLst/>
            <a:rect l="l" t="t" r="r" b="b"/>
            <a:pathLst>
              <a:path w="206387" h="2575712">
                <a:moveTo>
                  <a:pt x="0" y="0"/>
                </a:moveTo>
                <a:lnTo>
                  <a:pt x="206387" y="0"/>
                </a:lnTo>
                <a:lnTo>
                  <a:pt x="206387" y="2575712"/>
                </a:lnTo>
                <a:lnTo>
                  <a:pt x="0" y="2575712"/>
                </a:lnTo>
                <a:lnTo>
                  <a:pt x="0" y="0"/>
                </a:lnTo>
                <a:close/>
              </a:path>
            </a:pathLst>
          </a:custGeom>
          <a:solidFill>
            <a:srgbClr val="ED1D24"/>
          </a:solidFill>
        </p:spPr>
        <p:txBody>
          <a:bodyPr wrap="square" lIns="0" tIns="0" rIns="0" bIns="0" rtlCol="0">
            <a:noAutofit/>
          </a:bodyPr>
          <a:lstStyle/>
          <a:p>
            <a:endParaRPr/>
          </a:p>
        </p:txBody>
      </p:sp>
      <p:sp>
        <p:nvSpPr>
          <p:cNvPr id="165" name="object 165"/>
          <p:cNvSpPr/>
          <p:nvPr/>
        </p:nvSpPr>
        <p:spPr>
          <a:xfrm>
            <a:off x="7271257" y="3165157"/>
            <a:ext cx="206375" cy="2537688"/>
          </a:xfrm>
          <a:custGeom>
            <a:avLst/>
            <a:gdLst/>
            <a:ahLst/>
            <a:cxnLst/>
            <a:rect l="l" t="t" r="r" b="b"/>
            <a:pathLst>
              <a:path w="206375" h="2537688">
                <a:moveTo>
                  <a:pt x="0" y="0"/>
                </a:moveTo>
                <a:lnTo>
                  <a:pt x="206375" y="0"/>
                </a:lnTo>
                <a:lnTo>
                  <a:pt x="206375" y="2537688"/>
                </a:lnTo>
                <a:lnTo>
                  <a:pt x="0" y="2537688"/>
                </a:lnTo>
                <a:lnTo>
                  <a:pt x="0" y="0"/>
                </a:lnTo>
                <a:close/>
              </a:path>
            </a:pathLst>
          </a:custGeom>
          <a:solidFill>
            <a:srgbClr val="BF1E2D"/>
          </a:solidFill>
        </p:spPr>
        <p:txBody>
          <a:bodyPr wrap="square" lIns="0" tIns="0" rIns="0" bIns="0" rtlCol="0">
            <a:noAutofit/>
          </a:bodyPr>
          <a:lstStyle/>
          <a:p>
            <a:endParaRPr/>
          </a:p>
        </p:txBody>
      </p:sp>
      <p:sp>
        <p:nvSpPr>
          <p:cNvPr id="166" name="object 166"/>
          <p:cNvSpPr/>
          <p:nvPr/>
        </p:nvSpPr>
        <p:spPr>
          <a:xfrm>
            <a:off x="7559967" y="2927540"/>
            <a:ext cx="206387" cy="2775305"/>
          </a:xfrm>
          <a:custGeom>
            <a:avLst/>
            <a:gdLst/>
            <a:ahLst/>
            <a:cxnLst/>
            <a:rect l="l" t="t" r="r" b="b"/>
            <a:pathLst>
              <a:path w="206387" h="2775305">
                <a:moveTo>
                  <a:pt x="0" y="0"/>
                </a:moveTo>
                <a:lnTo>
                  <a:pt x="206387" y="0"/>
                </a:lnTo>
                <a:lnTo>
                  <a:pt x="206387" y="2775305"/>
                </a:lnTo>
                <a:lnTo>
                  <a:pt x="0" y="2775305"/>
                </a:lnTo>
                <a:lnTo>
                  <a:pt x="0" y="0"/>
                </a:lnTo>
                <a:close/>
              </a:path>
            </a:pathLst>
          </a:custGeom>
          <a:solidFill>
            <a:srgbClr val="ED1D24"/>
          </a:solidFill>
        </p:spPr>
        <p:txBody>
          <a:bodyPr wrap="square" lIns="0" tIns="0" rIns="0" bIns="0" rtlCol="0">
            <a:noAutofit/>
          </a:bodyPr>
          <a:lstStyle/>
          <a:p>
            <a:endParaRPr/>
          </a:p>
        </p:txBody>
      </p:sp>
      <p:sp>
        <p:nvSpPr>
          <p:cNvPr id="167" name="object 167"/>
          <p:cNvSpPr/>
          <p:nvPr/>
        </p:nvSpPr>
        <p:spPr>
          <a:xfrm>
            <a:off x="7848713" y="2661424"/>
            <a:ext cx="206400" cy="3041421"/>
          </a:xfrm>
          <a:custGeom>
            <a:avLst/>
            <a:gdLst/>
            <a:ahLst/>
            <a:cxnLst/>
            <a:rect l="l" t="t" r="r" b="b"/>
            <a:pathLst>
              <a:path w="206400" h="3041421">
                <a:moveTo>
                  <a:pt x="0" y="0"/>
                </a:moveTo>
                <a:lnTo>
                  <a:pt x="206400" y="0"/>
                </a:lnTo>
                <a:lnTo>
                  <a:pt x="206400" y="3041421"/>
                </a:lnTo>
                <a:lnTo>
                  <a:pt x="0" y="3041421"/>
                </a:lnTo>
                <a:lnTo>
                  <a:pt x="0" y="0"/>
                </a:lnTo>
                <a:close/>
              </a:path>
            </a:pathLst>
          </a:custGeom>
          <a:solidFill>
            <a:srgbClr val="ED1D24"/>
          </a:solidFill>
        </p:spPr>
        <p:txBody>
          <a:bodyPr wrap="square" lIns="0" tIns="0" rIns="0" bIns="0" rtlCol="0">
            <a:noAutofit/>
          </a:bodyPr>
          <a:lstStyle/>
          <a:p>
            <a:endParaRPr/>
          </a:p>
        </p:txBody>
      </p:sp>
      <p:sp>
        <p:nvSpPr>
          <p:cNvPr id="168" name="object 168"/>
          <p:cNvSpPr/>
          <p:nvPr/>
        </p:nvSpPr>
        <p:spPr>
          <a:xfrm>
            <a:off x="8137461" y="2550541"/>
            <a:ext cx="206375" cy="3152305"/>
          </a:xfrm>
          <a:custGeom>
            <a:avLst/>
            <a:gdLst/>
            <a:ahLst/>
            <a:cxnLst/>
            <a:rect l="l" t="t" r="r" b="b"/>
            <a:pathLst>
              <a:path w="206375" h="3152305">
                <a:moveTo>
                  <a:pt x="0" y="0"/>
                </a:moveTo>
                <a:lnTo>
                  <a:pt x="206375" y="0"/>
                </a:lnTo>
                <a:lnTo>
                  <a:pt x="206375" y="3152305"/>
                </a:lnTo>
                <a:lnTo>
                  <a:pt x="0" y="3152305"/>
                </a:lnTo>
                <a:lnTo>
                  <a:pt x="0" y="0"/>
                </a:lnTo>
                <a:close/>
              </a:path>
            </a:pathLst>
          </a:custGeom>
          <a:solidFill>
            <a:srgbClr val="ED1D24"/>
          </a:solidFill>
        </p:spPr>
        <p:txBody>
          <a:bodyPr wrap="square" lIns="0" tIns="0" rIns="0" bIns="0" rtlCol="0">
            <a:noAutofit/>
          </a:bodyPr>
          <a:lstStyle/>
          <a:p>
            <a:endParaRPr/>
          </a:p>
        </p:txBody>
      </p:sp>
      <p:sp>
        <p:nvSpPr>
          <p:cNvPr id="169" name="object 169"/>
          <p:cNvSpPr/>
          <p:nvPr/>
        </p:nvSpPr>
        <p:spPr>
          <a:xfrm>
            <a:off x="8426208" y="2594876"/>
            <a:ext cx="206349" cy="3107969"/>
          </a:xfrm>
          <a:custGeom>
            <a:avLst/>
            <a:gdLst/>
            <a:ahLst/>
            <a:cxnLst/>
            <a:rect l="l" t="t" r="r" b="b"/>
            <a:pathLst>
              <a:path w="206349" h="3107969">
                <a:moveTo>
                  <a:pt x="0" y="0"/>
                </a:moveTo>
                <a:lnTo>
                  <a:pt x="206349" y="0"/>
                </a:lnTo>
                <a:lnTo>
                  <a:pt x="206349" y="3107969"/>
                </a:lnTo>
                <a:lnTo>
                  <a:pt x="0" y="3107969"/>
                </a:lnTo>
                <a:lnTo>
                  <a:pt x="0" y="0"/>
                </a:lnTo>
                <a:close/>
              </a:path>
            </a:pathLst>
          </a:custGeom>
          <a:solidFill>
            <a:srgbClr val="ED1D24"/>
          </a:solidFill>
        </p:spPr>
        <p:txBody>
          <a:bodyPr wrap="square" lIns="0" tIns="0" rIns="0" bIns="0" rtlCol="0">
            <a:noAutofit/>
          </a:bodyPr>
          <a:lstStyle/>
          <a:p>
            <a:endParaRPr/>
          </a:p>
        </p:txBody>
      </p:sp>
      <p:sp>
        <p:nvSpPr>
          <p:cNvPr id="170" name="object 170"/>
          <p:cNvSpPr/>
          <p:nvPr/>
        </p:nvSpPr>
        <p:spPr>
          <a:xfrm>
            <a:off x="831886" y="5702846"/>
            <a:ext cx="7851063" cy="0"/>
          </a:xfrm>
          <a:custGeom>
            <a:avLst/>
            <a:gdLst/>
            <a:ahLst/>
            <a:cxnLst/>
            <a:rect l="l" t="t" r="r" b="b"/>
            <a:pathLst>
              <a:path w="7851063">
                <a:moveTo>
                  <a:pt x="0" y="0"/>
                </a:moveTo>
                <a:lnTo>
                  <a:pt x="7851063" y="0"/>
                </a:lnTo>
              </a:path>
            </a:pathLst>
          </a:custGeom>
          <a:ln w="25400">
            <a:solidFill>
              <a:srgbClr val="FFFFFF"/>
            </a:solidFill>
          </a:ln>
        </p:spPr>
        <p:txBody>
          <a:bodyPr wrap="square" lIns="0" tIns="0" rIns="0" bIns="0" rtlCol="0">
            <a:noAutofit/>
          </a:bodyPr>
          <a:lstStyle/>
          <a:p>
            <a:endParaRPr/>
          </a:p>
        </p:txBody>
      </p:sp>
      <p:sp>
        <p:nvSpPr>
          <p:cNvPr id="171" name="object 171"/>
          <p:cNvSpPr txBox="1"/>
          <p:nvPr/>
        </p:nvSpPr>
        <p:spPr>
          <a:xfrm>
            <a:off x="441907" y="2192021"/>
            <a:ext cx="5489575" cy="3583940"/>
          </a:xfrm>
          <a:prstGeom prst="rect">
            <a:avLst/>
          </a:prstGeom>
        </p:spPr>
        <p:txBody>
          <a:bodyPr vert="horz" wrap="square" lIns="0" tIns="0" rIns="0" bIns="0" rtlCol="0">
            <a:noAutofit/>
          </a:bodyPr>
          <a:lstStyle/>
          <a:p>
            <a:pPr marL="2775585">
              <a:lnSpc>
                <a:spcPct val="100000"/>
              </a:lnSpc>
            </a:pPr>
            <a:r>
              <a:rPr sz="1400" b="1" spc="-135" smtClean="0">
                <a:solidFill>
                  <a:srgbClr val="000000"/>
                </a:solidFill>
                <a:latin typeface="Times New Roman"/>
                <a:cs typeface="Times New Roman"/>
              </a:rPr>
              <a:t>PE</a:t>
            </a:r>
            <a:r>
              <a:rPr sz="1400" b="1" spc="-165" smtClean="0">
                <a:solidFill>
                  <a:srgbClr val="000000"/>
                </a:solidFill>
                <a:latin typeface="Times New Roman"/>
                <a:cs typeface="Times New Roman"/>
              </a:rPr>
              <a:t>R</a:t>
            </a:r>
            <a:r>
              <a:rPr sz="1400" b="1" spc="-150" smtClean="0">
                <a:solidFill>
                  <a:srgbClr val="000000"/>
                </a:solidFill>
                <a:latin typeface="Times New Roman"/>
                <a:cs typeface="Times New Roman"/>
              </a:rPr>
              <a:t>CENT</a:t>
            </a:r>
            <a:r>
              <a:rPr sz="1400" b="1" spc="-125" smtClean="0">
                <a:solidFill>
                  <a:srgbClr val="000000"/>
                </a:solidFill>
                <a:latin typeface="Times New Roman"/>
                <a:cs typeface="Times New Roman"/>
              </a:rPr>
              <a:t> </a:t>
            </a:r>
            <a:r>
              <a:rPr sz="1400" b="1" spc="-165" smtClean="0">
                <a:solidFill>
                  <a:srgbClr val="000000"/>
                </a:solidFill>
                <a:latin typeface="Times New Roman"/>
                <a:cs typeface="Times New Roman"/>
              </a:rPr>
              <a:t>THC</a:t>
            </a:r>
            <a:r>
              <a:rPr sz="1400" b="1" spc="-70" smtClean="0">
                <a:solidFill>
                  <a:srgbClr val="000000"/>
                </a:solidFill>
                <a:latin typeface="Times New Roman"/>
                <a:cs typeface="Times New Roman"/>
              </a:rPr>
              <a:t> </a:t>
            </a:r>
            <a:r>
              <a:rPr sz="1400" b="1" spc="-140" smtClean="0">
                <a:solidFill>
                  <a:srgbClr val="000000"/>
                </a:solidFill>
                <a:latin typeface="Times New Roman"/>
                <a:cs typeface="Times New Roman"/>
              </a:rPr>
              <a:t>F</a:t>
            </a:r>
            <a:r>
              <a:rPr sz="1400" b="1" spc="-175" smtClean="0">
                <a:solidFill>
                  <a:srgbClr val="000000"/>
                </a:solidFill>
                <a:latin typeface="Times New Roman"/>
                <a:cs typeface="Times New Roman"/>
              </a:rPr>
              <a:t>R</a:t>
            </a:r>
            <a:r>
              <a:rPr sz="1400" b="1" spc="-125" smtClean="0">
                <a:solidFill>
                  <a:srgbClr val="000000"/>
                </a:solidFill>
                <a:latin typeface="Times New Roman"/>
                <a:cs typeface="Times New Roman"/>
              </a:rPr>
              <a:t>OM</a:t>
            </a:r>
            <a:r>
              <a:rPr sz="1400" b="1" spc="-70" smtClean="0">
                <a:solidFill>
                  <a:srgbClr val="000000"/>
                </a:solidFill>
                <a:latin typeface="Times New Roman"/>
                <a:cs typeface="Times New Roman"/>
              </a:rPr>
              <a:t> </a:t>
            </a:r>
            <a:r>
              <a:rPr sz="1400" b="1" spc="75" smtClean="0">
                <a:solidFill>
                  <a:srgbClr val="000000"/>
                </a:solidFill>
                <a:latin typeface="Times New Roman"/>
                <a:cs typeface="Times New Roman"/>
              </a:rPr>
              <a:t>1983</a:t>
            </a:r>
            <a:r>
              <a:rPr sz="1400" b="1" spc="-125" smtClean="0">
                <a:solidFill>
                  <a:srgbClr val="000000"/>
                </a:solidFill>
                <a:latin typeface="Times New Roman"/>
                <a:cs typeface="Times New Roman"/>
              </a:rPr>
              <a:t> </a:t>
            </a:r>
            <a:r>
              <a:rPr sz="1400" b="1" spc="-215" smtClean="0">
                <a:solidFill>
                  <a:srgbClr val="000000"/>
                </a:solidFill>
                <a:latin typeface="Times New Roman"/>
                <a:cs typeface="Times New Roman"/>
              </a:rPr>
              <a:t>T</a:t>
            </a:r>
            <a:r>
              <a:rPr sz="1400" b="1" spc="-90" smtClean="0">
                <a:solidFill>
                  <a:srgbClr val="000000"/>
                </a:solidFill>
                <a:latin typeface="Times New Roman"/>
                <a:cs typeface="Times New Roman"/>
              </a:rPr>
              <a:t>O</a:t>
            </a:r>
            <a:r>
              <a:rPr sz="1400" b="1" spc="-70" smtClean="0">
                <a:solidFill>
                  <a:srgbClr val="000000"/>
                </a:solidFill>
                <a:latin typeface="Times New Roman"/>
                <a:cs typeface="Times New Roman"/>
              </a:rPr>
              <a:t> </a:t>
            </a:r>
            <a:r>
              <a:rPr sz="1400" b="1" spc="75" smtClean="0">
                <a:solidFill>
                  <a:srgbClr val="000000"/>
                </a:solidFill>
                <a:latin typeface="Times New Roman"/>
                <a:cs typeface="Times New Roman"/>
              </a:rPr>
              <a:t>2009</a:t>
            </a:r>
            <a:endParaRPr sz="1400" smtClean="0">
              <a:solidFill>
                <a:srgbClr val="000000"/>
              </a:solidFill>
              <a:latin typeface="Times New Roman"/>
              <a:cs typeface="Times New Roman"/>
            </a:endParaRPr>
          </a:p>
          <a:p>
            <a:pPr marR="5140325" algn="ctr">
              <a:lnSpc>
                <a:spcPts val="1425"/>
              </a:lnSpc>
            </a:pPr>
            <a:r>
              <a:rPr sz="1400" spc="-10" smtClean="0">
                <a:solidFill>
                  <a:srgbClr val="6D6F71"/>
                </a:solidFill>
                <a:latin typeface="Times New Roman"/>
                <a:cs typeface="Times New Roman"/>
              </a:rPr>
              <a:t>10%</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9%</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8%</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7%</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6%</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5%</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4%</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3%</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2%</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30" smtClean="0">
                <a:solidFill>
                  <a:srgbClr val="6D6F71"/>
                </a:solidFill>
                <a:latin typeface="Times New Roman"/>
                <a:cs typeface="Times New Roman"/>
              </a:rPr>
              <a:t>1%</a:t>
            </a:r>
            <a:endParaRPr sz="1400" smtClean="0">
              <a:latin typeface="Times New Roman"/>
              <a:cs typeface="Times New Roman"/>
            </a:endParaRPr>
          </a:p>
          <a:p>
            <a:pPr>
              <a:lnSpc>
                <a:spcPts val="800"/>
              </a:lnSpc>
              <a:spcBef>
                <a:spcPts val="20"/>
              </a:spcBef>
            </a:pPr>
            <a:endParaRPr sz="800" smtClean="0"/>
          </a:p>
          <a:p>
            <a:pPr marR="5140325" algn="ctr">
              <a:lnSpc>
                <a:spcPct val="100000"/>
              </a:lnSpc>
            </a:pPr>
            <a:r>
              <a:rPr sz="1400" spc="10" smtClean="0">
                <a:solidFill>
                  <a:srgbClr val="6D6F71"/>
                </a:solidFill>
                <a:latin typeface="Times New Roman"/>
                <a:cs typeface="Times New Roman"/>
              </a:rPr>
              <a:t>0</a:t>
            </a:r>
            <a:endParaRPr sz="1400" dirty="0">
              <a:latin typeface="Times New Roman"/>
              <a:cs typeface="Times New Roman"/>
            </a:endParaRPr>
          </a:p>
        </p:txBody>
      </p:sp>
      <p:sp>
        <p:nvSpPr>
          <p:cNvPr id="177" name="object 177"/>
          <p:cNvSpPr txBox="1"/>
          <p:nvPr/>
        </p:nvSpPr>
        <p:spPr>
          <a:xfrm>
            <a:off x="2858565" y="6241888"/>
            <a:ext cx="3446145" cy="166370"/>
          </a:xfrm>
          <a:prstGeom prst="rect">
            <a:avLst/>
          </a:prstGeom>
        </p:spPr>
        <p:txBody>
          <a:bodyPr vert="horz" wrap="square" lIns="0" tIns="0" rIns="0" bIns="0" rtlCol="0">
            <a:noAutofit/>
          </a:bodyPr>
          <a:lstStyle/>
          <a:p>
            <a:pPr marL="12700">
              <a:lnSpc>
                <a:spcPct val="100000"/>
              </a:lnSpc>
            </a:pPr>
            <a:r>
              <a:rPr sz="1000" spc="-65" dirty="0" smtClean="0">
                <a:solidFill>
                  <a:srgbClr val="6D6F71"/>
                </a:solidFill>
                <a:latin typeface="Times New Roman"/>
                <a:cs typeface="Times New Roman"/>
              </a:rPr>
              <a:t>S</a:t>
            </a:r>
            <a:r>
              <a:rPr sz="1000" spc="35" dirty="0" smtClean="0">
                <a:solidFill>
                  <a:srgbClr val="6D6F71"/>
                </a:solidFill>
                <a:latin typeface="Times New Roman"/>
                <a:cs typeface="Times New Roman"/>
              </a:rPr>
              <a:t>ou</a:t>
            </a:r>
            <a:r>
              <a:rPr sz="1000" spc="10" dirty="0" smtClean="0">
                <a:solidFill>
                  <a:srgbClr val="6D6F71"/>
                </a:solidFill>
                <a:latin typeface="Times New Roman"/>
                <a:cs typeface="Times New Roman"/>
              </a:rPr>
              <a:t>r</a:t>
            </a:r>
            <a:r>
              <a:rPr sz="1000" spc="-10" dirty="0" smtClean="0">
                <a:solidFill>
                  <a:srgbClr val="6D6F71"/>
                </a:solidFill>
                <a:latin typeface="Times New Roman"/>
                <a:cs typeface="Times New Roman"/>
              </a:rPr>
              <a:t>c</a:t>
            </a:r>
            <a:r>
              <a:rPr sz="1000" spc="-5" dirty="0" smtClean="0">
                <a:solidFill>
                  <a:srgbClr val="6D6F71"/>
                </a:solidFill>
                <a:latin typeface="Times New Roman"/>
                <a:cs typeface="Times New Roman"/>
              </a:rPr>
              <a:t>es:</a:t>
            </a:r>
            <a:r>
              <a:rPr sz="1000" spc="-80" dirty="0" smtClean="0">
                <a:solidFill>
                  <a:srgbClr val="6D6F71"/>
                </a:solidFill>
                <a:latin typeface="Times New Roman"/>
                <a:cs typeface="Times New Roman"/>
              </a:rPr>
              <a:t> </a:t>
            </a:r>
            <a:r>
              <a:rPr sz="1000" spc="-130" dirty="0" smtClean="0">
                <a:solidFill>
                  <a:srgbClr val="6D6F71"/>
                </a:solidFill>
                <a:latin typeface="Times New Roman"/>
                <a:cs typeface="Times New Roman"/>
              </a:rPr>
              <a:t>T</a:t>
            </a:r>
            <a:r>
              <a:rPr sz="1000" spc="50" dirty="0" smtClean="0">
                <a:solidFill>
                  <a:srgbClr val="6D6F71"/>
                </a:solidFill>
                <a:latin typeface="Times New Roman"/>
                <a:cs typeface="Times New Roman"/>
              </a:rPr>
              <a:t>he</a:t>
            </a:r>
            <a:r>
              <a:rPr sz="1000" spc="-40" dirty="0" smtClean="0">
                <a:solidFill>
                  <a:srgbClr val="6D6F71"/>
                </a:solidFill>
                <a:latin typeface="Times New Roman"/>
                <a:cs typeface="Times New Roman"/>
              </a:rPr>
              <a:t> </a:t>
            </a:r>
            <a:r>
              <a:rPr sz="1000" spc="-25" dirty="0" smtClean="0">
                <a:solidFill>
                  <a:srgbClr val="6D6F71"/>
                </a:solidFill>
                <a:latin typeface="Times New Roman"/>
                <a:cs typeface="Times New Roman"/>
              </a:rPr>
              <a:t>Uni</a:t>
            </a:r>
            <a:r>
              <a:rPr sz="1000" spc="-35" dirty="0" smtClean="0">
                <a:solidFill>
                  <a:srgbClr val="6D6F71"/>
                </a:solidFill>
                <a:latin typeface="Times New Roman"/>
                <a:cs typeface="Times New Roman"/>
              </a:rPr>
              <a:t>v</a:t>
            </a:r>
            <a:r>
              <a:rPr sz="1000" spc="10" dirty="0" smtClean="0">
                <a:solidFill>
                  <a:srgbClr val="6D6F71"/>
                </a:solidFill>
                <a:latin typeface="Times New Roman"/>
                <a:cs typeface="Times New Roman"/>
              </a:rPr>
              <a:t>ersi</a:t>
            </a:r>
            <a:r>
              <a:rPr sz="1000" spc="15" dirty="0" smtClean="0">
                <a:solidFill>
                  <a:srgbClr val="6D6F71"/>
                </a:solidFill>
                <a:latin typeface="Times New Roman"/>
                <a:cs typeface="Times New Roman"/>
              </a:rPr>
              <a:t>t</a:t>
            </a:r>
            <a:r>
              <a:rPr sz="1000" spc="-30" dirty="0" smtClean="0">
                <a:solidFill>
                  <a:srgbClr val="6D6F71"/>
                </a:solidFill>
                <a:latin typeface="Times New Roman"/>
                <a:cs typeface="Times New Roman"/>
              </a:rPr>
              <a:t>y</a:t>
            </a:r>
            <a:r>
              <a:rPr sz="1000" spc="-40" dirty="0" smtClean="0">
                <a:solidFill>
                  <a:srgbClr val="6D6F71"/>
                </a:solidFill>
                <a:latin typeface="Times New Roman"/>
                <a:cs typeface="Times New Roman"/>
              </a:rPr>
              <a:t> </a:t>
            </a:r>
            <a:r>
              <a:rPr sz="1000" spc="0" dirty="0" smtClean="0">
                <a:solidFill>
                  <a:srgbClr val="6D6F71"/>
                </a:solidFill>
                <a:latin typeface="Times New Roman"/>
                <a:cs typeface="Times New Roman"/>
              </a:rPr>
              <a:t>of</a:t>
            </a:r>
            <a:r>
              <a:rPr sz="1000" spc="-40" dirty="0" smtClean="0">
                <a:solidFill>
                  <a:srgbClr val="6D6F71"/>
                </a:solidFill>
                <a:latin typeface="Times New Roman"/>
                <a:cs typeface="Times New Roman"/>
              </a:rPr>
              <a:t> </a:t>
            </a:r>
            <a:r>
              <a:rPr sz="1000" spc="-80" dirty="0" smtClean="0">
                <a:solidFill>
                  <a:srgbClr val="6D6F71"/>
                </a:solidFill>
                <a:latin typeface="Times New Roman"/>
                <a:cs typeface="Times New Roman"/>
              </a:rPr>
              <a:t>M</a:t>
            </a:r>
            <a:r>
              <a:rPr sz="1000" spc="-5" dirty="0" smtClean="0">
                <a:solidFill>
                  <a:srgbClr val="6D6F71"/>
                </a:solidFill>
                <a:latin typeface="Times New Roman"/>
                <a:cs typeface="Times New Roman"/>
              </a:rPr>
              <a:t>ississippi</a:t>
            </a:r>
            <a:r>
              <a:rPr sz="1000" spc="-40" dirty="0" smtClean="0">
                <a:solidFill>
                  <a:srgbClr val="6D6F71"/>
                </a:solidFill>
                <a:latin typeface="Times New Roman"/>
                <a:cs typeface="Times New Roman"/>
              </a:rPr>
              <a:t> </a:t>
            </a:r>
            <a:r>
              <a:rPr sz="1000" spc="-55" dirty="0" smtClean="0">
                <a:solidFill>
                  <a:srgbClr val="6D6F71"/>
                </a:solidFill>
                <a:latin typeface="Times New Roman"/>
                <a:cs typeface="Times New Roman"/>
              </a:rPr>
              <a:t>P</a:t>
            </a:r>
            <a:r>
              <a:rPr sz="1000" spc="65" dirty="0" smtClean="0">
                <a:solidFill>
                  <a:srgbClr val="6D6F71"/>
                </a:solidFill>
                <a:latin typeface="Times New Roman"/>
                <a:cs typeface="Times New Roman"/>
              </a:rPr>
              <a:t>o</a:t>
            </a:r>
            <a:r>
              <a:rPr sz="1000" spc="25" dirty="0" smtClean="0">
                <a:solidFill>
                  <a:srgbClr val="6D6F71"/>
                </a:solidFill>
                <a:latin typeface="Times New Roman"/>
                <a:cs typeface="Times New Roman"/>
              </a:rPr>
              <a:t>t</a:t>
            </a:r>
            <a:r>
              <a:rPr sz="1000" spc="35" dirty="0" smtClean="0">
                <a:solidFill>
                  <a:srgbClr val="6D6F71"/>
                </a:solidFill>
                <a:latin typeface="Times New Roman"/>
                <a:cs typeface="Times New Roman"/>
              </a:rPr>
              <a:t>en</a:t>
            </a:r>
            <a:r>
              <a:rPr sz="1000" spc="50" dirty="0" smtClean="0">
                <a:solidFill>
                  <a:srgbClr val="6D6F71"/>
                </a:solidFill>
                <a:latin typeface="Times New Roman"/>
                <a:cs typeface="Times New Roman"/>
              </a:rPr>
              <a:t>c</a:t>
            </a:r>
            <a:r>
              <a:rPr sz="1000" spc="-30" dirty="0" smtClean="0">
                <a:solidFill>
                  <a:srgbClr val="6D6F71"/>
                </a:solidFill>
                <a:latin typeface="Times New Roman"/>
                <a:cs typeface="Times New Roman"/>
              </a:rPr>
              <a:t>y</a:t>
            </a:r>
            <a:r>
              <a:rPr sz="1000" spc="-40" dirty="0" smtClean="0">
                <a:solidFill>
                  <a:srgbClr val="6D6F71"/>
                </a:solidFill>
                <a:latin typeface="Times New Roman"/>
                <a:cs typeface="Times New Roman"/>
              </a:rPr>
              <a:t> </a:t>
            </a:r>
            <a:r>
              <a:rPr sz="1000" spc="-85" dirty="0" smtClean="0">
                <a:solidFill>
                  <a:srgbClr val="6D6F71"/>
                </a:solidFill>
                <a:latin typeface="Times New Roman"/>
                <a:cs typeface="Times New Roman"/>
              </a:rPr>
              <a:t>M</a:t>
            </a:r>
            <a:r>
              <a:rPr sz="1000" spc="25" dirty="0" smtClean="0">
                <a:solidFill>
                  <a:srgbClr val="6D6F71"/>
                </a:solidFill>
                <a:latin typeface="Times New Roman"/>
                <a:cs typeface="Times New Roman"/>
              </a:rPr>
              <a:t>oni</a:t>
            </a:r>
            <a:r>
              <a:rPr sz="1000" spc="5" dirty="0" smtClean="0">
                <a:solidFill>
                  <a:srgbClr val="6D6F71"/>
                </a:solidFill>
                <a:latin typeface="Times New Roman"/>
                <a:cs typeface="Times New Roman"/>
              </a:rPr>
              <a:t>t</a:t>
            </a:r>
            <a:r>
              <a:rPr sz="1000" spc="20" dirty="0" smtClean="0">
                <a:solidFill>
                  <a:srgbClr val="6D6F71"/>
                </a:solidFill>
                <a:latin typeface="Times New Roman"/>
                <a:cs typeface="Times New Roman"/>
              </a:rPr>
              <a:t>oring</a:t>
            </a:r>
            <a:r>
              <a:rPr sz="1000" spc="-40" dirty="0" smtClean="0">
                <a:solidFill>
                  <a:srgbClr val="6D6F71"/>
                </a:solidFill>
                <a:latin typeface="Times New Roman"/>
                <a:cs typeface="Times New Roman"/>
              </a:rPr>
              <a:t> </a:t>
            </a:r>
            <a:r>
              <a:rPr sz="1000" spc="-50" dirty="0" smtClean="0">
                <a:solidFill>
                  <a:srgbClr val="6D6F71"/>
                </a:solidFill>
                <a:latin typeface="Times New Roman"/>
                <a:cs typeface="Times New Roman"/>
              </a:rPr>
              <a:t>P</a:t>
            </a:r>
            <a:r>
              <a:rPr sz="1000" spc="-20" dirty="0" smtClean="0">
                <a:solidFill>
                  <a:srgbClr val="6D6F71"/>
                </a:solidFill>
                <a:latin typeface="Times New Roman"/>
                <a:cs typeface="Times New Roman"/>
              </a:rPr>
              <a:t>r</a:t>
            </a:r>
            <a:r>
              <a:rPr sz="1000" spc="15" dirty="0" smtClean="0">
                <a:solidFill>
                  <a:srgbClr val="6D6F71"/>
                </a:solidFill>
                <a:latin typeface="Times New Roman"/>
                <a:cs typeface="Times New Roman"/>
              </a:rPr>
              <a:t>oje</a:t>
            </a:r>
            <a:r>
              <a:rPr sz="1000" spc="25" dirty="0" smtClean="0">
                <a:solidFill>
                  <a:srgbClr val="6D6F71"/>
                </a:solidFill>
                <a:latin typeface="Times New Roman"/>
                <a:cs typeface="Times New Roman"/>
              </a:rPr>
              <a:t>c</a:t>
            </a:r>
            <a:r>
              <a:rPr sz="1000" spc="50" dirty="0" smtClean="0">
                <a:solidFill>
                  <a:srgbClr val="6D6F71"/>
                </a:solidFill>
                <a:latin typeface="Times New Roman"/>
                <a:cs typeface="Times New Roman"/>
              </a:rPr>
              <a:t>t</a:t>
            </a:r>
            <a:endParaRPr sz="1000">
              <a:latin typeface="Times New Roman"/>
              <a:cs typeface="Times New Roman"/>
            </a:endParaRPr>
          </a:p>
        </p:txBody>
      </p:sp>
      <p:sp>
        <p:nvSpPr>
          <p:cNvPr id="172" name="object 172"/>
          <p:cNvSpPr txBox="1"/>
          <p:nvPr/>
        </p:nvSpPr>
        <p:spPr>
          <a:xfrm>
            <a:off x="1474737"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’85</a:t>
            </a:r>
            <a:endParaRPr sz="1400">
              <a:latin typeface="Times New Roman"/>
              <a:cs typeface="Times New Roman"/>
            </a:endParaRPr>
          </a:p>
        </p:txBody>
      </p:sp>
      <p:sp>
        <p:nvSpPr>
          <p:cNvPr id="173" name="object 173"/>
          <p:cNvSpPr txBox="1"/>
          <p:nvPr/>
        </p:nvSpPr>
        <p:spPr>
          <a:xfrm>
            <a:off x="2915806"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’90</a:t>
            </a:r>
            <a:endParaRPr sz="1400">
              <a:latin typeface="Times New Roman"/>
              <a:cs typeface="Times New Roman"/>
            </a:endParaRPr>
          </a:p>
        </p:txBody>
      </p:sp>
      <p:sp>
        <p:nvSpPr>
          <p:cNvPr id="174" name="object 174"/>
          <p:cNvSpPr txBox="1"/>
          <p:nvPr/>
        </p:nvSpPr>
        <p:spPr>
          <a:xfrm>
            <a:off x="4382479"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’95</a:t>
            </a:r>
            <a:endParaRPr sz="1400">
              <a:latin typeface="Times New Roman"/>
              <a:cs typeface="Times New Roman"/>
            </a:endParaRPr>
          </a:p>
        </p:txBody>
      </p:sp>
      <p:sp>
        <p:nvSpPr>
          <p:cNvPr id="175" name="object 175"/>
          <p:cNvSpPr txBox="1"/>
          <p:nvPr/>
        </p:nvSpPr>
        <p:spPr>
          <a:xfrm>
            <a:off x="5809146"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’00</a:t>
            </a:r>
            <a:endParaRPr sz="1400">
              <a:latin typeface="Times New Roman"/>
              <a:cs typeface="Times New Roman"/>
            </a:endParaRPr>
          </a:p>
        </p:txBody>
      </p:sp>
      <p:sp>
        <p:nvSpPr>
          <p:cNvPr id="176" name="object 176"/>
          <p:cNvSpPr txBox="1"/>
          <p:nvPr/>
        </p:nvSpPr>
        <p:spPr>
          <a:xfrm>
            <a:off x="7255016" y="5725355"/>
            <a:ext cx="245110" cy="227965"/>
          </a:xfrm>
          <a:prstGeom prst="rect">
            <a:avLst/>
          </a:prstGeom>
        </p:spPr>
        <p:txBody>
          <a:bodyPr vert="horz" wrap="square" lIns="0" tIns="0" rIns="0" bIns="0" rtlCol="0">
            <a:noAutofit/>
          </a:bodyPr>
          <a:lstStyle/>
          <a:p>
            <a:pPr marL="12700">
              <a:lnSpc>
                <a:spcPct val="100000"/>
              </a:lnSpc>
            </a:pPr>
            <a:r>
              <a:rPr sz="1400" spc="-50" dirty="0" smtClean="0">
                <a:solidFill>
                  <a:srgbClr val="6D6F71"/>
                </a:solidFill>
                <a:latin typeface="Times New Roman"/>
                <a:cs typeface="Times New Roman"/>
              </a:rPr>
              <a:t>’05</a:t>
            </a:r>
            <a:endParaRPr sz="1400">
              <a:latin typeface="Times New Roman"/>
              <a:cs typeface="Times New Roman"/>
            </a:endParaRPr>
          </a:p>
        </p:txBody>
      </p:sp>
      <p:sp>
        <p:nvSpPr>
          <p:cNvPr id="178" name="Rectangle 177"/>
          <p:cNvSpPr/>
          <p:nvPr/>
        </p:nvSpPr>
        <p:spPr>
          <a:xfrm>
            <a:off x="138151" y="6500999"/>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Tree>
    <p:extLst>
      <p:ext uri="{BB962C8B-B14F-4D97-AF65-F5344CB8AC3E}">
        <p14:creationId xmlns:p14="http://schemas.microsoft.com/office/powerpoint/2010/main" val="1587046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2909" y="751253"/>
            <a:ext cx="3002915" cy="924560"/>
          </a:xfrm>
          <a:prstGeom prst="rect">
            <a:avLst/>
          </a:prstGeom>
        </p:spPr>
        <p:txBody>
          <a:bodyPr vert="horz" wrap="square" lIns="0" tIns="0" rIns="0" bIns="0" rtlCol="0">
            <a:noAutofit/>
          </a:bodyPr>
          <a:lstStyle/>
          <a:p>
            <a:pPr marL="456565" marR="12700" indent="-444500">
              <a:lnSpc>
                <a:spcPct val="100000"/>
              </a:lnSpc>
            </a:pPr>
            <a:r>
              <a:rPr sz="3000" spc="-65" dirty="0" smtClean="0">
                <a:solidFill>
                  <a:srgbClr val="000000"/>
                </a:solidFill>
                <a:latin typeface="Georgia"/>
                <a:cs typeface="Georgia"/>
              </a:rPr>
              <a:t>L</a:t>
            </a:r>
            <a:r>
              <a:rPr sz="3000" spc="-60" dirty="0" smtClean="0">
                <a:solidFill>
                  <a:srgbClr val="000000"/>
                </a:solidFill>
                <a:latin typeface="Georgia"/>
                <a:cs typeface="Georgia"/>
              </a:rPr>
              <a:t>on</a:t>
            </a:r>
            <a:r>
              <a:rPr sz="3000" spc="0" dirty="0" smtClean="0">
                <a:solidFill>
                  <a:srgbClr val="000000"/>
                </a:solidFill>
                <a:latin typeface="Georgia"/>
                <a:cs typeface="Georgia"/>
              </a:rPr>
              <a:t>g</a:t>
            </a:r>
            <a:r>
              <a:rPr sz="3000" spc="-125" dirty="0" smtClean="0">
                <a:solidFill>
                  <a:srgbClr val="000000"/>
                </a:solidFill>
                <a:latin typeface="Georgia"/>
                <a:cs typeface="Georgia"/>
              </a:rPr>
              <a:t> </a:t>
            </a:r>
            <a:r>
              <a:rPr sz="3000" spc="-60" dirty="0" smtClean="0">
                <a:solidFill>
                  <a:srgbClr val="000000"/>
                </a:solidFill>
                <a:latin typeface="Georgia"/>
                <a:cs typeface="Georgia"/>
              </a:rPr>
              <a:t>T</a:t>
            </a:r>
            <a:r>
              <a:rPr sz="3000" spc="-65" dirty="0" smtClean="0">
                <a:solidFill>
                  <a:srgbClr val="000000"/>
                </a:solidFill>
                <a:latin typeface="Georgia"/>
                <a:cs typeface="Georgia"/>
              </a:rPr>
              <a:t>e</a:t>
            </a:r>
            <a:r>
              <a:rPr sz="3000" spc="-60" dirty="0" smtClean="0">
                <a:solidFill>
                  <a:srgbClr val="000000"/>
                </a:solidFill>
                <a:latin typeface="Georgia"/>
                <a:cs typeface="Georgia"/>
              </a:rPr>
              <a:t>r</a:t>
            </a:r>
            <a:r>
              <a:rPr sz="3000" spc="0" dirty="0" smtClean="0">
                <a:solidFill>
                  <a:srgbClr val="000000"/>
                </a:solidFill>
                <a:latin typeface="Georgia"/>
                <a:cs typeface="Georgia"/>
              </a:rPr>
              <a:t>m</a:t>
            </a:r>
            <a:r>
              <a:rPr sz="3000" spc="-120" dirty="0" smtClean="0">
                <a:solidFill>
                  <a:srgbClr val="000000"/>
                </a:solidFill>
                <a:latin typeface="Georgia"/>
                <a:cs typeface="Georgia"/>
              </a:rPr>
              <a:t> </a:t>
            </a:r>
            <a:r>
              <a:rPr sz="3000" spc="-65" dirty="0" smtClean="0">
                <a:solidFill>
                  <a:srgbClr val="000000"/>
                </a:solidFill>
                <a:latin typeface="Georgia"/>
                <a:cs typeface="Georgia"/>
              </a:rPr>
              <a:t>Effect</a:t>
            </a:r>
            <a:r>
              <a:rPr sz="3000" spc="0" dirty="0" smtClean="0">
                <a:solidFill>
                  <a:srgbClr val="000000"/>
                </a:solidFill>
                <a:latin typeface="Georgia"/>
                <a:cs typeface="Georgia"/>
              </a:rPr>
              <a:t>s </a:t>
            </a:r>
            <a:r>
              <a:rPr sz="3000" spc="-60" dirty="0" smtClean="0">
                <a:solidFill>
                  <a:srgbClr val="000000"/>
                </a:solidFill>
                <a:latin typeface="Georgia"/>
                <a:cs typeface="Georgia"/>
              </a:rPr>
              <a:t>o</a:t>
            </a:r>
            <a:r>
              <a:rPr sz="3000" spc="0" dirty="0" smtClean="0">
                <a:solidFill>
                  <a:srgbClr val="000000"/>
                </a:solidFill>
                <a:latin typeface="Georgia"/>
                <a:cs typeface="Georgia"/>
              </a:rPr>
              <a:t>f</a:t>
            </a:r>
            <a:r>
              <a:rPr sz="3000" spc="-125" dirty="0" smtClean="0">
                <a:solidFill>
                  <a:srgbClr val="000000"/>
                </a:solidFill>
                <a:latin typeface="Georgia"/>
                <a:cs typeface="Georgia"/>
              </a:rPr>
              <a:t> </a:t>
            </a:r>
            <a:r>
              <a:rPr sz="3000" spc="-60" dirty="0" smtClean="0">
                <a:solidFill>
                  <a:srgbClr val="000000"/>
                </a:solidFill>
                <a:latin typeface="Georgia"/>
                <a:cs typeface="Georgia"/>
              </a:rPr>
              <a:t>Marijuana</a:t>
            </a:r>
            <a:endParaRPr sz="3000" dirty="0">
              <a:solidFill>
                <a:srgbClr val="000000"/>
              </a:solidFill>
              <a:latin typeface="Georgia"/>
              <a:cs typeface="Georgia"/>
            </a:endParaRPr>
          </a:p>
        </p:txBody>
      </p:sp>
      <p:sp>
        <p:nvSpPr>
          <p:cNvPr id="3" name="object 3"/>
          <p:cNvSpPr/>
          <p:nvPr/>
        </p:nvSpPr>
        <p:spPr>
          <a:xfrm>
            <a:off x="7810386" y="3466490"/>
            <a:ext cx="872159" cy="2232113"/>
          </a:xfrm>
          <a:custGeom>
            <a:avLst/>
            <a:gdLst/>
            <a:ahLst/>
            <a:cxnLst/>
            <a:rect l="l" t="t" r="r" b="b"/>
            <a:pathLst>
              <a:path w="872159" h="2232113">
                <a:moveTo>
                  <a:pt x="0" y="0"/>
                </a:moveTo>
                <a:lnTo>
                  <a:pt x="872159" y="0"/>
                </a:lnTo>
                <a:lnTo>
                  <a:pt x="872159" y="2232113"/>
                </a:lnTo>
                <a:lnTo>
                  <a:pt x="0" y="2232113"/>
                </a:lnTo>
                <a:lnTo>
                  <a:pt x="0"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6763804" y="5208981"/>
            <a:ext cx="872172" cy="489623"/>
          </a:xfrm>
          <a:custGeom>
            <a:avLst/>
            <a:gdLst/>
            <a:ahLst/>
            <a:cxnLst/>
            <a:rect l="l" t="t" r="r" b="b"/>
            <a:pathLst>
              <a:path w="872172" h="489623">
                <a:moveTo>
                  <a:pt x="0" y="0"/>
                </a:moveTo>
                <a:lnTo>
                  <a:pt x="872172" y="0"/>
                </a:lnTo>
                <a:lnTo>
                  <a:pt x="872172" y="489623"/>
                </a:lnTo>
                <a:lnTo>
                  <a:pt x="0" y="489623"/>
                </a:lnTo>
                <a:lnTo>
                  <a:pt x="0" y="0"/>
                </a:lnTo>
                <a:close/>
              </a:path>
            </a:pathLst>
          </a:custGeom>
          <a:solidFill>
            <a:srgbClr val="ED1D24"/>
          </a:solidFill>
        </p:spPr>
        <p:txBody>
          <a:bodyPr wrap="square" lIns="0" tIns="0" rIns="0" bIns="0" rtlCol="0">
            <a:noAutofit/>
          </a:bodyPr>
          <a:lstStyle/>
          <a:p>
            <a:endParaRPr/>
          </a:p>
        </p:txBody>
      </p:sp>
      <p:sp>
        <p:nvSpPr>
          <p:cNvPr id="5" name="object 5"/>
          <p:cNvSpPr/>
          <p:nvPr/>
        </p:nvSpPr>
        <p:spPr>
          <a:xfrm>
            <a:off x="5701410" y="4922888"/>
            <a:ext cx="887984" cy="775716"/>
          </a:xfrm>
          <a:custGeom>
            <a:avLst/>
            <a:gdLst/>
            <a:ahLst/>
            <a:cxnLst/>
            <a:rect l="l" t="t" r="r" b="b"/>
            <a:pathLst>
              <a:path w="887984" h="775715">
                <a:moveTo>
                  <a:pt x="0" y="0"/>
                </a:moveTo>
                <a:lnTo>
                  <a:pt x="887984" y="0"/>
                </a:lnTo>
                <a:lnTo>
                  <a:pt x="887984" y="775715"/>
                </a:lnTo>
                <a:lnTo>
                  <a:pt x="0" y="775715"/>
                </a:lnTo>
                <a:lnTo>
                  <a:pt x="0"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4654829" y="4623815"/>
            <a:ext cx="872147" cy="1074788"/>
          </a:xfrm>
          <a:custGeom>
            <a:avLst/>
            <a:gdLst/>
            <a:ahLst/>
            <a:cxnLst/>
            <a:rect l="l" t="t" r="r" b="b"/>
            <a:pathLst>
              <a:path w="872147" h="1074788">
                <a:moveTo>
                  <a:pt x="0" y="0"/>
                </a:moveTo>
                <a:lnTo>
                  <a:pt x="872147" y="0"/>
                </a:lnTo>
                <a:lnTo>
                  <a:pt x="872147" y="1074788"/>
                </a:lnTo>
                <a:lnTo>
                  <a:pt x="0" y="1074788"/>
                </a:lnTo>
                <a:lnTo>
                  <a:pt x="0" y="0"/>
                </a:lnTo>
                <a:close/>
              </a:path>
            </a:pathLst>
          </a:custGeom>
          <a:solidFill>
            <a:srgbClr val="ED1D24"/>
          </a:solidFill>
        </p:spPr>
        <p:txBody>
          <a:bodyPr wrap="square" lIns="0" tIns="0" rIns="0" bIns="0" rtlCol="0">
            <a:noAutofit/>
          </a:bodyPr>
          <a:lstStyle/>
          <a:p>
            <a:endParaRPr/>
          </a:p>
        </p:txBody>
      </p:sp>
      <p:sp>
        <p:nvSpPr>
          <p:cNvPr id="7" name="object 7"/>
          <p:cNvSpPr/>
          <p:nvPr/>
        </p:nvSpPr>
        <p:spPr>
          <a:xfrm>
            <a:off x="3608235" y="4051643"/>
            <a:ext cx="872185" cy="1646961"/>
          </a:xfrm>
          <a:custGeom>
            <a:avLst/>
            <a:gdLst/>
            <a:ahLst/>
            <a:cxnLst/>
            <a:rect l="l" t="t" r="r" b="b"/>
            <a:pathLst>
              <a:path w="872185" h="1646961">
                <a:moveTo>
                  <a:pt x="0" y="0"/>
                </a:moveTo>
                <a:lnTo>
                  <a:pt x="872185" y="0"/>
                </a:lnTo>
                <a:lnTo>
                  <a:pt x="872185" y="1646961"/>
                </a:lnTo>
                <a:lnTo>
                  <a:pt x="0" y="1646961"/>
                </a:lnTo>
                <a:lnTo>
                  <a:pt x="0"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2561678" y="4818850"/>
            <a:ext cx="872134" cy="879754"/>
          </a:xfrm>
          <a:custGeom>
            <a:avLst/>
            <a:gdLst/>
            <a:ahLst/>
            <a:cxnLst/>
            <a:rect l="l" t="t" r="r" b="b"/>
            <a:pathLst>
              <a:path w="872134" h="879754">
                <a:moveTo>
                  <a:pt x="0" y="0"/>
                </a:moveTo>
                <a:lnTo>
                  <a:pt x="872134" y="0"/>
                </a:lnTo>
                <a:lnTo>
                  <a:pt x="872134" y="879754"/>
                </a:lnTo>
                <a:lnTo>
                  <a:pt x="0" y="879754"/>
                </a:lnTo>
                <a:lnTo>
                  <a:pt x="0" y="0"/>
                </a:lnTo>
                <a:close/>
              </a:path>
            </a:pathLst>
          </a:custGeom>
          <a:solidFill>
            <a:srgbClr val="ED1D24"/>
          </a:solidFill>
        </p:spPr>
        <p:txBody>
          <a:bodyPr wrap="square" lIns="0" tIns="0" rIns="0" bIns="0" rtlCol="0">
            <a:noAutofit/>
          </a:bodyPr>
          <a:lstStyle/>
          <a:p>
            <a:endParaRPr/>
          </a:p>
        </p:txBody>
      </p:sp>
      <p:sp>
        <p:nvSpPr>
          <p:cNvPr id="9" name="object 9"/>
          <p:cNvSpPr/>
          <p:nvPr/>
        </p:nvSpPr>
        <p:spPr>
          <a:xfrm>
            <a:off x="1515071" y="4246689"/>
            <a:ext cx="872185" cy="1451914"/>
          </a:xfrm>
          <a:custGeom>
            <a:avLst/>
            <a:gdLst/>
            <a:ahLst/>
            <a:cxnLst/>
            <a:rect l="l" t="t" r="r" b="b"/>
            <a:pathLst>
              <a:path w="872185" h="1451914">
                <a:moveTo>
                  <a:pt x="0" y="0"/>
                </a:moveTo>
                <a:lnTo>
                  <a:pt x="872185" y="0"/>
                </a:lnTo>
                <a:lnTo>
                  <a:pt x="872185" y="1451914"/>
                </a:lnTo>
                <a:lnTo>
                  <a:pt x="0" y="1451914"/>
                </a:lnTo>
                <a:lnTo>
                  <a:pt x="0" y="0"/>
                </a:lnTo>
                <a:close/>
              </a:path>
            </a:pathLst>
          </a:custGeom>
          <a:solidFill>
            <a:srgbClr val="ED1D24"/>
          </a:solidFill>
        </p:spPr>
        <p:txBody>
          <a:bodyPr wrap="square" lIns="0" tIns="0" rIns="0" bIns="0" rtlCol="0">
            <a:noAutofit/>
          </a:bodyPr>
          <a:lstStyle/>
          <a:p>
            <a:endParaRPr/>
          </a:p>
        </p:txBody>
      </p:sp>
      <p:sp>
        <p:nvSpPr>
          <p:cNvPr id="10" name="object 10"/>
          <p:cNvSpPr/>
          <p:nvPr/>
        </p:nvSpPr>
        <p:spPr>
          <a:xfrm>
            <a:off x="452653" y="2582240"/>
            <a:ext cx="888022" cy="3116364"/>
          </a:xfrm>
          <a:custGeom>
            <a:avLst/>
            <a:gdLst/>
            <a:ahLst/>
            <a:cxnLst/>
            <a:rect l="l" t="t" r="r" b="b"/>
            <a:pathLst>
              <a:path w="888022" h="3116364">
                <a:moveTo>
                  <a:pt x="0" y="0"/>
                </a:moveTo>
                <a:lnTo>
                  <a:pt x="888022" y="0"/>
                </a:lnTo>
                <a:lnTo>
                  <a:pt x="888022" y="3116364"/>
                </a:lnTo>
                <a:lnTo>
                  <a:pt x="0" y="3116364"/>
                </a:lnTo>
                <a:lnTo>
                  <a:pt x="0" y="0"/>
                </a:lnTo>
                <a:close/>
              </a:path>
            </a:pathLst>
          </a:custGeom>
          <a:solidFill>
            <a:srgbClr val="ED1D24"/>
          </a:solidFill>
        </p:spPr>
        <p:txBody>
          <a:bodyPr wrap="square" lIns="0" tIns="0" rIns="0" bIns="0" rtlCol="0">
            <a:noAutofit/>
          </a:bodyPr>
          <a:lstStyle/>
          <a:p>
            <a:endParaRPr/>
          </a:p>
        </p:txBody>
      </p:sp>
      <p:sp>
        <p:nvSpPr>
          <p:cNvPr id="11" name="object 11"/>
          <p:cNvSpPr txBox="1"/>
          <p:nvPr/>
        </p:nvSpPr>
        <p:spPr>
          <a:xfrm>
            <a:off x="576535" y="5759375"/>
            <a:ext cx="640715" cy="227965"/>
          </a:xfrm>
          <a:prstGeom prst="rect">
            <a:avLst/>
          </a:prstGeom>
        </p:spPr>
        <p:txBody>
          <a:bodyPr vert="horz" wrap="square" lIns="0" tIns="0" rIns="0" bIns="0" rtlCol="0">
            <a:noAutofit/>
          </a:bodyPr>
          <a:lstStyle/>
          <a:p>
            <a:pPr marL="12700">
              <a:lnSpc>
                <a:spcPct val="100000"/>
              </a:lnSpc>
            </a:pPr>
            <a:r>
              <a:rPr sz="1400" spc="-265" dirty="0" smtClean="0">
                <a:solidFill>
                  <a:srgbClr val="000000"/>
                </a:solidFill>
                <a:latin typeface="Times New Roman"/>
                <a:cs typeface="Times New Roman"/>
              </a:rPr>
              <a:t>T</a:t>
            </a:r>
            <a:r>
              <a:rPr sz="1400" spc="50" dirty="0" smtClean="0">
                <a:solidFill>
                  <a:srgbClr val="000000"/>
                </a:solidFill>
                <a:latin typeface="Times New Roman"/>
                <a:cs typeface="Times New Roman"/>
              </a:rPr>
              <a:t>oba</a:t>
            </a:r>
            <a:r>
              <a:rPr sz="1400" spc="35" dirty="0" smtClean="0">
                <a:solidFill>
                  <a:srgbClr val="000000"/>
                </a:solidFill>
                <a:latin typeface="Times New Roman"/>
                <a:cs typeface="Times New Roman"/>
              </a:rPr>
              <a:t>c</a:t>
            </a:r>
            <a:r>
              <a:rPr sz="1400" spc="-5" dirty="0" smtClean="0">
                <a:solidFill>
                  <a:srgbClr val="000000"/>
                </a:solidFill>
                <a:latin typeface="Times New Roman"/>
                <a:cs typeface="Times New Roman"/>
              </a:rPr>
              <a:t>c</a:t>
            </a:r>
            <a:r>
              <a:rPr sz="1400" spc="60" dirty="0" smtClean="0">
                <a:solidFill>
                  <a:srgbClr val="000000"/>
                </a:solidFill>
                <a:latin typeface="Times New Roman"/>
                <a:cs typeface="Times New Roman"/>
              </a:rPr>
              <a:t>o</a:t>
            </a:r>
            <a:endParaRPr sz="1400" dirty="0">
              <a:solidFill>
                <a:srgbClr val="000000"/>
              </a:solidFill>
              <a:latin typeface="Times New Roman"/>
              <a:cs typeface="Times New Roman"/>
            </a:endParaRPr>
          </a:p>
        </p:txBody>
      </p:sp>
      <p:sp>
        <p:nvSpPr>
          <p:cNvPr id="12" name="object 12"/>
          <p:cNvSpPr txBox="1"/>
          <p:nvPr/>
        </p:nvSpPr>
        <p:spPr>
          <a:xfrm>
            <a:off x="785272" y="2304898"/>
            <a:ext cx="222885" cy="226695"/>
          </a:xfrm>
          <a:prstGeom prst="rect">
            <a:avLst/>
          </a:prstGeom>
        </p:spPr>
        <p:txBody>
          <a:bodyPr vert="horz" wrap="square" lIns="0" tIns="0" rIns="0" bIns="0" rtlCol="0">
            <a:noAutofit/>
          </a:bodyPr>
          <a:lstStyle/>
          <a:p>
            <a:pPr marL="12700">
              <a:lnSpc>
                <a:spcPct val="100000"/>
              </a:lnSpc>
            </a:pPr>
            <a:r>
              <a:rPr sz="1400" b="1" spc="75" dirty="0" smtClean="0">
                <a:solidFill>
                  <a:srgbClr val="000000"/>
                </a:solidFill>
                <a:latin typeface="Times New Roman"/>
                <a:cs typeface="Times New Roman"/>
              </a:rPr>
              <a:t>32</a:t>
            </a:r>
            <a:endParaRPr sz="1400" dirty="0">
              <a:solidFill>
                <a:srgbClr val="000000"/>
              </a:solidFill>
              <a:latin typeface="Times New Roman"/>
              <a:cs typeface="Times New Roman"/>
            </a:endParaRPr>
          </a:p>
        </p:txBody>
      </p:sp>
      <p:sp>
        <p:nvSpPr>
          <p:cNvPr id="13" name="object 13"/>
          <p:cNvSpPr txBox="1"/>
          <p:nvPr/>
        </p:nvSpPr>
        <p:spPr>
          <a:xfrm>
            <a:off x="1752600" y="3200400"/>
            <a:ext cx="6518275" cy="1367155"/>
          </a:xfrm>
          <a:prstGeom prst="rect">
            <a:avLst/>
          </a:prstGeom>
        </p:spPr>
        <p:txBody>
          <a:bodyPr vert="horz" wrap="square" lIns="0" tIns="0" rIns="0" bIns="0" rtlCol="0">
            <a:noAutofit/>
          </a:bodyPr>
          <a:lstStyle/>
          <a:p>
            <a:pPr marR="12700" algn="r">
              <a:lnSpc>
                <a:spcPct val="100000"/>
              </a:lnSpc>
            </a:pPr>
            <a:r>
              <a:rPr sz="1400" b="1" spc="75" dirty="0" smtClean="0">
                <a:solidFill>
                  <a:srgbClr val="000000"/>
                </a:solidFill>
                <a:latin typeface="Times New Roman"/>
                <a:cs typeface="Times New Roman"/>
              </a:rPr>
              <a:t>23</a:t>
            </a:r>
            <a:endParaRPr sz="1400" dirty="0">
              <a:solidFill>
                <a:srgbClr val="000000"/>
              </a:solidFill>
              <a:latin typeface="Times New Roman"/>
              <a:cs typeface="Times New Roman"/>
            </a:endParaRPr>
          </a:p>
          <a:p>
            <a:pPr>
              <a:lnSpc>
                <a:spcPts val="850"/>
              </a:lnSpc>
              <a:spcBef>
                <a:spcPts val="18"/>
              </a:spcBef>
            </a:pPr>
            <a:endParaRPr sz="850" dirty="0"/>
          </a:p>
          <a:p>
            <a:pPr>
              <a:lnSpc>
                <a:spcPts val="1000"/>
              </a:lnSpc>
            </a:pPr>
            <a:endParaRPr sz="1000" dirty="0"/>
          </a:p>
          <a:p>
            <a:pPr>
              <a:lnSpc>
                <a:spcPts val="1000"/>
              </a:lnSpc>
            </a:pPr>
            <a:endParaRPr sz="1000" dirty="0"/>
          </a:p>
          <a:p>
            <a:pPr marL="2105660">
              <a:lnSpc>
                <a:spcPct val="100000"/>
              </a:lnSpc>
            </a:pPr>
            <a:r>
              <a:rPr sz="1400" b="1" spc="75" dirty="0" smtClean="0">
                <a:solidFill>
                  <a:srgbClr val="000000"/>
                </a:solidFill>
                <a:latin typeface="Times New Roman"/>
                <a:cs typeface="Times New Roman"/>
              </a:rPr>
              <a:t>17</a:t>
            </a:r>
            <a:endParaRPr sz="1400" dirty="0">
              <a:solidFill>
                <a:srgbClr val="000000"/>
              </a:solidFill>
              <a:latin typeface="Times New Roman"/>
              <a:cs typeface="Times New Roman"/>
            </a:endParaRPr>
          </a:p>
          <a:p>
            <a:pPr marL="12700">
              <a:lnSpc>
                <a:spcPts val="1415"/>
              </a:lnSpc>
            </a:pPr>
            <a:r>
              <a:rPr sz="1400" b="1" spc="75" dirty="0" smtClean="0">
                <a:solidFill>
                  <a:srgbClr val="000000"/>
                </a:solidFill>
                <a:latin typeface="Times New Roman"/>
                <a:cs typeface="Times New Roman"/>
              </a:rPr>
              <a:t>15</a:t>
            </a:r>
            <a:endParaRPr sz="1400" dirty="0">
              <a:solidFill>
                <a:srgbClr val="000000"/>
              </a:solidFill>
              <a:latin typeface="Times New Roman"/>
              <a:cs typeface="Times New Roman"/>
            </a:endParaRPr>
          </a:p>
          <a:p>
            <a:pPr>
              <a:lnSpc>
                <a:spcPts val="1300"/>
              </a:lnSpc>
              <a:spcBef>
                <a:spcPts val="36"/>
              </a:spcBef>
            </a:pPr>
            <a:endParaRPr sz="1300" dirty="0"/>
          </a:p>
          <a:p>
            <a:pPr marR="15240" algn="ctr">
              <a:lnSpc>
                <a:spcPct val="100000"/>
              </a:lnSpc>
            </a:pPr>
            <a:r>
              <a:rPr sz="1400" b="1" spc="75" dirty="0" smtClean="0">
                <a:solidFill>
                  <a:srgbClr val="000000"/>
                </a:solidFill>
                <a:latin typeface="Times New Roman"/>
                <a:cs typeface="Times New Roman"/>
              </a:rPr>
              <a:t>11</a:t>
            </a:r>
            <a:endParaRPr sz="1400" dirty="0">
              <a:solidFill>
                <a:srgbClr val="000000"/>
              </a:solidFill>
              <a:latin typeface="Times New Roman"/>
              <a:cs typeface="Times New Roman"/>
            </a:endParaRPr>
          </a:p>
        </p:txBody>
      </p:sp>
      <p:sp>
        <p:nvSpPr>
          <p:cNvPr id="14" name="object 14"/>
          <p:cNvSpPr txBox="1"/>
          <p:nvPr/>
        </p:nvSpPr>
        <p:spPr>
          <a:xfrm>
            <a:off x="2935763" y="4520821"/>
            <a:ext cx="264637" cy="279779"/>
          </a:xfrm>
          <a:prstGeom prst="rect">
            <a:avLst/>
          </a:prstGeom>
        </p:spPr>
        <p:txBody>
          <a:bodyPr vert="horz" wrap="square" lIns="0" tIns="0" rIns="0" bIns="0" rtlCol="0">
            <a:noAutofit/>
          </a:bodyPr>
          <a:lstStyle/>
          <a:p>
            <a:pPr marL="12700">
              <a:lnSpc>
                <a:spcPct val="100000"/>
              </a:lnSpc>
            </a:pPr>
            <a:r>
              <a:rPr lang="en-US" sz="1400" b="1" spc="75" dirty="0" smtClean="0">
                <a:solidFill>
                  <a:srgbClr val="000000"/>
                </a:solidFill>
                <a:latin typeface="Times New Roman"/>
                <a:cs typeface="Times New Roman"/>
              </a:rPr>
              <a:t>9</a:t>
            </a:r>
            <a:endParaRPr sz="1400" dirty="0">
              <a:solidFill>
                <a:srgbClr val="000000"/>
              </a:solidFill>
              <a:latin typeface="Times New Roman"/>
              <a:cs typeface="Times New Roman"/>
            </a:endParaRPr>
          </a:p>
        </p:txBody>
      </p:sp>
      <p:sp>
        <p:nvSpPr>
          <p:cNvPr id="15" name="object 15"/>
          <p:cNvSpPr txBox="1"/>
          <p:nvPr/>
        </p:nvSpPr>
        <p:spPr>
          <a:xfrm>
            <a:off x="6083356" y="4659148"/>
            <a:ext cx="124460" cy="226695"/>
          </a:xfrm>
          <a:prstGeom prst="rect">
            <a:avLst/>
          </a:prstGeom>
        </p:spPr>
        <p:txBody>
          <a:bodyPr vert="horz" wrap="square" lIns="0" tIns="0" rIns="0" bIns="0" rtlCol="0">
            <a:noAutofit/>
          </a:bodyPr>
          <a:lstStyle/>
          <a:p>
            <a:pPr marL="12700">
              <a:lnSpc>
                <a:spcPct val="100000"/>
              </a:lnSpc>
            </a:pPr>
            <a:r>
              <a:rPr sz="1400" b="1" spc="75" dirty="0" smtClean="0">
                <a:solidFill>
                  <a:srgbClr val="000000"/>
                </a:solidFill>
                <a:latin typeface="Times New Roman"/>
                <a:cs typeface="Times New Roman"/>
              </a:rPr>
              <a:t>8</a:t>
            </a:r>
            <a:endParaRPr sz="1400" dirty="0">
              <a:solidFill>
                <a:srgbClr val="000000"/>
              </a:solidFill>
              <a:latin typeface="Times New Roman"/>
              <a:cs typeface="Times New Roman"/>
            </a:endParaRPr>
          </a:p>
        </p:txBody>
      </p:sp>
      <p:sp>
        <p:nvSpPr>
          <p:cNvPr id="16" name="object 16"/>
          <p:cNvSpPr txBox="1"/>
          <p:nvPr/>
        </p:nvSpPr>
        <p:spPr>
          <a:xfrm>
            <a:off x="7010400" y="4953000"/>
            <a:ext cx="329711" cy="225348"/>
          </a:xfrm>
          <a:prstGeom prst="rect">
            <a:avLst/>
          </a:prstGeom>
        </p:spPr>
        <p:txBody>
          <a:bodyPr vert="horz" wrap="square" lIns="0" tIns="0" rIns="0" bIns="0" rtlCol="0">
            <a:noAutofit/>
          </a:bodyPr>
          <a:lstStyle/>
          <a:p>
            <a:pPr marL="12700">
              <a:lnSpc>
                <a:spcPct val="100000"/>
              </a:lnSpc>
            </a:pPr>
            <a:r>
              <a:rPr sz="1400" b="1" spc="75" dirty="0" smtClean="0">
                <a:solidFill>
                  <a:srgbClr val="000000"/>
                </a:solidFill>
                <a:latin typeface="Times New Roman"/>
                <a:cs typeface="Times New Roman"/>
              </a:rPr>
              <a:t>5</a:t>
            </a:r>
            <a:endParaRPr sz="1400" dirty="0">
              <a:solidFill>
                <a:srgbClr val="000000"/>
              </a:solidFill>
              <a:latin typeface="Times New Roman"/>
              <a:cs typeface="Times New Roman"/>
            </a:endParaRPr>
          </a:p>
        </p:txBody>
      </p:sp>
      <p:sp>
        <p:nvSpPr>
          <p:cNvPr id="17" name="object 17"/>
          <p:cNvSpPr txBox="1"/>
          <p:nvPr/>
        </p:nvSpPr>
        <p:spPr>
          <a:xfrm>
            <a:off x="1656137" y="5759375"/>
            <a:ext cx="6023610" cy="669925"/>
          </a:xfrm>
          <a:prstGeom prst="rect">
            <a:avLst/>
          </a:prstGeom>
        </p:spPr>
        <p:txBody>
          <a:bodyPr vert="horz" wrap="square" lIns="0" tIns="0" rIns="0" bIns="0" rtlCol="0">
            <a:noAutofit/>
          </a:bodyPr>
          <a:lstStyle/>
          <a:p>
            <a:pPr algn="ctr">
              <a:lnSpc>
                <a:spcPct val="100000"/>
              </a:lnSpc>
              <a:tabLst>
                <a:tab pos="957580" algn="l"/>
                <a:tab pos="2078355" algn="l"/>
                <a:tab pos="3062605" algn="l"/>
                <a:tab pos="4083685" algn="l"/>
                <a:tab pos="5064125" algn="l"/>
              </a:tabLst>
            </a:pPr>
            <a:r>
              <a:rPr sz="1400" spc="-170" dirty="0" smtClean="0">
                <a:solidFill>
                  <a:srgbClr val="000000"/>
                </a:solidFill>
                <a:latin typeface="Times New Roman"/>
                <a:cs typeface="Times New Roman"/>
              </a:rPr>
              <a:t>A</a:t>
            </a:r>
            <a:r>
              <a:rPr sz="1400" spc="-20" dirty="0" smtClean="0">
                <a:solidFill>
                  <a:srgbClr val="000000"/>
                </a:solidFill>
                <a:latin typeface="Times New Roman"/>
                <a:cs typeface="Times New Roman"/>
              </a:rPr>
              <a:t>l</a:t>
            </a:r>
            <a:r>
              <a:rPr sz="1400" spc="-45" dirty="0" smtClean="0">
                <a:solidFill>
                  <a:srgbClr val="000000"/>
                </a:solidFill>
                <a:latin typeface="Times New Roman"/>
                <a:cs typeface="Times New Roman"/>
              </a:rPr>
              <a:t>c</a:t>
            </a:r>
            <a:r>
              <a:rPr sz="1400" spc="35" dirty="0" smtClean="0">
                <a:solidFill>
                  <a:srgbClr val="000000"/>
                </a:solidFill>
                <a:latin typeface="Times New Roman"/>
                <a:cs typeface="Times New Roman"/>
              </a:rPr>
              <a:t>ohol	</a:t>
            </a:r>
            <a:r>
              <a:rPr sz="1400" spc="-120" dirty="0" smtClean="0">
                <a:solidFill>
                  <a:srgbClr val="000000"/>
                </a:solidFill>
                <a:latin typeface="Times New Roman"/>
                <a:cs typeface="Times New Roman"/>
              </a:rPr>
              <a:t>M</a:t>
            </a:r>
            <a:r>
              <a:rPr sz="1400" spc="20" dirty="0" smtClean="0">
                <a:solidFill>
                  <a:srgbClr val="000000"/>
                </a:solidFill>
                <a:latin typeface="Times New Roman"/>
                <a:cs typeface="Times New Roman"/>
              </a:rPr>
              <a:t>arijuana	</a:t>
            </a:r>
            <a:r>
              <a:rPr sz="1400" spc="-145" dirty="0" smtClean="0">
                <a:solidFill>
                  <a:srgbClr val="000000"/>
                </a:solidFill>
                <a:latin typeface="Times New Roman"/>
                <a:cs typeface="Times New Roman"/>
              </a:rPr>
              <a:t>C</a:t>
            </a:r>
            <a:r>
              <a:rPr sz="1400" spc="35" dirty="0" smtClean="0">
                <a:solidFill>
                  <a:srgbClr val="000000"/>
                </a:solidFill>
                <a:latin typeface="Times New Roman"/>
                <a:cs typeface="Times New Roman"/>
              </a:rPr>
              <a:t>ocaine	</a:t>
            </a:r>
            <a:r>
              <a:rPr sz="1400" spc="-100" dirty="0" smtClean="0">
                <a:solidFill>
                  <a:srgbClr val="000000"/>
                </a:solidFill>
                <a:latin typeface="Times New Roman"/>
                <a:cs typeface="Times New Roman"/>
              </a:rPr>
              <a:t>S</a:t>
            </a:r>
            <a:r>
              <a:rPr sz="1400" spc="25" dirty="0" smtClean="0">
                <a:solidFill>
                  <a:srgbClr val="000000"/>
                </a:solidFill>
                <a:latin typeface="Times New Roman"/>
                <a:cs typeface="Times New Roman"/>
              </a:rPr>
              <a:t>timulan</a:t>
            </a:r>
            <a:r>
              <a:rPr sz="1400" spc="70" dirty="0" smtClean="0">
                <a:solidFill>
                  <a:srgbClr val="000000"/>
                </a:solidFill>
                <a:latin typeface="Times New Roman"/>
                <a:cs typeface="Times New Roman"/>
              </a:rPr>
              <a:t>t	</a:t>
            </a:r>
            <a:r>
              <a:rPr sz="1400" spc="-170" dirty="0" smtClean="0">
                <a:solidFill>
                  <a:srgbClr val="000000"/>
                </a:solidFill>
                <a:latin typeface="Times New Roman"/>
                <a:cs typeface="Times New Roman"/>
              </a:rPr>
              <a:t>A</a:t>
            </a:r>
            <a:r>
              <a:rPr sz="1400" spc="15" dirty="0" smtClean="0">
                <a:solidFill>
                  <a:srgbClr val="000000"/>
                </a:solidFill>
                <a:latin typeface="Times New Roman"/>
                <a:cs typeface="Times New Roman"/>
              </a:rPr>
              <a:t>nalgesics	</a:t>
            </a:r>
            <a:r>
              <a:rPr sz="1400" spc="-75" dirty="0" smtClean="0">
                <a:solidFill>
                  <a:srgbClr val="000000"/>
                </a:solidFill>
                <a:latin typeface="Times New Roman"/>
                <a:cs typeface="Times New Roman"/>
              </a:rPr>
              <a:t>P</a:t>
            </a:r>
            <a:r>
              <a:rPr sz="1400" spc="-20" dirty="0" smtClean="0">
                <a:solidFill>
                  <a:srgbClr val="000000"/>
                </a:solidFill>
                <a:latin typeface="Times New Roman"/>
                <a:cs typeface="Times New Roman"/>
              </a:rPr>
              <a:t>s</a:t>
            </a:r>
            <a:r>
              <a:rPr sz="1400" spc="-40" dirty="0" smtClean="0">
                <a:solidFill>
                  <a:srgbClr val="000000"/>
                </a:solidFill>
                <a:latin typeface="Times New Roman"/>
                <a:cs typeface="Times New Roman"/>
              </a:rPr>
              <a:t>y</a:t>
            </a:r>
            <a:r>
              <a:rPr sz="1400" spc="20" dirty="0" smtClean="0">
                <a:solidFill>
                  <a:srgbClr val="000000"/>
                </a:solidFill>
                <a:latin typeface="Times New Roman"/>
                <a:cs typeface="Times New Roman"/>
              </a:rPr>
              <a:t>chedelics</a:t>
            </a:r>
            <a:endParaRPr sz="1400" dirty="0">
              <a:solidFill>
                <a:srgbClr val="000000"/>
              </a:solidFill>
              <a:latin typeface="Times New Roman"/>
              <a:cs typeface="Times New Roman"/>
            </a:endParaRPr>
          </a:p>
          <a:p>
            <a:pPr>
              <a:lnSpc>
                <a:spcPts val="1000"/>
              </a:lnSpc>
              <a:spcBef>
                <a:spcPts val="86"/>
              </a:spcBef>
            </a:pPr>
            <a:endParaRPr sz="1000" dirty="0"/>
          </a:p>
          <a:p>
            <a:pPr marL="144780" marR="261620" algn="ctr">
              <a:lnSpc>
                <a:spcPct val="100000"/>
              </a:lnSpc>
            </a:pPr>
            <a:r>
              <a:rPr sz="1000" spc="-65" dirty="0" smtClean="0">
                <a:solidFill>
                  <a:srgbClr val="6D6F71"/>
                </a:solidFill>
                <a:latin typeface="Times New Roman"/>
                <a:cs typeface="Times New Roman"/>
              </a:rPr>
              <a:t>S</a:t>
            </a:r>
            <a:r>
              <a:rPr sz="1000" spc="35" dirty="0" smtClean="0">
                <a:solidFill>
                  <a:srgbClr val="6D6F71"/>
                </a:solidFill>
                <a:latin typeface="Times New Roman"/>
                <a:cs typeface="Times New Roman"/>
              </a:rPr>
              <a:t>ou</a:t>
            </a:r>
            <a:r>
              <a:rPr sz="1000" spc="10" dirty="0" smtClean="0">
                <a:solidFill>
                  <a:srgbClr val="6D6F71"/>
                </a:solidFill>
                <a:latin typeface="Times New Roman"/>
                <a:cs typeface="Times New Roman"/>
              </a:rPr>
              <a:t>r</a:t>
            </a:r>
            <a:r>
              <a:rPr sz="1000" spc="-10" dirty="0" smtClean="0">
                <a:solidFill>
                  <a:srgbClr val="6D6F71"/>
                </a:solidFill>
                <a:latin typeface="Times New Roman"/>
                <a:cs typeface="Times New Roman"/>
              </a:rPr>
              <a:t>ce:</a:t>
            </a:r>
            <a:r>
              <a:rPr sz="1000" spc="-75" dirty="0" smtClean="0">
                <a:solidFill>
                  <a:srgbClr val="6D6F71"/>
                </a:solidFill>
                <a:latin typeface="Times New Roman"/>
                <a:cs typeface="Times New Roman"/>
              </a:rPr>
              <a:t> </a:t>
            </a:r>
            <a:r>
              <a:rPr sz="1000" spc="-140" dirty="0" smtClean="0">
                <a:solidFill>
                  <a:srgbClr val="6D6F71"/>
                </a:solidFill>
                <a:latin typeface="Times New Roman"/>
                <a:cs typeface="Times New Roman"/>
              </a:rPr>
              <a:t>W</a:t>
            </a:r>
            <a:r>
              <a:rPr sz="1000" spc="40" dirty="0" smtClean="0">
                <a:solidFill>
                  <a:srgbClr val="6D6F71"/>
                </a:solidFill>
                <a:latin typeface="Times New Roman"/>
                <a:cs typeface="Times New Roman"/>
              </a:rPr>
              <a:t>ag</a:t>
            </a:r>
            <a:r>
              <a:rPr sz="1000" spc="35" dirty="0" smtClean="0">
                <a:solidFill>
                  <a:srgbClr val="6D6F71"/>
                </a:solidFill>
                <a:latin typeface="Times New Roman"/>
                <a:cs typeface="Times New Roman"/>
              </a:rPr>
              <a:t>ne</a:t>
            </a:r>
            <a:r>
              <a:rPr sz="1000" spc="-30" dirty="0" smtClean="0">
                <a:solidFill>
                  <a:srgbClr val="6D6F71"/>
                </a:solidFill>
                <a:latin typeface="Times New Roman"/>
                <a:cs typeface="Times New Roman"/>
              </a:rPr>
              <a:t>r</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175" dirty="0" smtClean="0">
                <a:solidFill>
                  <a:srgbClr val="6D6F71"/>
                </a:solidFill>
                <a:latin typeface="Times New Roman"/>
                <a:cs typeface="Times New Roman"/>
              </a:rPr>
              <a:t>F</a:t>
            </a:r>
            <a:r>
              <a:rPr sz="1000" spc="-70" dirty="0" smtClean="0">
                <a:solidFill>
                  <a:srgbClr val="6D6F71"/>
                </a:solidFill>
                <a:latin typeface="Times New Roman"/>
                <a:cs typeface="Times New Roman"/>
              </a:rPr>
              <a:t>.A.</a:t>
            </a:r>
            <a:r>
              <a:rPr sz="1000" spc="-40" dirty="0" smtClean="0">
                <a:solidFill>
                  <a:srgbClr val="6D6F71"/>
                </a:solidFill>
                <a:latin typeface="Times New Roman"/>
                <a:cs typeface="Times New Roman"/>
              </a:rPr>
              <a:t> </a:t>
            </a:r>
            <a:r>
              <a:rPr sz="1000" spc="-180" dirty="0" smtClean="0">
                <a:solidFill>
                  <a:srgbClr val="6D6F71"/>
                </a:solidFill>
                <a:latin typeface="Times New Roman"/>
                <a:cs typeface="Times New Roman"/>
              </a:rPr>
              <a:t>&amp;</a:t>
            </a:r>
            <a:r>
              <a:rPr sz="1000" spc="-40" dirty="0" smtClean="0">
                <a:solidFill>
                  <a:srgbClr val="6D6F71"/>
                </a:solidFill>
                <a:latin typeface="Times New Roman"/>
                <a:cs typeface="Times New Roman"/>
              </a:rPr>
              <a:t> </a:t>
            </a:r>
            <a:r>
              <a:rPr sz="1000" spc="-125" dirty="0" smtClean="0">
                <a:solidFill>
                  <a:srgbClr val="6D6F71"/>
                </a:solidFill>
                <a:latin typeface="Times New Roman"/>
                <a:cs typeface="Times New Roman"/>
              </a:rPr>
              <a:t>A</a:t>
            </a:r>
            <a:r>
              <a:rPr sz="1000" spc="50" dirty="0" smtClean="0">
                <a:solidFill>
                  <a:srgbClr val="6D6F71"/>
                </a:solidFill>
                <a:latin typeface="Times New Roman"/>
                <a:cs typeface="Times New Roman"/>
              </a:rPr>
              <a:t>n</a:t>
            </a:r>
            <a:r>
              <a:rPr sz="1000" spc="45" dirty="0" smtClean="0">
                <a:solidFill>
                  <a:srgbClr val="6D6F71"/>
                </a:solidFill>
                <a:latin typeface="Times New Roman"/>
                <a:cs typeface="Times New Roman"/>
              </a:rPr>
              <a:t>tho</a:t>
            </a:r>
            <a:r>
              <a:rPr sz="1000" spc="40" dirty="0" smtClean="0">
                <a:solidFill>
                  <a:srgbClr val="6D6F71"/>
                </a:solidFill>
                <a:latin typeface="Times New Roman"/>
                <a:cs typeface="Times New Roman"/>
              </a:rPr>
              <a:t>n</a:t>
            </a:r>
            <a:r>
              <a:rPr sz="1000" spc="-70" dirty="0" smtClean="0">
                <a:solidFill>
                  <a:srgbClr val="6D6F71"/>
                </a:solidFill>
                <a:latin typeface="Times New Roman"/>
                <a:cs typeface="Times New Roman"/>
              </a:rPr>
              <a:t>y</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35" dirty="0" smtClean="0">
                <a:solidFill>
                  <a:srgbClr val="6D6F71"/>
                </a:solidFill>
                <a:latin typeface="Times New Roman"/>
                <a:cs typeface="Times New Roman"/>
              </a:rPr>
              <a:t>J</a:t>
            </a:r>
            <a:r>
              <a:rPr sz="1000" spc="-60" dirty="0" smtClean="0">
                <a:solidFill>
                  <a:srgbClr val="6D6F71"/>
                </a:solidFill>
                <a:latin typeface="Times New Roman"/>
                <a:cs typeface="Times New Roman"/>
              </a:rPr>
              <a:t>.C.</a:t>
            </a:r>
            <a:r>
              <a:rPr sz="1000" spc="-40" dirty="0" smtClean="0">
                <a:solidFill>
                  <a:srgbClr val="6D6F71"/>
                </a:solidFill>
                <a:latin typeface="Times New Roman"/>
                <a:cs typeface="Times New Roman"/>
              </a:rPr>
              <a:t> </a:t>
            </a:r>
            <a:r>
              <a:rPr sz="1000" spc="-105" dirty="0" smtClean="0">
                <a:solidFill>
                  <a:srgbClr val="6D6F71"/>
                </a:solidFill>
                <a:latin typeface="Times New Roman"/>
                <a:cs typeface="Times New Roman"/>
              </a:rPr>
              <a:t>F</a:t>
            </a:r>
            <a:r>
              <a:rPr sz="1000" spc="-20" dirty="0" smtClean="0">
                <a:solidFill>
                  <a:srgbClr val="6D6F71"/>
                </a:solidFill>
                <a:latin typeface="Times New Roman"/>
                <a:cs typeface="Times New Roman"/>
              </a:rPr>
              <a:t>r</a:t>
            </a:r>
            <a:r>
              <a:rPr sz="1000" spc="50" dirty="0" smtClean="0">
                <a:solidFill>
                  <a:srgbClr val="6D6F71"/>
                </a:solidFill>
                <a:latin typeface="Times New Roman"/>
                <a:cs typeface="Times New Roman"/>
              </a:rPr>
              <a:t>om</a:t>
            </a:r>
            <a:r>
              <a:rPr sz="1000" spc="-40" dirty="0" smtClean="0">
                <a:solidFill>
                  <a:srgbClr val="6D6F71"/>
                </a:solidFill>
                <a:latin typeface="Times New Roman"/>
                <a:cs typeface="Times New Roman"/>
              </a:rPr>
              <a:t> </a:t>
            </a:r>
            <a:r>
              <a:rPr sz="1000" spc="-50" dirty="0" smtClean="0">
                <a:solidFill>
                  <a:srgbClr val="6D6F71"/>
                </a:solidFill>
                <a:latin typeface="Times New Roman"/>
                <a:cs typeface="Times New Roman"/>
              </a:rPr>
              <a:t>fi</a:t>
            </a:r>
            <a:r>
              <a:rPr sz="1000" spc="15" dirty="0" smtClean="0">
                <a:solidFill>
                  <a:srgbClr val="6D6F71"/>
                </a:solidFill>
                <a:latin typeface="Times New Roman"/>
                <a:cs typeface="Times New Roman"/>
              </a:rPr>
              <a:t>rst</a:t>
            </a:r>
            <a:r>
              <a:rPr sz="1000" spc="-40" dirty="0" smtClean="0">
                <a:solidFill>
                  <a:srgbClr val="6D6F71"/>
                </a:solidFill>
                <a:latin typeface="Times New Roman"/>
                <a:cs typeface="Times New Roman"/>
              </a:rPr>
              <a:t> </a:t>
            </a:r>
            <a:r>
              <a:rPr sz="1000" spc="40" dirty="0" smtClean="0">
                <a:solidFill>
                  <a:srgbClr val="6D6F71"/>
                </a:solidFill>
                <a:latin typeface="Times New Roman"/>
                <a:cs typeface="Times New Roman"/>
              </a:rPr>
              <a:t>drug</a:t>
            </a:r>
            <a:r>
              <a:rPr sz="1000" spc="-40" dirty="0" smtClean="0">
                <a:solidFill>
                  <a:srgbClr val="6D6F71"/>
                </a:solidFill>
                <a:latin typeface="Times New Roman"/>
                <a:cs typeface="Times New Roman"/>
              </a:rPr>
              <a:t> </a:t>
            </a:r>
            <a:r>
              <a:rPr sz="1000" spc="35" dirty="0" smtClean="0">
                <a:solidFill>
                  <a:srgbClr val="6D6F71"/>
                </a:solidFill>
                <a:latin typeface="Times New Roman"/>
                <a:cs typeface="Times New Roman"/>
              </a:rPr>
              <a:t>use</a:t>
            </a:r>
            <a:r>
              <a:rPr sz="1000" spc="-40" dirty="0" smtClean="0">
                <a:solidFill>
                  <a:srgbClr val="6D6F71"/>
                </a:solidFill>
                <a:latin typeface="Times New Roman"/>
                <a:cs typeface="Times New Roman"/>
              </a:rPr>
              <a:t> </a:t>
            </a:r>
            <a:r>
              <a:rPr sz="1000" spc="40" dirty="0" smtClean="0">
                <a:solidFill>
                  <a:srgbClr val="6D6F71"/>
                </a:solidFill>
                <a:latin typeface="Times New Roman"/>
                <a:cs typeface="Times New Roman"/>
              </a:rPr>
              <a:t>t</a:t>
            </a:r>
            <a:r>
              <a:rPr sz="1000" spc="45" dirty="0" smtClean="0">
                <a:solidFill>
                  <a:srgbClr val="6D6F71"/>
                </a:solidFill>
                <a:latin typeface="Times New Roman"/>
                <a:cs typeface="Times New Roman"/>
              </a:rPr>
              <a:t>o</a:t>
            </a:r>
            <a:r>
              <a:rPr sz="1000" spc="-40" dirty="0" smtClean="0">
                <a:solidFill>
                  <a:srgbClr val="6D6F71"/>
                </a:solidFill>
                <a:latin typeface="Times New Roman"/>
                <a:cs typeface="Times New Roman"/>
              </a:rPr>
              <a:t> </a:t>
            </a:r>
            <a:r>
              <a:rPr sz="1000" spc="40" dirty="0" smtClean="0">
                <a:solidFill>
                  <a:srgbClr val="6D6F71"/>
                </a:solidFill>
                <a:latin typeface="Times New Roman"/>
                <a:cs typeface="Times New Roman"/>
              </a:rPr>
              <a:t>drug</a:t>
            </a:r>
            <a:r>
              <a:rPr sz="1000" spc="-40" dirty="0" smtClean="0">
                <a:solidFill>
                  <a:srgbClr val="6D6F71"/>
                </a:solidFill>
                <a:latin typeface="Times New Roman"/>
                <a:cs typeface="Times New Roman"/>
              </a:rPr>
              <a:t> </a:t>
            </a:r>
            <a:r>
              <a:rPr sz="1000" spc="50" dirty="0" smtClean="0">
                <a:solidFill>
                  <a:srgbClr val="6D6F71"/>
                </a:solidFill>
                <a:latin typeface="Times New Roman"/>
                <a:cs typeface="Times New Roman"/>
              </a:rPr>
              <a:t>dependen</a:t>
            </a:r>
            <a:r>
              <a:rPr sz="1000" spc="35" dirty="0" smtClean="0">
                <a:solidFill>
                  <a:srgbClr val="6D6F71"/>
                </a:solidFill>
                <a:latin typeface="Times New Roman"/>
                <a:cs typeface="Times New Roman"/>
              </a:rPr>
              <a:t>c</a:t>
            </a:r>
            <a:r>
              <a:rPr sz="1000" spc="-10" dirty="0" smtClean="0">
                <a:solidFill>
                  <a:srgbClr val="6D6F71"/>
                </a:solidFill>
                <a:latin typeface="Times New Roman"/>
                <a:cs typeface="Times New Roman"/>
              </a:rPr>
              <a:t>e;</a:t>
            </a:r>
            <a:r>
              <a:rPr sz="1000" spc="-40" dirty="0" smtClean="0">
                <a:solidFill>
                  <a:srgbClr val="6D6F71"/>
                </a:solidFill>
                <a:latin typeface="Times New Roman"/>
                <a:cs typeface="Times New Roman"/>
              </a:rPr>
              <a:t> </a:t>
            </a:r>
            <a:r>
              <a:rPr sz="1000" spc="30" dirty="0" smtClean="0">
                <a:solidFill>
                  <a:srgbClr val="6D6F71"/>
                </a:solidFill>
                <a:latin typeface="Times New Roman"/>
                <a:cs typeface="Times New Roman"/>
              </a:rPr>
              <a:t>de</a:t>
            </a:r>
            <a:r>
              <a:rPr sz="1000" spc="25" dirty="0" smtClean="0">
                <a:solidFill>
                  <a:srgbClr val="6D6F71"/>
                </a:solidFill>
                <a:latin typeface="Times New Roman"/>
                <a:cs typeface="Times New Roman"/>
              </a:rPr>
              <a:t>v</a:t>
            </a:r>
            <a:r>
              <a:rPr sz="1000" spc="35" dirty="0" smtClean="0">
                <a:solidFill>
                  <a:srgbClr val="6D6F71"/>
                </a:solidFill>
                <a:latin typeface="Times New Roman"/>
                <a:cs typeface="Times New Roman"/>
              </a:rPr>
              <a:t>elopmen</a:t>
            </a:r>
            <a:r>
              <a:rPr sz="1000" spc="15" dirty="0" smtClean="0">
                <a:solidFill>
                  <a:srgbClr val="6D6F71"/>
                </a:solidFill>
                <a:latin typeface="Times New Roman"/>
                <a:cs typeface="Times New Roman"/>
              </a:rPr>
              <a:t>tal</a:t>
            </a:r>
            <a:r>
              <a:rPr sz="1000" spc="-40" dirty="0" smtClean="0">
                <a:solidFill>
                  <a:srgbClr val="6D6F71"/>
                </a:solidFill>
                <a:latin typeface="Times New Roman"/>
                <a:cs typeface="Times New Roman"/>
              </a:rPr>
              <a:t> </a:t>
            </a:r>
            <a:r>
              <a:rPr sz="1000" spc="35" dirty="0" smtClean="0">
                <a:solidFill>
                  <a:srgbClr val="6D6F71"/>
                </a:solidFill>
                <a:latin typeface="Times New Roman"/>
                <a:cs typeface="Times New Roman"/>
              </a:rPr>
              <a:t>per</a:t>
            </a:r>
            <a:r>
              <a:rPr sz="1000" spc="15" dirty="0" smtClean="0">
                <a:solidFill>
                  <a:srgbClr val="6D6F71"/>
                </a:solidFill>
                <a:latin typeface="Times New Roman"/>
                <a:cs typeface="Times New Roman"/>
              </a:rPr>
              <a:t>iods</a:t>
            </a:r>
            <a:r>
              <a:rPr sz="1000" spc="-40" dirty="0" smtClean="0">
                <a:solidFill>
                  <a:srgbClr val="6D6F71"/>
                </a:solidFill>
                <a:latin typeface="Times New Roman"/>
                <a:cs typeface="Times New Roman"/>
              </a:rPr>
              <a:t> </a:t>
            </a:r>
            <a:r>
              <a:rPr sz="1000" spc="0" dirty="0" smtClean="0">
                <a:solidFill>
                  <a:srgbClr val="6D6F71"/>
                </a:solidFill>
                <a:latin typeface="Times New Roman"/>
                <a:cs typeface="Times New Roman"/>
              </a:rPr>
              <a:t>of</a:t>
            </a:r>
            <a:r>
              <a:rPr sz="1000" spc="-40" dirty="0" smtClean="0">
                <a:solidFill>
                  <a:srgbClr val="6D6F71"/>
                </a:solidFill>
                <a:latin typeface="Times New Roman"/>
                <a:cs typeface="Times New Roman"/>
              </a:rPr>
              <a:t> </a:t>
            </a:r>
            <a:r>
              <a:rPr sz="1000" spc="-10" dirty="0" smtClean="0">
                <a:solidFill>
                  <a:srgbClr val="6D6F71"/>
                </a:solidFill>
                <a:latin typeface="Times New Roman"/>
                <a:cs typeface="Times New Roman"/>
              </a:rPr>
              <a:t>r</a:t>
            </a:r>
            <a:r>
              <a:rPr sz="1000" spc="-25" dirty="0" smtClean="0">
                <a:solidFill>
                  <a:srgbClr val="6D6F71"/>
                </a:solidFill>
                <a:latin typeface="Times New Roman"/>
                <a:cs typeface="Times New Roman"/>
              </a:rPr>
              <a:t>isk</a:t>
            </a:r>
            <a:r>
              <a:rPr sz="1000" spc="-15" dirty="0" smtClean="0">
                <a:solidFill>
                  <a:srgbClr val="6D6F71"/>
                </a:solidFill>
                <a:latin typeface="Times New Roman"/>
                <a:cs typeface="Times New Roman"/>
              </a:rPr>
              <a:t> </a:t>
            </a:r>
            <a:r>
              <a:rPr sz="1000" spc="-60" dirty="0" smtClean="0">
                <a:solidFill>
                  <a:srgbClr val="6D6F71"/>
                </a:solidFill>
                <a:latin typeface="Times New Roman"/>
                <a:cs typeface="Times New Roman"/>
              </a:rPr>
              <a:t>f</a:t>
            </a:r>
            <a:r>
              <a:rPr sz="1000" spc="20" dirty="0" smtClean="0">
                <a:solidFill>
                  <a:srgbClr val="6D6F71"/>
                </a:solidFill>
                <a:latin typeface="Times New Roman"/>
                <a:cs typeface="Times New Roman"/>
              </a:rPr>
              <a:t>or</a:t>
            </a:r>
            <a:r>
              <a:rPr sz="1000" spc="-40" dirty="0" smtClean="0">
                <a:solidFill>
                  <a:srgbClr val="6D6F71"/>
                </a:solidFill>
                <a:latin typeface="Times New Roman"/>
                <a:cs typeface="Times New Roman"/>
              </a:rPr>
              <a:t> </a:t>
            </a:r>
            <a:r>
              <a:rPr sz="1000" spc="50" dirty="0" smtClean="0">
                <a:solidFill>
                  <a:srgbClr val="6D6F71"/>
                </a:solidFill>
                <a:latin typeface="Times New Roman"/>
                <a:cs typeface="Times New Roman"/>
              </a:rPr>
              <a:t>dependen</a:t>
            </a:r>
            <a:r>
              <a:rPr sz="1000" spc="35" dirty="0" smtClean="0">
                <a:solidFill>
                  <a:srgbClr val="6D6F71"/>
                </a:solidFill>
                <a:latin typeface="Times New Roman"/>
                <a:cs typeface="Times New Roman"/>
              </a:rPr>
              <a:t>c</a:t>
            </a:r>
            <a:r>
              <a:rPr sz="1000" spc="55" dirty="0" smtClean="0">
                <a:solidFill>
                  <a:srgbClr val="6D6F71"/>
                </a:solidFill>
                <a:latin typeface="Times New Roman"/>
                <a:cs typeface="Times New Roman"/>
              </a:rPr>
              <a:t>e</a:t>
            </a:r>
            <a:r>
              <a:rPr sz="1000" spc="-40" dirty="0" smtClean="0">
                <a:solidFill>
                  <a:srgbClr val="6D6F71"/>
                </a:solidFill>
                <a:latin typeface="Times New Roman"/>
                <a:cs typeface="Times New Roman"/>
              </a:rPr>
              <a:t> </a:t>
            </a:r>
            <a:r>
              <a:rPr sz="1000" spc="55" dirty="0" smtClean="0">
                <a:solidFill>
                  <a:srgbClr val="6D6F71"/>
                </a:solidFill>
                <a:latin typeface="Times New Roman"/>
                <a:cs typeface="Times New Roman"/>
              </a:rPr>
              <a:t>upon</a:t>
            </a:r>
            <a:r>
              <a:rPr sz="1000" spc="-40" dirty="0" smtClean="0">
                <a:solidFill>
                  <a:srgbClr val="6D6F71"/>
                </a:solidFill>
                <a:latin typeface="Times New Roman"/>
                <a:cs typeface="Times New Roman"/>
              </a:rPr>
              <a:t> </a:t>
            </a:r>
            <a:r>
              <a:rPr sz="1000" spc="25" dirty="0" smtClean="0">
                <a:solidFill>
                  <a:srgbClr val="6D6F71"/>
                </a:solidFill>
                <a:latin typeface="Times New Roman"/>
                <a:cs typeface="Times New Roman"/>
              </a:rPr>
              <a:t>cannabi</a:t>
            </a:r>
            <a:r>
              <a:rPr sz="1000" spc="5" dirty="0" smtClean="0">
                <a:solidFill>
                  <a:srgbClr val="6D6F71"/>
                </a:solidFill>
                <a:latin typeface="Times New Roman"/>
                <a:cs typeface="Times New Roman"/>
              </a:rPr>
              <a:t>s</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10" dirty="0" smtClean="0">
                <a:solidFill>
                  <a:srgbClr val="6D6F71"/>
                </a:solidFill>
                <a:latin typeface="Times New Roman"/>
                <a:cs typeface="Times New Roman"/>
              </a:rPr>
              <a:t>c</a:t>
            </a:r>
            <a:r>
              <a:rPr sz="1000" spc="25" dirty="0" smtClean="0">
                <a:solidFill>
                  <a:srgbClr val="6D6F71"/>
                </a:solidFill>
                <a:latin typeface="Times New Roman"/>
                <a:cs typeface="Times New Roman"/>
              </a:rPr>
              <a:t>ocain</a:t>
            </a:r>
            <a:r>
              <a:rPr sz="1000" spc="10" dirty="0" smtClean="0">
                <a:solidFill>
                  <a:srgbClr val="6D6F71"/>
                </a:solidFill>
                <a:latin typeface="Times New Roman"/>
                <a:cs typeface="Times New Roman"/>
              </a:rPr>
              <a:t>e</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45" dirty="0" smtClean="0">
                <a:solidFill>
                  <a:srgbClr val="6D6F71"/>
                </a:solidFill>
                <a:latin typeface="Times New Roman"/>
                <a:cs typeface="Times New Roman"/>
              </a:rPr>
              <a:t>and</a:t>
            </a:r>
            <a:r>
              <a:rPr sz="1000" spc="-40" dirty="0" smtClean="0">
                <a:solidFill>
                  <a:srgbClr val="6D6F71"/>
                </a:solidFill>
                <a:latin typeface="Times New Roman"/>
                <a:cs typeface="Times New Roman"/>
              </a:rPr>
              <a:t> </a:t>
            </a:r>
            <a:r>
              <a:rPr sz="1000" spc="0" dirty="0" smtClean="0">
                <a:solidFill>
                  <a:srgbClr val="6D6F71"/>
                </a:solidFill>
                <a:latin typeface="Times New Roman"/>
                <a:cs typeface="Times New Roman"/>
              </a:rPr>
              <a:t>al</a:t>
            </a:r>
            <a:r>
              <a:rPr sz="1000" spc="-10" dirty="0" smtClean="0">
                <a:solidFill>
                  <a:srgbClr val="6D6F71"/>
                </a:solidFill>
                <a:latin typeface="Times New Roman"/>
                <a:cs typeface="Times New Roman"/>
              </a:rPr>
              <a:t>c</a:t>
            </a:r>
            <a:r>
              <a:rPr sz="1000" spc="30" dirty="0" smtClean="0">
                <a:solidFill>
                  <a:srgbClr val="6D6F71"/>
                </a:solidFill>
                <a:latin typeface="Times New Roman"/>
                <a:cs typeface="Times New Roman"/>
              </a:rPr>
              <a:t>oho</a:t>
            </a:r>
            <a:r>
              <a:rPr sz="1000" spc="5" dirty="0" smtClean="0">
                <a:solidFill>
                  <a:srgbClr val="6D6F71"/>
                </a:solidFill>
                <a:latin typeface="Times New Roman"/>
                <a:cs typeface="Times New Roman"/>
              </a:rPr>
              <a:t>l</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5" dirty="0" smtClean="0">
                <a:solidFill>
                  <a:srgbClr val="6D6F71"/>
                </a:solidFill>
                <a:latin typeface="Times New Roman"/>
                <a:cs typeface="Times New Roman"/>
              </a:rPr>
              <a:t>Neu</a:t>
            </a:r>
            <a:r>
              <a:rPr sz="1000" spc="-10" dirty="0" smtClean="0">
                <a:solidFill>
                  <a:srgbClr val="6D6F71"/>
                </a:solidFill>
                <a:latin typeface="Times New Roman"/>
                <a:cs typeface="Times New Roman"/>
              </a:rPr>
              <a:t>r</a:t>
            </a:r>
            <a:r>
              <a:rPr sz="1000" spc="20" dirty="0" smtClean="0">
                <a:solidFill>
                  <a:srgbClr val="6D6F71"/>
                </a:solidFill>
                <a:latin typeface="Times New Roman"/>
                <a:cs typeface="Times New Roman"/>
              </a:rPr>
              <a:t>ops</a:t>
            </a:r>
            <a:r>
              <a:rPr sz="1000" spc="15" dirty="0" smtClean="0">
                <a:solidFill>
                  <a:srgbClr val="6D6F71"/>
                </a:solidFill>
                <a:latin typeface="Times New Roman"/>
                <a:cs typeface="Times New Roman"/>
              </a:rPr>
              <a:t>y</a:t>
            </a:r>
            <a:r>
              <a:rPr sz="1000" spc="35" dirty="0" smtClean="0">
                <a:solidFill>
                  <a:srgbClr val="6D6F71"/>
                </a:solidFill>
                <a:latin typeface="Times New Roman"/>
                <a:cs typeface="Times New Roman"/>
              </a:rPr>
              <a:t>chopharma</a:t>
            </a:r>
            <a:r>
              <a:rPr sz="1000" spc="15" dirty="0" smtClean="0">
                <a:solidFill>
                  <a:srgbClr val="6D6F71"/>
                </a:solidFill>
                <a:latin typeface="Times New Roman"/>
                <a:cs typeface="Times New Roman"/>
              </a:rPr>
              <a:t>c</a:t>
            </a:r>
            <a:r>
              <a:rPr sz="1000" spc="10" dirty="0" smtClean="0">
                <a:solidFill>
                  <a:srgbClr val="6D6F71"/>
                </a:solidFill>
                <a:latin typeface="Times New Roman"/>
                <a:cs typeface="Times New Roman"/>
              </a:rPr>
              <a:t>ology</a:t>
            </a:r>
            <a:r>
              <a:rPr sz="1000" spc="-40" dirty="0" smtClean="0">
                <a:solidFill>
                  <a:srgbClr val="6D6F71"/>
                </a:solidFill>
                <a:latin typeface="Times New Roman"/>
                <a:cs typeface="Times New Roman"/>
              </a:rPr>
              <a:t> </a:t>
            </a:r>
            <a:r>
              <a:rPr sz="1000" spc="-10" dirty="0" smtClean="0">
                <a:solidFill>
                  <a:srgbClr val="6D6F71"/>
                </a:solidFill>
                <a:latin typeface="Times New Roman"/>
                <a:cs typeface="Times New Roman"/>
              </a:rPr>
              <a:t>26,</a:t>
            </a:r>
            <a:r>
              <a:rPr sz="1000" spc="-40" dirty="0" smtClean="0">
                <a:solidFill>
                  <a:srgbClr val="6D6F71"/>
                </a:solidFill>
                <a:latin typeface="Times New Roman"/>
                <a:cs typeface="Times New Roman"/>
              </a:rPr>
              <a:t> </a:t>
            </a:r>
            <a:r>
              <a:rPr sz="1000" spc="0" dirty="0" smtClean="0">
                <a:solidFill>
                  <a:srgbClr val="6D6F71"/>
                </a:solidFill>
                <a:latin typeface="Times New Roman"/>
                <a:cs typeface="Times New Roman"/>
              </a:rPr>
              <a:t>479-488</a:t>
            </a:r>
            <a:r>
              <a:rPr sz="1000" spc="-40" dirty="0" smtClean="0">
                <a:solidFill>
                  <a:srgbClr val="6D6F71"/>
                </a:solidFill>
                <a:latin typeface="Times New Roman"/>
                <a:cs typeface="Times New Roman"/>
              </a:rPr>
              <a:t> </a:t>
            </a:r>
            <a:r>
              <a:rPr sz="1000" spc="-20" dirty="0" smtClean="0">
                <a:solidFill>
                  <a:srgbClr val="6D6F71"/>
                </a:solidFill>
                <a:latin typeface="Times New Roman"/>
                <a:cs typeface="Times New Roman"/>
              </a:rPr>
              <a:t>(2002).</a:t>
            </a:r>
            <a:endParaRPr sz="1000" dirty="0">
              <a:latin typeface="Times New Roman"/>
              <a:cs typeface="Times New Roman"/>
            </a:endParaRPr>
          </a:p>
        </p:txBody>
      </p:sp>
      <p:sp>
        <p:nvSpPr>
          <p:cNvPr id="18" name="object 18"/>
          <p:cNvSpPr txBox="1"/>
          <p:nvPr/>
        </p:nvSpPr>
        <p:spPr>
          <a:xfrm>
            <a:off x="7984039" y="5759375"/>
            <a:ext cx="525145" cy="227965"/>
          </a:xfrm>
          <a:prstGeom prst="rect">
            <a:avLst/>
          </a:prstGeom>
        </p:spPr>
        <p:txBody>
          <a:bodyPr vert="horz" wrap="square" lIns="0" tIns="0" rIns="0" bIns="0" rtlCol="0">
            <a:noAutofit/>
          </a:bodyPr>
          <a:lstStyle/>
          <a:p>
            <a:pPr marL="12700">
              <a:lnSpc>
                <a:spcPct val="100000"/>
              </a:lnSpc>
            </a:pPr>
            <a:r>
              <a:rPr sz="1400" spc="-20" dirty="0" smtClean="0">
                <a:solidFill>
                  <a:srgbClr val="000000"/>
                </a:solidFill>
                <a:latin typeface="Times New Roman"/>
                <a:cs typeface="Times New Roman"/>
              </a:rPr>
              <a:t>He</a:t>
            </a:r>
            <a:r>
              <a:rPr sz="1400" spc="-25" dirty="0" smtClean="0">
                <a:solidFill>
                  <a:srgbClr val="000000"/>
                </a:solidFill>
                <a:latin typeface="Times New Roman"/>
                <a:cs typeface="Times New Roman"/>
              </a:rPr>
              <a:t>r</a:t>
            </a:r>
            <a:r>
              <a:rPr sz="1400" spc="20" dirty="0" smtClean="0">
                <a:solidFill>
                  <a:srgbClr val="000000"/>
                </a:solidFill>
                <a:latin typeface="Times New Roman"/>
                <a:cs typeface="Times New Roman"/>
              </a:rPr>
              <a:t>oin</a:t>
            </a:r>
            <a:endParaRPr sz="1400" dirty="0">
              <a:solidFill>
                <a:srgbClr val="000000"/>
              </a:solidFill>
              <a:latin typeface="Times New Roman"/>
              <a:cs typeface="Times New Roman"/>
            </a:endParaRPr>
          </a:p>
        </p:txBody>
      </p:sp>
      <p:sp>
        <p:nvSpPr>
          <p:cNvPr id="19" name="object 19"/>
          <p:cNvSpPr txBox="1"/>
          <p:nvPr/>
        </p:nvSpPr>
        <p:spPr>
          <a:xfrm>
            <a:off x="2256048" y="2235907"/>
            <a:ext cx="4601845" cy="226695"/>
          </a:xfrm>
          <a:prstGeom prst="rect">
            <a:avLst/>
          </a:prstGeom>
        </p:spPr>
        <p:txBody>
          <a:bodyPr vert="horz" wrap="square" lIns="0" tIns="0" rIns="0" bIns="0" rtlCol="0">
            <a:noAutofit/>
          </a:bodyPr>
          <a:lstStyle/>
          <a:p>
            <a:pPr marL="12700">
              <a:lnSpc>
                <a:spcPct val="100000"/>
              </a:lnSpc>
            </a:pPr>
            <a:r>
              <a:rPr sz="1400" b="1" spc="-120" dirty="0" smtClean="0">
                <a:solidFill>
                  <a:srgbClr val="000000"/>
                </a:solidFill>
                <a:latin typeface="Times New Roman"/>
                <a:cs typeface="Times New Roman"/>
              </a:rPr>
              <a:t>ESTI</a:t>
            </a:r>
            <a:r>
              <a:rPr sz="1400" b="1" spc="-204" dirty="0" smtClean="0">
                <a:solidFill>
                  <a:srgbClr val="000000"/>
                </a:solidFill>
                <a:latin typeface="Times New Roman"/>
                <a:cs typeface="Times New Roman"/>
              </a:rPr>
              <a:t>M</a:t>
            </a:r>
            <a:r>
              <a:rPr sz="1400" b="1" spc="-225" dirty="0" smtClean="0">
                <a:solidFill>
                  <a:srgbClr val="000000"/>
                </a:solidFill>
                <a:latin typeface="Times New Roman"/>
                <a:cs typeface="Times New Roman"/>
              </a:rPr>
              <a:t>A</a:t>
            </a:r>
            <a:r>
              <a:rPr sz="1400" b="1" spc="-135" dirty="0" smtClean="0">
                <a:solidFill>
                  <a:srgbClr val="000000"/>
                </a:solidFill>
                <a:latin typeface="Times New Roman"/>
                <a:cs typeface="Times New Roman"/>
              </a:rPr>
              <a:t>TED</a:t>
            </a:r>
            <a:r>
              <a:rPr sz="1400" b="1" spc="-70" dirty="0" smtClean="0">
                <a:solidFill>
                  <a:srgbClr val="000000"/>
                </a:solidFill>
                <a:latin typeface="Times New Roman"/>
                <a:cs typeface="Times New Roman"/>
              </a:rPr>
              <a:t> </a:t>
            </a:r>
            <a:r>
              <a:rPr sz="1400" b="1" spc="-140" dirty="0" smtClean="0">
                <a:solidFill>
                  <a:srgbClr val="000000"/>
                </a:solidFill>
                <a:latin typeface="Times New Roman"/>
                <a:cs typeface="Times New Roman"/>
              </a:rPr>
              <a:t>PR</a:t>
            </a:r>
            <a:r>
              <a:rPr sz="1400" b="1" spc="-135" dirty="0" smtClean="0">
                <a:solidFill>
                  <a:srgbClr val="000000"/>
                </a:solidFill>
                <a:latin typeface="Times New Roman"/>
                <a:cs typeface="Times New Roman"/>
              </a:rPr>
              <a:t>E</a:t>
            </a:r>
            <a:r>
              <a:rPr sz="1400" b="1" spc="-204" dirty="0" smtClean="0">
                <a:solidFill>
                  <a:srgbClr val="000000"/>
                </a:solidFill>
                <a:latin typeface="Times New Roman"/>
                <a:cs typeface="Times New Roman"/>
              </a:rPr>
              <a:t>V</a:t>
            </a:r>
            <a:r>
              <a:rPr sz="1400" b="1" spc="-160" dirty="0" smtClean="0">
                <a:solidFill>
                  <a:srgbClr val="000000"/>
                </a:solidFill>
                <a:latin typeface="Times New Roman"/>
                <a:cs typeface="Times New Roman"/>
              </a:rPr>
              <a:t>ALENCE</a:t>
            </a:r>
            <a:r>
              <a:rPr sz="1400" b="1" spc="-70" dirty="0" smtClean="0">
                <a:solidFill>
                  <a:srgbClr val="000000"/>
                </a:solidFill>
                <a:latin typeface="Times New Roman"/>
                <a:cs typeface="Times New Roman"/>
              </a:rPr>
              <a:t> </a:t>
            </a:r>
            <a:r>
              <a:rPr sz="1400" b="1" spc="-110" dirty="0" smtClean="0">
                <a:solidFill>
                  <a:srgbClr val="000000"/>
                </a:solidFill>
                <a:latin typeface="Times New Roman"/>
                <a:cs typeface="Times New Roman"/>
              </a:rPr>
              <a:t>OF</a:t>
            </a:r>
            <a:r>
              <a:rPr sz="1400" b="1" spc="-70" dirty="0" smtClean="0">
                <a:solidFill>
                  <a:srgbClr val="000000"/>
                </a:solidFill>
                <a:latin typeface="Times New Roman"/>
                <a:cs typeface="Times New Roman"/>
              </a:rPr>
              <a:t> </a:t>
            </a:r>
            <a:r>
              <a:rPr sz="1400" b="1" spc="-120" dirty="0" smtClean="0">
                <a:solidFill>
                  <a:srgbClr val="000000"/>
                </a:solidFill>
                <a:latin typeface="Times New Roman"/>
                <a:cs typeface="Times New Roman"/>
              </a:rPr>
              <a:t>DEPENDENCE</a:t>
            </a:r>
            <a:r>
              <a:rPr sz="1400" b="1" spc="-70" dirty="0" smtClean="0">
                <a:solidFill>
                  <a:srgbClr val="000000"/>
                </a:solidFill>
                <a:latin typeface="Times New Roman"/>
                <a:cs typeface="Times New Roman"/>
              </a:rPr>
              <a:t> </a:t>
            </a:r>
            <a:r>
              <a:rPr sz="1400" b="1" spc="-100" dirty="0" smtClean="0">
                <a:solidFill>
                  <a:srgbClr val="000000"/>
                </a:solidFill>
                <a:latin typeface="Times New Roman"/>
                <a:cs typeface="Times New Roman"/>
              </a:rPr>
              <a:t>AMONG</a:t>
            </a:r>
            <a:r>
              <a:rPr sz="1400" b="1" spc="-70" dirty="0" smtClean="0">
                <a:solidFill>
                  <a:srgbClr val="000000"/>
                </a:solidFill>
                <a:latin typeface="Times New Roman"/>
                <a:cs typeface="Times New Roman"/>
              </a:rPr>
              <a:t> </a:t>
            </a:r>
            <a:r>
              <a:rPr sz="1400" b="1" spc="-100" dirty="0" smtClean="0">
                <a:solidFill>
                  <a:srgbClr val="000000"/>
                </a:solidFill>
                <a:latin typeface="Times New Roman"/>
                <a:cs typeface="Times New Roman"/>
              </a:rPr>
              <a:t>USERS</a:t>
            </a:r>
            <a:endParaRPr sz="1400" dirty="0">
              <a:solidFill>
                <a:srgbClr val="000000"/>
              </a:solidFill>
              <a:latin typeface="Times New Roman"/>
              <a:cs typeface="Times New Roman"/>
            </a:endParaRPr>
          </a:p>
        </p:txBody>
      </p:sp>
    </p:spTree>
    <p:extLst>
      <p:ext uri="{BB962C8B-B14F-4D97-AF65-F5344CB8AC3E}">
        <p14:creationId xmlns:p14="http://schemas.microsoft.com/office/powerpoint/2010/main" val="1412879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2643" y="1444706"/>
            <a:ext cx="950722" cy="950645"/>
          </a:xfrm>
          <a:custGeom>
            <a:avLst/>
            <a:gdLst/>
            <a:ahLst/>
            <a:cxnLst/>
            <a:rect l="l" t="t" r="r" b="b"/>
            <a:pathLst>
              <a:path w="950722" h="950645">
                <a:moveTo>
                  <a:pt x="475373" y="0"/>
                </a:moveTo>
                <a:lnTo>
                  <a:pt x="436383" y="1575"/>
                </a:lnTo>
                <a:lnTo>
                  <a:pt x="398261" y="6219"/>
                </a:lnTo>
                <a:lnTo>
                  <a:pt x="325111" y="24225"/>
                </a:lnTo>
                <a:lnTo>
                  <a:pt x="256904" y="53041"/>
                </a:lnTo>
                <a:lnTo>
                  <a:pt x="194616" y="91690"/>
                </a:lnTo>
                <a:lnTo>
                  <a:pt x="139226" y="139195"/>
                </a:lnTo>
                <a:lnTo>
                  <a:pt x="91714" y="194577"/>
                </a:lnTo>
                <a:lnTo>
                  <a:pt x="53056" y="256861"/>
                </a:lnTo>
                <a:lnTo>
                  <a:pt x="24233" y="325069"/>
                </a:lnTo>
                <a:lnTo>
                  <a:pt x="6221" y="398224"/>
                </a:lnTo>
                <a:lnTo>
                  <a:pt x="1575" y="436351"/>
                </a:lnTo>
                <a:lnTo>
                  <a:pt x="0" y="475348"/>
                </a:lnTo>
                <a:lnTo>
                  <a:pt x="1575" y="514331"/>
                </a:lnTo>
                <a:lnTo>
                  <a:pt x="6221" y="552446"/>
                </a:lnTo>
                <a:lnTo>
                  <a:pt x="24233" y="625582"/>
                </a:lnTo>
                <a:lnTo>
                  <a:pt x="53056" y="693779"/>
                </a:lnTo>
                <a:lnTo>
                  <a:pt x="91714" y="756056"/>
                </a:lnTo>
                <a:lnTo>
                  <a:pt x="139226" y="811437"/>
                </a:lnTo>
                <a:lnTo>
                  <a:pt x="194616" y="858943"/>
                </a:lnTo>
                <a:lnTo>
                  <a:pt x="256904" y="897595"/>
                </a:lnTo>
                <a:lnTo>
                  <a:pt x="325111" y="926415"/>
                </a:lnTo>
                <a:lnTo>
                  <a:pt x="398261" y="944425"/>
                </a:lnTo>
                <a:lnTo>
                  <a:pt x="436383" y="949070"/>
                </a:lnTo>
                <a:lnTo>
                  <a:pt x="475373" y="950645"/>
                </a:lnTo>
                <a:lnTo>
                  <a:pt x="514358" y="949070"/>
                </a:lnTo>
                <a:lnTo>
                  <a:pt x="552476" y="944425"/>
                </a:lnTo>
                <a:lnTo>
                  <a:pt x="625618" y="926415"/>
                </a:lnTo>
                <a:lnTo>
                  <a:pt x="693821" y="897595"/>
                </a:lnTo>
                <a:lnTo>
                  <a:pt x="756105" y="858943"/>
                </a:lnTo>
                <a:lnTo>
                  <a:pt x="811493" y="811437"/>
                </a:lnTo>
                <a:lnTo>
                  <a:pt x="859005" y="756056"/>
                </a:lnTo>
                <a:lnTo>
                  <a:pt x="897663" y="693779"/>
                </a:lnTo>
                <a:lnTo>
                  <a:pt x="926487" y="625582"/>
                </a:lnTo>
                <a:lnTo>
                  <a:pt x="944500" y="552446"/>
                </a:lnTo>
                <a:lnTo>
                  <a:pt x="949146" y="514331"/>
                </a:lnTo>
                <a:lnTo>
                  <a:pt x="950722" y="475348"/>
                </a:lnTo>
                <a:lnTo>
                  <a:pt x="949146" y="436351"/>
                </a:lnTo>
                <a:lnTo>
                  <a:pt x="944500" y="398224"/>
                </a:lnTo>
                <a:lnTo>
                  <a:pt x="926487" y="325069"/>
                </a:lnTo>
                <a:lnTo>
                  <a:pt x="897663" y="256861"/>
                </a:lnTo>
                <a:lnTo>
                  <a:pt x="859005" y="194577"/>
                </a:lnTo>
                <a:lnTo>
                  <a:pt x="811493" y="139195"/>
                </a:lnTo>
                <a:lnTo>
                  <a:pt x="756105" y="91690"/>
                </a:lnTo>
                <a:lnTo>
                  <a:pt x="693821" y="53041"/>
                </a:lnTo>
                <a:lnTo>
                  <a:pt x="625618" y="24225"/>
                </a:lnTo>
                <a:lnTo>
                  <a:pt x="552476" y="6219"/>
                </a:lnTo>
                <a:lnTo>
                  <a:pt x="514358" y="1575"/>
                </a:lnTo>
                <a:lnTo>
                  <a:pt x="475373"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1057360" y="632876"/>
            <a:ext cx="1120355" cy="1120355"/>
          </a:xfrm>
          <a:custGeom>
            <a:avLst/>
            <a:gdLst/>
            <a:ahLst/>
            <a:cxnLst/>
            <a:rect l="l" t="t" r="r" b="b"/>
            <a:pathLst>
              <a:path w="1120355" h="1120355">
                <a:moveTo>
                  <a:pt x="560222" y="0"/>
                </a:moveTo>
                <a:lnTo>
                  <a:pt x="514270" y="1856"/>
                </a:lnTo>
                <a:lnTo>
                  <a:pt x="469343" y="7329"/>
                </a:lnTo>
                <a:lnTo>
                  <a:pt x="425583" y="16275"/>
                </a:lnTo>
                <a:lnTo>
                  <a:pt x="383136" y="28550"/>
                </a:lnTo>
                <a:lnTo>
                  <a:pt x="342144" y="44010"/>
                </a:lnTo>
                <a:lnTo>
                  <a:pt x="302753" y="62510"/>
                </a:lnTo>
                <a:lnTo>
                  <a:pt x="265106" y="83907"/>
                </a:lnTo>
                <a:lnTo>
                  <a:pt x="229347" y="108057"/>
                </a:lnTo>
                <a:lnTo>
                  <a:pt x="195622" y="134816"/>
                </a:lnTo>
                <a:lnTo>
                  <a:pt x="164072" y="164039"/>
                </a:lnTo>
                <a:lnTo>
                  <a:pt x="134844" y="195583"/>
                </a:lnTo>
                <a:lnTo>
                  <a:pt x="108080" y="229304"/>
                </a:lnTo>
                <a:lnTo>
                  <a:pt x="83926" y="265057"/>
                </a:lnTo>
                <a:lnTo>
                  <a:pt x="62524" y="302699"/>
                </a:lnTo>
                <a:lnTo>
                  <a:pt x="44020" y="342085"/>
                </a:lnTo>
                <a:lnTo>
                  <a:pt x="28557" y="383072"/>
                </a:lnTo>
                <a:lnTo>
                  <a:pt x="16279" y="425516"/>
                </a:lnTo>
                <a:lnTo>
                  <a:pt x="7331" y="469272"/>
                </a:lnTo>
                <a:lnTo>
                  <a:pt x="1856" y="514197"/>
                </a:lnTo>
                <a:lnTo>
                  <a:pt x="0" y="560146"/>
                </a:lnTo>
                <a:lnTo>
                  <a:pt x="1856" y="606094"/>
                </a:lnTo>
                <a:lnTo>
                  <a:pt x="7331" y="651018"/>
                </a:lnTo>
                <a:lnTo>
                  <a:pt x="16279" y="694775"/>
                </a:lnTo>
                <a:lnTo>
                  <a:pt x="28557" y="737221"/>
                </a:lnTo>
                <a:lnTo>
                  <a:pt x="44020" y="778211"/>
                </a:lnTo>
                <a:lnTo>
                  <a:pt x="62524" y="817601"/>
                </a:lnTo>
                <a:lnTo>
                  <a:pt x="83926" y="855247"/>
                </a:lnTo>
                <a:lnTo>
                  <a:pt x="108080" y="891005"/>
                </a:lnTo>
                <a:lnTo>
                  <a:pt x="134844" y="924730"/>
                </a:lnTo>
                <a:lnTo>
                  <a:pt x="164072" y="956279"/>
                </a:lnTo>
                <a:lnTo>
                  <a:pt x="195622" y="985508"/>
                </a:lnTo>
                <a:lnTo>
                  <a:pt x="229347" y="1012272"/>
                </a:lnTo>
                <a:lnTo>
                  <a:pt x="265106" y="1036427"/>
                </a:lnTo>
                <a:lnTo>
                  <a:pt x="302753" y="1057829"/>
                </a:lnTo>
                <a:lnTo>
                  <a:pt x="342144" y="1076333"/>
                </a:lnTo>
                <a:lnTo>
                  <a:pt x="383136" y="1091797"/>
                </a:lnTo>
                <a:lnTo>
                  <a:pt x="425583" y="1104075"/>
                </a:lnTo>
                <a:lnTo>
                  <a:pt x="469343" y="1113024"/>
                </a:lnTo>
                <a:lnTo>
                  <a:pt x="514270" y="1118498"/>
                </a:lnTo>
                <a:lnTo>
                  <a:pt x="560222" y="1120355"/>
                </a:lnTo>
                <a:lnTo>
                  <a:pt x="606168" y="1118498"/>
                </a:lnTo>
                <a:lnTo>
                  <a:pt x="651089" y="1113024"/>
                </a:lnTo>
                <a:lnTo>
                  <a:pt x="694843" y="1104075"/>
                </a:lnTo>
                <a:lnTo>
                  <a:pt x="737284" y="1091797"/>
                </a:lnTo>
                <a:lnTo>
                  <a:pt x="778270" y="1076333"/>
                </a:lnTo>
                <a:lnTo>
                  <a:pt x="817655" y="1057829"/>
                </a:lnTo>
                <a:lnTo>
                  <a:pt x="855296" y="1036427"/>
                </a:lnTo>
                <a:lnTo>
                  <a:pt x="891049" y="1012272"/>
                </a:lnTo>
                <a:lnTo>
                  <a:pt x="924769" y="985508"/>
                </a:lnTo>
                <a:lnTo>
                  <a:pt x="956313" y="956279"/>
                </a:lnTo>
                <a:lnTo>
                  <a:pt x="985536" y="924730"/>
                </a:lnTo>
                <a:lnTo>
                  <a:pt x="1012295" y="891005"/>
                </a:lnTo>
                <a:lnTo>
                  <a:pt x="1036445" y="855247"/>
                </a:lnTo>
                <a:lnTo>
                  <a:pt x="1057843" y="817601"/>
                </a:lnTo>
                <a:lnTo>
                  <a:pt x="1076344" y="778211"/>
                </a:lnTo>
                <a:lnTo>
                  <a:pt x="1091804" y="737221"/>
                </a:lnTo>
                <a:lnTo>
                  <a:pt x="1104079" y="694775"/>
                </a:lnTo>
                <a:lnTo>
                  <a:pt x="1113025" y="651018"/>
                </a:lnTo>
                <a:lnTo>
                  <a:pt x="1118499" y="606094"/>
                </a:lnTo>
                <a:lnTo>
                  <a:pt x="1120355" y="560146"/>
                </a:lnTo>
                <a:lnTo>
                  <a:pt x="1118499" y="514197"/>
                </a:lnTo>
                <a:lnTo>
                  <a:pt x="1113025" y="469272"/>
                </a:lnTo>
                <a:lnTo>
                  <a:pt x="1104079" y="425516"/>
                </a:lnTo>
                <a:lnTo>
                  <a:pt x="1091804" y="383072"/>
                </a:lnTo>
                <a:lnTo>
                  <a:pt x="1076344" y="342085"/>
                </a:lnTo>
                <a:lnTo>
                  <a:pt x="1057843" y="302699"/>
                </a:lnTo>
                <a:lnTo>
                  <a:pt x="1036445" y="265057"/>
                </a:lnTo>
                <a:lnTo>
                  <a:pt x="1012295" y="229304"/>
                </a:lnTo>
                <a:lnTo>
                  <a:pt x="985536" y="195583"/>
                </a:lnTo>
                <a:lnTo>
                  <a:pt x="956313" y="164039"/>
                </a:lnTo>
                <a:lnTo>
                  <a:pt x="924769" y="134816"/>
                </a:lnTo>
                <a:lnTo>
                  <a:pt x="891049" y="108057"/>
                </a:lnTo>
                <a:lnTo>
                  <a:pt x="855296" y="83907"/>
                </a:lnTo>
                <a:lnTo>
                  <a:pt x="817655" y="62510"/>
                </a:lnTo>
                <a:lnTo>
                  <a:pt x="778270" y="44010"/>
                </a:lnTo>
                <a:lnTo>
                  <a:pt x="737284" y="28550"/>
                </a:lnTo>
                <a:lnTo>
                  <a:pt x="694843" y="16275"/>
                </a:lnTo>
                <a:lnTo>
                  <a:pt x="651089" y="7329"/>
                </a:lnTo>
                <a:lnTo>
                  <a:pt x="606168" y="1856"/>
                </a:lnTo>
                <a:lnTo>
                  <a:pt x="560222" y="0"/>
                </a:lnTo>
                <a:close/>
              </a:path>
            </a:pathLst>
          </a:custGeom>
          <a:solidFill>
            <a:srgbClr val="ED1D24"/>
          </a:solidFill>
        </p:spPr>
        <p:txBody>
          <a:bodyPr wrap="square" lIns="0" tIns="0" rIns="0" bIns="0" rtlCol="0">
            <a:noAutofit/>
          </a:bodyPr>
          <a:lstStyle/>
          <a:p>
            <a:endParaRPr/>
          </a:p>
        </p:txBody>
      </p:sp>
      <p:sp>
        <p:nvSpPr>
          <p:cNvPr id="5" name="object 5"/>
          <p:cNvSpPr/>
          <p:nvPr/>
        </p:nvSpPr>
        <p:spPr>
          <a:xfrm>
            <a:off x="2220337" y="32324"/>
            <a:ext cx="1422222" cy="1422260"/>
          </a:xfrm>
          <a:custGeom>
            <a:avLst/>
            <a:gdLst/>
            <a:ahLst/>
            <a:cxnLst/>
            <a:rect l="l" t="t" r="r" b="b"/>
            <a:pathLst>
              <a:path w="1422222" h="1422260">
                <a:moveTo>
                  <a:pt x="711149" y="0"/>
                </a:moveTo>
                <a:lnTo>
                  <a:pt x="652825" y="2357"/>
                </a:lnTo>
                <a:lnTo>
                  <a:pt x="595799" y="9308"/>
                </a:lnTo>
                <a:lnTo>
                  <a:pt x="540254" y="20668"/>
                </a:lnTo>
                <a:lnTo>
                  <a:pt x="486374" y="36255"/>
                </a:lnTo>
                <a:lnTo>
                  <a:pt x="434341" y="55887"/>
                </a:lnTo>
                <a:lnTo>
                  <a:pt x="384339" y="79379"/>
                </a:lnTo>
                <a:lnTo>
                  <a:pt x="336550" y="106549"/>
                </a:lnTo>
                <a:lnTo>
                  <a:pt x="291157" y="137214"/>
                </a:lnTo>
                <a:lnTo>
                  <a:pt x="248344" y="171190"/>
                </a:lnTo>
                <a:lnTo>
                  <a:pt x="208294" y="208295"/>
                </a:lnTo>
                <a:lnTo>
                  <a:pt x="171189" y="248346"/>
                </a:lnTo>
                <a:lnTo>
                  <a:pt x="137213" y="291160"/>
                </a:lnTo>
                <a:lnTo>
                  <a:pt x="106548" y="336553"/>
                </a:lnTo>
                <a:lnTo>
                  <a:pt x="79378" y="384343"/>
                </a:lnTo>
                <a:lnTo>
                  <a:pt x="55886" y="434347"/>
                </a:lnTo>
                <a:lnTo>
                  <a:pt x="36255" y="486381"/>
                </a:lnTo>
                <a:lnTo>
                  <a:pt x="20668" y="540262"/>
                </a:lnTo>
                <a:lnTo>
                  <a:pt x="9307" y="595808"/>
                </a:lnTo>
                <a:lnTo>
                  <a:pt x="2357" y="652836"/>
                </a:lnTo>
                <a:lnTo>
                  <a:pt x="0" y="711161"/>
                </a:lnTo>
                <a:lnTo>
                  <a:pt x="2357" y="769482"/>
                </a:lnTo>
                <a:lnTo>
                  <a:pt x="9307" y="826504"/>
                </a:lnTo>
                <a:lnTo>
                  <a:pt x="20668" y="882044"/>
                </a:lnTo>
                <a:lnTo>
                  <a:pt x="36255" y="935921"/>
                </a:lnTo>
                <a:lnTo>
                  <a:pt x="55886" y="987950"/>
                </a:lnTo>
                <a:lnTo>
                  <a:pt x="79378" y="1037949"/>
                </a:lnTo>
                <a:lnTo>
                  <a:pt x="106548" y="1085735"/>
                </a:lnTo>
                <a:lnTo>
                  <a:pt x="137213" y="1131124"/>
                </a:lnTo>
                <a:lnTo>
                  <a:pt x="171189" y="1173934"/>
                </a:lnTo>
                <a:lnTo>
                  <a:pt x="208294" y="1213981"/>
                </a:lnTo>
                <a:lnTo>
                  <a:pt x="248344" y="1251083"/>
                </a:lnTo>
                <a:lnTo>
                  <a:pt x="291157" y="1285057"/>
                </a:lnTo>
                <a:lnTo>
                  <a:pt x="336550" y="1315719"/>
                </a:lnTo>
                <a:lnTo>
                  <a:pt x="384339" y="1342887"/>
                </a:lnTo>
                <a:lnTo>
                  <a:pt x="434341" y="1366377"/>
                </a:lnTo>
                <a:lnTo>
                  <a:pt x="486374" y="1386007"/>
                </a:lnTo>
                <a:lnTo>
                  <a:pt x="540254" y="1401593"/>
                </a:lnTo>
                <a:lnTo>
                  <a:pt x="595799" y="1412953"/>
                </a:lnTo>
                <a:lnTo>
                  <a:pt x="652825" y="1419902"/>
                </a:lnTo>
                <a:lnTo>
                  <a:pt x="711149" y="1422260"/>
                </a:lnTo>
                <a:lnTo>
                  <a:pt x="769465" y="1419902"/>
                </a:lnTo>
                <a:lnTo>
                  <a:pt x="826484" y="1412953"/>
                </a:lnTo>
                <a:lnTo>
                  <a:pt x="882022" y="1401593"/>
                </a:lnTo>
                <a:lnTo>
                  <a:pt x="935896" y="1386007"/>
                </a:lnTo>
                <a:lnTo>
                  <a:pt x="987923" y="1366377"/>
                </a:lnTo>
                <a:lnTo>
                  <a:pt x="1037920" y="1342887"/>
                </a:lnTo>
                <a:lnTo>
                  <a:pt x="1085704" y="1315719"/>
                </a:lnTo>
                <a:lnTo>
                  <a:pt x="1131091" y="1285057"/>
                </a:lnTo>
                <a:lnTo>
                  <a:pt x="1173900" y="1251083"/>
                </a:lnTo>
                <a:lnTo>
                  <a:pt x="1213946" y="1213981"/>
                </a:lnTo>
                <a:lnTo>
                  <a:pt x="1251048" y="1173934"/>
                </a:lnTo>
                <a:lnTo>
                  <a:pt x="1285021" y="1131124"/>
                </a:lnTo>
                <a:lnTo>
                  <a:pt x="1315682" y="1085735"/>
                </a:lnTo>
                <a:lnTo>
                  <a:pt x="1342850" y="1037949"/>
                </a:lnTo>
                <a:lnTo>
                  <a:pt x="1366340" y="987950"/>
                </a:lnTo>
                <a:lnTo>
                  <a:pt x="1385969" y="935921"/>
                </a:lnTo>
                <a:lnTo>
                  <a:pt x="1401555" y="882044"/>
                </a:lnTo>
                <a:lnTo>
                  <a:pt x="1412914" y="826504"/>
                </a:lnTo>
                <a:lnTo>
                  <a:pt x="1419864" y="769482"/>
                </a:lnTo>
                <a:lnTo>
                  <a:pt x="1422222" y="711161"/>
                </a:lnTo>
                <a:lnTo>
                  <a:pt x="1419864" y="652836"/>
                </a:lnTo>
                <a:lnTo>
                  <a:pt x="1412914" y="595808"/>
                </a:lnTo>
                <a:lnTo>
                  <a:pt x="1401555" y="540262"/>
                </a:lnTo>
                <a:lnTo>
                  <a:pt x="1385969" y="486381"/>
                </a:lnTo>
                <a:lnTo>
                  <a:pt x="1366340" y="434347"/>
                </a:lnTo>
                <a:lnTo>
                  <a:pt x="1342850" y="384343"/>
                </a:lnTo>
                <a:lnTo>
                  <a:pt x="1315682" y="336553"/>
                </a:lnTo>
                <a:lnTo>
                  <a:pt x="1285021" y="291160"/>
                </a:lnTo>
                <a:lnTo>
                  <a:pt x="1251048" y="248346"/>
                </a:lnTo>
                <a:lnTo>
                  <a:pt x="1213946" y="208295"/>
                </a:lnTo>
                <a:lnTo>
                  <a:pt x="1173900" y="171190"/>
                </a:lnTo>
                <a:lnTo>
                  <a:pt x="1131091" y="137214"/>
                </a:lnTo>
                <a:lnTo>
                  <a:pt x="1085704" y="106549"/>
                </a:lnTo>
                <a:lnTo>
                  <a:pt x="1037920" y="79379"/>
                </a:lnTo>
                <a:lnTo>
                  <a:pt x="987923" y="55887"/>
                </a:lnTo>
                <a:lnTo>
                  <a:pt x="935896" y="36255"/>
                </a:lnTo>
                <a:lnTo>
                  <a:pt x="882022" y="20668"/>
                </a:lnTo>
                <a:lnTo>
                  <a:pt x="826484" y="9308"/>
                </a:lnTo>
                <a:lnTo>
                  <a:pt x="769465" y="2357"/>
                </a:lnTo>
                <a:lnTo>
                  <a:pt x="711149"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3783760" y="1054"/>
            <a:ext cx="1586712" cy="1436117"/>
          </a:xfrm>
          <a:custGeom>
            <a:avLst/>
            <a:gdLst/>
            <a:ahLst/>
            <a:cxnLst/>
            <a:rect l="l" t="t" r="r" b="b"/>
            <a:pathLst>
              <a:path w="1586712" h="1436117">
                <a:moveTo>
                  <a:pt x="1258279" y="0"/>
                </a:moveTo>
                <a:lnTo>
                  <a:pt x="328422" y="0"/>
                </a:lnTo>
                <a:lnTo>
                  <a:pt x="324786" y="2455"/>
                </a:lnTo>
                <a:lnTo>
                  <a:pt x="277027" y="40358"/>
                </a:lnTo>
                <a:lnTo>
                  <a:pt x="232349" y="81750"/>
                </a:lnTo>
                <a:lnTo>
                  <a:pt x="190958" y="126430"/>
                </a:lnTo>
                <a:lnTo>
                  <a:pt x="153057" y="174192"/>
                </a:lnTo>
                <a:lnTo>
                  <a:pt x="118851" y="224832"/>
                </a:lnTo>
                <a:lnTo>
                  <a:pt x="88544" y="278146"/>
                </a:lnTo>
                <a:lnTo>
                  <a:pt x="62339" y="333930"/>
                </a:lnTo>
                <a:lnTo>
                  <a:pt x="40441" y="391981"/>
                </a:lnTo>
                <a:lnTo>
                  <a:pt x="23054" y="452093"/>
                </a:lnTo>
                <a:lnTo>
                  <a:pt x="10382" y="514063"/>
                </a:lnTo>
                <a:lnTo>
                  <a:pt x="2629" y="577687"/>
                </a:lnTo>
                <a:lnTo>
                  <a:pt x="0" y="642760"/>
                </a:lnTo>
                <a:lnTo>
                  <a:pt x="2629" y="707840"/>
                </a:lnTo>
                <a:lnTo>
                  <a:pt x="10382" y="771469"/>
                </a:lnTo>
                <a:lnTo>
                  <a:pt x="23054" y="833443"/>
                </a:lnTo>
                <a:lnTo>
                  <a:pt x="40441" y="893558"/>
                </a:lnTo>
                <a:lnTo>
                  <a:pt x="62339" y="951610"/>
                </a:lnTo>
                <a:lnTo>
                  <a:pt x="88544" y="1007394"/>
                </a:lnTo>
                <a:lnTo>
                  <a:pt x="118851" y="1060708"/>
                </a:lnTo>
                <a:lnTo>
                  <a:pt x="153057" y="1111346"/>
                </a:lnTo>
                <a:lnTo>
                  <a:pt x="190958" y="1159106"/>
                </a:lnTo>
                <a:lnTo>
                  <a:pt x="232349" y="1203783"/>
                </a:lnTo>
                <a:lnTo>
                  <a:pt x="277027" y="1245173"/>
                </a:lnTo>
                <a:lnTo>
                  <a:pt x="324786" y="1283072"/>
                </a:lnTo>
                <a:lnTo>
                  <a:pt x="375424" y="1317276"/>
                </a:lnTo>
                <a:lnTo>
                  <a:pt x="428736" y="1347581"/>
                </a:lnTo>
                <a:lnTo>
                  <a:pt x="484517" y="1373784"/>
                </a:lnTo>
                <a:lnTo>
                  <a:pt x="542565" y="1395680"/>
                </a:lnTo>
                <a:lnTo>
                  <a:pt x="602674" y="1413065"/>
                </a:lnTo>
                <a:lnTo>
                  <a:pt x="664641" y="1425735"/>
                </a:lnTo>
                <a:lnTo>
                  <a:pt x="728261" y="1433487"/>
                </a:lnTo>
                <a:lnTo>
                  <a:pt x="793330" y="1436117"/>
                </a:lnTo>
                <a:lnTo>
                  <a:pt x="858407" y="1433487"/>
                </a:lnTo>
                <a:lnTo>
                  <a:pt x="922034" y="1425735"/>
                </a:lnTo>
                <a:lnTo>
                  <a:pt x="984007" y="1413065"/>
                </a:lnTo>
                <a:lnTo>
                  <a:pt x="1044121" y="1395680"/>
                </a:lnTo>
                <a:lnTo>
                  <a:pt x="1102173" y="1373784"/>
                </a:lnTo>
                <a:lnTo>
                  <a:pt x="1157959" y="1347581"/>
                </a:lnTo>
                <a:lnTo>
                  <a:pt x="1211274" y="1317276"/>
                </a:lnTo>
                <a:lnTo>
                  <a:pt x="1261914" y="1283072"/>
                </a:lnTo>
                <a:lnTo>
                  <a:pt x="1309677" y="1245173"/>
                </a:lnTo>
                <a:lnTo>
                  <a:pt x="1354356" y="1203783"/>
                </a:lnTo>
                <a:lnTo>
                  <a:pt x="1395749" y="1159106"/>
                </a:lnTo>
                <a:lnTo>
                  <a:pt x="1433651" y="1111346"/>
                </a:lnTo>
                <a:lnTo>
                  <a:pt x="1467858" y="1060708"/>
                </a:lnTo>
                <a:lnTo>
                  <a:pt x="1498166" y="1007394"/>
                </a:lnTo>
                <a:lnTo>
                  <a:pt x="1524372" y="951610"/>
                </a:lnTo>
                <a:lnTo>
                  <a:pt x="1546270" y="893558"/>
                </a:lnTo>
                <a:lnTo>
                  <a:pt x="1563657" y="833443"/>
                </a:lnTo>
                <a:lnTo>
                  <a:pt x="1576330" y="771469"/>
                </a:lnTo>
                <a:lnTo>
                  <a:pt x="1584082" y="707840"/>
                </a:lnTo>
                <a:lnTo>
                  <a:pt x="1586712" y="642760"/>
                </a:lnTo>
                <a:lnTo>
                  <a:pt x="1584082" y="577687"/>
                </a:lnTo>
                <a:lnTo>
                  <a:pt x="1576330" y="514063"/>
                </a:lnTo>
                <a:lnTo>
                  <a:pt x="1563657" y="452093"/>
                </a:lnTo>
                <a:lnTo>
                  <a:pt x="1546270" y="391981"/>
                </a:lnTo>
                <a:lnTo>
                  <a:pt x="1524372" y="333930"/>
                </a:lnTo>
                <a:lnTo>
                  <a:pt x="1498166" y="278146"/>
                </a:lnTo>
                <a:lnTo>
                  <a:pt x="1467858" y="224832"/>
                </a:lnTo>
                <a:lnTo>
                  <a:pt x="1433651" y="174192"/>
                </a:lnTo>
                <a:lnTo>
                  <a:pt x="1395749" y="126430"/>
                </a:lnTo>
                <a:lnTo>
                  <a:pt x="1354356" y="81750"/>
                </a:lnTo>
                <a:lnTo>
                  <a:pt x="1309677" y="40358"/>
                </a:lnTo>
                <a:lnTo>
                  <a:pt x="1261914" y="2455"/>
                </a:lnTo>
                <a:lnTo>
                  <a:pt x="1258279" y="0"/>
                </a:lnTo>
                <a:close/>
              </a:path>
            </a:pathLst>
          </a:custGeom>
          <a:solidFill>
            <a:srgbClr val="ED1D24"/>
          </a:solidFill>
        </p:spPr>
        <p:txBody>
          <a:bodyPr wrap="square" lIns="0" tIns="0" rIns="0" bIns="0" rtlCol="0">
            <a:noAutofit/>
          </a:bodyPr>
          <a:lstStyle/>
          <a:p>
            <a:endParaRPr/>
          </a:p>
        </p:txBody>
      </p:sp>
      <p:sp>
        <p:nvSpPr>
          <p:cNvPr id="7" name="object 7"/>
          <p:cNvSpPr/>
          <p:nvPr/>
        </p:nvSpPr>
        <p:spPr>
          <a:xfrm>
            <a:off x="5404748" y="153301"/>
            <a:ext cx="1602485" cy="1602486"/>
          </a:xfrm>
          <a:custGeom>
            <a:avLst/>
            <a:gdLst/>
            <a:ahLst/>
            <a:cxnLst/>
            <a:rect l="l" t="t" r="r" b="b"/>
            <a:pathLst>
              <a:path w="1602485" h="1602486">
                <a:moveTo>
                  <a:pt x="801230" y="0"/>
                </a:moveTo>
                <a:lnTo>
                  <a:pt x="735508" y="2655"/>
                </a:lnTo>
                <a:lnTo>
                  <a:pt x="671251" y="10486"/>
                </a:lnTo>
                <a:lnTo>
                  <a:pt x="608665" y="23284"/>
                </a:lnTo>
                <a:lnTo>
                  <a:pt x="547955" y="40845"/>
                </a:lnTo>
                <a:lnTo>
                  <a:pt x="489329" y="62961"/>
                </a:lnTo>
                <a:lnTo>
                  <a:pt x="432991" y="89427"/>
                </a:lnTo>
                <a:lnTo>
                  <a:pt x="379148" y="120037"/>
                </a:lnTo>
                <a:lnTo>
                  <a:pt x="328007" y="154584"/>
                </a:lnTo>
                <a:lnTo>
                  <a:pt x="279772" y="192863"/>
                </a:lnTo>
                <a:lnTo>
                  <a:pt x="234651" y="234667"/>
                </a:lnTo>
                <a:lnTo>
                  <a:pt x="192849" y="279790"/>
                </a:lnTo>
                <a:lnTo>
                  <a:pt x="154573" y="328026"/>
                </a:lnTo>
                <a:lnTo>
                  <a:pt x="120027" y="379169"/>
                </a:lnTo>
                <a:lnTo>
                  <a:pt x="89420" y="433012"/>
                </a:lnTo>
                <a:lnTo>
                  <a:pt x="62955" y="489350"/>
                </a:lnTo>
                <a:lnTo>
                  <a:pt x="40841" y="547976"/>
                </a:lnTo>
                <a:lnTo>
                  <a:pt x="23282" y="608685"/>
                </a:lnTo>
                <a:lnTo>
                  <a:pt x="10485" y="671269"/>
                </a:lnTo>
                <a:lnTo>
                  <a:pt x="2655" y="735524"/>
                </a:lnTo>
                <a:lnTo>
                  <a:pt x="0" y="801243"/>
                </a:lnTo>
                <a:lnTo>
                  <a:pt x="2655" y="866964"/>
                </a:lnTo>
                <a:lnTo>
                  <a:pt x="10485" y="931222"/>
                </a:lnTo>
                <a:lnTo>
                  <a:pt x="23282" y="993808"/>
                </a:lnTo>
                <a:lnTo>
                  <a:pt x="40841" y="1054518"/>
                </a:lnTo>
                <a:lnTo>
                  <a:pt x="62955" y="1113146"/>
                </a:lnTo>
                <a:lnTo>
                  <a:pt x="89420" y="1169484"/>
                </a:lnTo>
                <a:lnTo>
                  <a:pt x="120027" y="1223328"/>
                </a:lnTo>
                <a:lnTo>
                  <a:pt x="154573" y="1274470"/>
                </a:lnTo>
                <a:lnTo>
                  <a:pt x="192849" y="1322705"/>
                </a:lnTo>
                <a:lnTo>
                  <a:pt x="234651" y="1367828"/>
                </a:lnTo>
                <a:lnTo>
                  <a:pt x="279772" y="1409630"/>
                </a:lnTo>
                <a:lnTo>
                  <a:pt x="328007" y="1447908"/>
                </a:lnTo>
                <a:lnTo>
                  <a:pt x="379148" y="1482454"/>
                </a:lnTo>
                <a:lnTo>
                  <a:pt x="432991" y="1513063"/>
                </a:lnTo>
                <a:lnTo>
                  <a:pt x="489329" y="1539528"/>
                </a:lnTo>
                <a:lnTo>
                  <a:pt x="547955" y="1561643"/>
                </a:lnTo>
                <a:lnTo>
                  <a:pt x="608665" y="1579202"/>
                </a:lnTo>
                <a:lnTo>
                  <a:pt x="671251" y="1592000"/>
                </a:lnTo>
                <a:lnTo>
                  <a:pt x="735508" y="1599830"/>
                </a:lnTo>
                <a:lnTo>
                  <a:pt x="801230" y="1602486"/>
                </a:lnTo>
                <a:lnTo>
                  <a:pt x="866955" y="1599830"/>
                </a:lnTo>
                <a:lnTo>
                  <a:pt x="931216" y="1592000"/>
                </a:lnTo>
                <a:lnTo>
                  <a:pt x="993805" y="1579202"/>
                </a:lnTo>
                <a:lnTo>
                  <a:pt x="1054517" y="1561643"/>
                </a:lnTo>
                <a:lnTo>
                  <a:pt x="1113146" y="1539528"/>
                </a:lnTo>
                <a:lnTo>
                  <a:pt x="1169485" y="1513063"/>
                </a:lnTo>
                <a:lnTo>
                  <a:pt x="1223330" y="1482454"/>
                </a:lnTo>
                <a:lnTo>
                  <a:pt x="1274473" y="1447908"/>
                </a:lnTo>
                <a:lnTo>
                  <a:pt x="1322709" y="1409630"/>
                </a:lnTo>
                <a:lnTo>
                  <a:pt x="1367831" y="1367828"/>
                </a:lnTo>
                <a:lnTo>
                  <a:pt x="1409634" y="1322705"/>
                </a:lnTo>
                <a:lnTo>
                  <a:pt x="1447911" y="1274470"/>
                </a:lnTo>
                <a:lnTo>
                  <a:pt x="1482457" y="1223328"/>
                </a:lnTo>
                <a:lnTo>
                  <a:pt x="1513065" y="1169484"/>
                </a:lnTo>
                <a:lnTo>
                  <a:pt x="1539529" y="1113146"/>
                </a:lnTo>
                <a:lnTo>
                  <a:pt x="1561644" y="1054518"/>
                </a:lnTo>
                <a:lnTo>
                  <a:pt x="1579203" y="993808"/>
                </a:lnTo>
                <a:lnTo>
                  <a:pt x="1592000" y="931222"/>
                </a:lnTo>
                <a:lnTo>
                  <a:pt x="1599830" y="866964"/>
                </a:lnTo>
                <a:lnTo>
                  <a:pt x="1602486" y="801243"/>
                </a:lnTo>
                <a:lnTo>
                  <a:pt x="1599830" y="735524"/>
                </a:lnTo>
                <a:lnTo>
                  <a:pt x="1592000" y="671269"/>
                </a:lnTo>
                <a:lnTo>
                  <a:pt x="1579203" y="608685"/>
                </a:lnTo>
                <a:lnTo>
                  <a:pt x="1561644" y="547976"/>
                </a:lnTo>
                <a:lnTo>
                  <a:pt x="1539529" y="489350"/>
                </a:lnTo>
                <a:lnTo>
                  <a:pt x="1513065" y="433012"/>
                </a:lnTo>
                <a:lnTo>
                  <a:pt x="1482457" y="379169"/>
                </a:lnTo>
                <a:lnTo>
                  <a:pt x="1447911" y="328026"/>
                </a:lnTo>
                <a:lnTo>
                  <a:pt x="1409634" y="279790"/>
                </a:lnTo>
                <a:lnTo>
                  <a:pt x="1367831" y="234667"/>
                </a:lnTo>
                <a:lnTo>
                  <a:pt x="1322709" y="192863"/>
                </a:lnTo>
                <a:lnTo>
                  <a:pt x="1274473" y="154584"/>
                </a:lnTo>
                <a:lnTo>
                  <a:pt x="1223330" y="120037"/>
                </a:lnTo>
                <a:lnTo>
                  <a:pt x="1169485" y="89427"/>
                </a:lnTo>
                <a:lnTo>
                  <a:pt x="1113146" y="62961"/>
                </a:lnTo>
                <a:lnTo>
                  <a:pt x="1054517" y="40845"/>
                </a:lnTo>
                <a:lnTo>
                  <a:pt x="993805" y="23284"/>
                </a:lnTo>
                <a:lnTo>
                  <a:pt x="931216" y="10486"/>
                </a:lnTo>
                <a:lnTo>
                  <a:pt x="866955" y="2655"/>
                </a:lnTo>
                <a:lnTo>
                  <a:pt x="801230"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6746033" y="940208"/>
            <a:ext cx="1798573" cy="1798624"/>
          </a:xfrm>
          <a:custGeom>
            <a:avLst/>
            <a:gdLst/>
            <a:ahLst/>
            <a:cxnLst/>
            <a:rect l="l" t="t" r="r" b="b"/>
            <a:pathLst>
              <a:path w="1798573" h="1798624">
                <a:moveTo>
                  <a:pt x="899286" y="0"/>
                </a:moveTo>
                <a:lnTo>
                  <a:pt x="825516" y="2980"/>
                </a:lnTo>
                <a:lnTo>
                  <a:pt x="753391" y="11768"/>
                </a:lnTo>
                <a:lnTo>
                  <a:pt x="683141" y="26132"/>
                </a:lnTo>
                <a:lnTo>
                  <a:pt x="615000" y="45840"/>
                </a:lnTo>
                <a:lnTo>
                  <a:pt x="549197" y="70662"/>
                </a:lnTo>
                <a:lnTo>
                  <a:pt x="485964" y="100365"/>
                </a:lnTo>
                <a:lnTo>
                  <a:pt x="425531" y="134720"/>
                </a:lnTo>
                <a:lnTo>
                  <a:pt x="368131" y="173493"/>
                </a:lnTo>
                <a:lnTo>
                  <a:pt x="313995" y="216455"/>
                </a:lnTo>
                <a:lnTo>
                  <a:pt x="263353" y="263374"/>
                </a:lnTo>
                <a:lnTo>
                  <a:pt x="216437" y="314018"/>
                </a:lnTo>
                <a:lnTo>
                  <a:pt x="173478" y="368156"/>
                </a:lnTo>
                <a:lnTo>
                  <a:pt x="134707" y="425557"/>
                </a:lnTo>
                <a:lnTo>
                  <a:pt x="100355" y="485990"/>
                </a:lnTo>
                <a:lnTo>
                  <a:pt x="70654" y="549224"/>
                </a:lnTo>
                <a:lnTo>
                  <a:pt x="45835" y="615026"/>
                </a:lnTo>
                <a:lnTo>
                  <a:pt x="26129" y="683166"/>
                </a:lnTo>
                <a:lnTo>
                  <a:pt x="11767" y="753412"/>
                </a:lnTo>
                <a:lnTo>
                  <a:pt x="2980" y="825534"/>
                </a:lnTo>
                <a:lnTo>
                  <a:pt x="0" y="899299"/>
                </a:lnTo>
                <a:lnTo>
                  <a:pt x="2980" y="973068"/>
                </a:lnTo>
                <a:lnTo>
                  <a:pt x="11767" y="1045193"/>
                </a:lnTo>
                <a:lnTo>
                  <a:pt x="26129" y="1115442"/>
                </a:lnTo>
                <a:lnTo>
                  <a:pt x="45835" y="1183585"/>
                </a:lnTo>
                <a:lnTo>
                  <a:pt x="70654" y="1249390"/>
                </a:lnTo>
                <a:lnTo>
                  <a:pt x="100355" y="1312625"/>
                </a:lnTo>
                <a:lnTo>
                  <a:pt x="134707" y="1373059"/>
                </a:lnTo>
                <a:lnTo>
                  <a:pt x="173478" y="1430462"/>
                </a:lnTo>
                <a:lnTo>
                  <a:pt x="216437" y="1484602"/>
                </a:lnTo>
                <a:lnTo>
                  <a:pt x="263353" y="1535247"/>
                </a:lnTo>
                <a:lnTo>
                  <a:pt x="313995" y="1582166"/>
                </a:lnTo>
                <a:lnTo>
                  <a:pt x="368131" y="1625129"/>
                </a:lnTo>
                <a:lnTo>
                  <a:pt x="425531" y="1663903"/>
                </a:lnTo>
                <a:lnTo>
                  <a:pt x="485964" y="1698258"/>
                </a:lnTo>
                <a:lnTo>
                  <a:pt x="549197" y="1727962"/>
                </a:lnTo>
                <a:lnTo>
                  <a:pt x="615000" y="1752783"/>
                </a:lnTo>
                <a:lnTo>
                  <a:pt x="683141" y="1772492"/>
                </a:lnTo>
                <a:lnTo>
                  <a:pt x="753391" y="1786856"/>
                </a:lnTo>
                <a:lnTo>
                  <a:pt x="825516" y="1795644"/>
                </a:lnTo>
                <a:lnTo>
                  <a:pt x="899286" y="1798624"/>
                </a:lnTo>
                <a:lnTo>
                  <a:pt x="973052" y="1795644"/>
                </a:lnTo>
                <a:lnTo>
                  <a:pt x="1045173" y="1786856"/>
                </a:lnTo>
                <a:lnTo>
                  <a:pt x="1115419" y="1772492"/>
                </a:lnTo>
                <a:lnTo>
                  <a:pt x="1183559" y="1752783"/>
                </a:lnTo>
                <a:lnTo>
                  <a:pt x="1249360" y="1727962"/>
                </a:lnTo>
                <a:lnTo>
                  <a:pt x="1312593" y="1698258"/>
                </a:lnTo>
                <a:lnTo>
                  <a:pt x="1373025" y="1663903"/>
                </a:lnTo>
                <a:lnTo>
                  <a:pt x="1430425" y="1625129"/>
                </a:lnTo>
                <a:lnTo>
                  <a:pt x="1484562" y="1582166"/>
                </a:lnTo>
                <a:lnTo>
                  <a:pt x="1535206" y="1535247"/>
                </a:lnTo>
                <a:lnTo>
                  <a:pt x="1582123" y="1484602"/>
                </a:lnTo>
                <a:lnTo>
                  <a:pt x="1625084" y="1430462"/>
                </a:lnTo>
                <a:lnTo>
                  <a:pt x="1663857" y="1373059"/>
                </a:lnTo>
                <a:lnTo>
                  <a:pt x="1698210" y="1312625"/>
                </a:lnTo>
                <a:lnTo>
                  <a:pt x="1727913" y="1249390"/>
                </a:lnTo>
                <a:lnTo>
                  <a:pt x="1752734" y="1183585"/>
                </a:lnTo>
                <a:lnTo>
                  <a:pt x="1772442" y="1115442"/>
                </a:lnTo>
                <a:lnTo>
                  <a:pt x="1786805" y="1045193"/>
                </a:lnTo>
                <a:lnTo>
                  <a:pt x="1795593" y="973068"/>
                </a:lnTo>
                <a:lnTo>
                  <a:pt x="1798573" y="899299"/>
                </a:lnTo>
                <a:lnTo>
                  <a:pt x="1795593" y="825534"/>
                </a:lnTo>
                <a:lnTo>
                  <a:pt x="1786805" y="753412"/>
                </a:lnTo>
                <a:lnTo>
                  <a:pt x="1772442" y="683166"/>
                </a:lnTo>
                <a:lnTo>
                  <a:pt x="1752734" y="615026"/>
                </a:lnTo>
                <a:lnTo>
                  <a:pt x="1727913" y="549224"/>
                </a:lnTo>
                <a:lnTo>
                  <a:pt x="1698210" y="485990"/>
                </a:lnTo>
                <a:lnTo>
                  <a:pt x="1663857" y="425557"/>
                </a:lnTo>
                <a:lnTo>
                  <a:pt x="1625084" y="368156"/>
                </a:lnTo>
                <a:lnTo>
                  <a:pt x="1582123" y="314018"/>
                </a:lnTo>
                <a:lnTo>
                  <a:pt x="1535206" y="263374"/>
                </a:lnTo>
                <a:lnTo>
                  <a:pt x="1484562" y="216455"/>
                </a:lnTo>
                <a:lnTo>
                  <a:pt x="1430425" y="173493"/>
                </a:lnTo>
                <a:lnTo>
                  <a:pt x="1373025" y="134720"/>
                </a:lnTo>
                <a:lnTo>
                  <a:pt x="1312593" y="100365"/>
                </a:lnTo>
                <a:lnTo>
                  <a:pt x="1249360" y="70662"/>
                </a:lnTo>
                <a:lnTo>
                  <a:pt x="1183559" y="45840"/>
                </a:lnTo>
                <a:lnTo>
                  <a:pt x="1115419" y="26132"/>
                </a:lnTo>
                <a:lnTo>
                  <a:pt x="1045173" y="11768"/>
                </a:lnTo>
                <a:lnTo>
                  <a:pt x="973052" y="2980"/>
                </a:lnTo>
                <a:lnTo>
                  <a:pt x="899286" y="0"/>
                </a:lnTo>
                <a:close/>
              </a:path>
            </a:pathLst>
          </a:custGeom>
          <a:solidFill>
            <a:srgbClr val="ED1D24"/>
          </a:solidFill>
        </p:spPr>
        <p:txBody>
          <a:bodyPr wrap="square" lIns="0" tIns="0" rIns="0" bIns="0" rtlCol="0">
            <a:noAutofit/>
          </a:bodyPr>
          <a:lstStyle/>
          <a:p>
            <a:endParaRPr/>
          </a:p>
        </p:txBody>
      </p:sp>
      <p:sp>
        <p:nvSpPr>
          <p:cNvPr id="9" name="object 9"/>
          <p:cNvSpPr/>
          <p:nvPr/>
        </p:nvSpPr>
        <p:spPr>
          <a:xfrm>
            <a:off x="6522642" y="2543826"/>
            <a:ext cx="2619935" cy="3181616"/>
          </a:xfrm>
          <a:custGeom>
            <a:avLst/>
            <a:gdLst/>
            <a:ahLst/>
            <a:cxnLst/>
            <a:rect l="l" t="t" r="r" b="b"/>
            <a:pathLst>
              <a:path w="2619935" h="3181616">
                <a:moveTo>
                  <a:pt x="1590840" y="0"/>
                </a:moveTo>
                <a:lnTo>
                  <a:pt x="1460367" y="5273"/>
                </a:lnTo>
                <a:lnTo>
                  <a:pt x="1332800" y="20822"/>
                </a:lnTo>
                <a:lnTo>
                  <a:pt x="1208546" y="46236"/>
                </a:lnTo>
                <a:lnTo>
                  <a:pt x="1088015" y="81105"/>
                </a:lnTo>
                <a:lnTo>
                  <a:pt x="971617" y="125021"/>
                </a:lnTo>
                <a:lnTo>
                  <a:pt x="859762" y="177573"/>
                </a:lnTo>
                <a:lnTo>
                  <a:pt x="752858" y="238353"/>
                </a:lnTo>
                <a:lnTo>
                  <a:pt x="651315" y="306950"/>
                </a:lnTo>
                <a:lnTo>
                  <a:pt x="555542" y="382955"/>
                </a:lnTo>
                <a:lnTo>
                  <a:pt x="465950" y="465959"/>
                </a:lnTo>
                <a:lnTo>
                  <a:pt x="382947" y="555553"/>
                </a:lnTo>
                <a:lnTo>
                  <a:pt x="306942" y="651326"/>
                </a:lnTo>
                <a:lnTo>
                  <a:pt x="238346" y="752869"/>
                </a:lnTo>
                <a:lnTo>
                  <a:pt x="177568" y="859773"/>
                </a:lnTo>
                <a:lnTo>
                  <a:pt x="125017" y="971628"/>
                </a:lnTo>
                <a:lnTo>
                  <a:pt x="81103" y="1088025"/>
                </a:lnTo>
                <a:lnTo>
                  <a:pt x="46234" y="1208554"/>
                </a:lnTo>
                <a:lnTo>
                  <a:pt x="20821" y="1332806"/>
                </a:lnTo>
                <a:lnTo>
                  <a:pt x="5273" y="1460371"/>
                </a:lnTo>
                <a:lnTo>
                  <a:pt x="0" y="1590840"/>
                </a:lnTo>
                <a:lnTo>
                  <a:pt x="5273" y="1721310"/>
                </a:lnTo>
                <a:lnTo>
                  <a:pt x="20821" y="1848875"/>
                </a:lnTo>
                <a:lnTo>
                  <a:pt x="46234" y="1973125"/>
                </a:lnTo>
                <a:lnTo>
                  <a:pt x="81103" y="2093653"/>
                </a:lnTo>
                <a:lnTo>
                  <a:pt x="125017" y="2210047"/>
                </a:lnTo>
                <a:lnTo>
                  <a:pt x="177568" y="2321898"/>
                </a:lnTo>
                <a:lnTo>
                  <a:pt x="238346" y="2428798"/>
                </a:lnTo>
                <a:lnTo>
                  <a:pt x="306942" y="2530337"/>
                </a:lnTo>
                <a:lnTo>
                  <a:pt x="382947" y="2626105"/>
                </a:lnTo>
                <a:lnTo>
                  <a:pt x="465950" y="2715693"/>
                </a:lnTo>
                <a:lnTo>
                  <a:pt x="555542" y="2798692"/>
                </a:lnTo>
                <a:lnTo>
                  <a:pt x="651315" y="2874692"/>
                </a:lnTo>
                <a:lnTo>
                  <a:pt x="752858" y="2943284"/>
                </a:lnTo>
                <a:lnTo>
                  <a:pt x="859762" y="3004059"/>
                </a:lnTo>
                <a:lnTo>
                  <a:pt x="971617" y="3056607"/>
                </a:lnTo>
                <a:lnTo>
                  <a:pt x="1088015" y="3100518"/>
                </a:lnTo>
                <a:lnTo>
                  <a:pt x="1208546" y="3135385"/>
                </a:lnTo>
                <a:lnTo>
                  <a:pt x="1332800" y="3160796"/>
                </a:lnTo>
                <a:lnTo>
                  <a:pt x="1460367" y="3176343"/>
                </a:lnTo>
                <a:lnTo>
                  <a:pt x="1590840" y="3181616"/>
                </a:lnTo>
                <a:lnTo>
                  <a:pt x="1721308" y="3176343"/>
                </a:lnTo>
                <a:lnTo>
                  <a:pt x="1848873" y="3160796"/>
                </a:lnTo>
                <a:lnTo>
                  <a:pt x="1973124" y="3135385"/>
                </a:lnTo>
                <a:lnTo>
                  <a:pt x="2093652" y="3100518"/>
                </a:lnTo>
                <a:lnTo>
                  <a:pt x="2210047" y="3056607"/>
                </a:lnTo>
                <a:lnTo>
                  <a:pt x="2321901" y="3004059"/>
                </a:lnTo>
                <a:lnTo>
                  <a:pt x="2428803" y="2943284"/>
                </a:lnTo>
                <a:lnTo>
                  <a:pt x="2530345" y="2874692"/>
                </a:lnTo>
                <a:lnTo>
                  <a:pt x="2619935" y="2803597"/>
                </a:lnTo>
                <a:lnTo>
                  <a:pt x="2619935" y="378050"/>
                </a:lnTo>
                <a:lnTo>
                  <a:pt x="2530345" y="306950"/>
                </a:lnTo>
                <a:lnTo>
                  <a:pt x="2428803" y="238353"/>
                </a:lnTo>
                <a:lnTo>
                  <a:pt x="2321901" y="177573"/>
                </a:lnTo>
                <a:lnTo>
                  <a:pt x="2210047" y="125021"/>
                </a:lnTo>
                <a:lnTo>
                  <a:pt x="2093652" y="81105"/>
                </a:lnTo>
                <a:lnTo>
                  <a:pt x="1973124" y="46236"/>
                </a:lnTo>
                <a:lnTo>
                  <a:pt x="1848873" y="20822"/>
                </a:lnTo>
                <a:lnTo>
                  <a:pt x="1721308" y="5273"/>
                </a:lnTo>
                <a:lnTo>
                  <a:pt x="1590840" y="0"/>
                </a:lnTo>
                <a:close/>
              </a:path>
            </a:pathLst>
          </a:custGeom>
          <a:solidFill>
            <a:srgbClr val="ED1D24"/>
          </a:solidFill>
        </p:spPr>
        <p:txBody>
          <a:bodyPr wrap="square" lIns="0" tIns="0" rIns="0" bIns="0" rtlCol="0">
            <a:noAutofit/>
          </a:bodyPr>
          <a:lstStyle/>
          <a:p>
            <a:endParaRPr/>
          </a:p>
        </p:txBody>
      </p:sp>
      <p:sp>
        <p:nvSpPr>
          <p:cNvPr id="10" name="object 10"/>
          <p:cNvSpPr/>
          <p:nvPr/>
        </p:nvSpPr>
        <p:spPr>
          <a:xfrm>
            <a:off x="3989764" y="4308820"/>
            <a:ext cx="3508476" cy="2549179"/>
          </a:xfrm>
          <a:custGeom>
            <a:avLst/>
            <a:gdLst/>
            <a:ahLst/>
            <a:cxnLst/>
            <a:rect l="l" t="t" r="r" b="b"/>
            <a:pathLst>
              <a:path w="3508476" h="2549179">
                <a:moveTo>
                  <a:pt x="1754238" y="0"/>
                </a:moveTo>
                <a:lnTo>
                  <a:pt x="1610366" y="5815"/>
                </a:lnTo>
                <a:lnTo>
                  <a:pt x="1469696" y="22959"/>
                </a:lnTo>
                <a:lnTo>
                  <a:pt x="1332680" y="50982"/>
                </a:lnTo>
                <a:lnTo>
                  <a:pt x="1199770" y="89431"/>
                </a:lnTo>
                <a:lnTo>
                  <a:pt x="1071417" y="137855"/>
                </a:lnTo>
                <a:lnTo>
                  <a:pt x="948073" y="195803"/>
                </a:lnTo>
                <a:lnTo>
                  <a:pt x="830189" y="262823"/>
                </a:lnTo>
                <a:lnTo>
                  <a:pt x="718216" y="338463"/>
                </a:lnTo>
                <a:lnTo>
                  <a:pt x="612606" y="422273"/>
                </a:lnTo>
                <a:lnTo>
                  <a:pt x="513811" y="513800"/>
                </a:lnTo>
                <a:lnTo>
                  <a:pt x="422283" y="612594"/>
                </a:lnTo>
                <a:lnTo>
                  <a:pt x="338471" y="718202"/>
                </a:lnTo>
                <a:lnTo>
                  <a:pt x="262829" y="830174"/>
                </a:lnTo>
                <a:lnTo>
                  <a:pt x="195808" y="948057"/>
                </a:lnTo>
                <a:lnTo>
                  <a:pt x="137859" y="1071401"/>
                </a:lnTo>
                <a:lnTo>
                  <a:pt x="89434" y="1199754"/>
                </a:lnTo>
                <a:lnTo>
                  <a:pt x="50983" y="1332664"/>
                </a:lnTo>
                <a:lnTo>
                  <a:pt x="22960" y="1469681"/>
                </a:lnTo>
                <a:lnTo>
                  <a:pt x="5815" y="1610351"/>
                </a:lnTo>
                <a:lnTo>
                  <a:pt x="0" y="1754225"/>
                </a:lnTo>
                <a:lnTo>
                  <a:pt x="5815" y="1898099"/>
                </a:lnTo>
                <a:lnTo>
                  <a:pt x="22960" y="2038770"/>
                </a:lnTo>
                <a:lnTo>
                  <a:pt x="50983" y="2175786"/>
                </a:lnTo>
                <a:lnTo>
                  <a:pt x="89434" y="2308696"/>
                </a:lnTo>
                <a:lnTo>
                  <a:pt x="137859" y="2437049"/>
                </a:lnTo>
                <a:lnTo>
                  <a:pt x="190540" y="2549179"/>
                </a:lnTo>
                <a:lnTo>
                  <a:pt x="3317941" y="2549179"/>
                </a:lnTo>
                <a:lnTo>
                  <a:pt x="3370620" y="2437049"/>
                </a:lnTo>
                <a:lnTo>
                  <a:pt x="3419044" y="2308696"/>
                </a:lnTo>
                <a:lnTo>
                  <a:pt x="3457494" y="2175786"/>
                </a:lnTo>
                <a:lnTo>
                  <a:pt x="3485516" y="2038770"/>
                </a:lnTo>
                <a:lnTo>
                  <a:pt x="3502661" y="1898099"/>
                </a:lnTo>
                <a:lnTo>
                  <a:pt x="3508476" y="1754225"/>
                </a:lnTo>
                <a:lnTo>
                  <a:pt x="3502661" y="1610351"/>
                </a:lnTo>
                <a:lnTo>
                  <a:pt x="3485516" y="1469681"/>
                </a:lnTo>
                <a:lnTo>
                  <a:pt x="3457494" y="1332664"/>
                </a:lnTo>
                <a:lnTo>
                  <a:pt x="3419044" y="1199754"/>
                </a:lnTo>
                <a:lnTo>
                  <a:pt x="3370620" y="1071401"/>
                </a:lnTo>
                <a:lnTo>
                  <a:pt x="3312672" y="948057"/>
                </a:lnTo>
                <a:lnTo>
                  <a:pt x="3245652" y="830174"/>
                </a:lnTo>
                <a:lnTo>
                  <a:pt x="3170012" y="718202"/>
                </a:lnTo>
                <a:lnTo>
                  <a:pt x="3086202" y="612594"/>
                </a:lnTo>
                <a:lnTo>
                  <a:pt x="2994674" y="513800"/>
                </a:lnTo>
                <a:lnTo>
                  <a:pt x="2895880" y="422273"/>
                </a:lnTo>
                <a:lnTo>
                  <a:pt x="2790271" y="338463"/>
                </a:lnTo>
                <a:lnTo>
                  <a:pt x="2678298" y="262823"/>
                </a:lnTo>
                <a:lnTo>
                  <a:pt x="2560414" y="195803"/>
                </a:lnTo>
                <a:lnTo>
                  <a:pt x="2437069" y="137855"/>
                </a:lnTo>
                <a:lnTo>
                  <a:pt x="2308715" y="89431"/>
                </a:lnTo>
                <a:lnTo>
                  <a:pt x="2175803" y="50982"/>
                </a:lnTo>
                <a:lnTo>
                  <a:pt x="2038786" y="22959"/>
                </a:lnTo>
                <a:lnTo>
                  <a:pt x="1898113" y="5815"/>
                </a:lnTo>
                <a:lnTo>
                  <a:pt x="1754238" y="0"/>
                </a:lnTo>
                <a:close/>
              </a:path>
            </a:pathLst>
          </a:custGeom>
          <a:solidFill>
            <a:srgbClr val="ED1D24"/>
          </a:solidFill>
        </p:spPr>
        <p:txBody>
          <a:bodyPr wrap="square" lIns="0" tIns="0" rIns="0" bIns="0" rtlCol="0">
            <a:noAutofit/>
          </a:bodyPr>
          <a:lstStyle/>
          <a:p>
            <a:endParaRPr/>
          </a:p>
        </p:txBody>
      </p:sp>
      <p:sp>
        <p:nvSpPr>
          <p:cNvPr id="11" name="object 11"/>
          <p:cNvSpPr/>
          <p:nvPr/>
        </p:nvSpPr>
        <p:spPr>
          <a:xfrm>
            <a:off x="0" y="3055815"/>
            <a:ext cx="4296225" cy="3802184"/>
          </a:xfrm>
          <a:custGeom>
            <a:avLst/>
            <a:gdLst/>
            <a:ahLst/>
            <a:cxnLst/>
            <a:rect l="l" t="t" r="r" b="b"/>
            <a:pathLst>
              <a:path w="4296225" h="3802184">
                <a:moveTo>
                  <a:pt x="1552060" y="0"/>
                </a:moveTo>
                <a:lnTo>
                  <a:pt x="1326984" y="9096"/>
                </a:lnTo>
                <a:lnTo>
                  <a:pt x="1106920" y="35916"/>
                </a:lnTo>
                <a:lnTo>
                  <a:pt x="892574" y="79751"/>
                </a:lnTo>
                <a:lnTo>
                  <a:pt x="684652" y="139898"/>
                </a:lnTo>
                <a:lnTo>
                  <a:pt x="483860" y="215648"/>
                </a:lnTo>
                <a:lnTo>
                  <a:pt x="290905" y="306296"/>
                </a:lnTo>
                <a:lnTo>
                  <a:pt x="106493" y="411137"/>
                </a:lnTo>
                <a:lnTo>
                  <a:pt x="0" y="483075"/>
                </a:lnTo>
                <a:lnTo>
                  <a:pt x="0" y="3802184"/>
                </a:lnTo>
                <a:lnTo>
                  <a:pt x="4084424" y="3802184"/>
                </a:lnTo>
                <a:lnTo>
                  <a:pt x="4156324" y="3611607"/>
                </a:lnTo>
                <a:lnTo>
                  <a:pt x="4216472" y="3403691"/>
                </a:lnTo>
                <a:lnTo>
                  <a:pt x="4260308" y="3189351"/>
                </a:lnTo>
                <a:lnTo>
                  <a:pt x="4287128" y="2969295"/>
                </a:lnTo>
                <a:lnTo>
                  <a:pt x="4296225" y="2744228"/>
                </a:lnTo>
                <a:lnTo>
                  <a:pt x="4287128" y="2519152"/>
                </a:lnTo>
                <a:lnTo>
                  <a:pt x="4260308" y="2299088"/>
                </a:lnTo>
                <a:lnTo>
                  <a:pt x="4216472" y="2084743"/>
                </a:lnTo>
                <a:lnTo>
                  <a:pt x="4156324" y="1876821"/>
                </a:lnTo>
                <a:lnTo>
                  <a:pt x="4080573" y="1676030"/>
                </a:lnTo>
                <a:lnTo>
                  <a:pt x="3989923" y="1483076"/>
                </a:lnTo>
                <a:lnTo>
                  <a:pt x="3885082" y="1298664"/>
                </a:lnTo>
                <a:lnTo>
                  <a:pt x="3766755" y="1123502"/>
                </a:lnTo>
                <a:lnTo>
                  <a:pt x="3635650" y="958294"/>
                </a:lnTo>
                <a:lnTo>
                  <a:pt x="3492471" y="803748"/>
                </a:lnTo>
                <a:lnTo>
                  <a:pt x="3337926" y="660568"/>
                </a:lnTo>
                <a:lnTo>
                  <a:pt x="3172720" y="529463"/>
                </a:lnTo>
                <a:lnTo>
                  <a:pt x="2997561" y="411137"/>
                </a:lnTo>
                <a:lnTo>
                  <a:pt x="2813154" y="306296"/>
                </a:lnTo>
                <a:lnTo>
                  <a:pt x="2620205" y="215648"/>
                </a:lnTo>
                <a:lnTo>
                  <a:pt x="2419421" y="139898"/>
                </a:lnTo>
                <a:lnTo>
                  <a:pt x="2211509" y="79751"/>
                </a:lnTo>
                <a:lnTo>
                  <a:pt x="1997173" y="35916"/>
                </a:lnTo>
                <a:lnTo>
                  <a:pt x="1777122" y="9096"/>
                </a:lnTo>
                <a:lnTo>
                  <a:pt x="1552060" y="0"/>
                </a:lnTo>
              </a:path>
            </a:pathLst>
          </a:custGeom>
          <a:solidFill>
            <a:srgbClr val="ED1D24"/>
          </a:solidFill>
        </p:spPr>
        <p:txBody>
          <a:bodyPr wrap="square" lIns="0" tIns="0" rIns="0" bIns="0" rtlCol="0">
            <a:noAutofit/>
          </a:bodyPr>
          <a:lstStyle/>
          <a:p>
            <a:endParaRPr/>
          </a:p>
        </p:txBody>
      </p:sp>
      <p:sp>
        <p:nvSpPr>
          <p:cNvPr id="12" name="object 12"/>
          <p:cNvSpPr txBox="1"/>
          <p:nvPr/>
        </p:nvSpPr>
        <p:spPr>
          <a:xfrm>
            <a:off x="2209800" y="1600200"/>
            <a:ext cx="4491355" cy="2555230"/>
          </a:xfrm>
          <a:prstGeom prst="rect">
            <a:avLst/>
          </a:prstGeom>
        </p:spPr>
        <p:txBody>
          <a:bodyPr vert="horz" wrap="square" lIns="0" tIns="0" rIns="0" bIns="0" rtlCol="0">
            <a:noAutofit/>
          </a:bodyPr>
          <a:lstStyle/>
          <a:p>
            <a:pPr marL="394335" marR="460375" indent="-382270">
              <a:lnSpc>
                <a:spcPct val="100000"/>
              </a:lnSpc>
            </a:pPr>
            <a:r>
              <a:rPr sz="3000" spc="-60" dirty="0" smtClean="0">
                <a:solidFill>
                  <a:srgbClr val="000000"/>
                </a:solidFill>
                <a:latin typeface="Georgia"/>
                <a:cs typeface="Georgia"/>
              </a:rPr>
              <a:t>Dependenc</a:t>
            </a:r>
            <a:r>
              <a:rPr sz="3000" spc="0" dirty="0" smtClean="0">
                <a:solidFill>
                  <a:srgbClr val="000000"/>
                </a:solidFill>
                <a:latin typeface="Georgia"/>
                <a:cs typeface="Georgia"/>
              </a:rPr>
              <a:t>e</a:t>
            </a:r>
            <a:r>
              <a:rPr sz="3000" spc="-130" dirty="0" smtClean="0">
                <a:solidFill>
                  <a:srgbClr val="000000"/>
                </a:solidFill>
                <a:latin typeface="Georgia"/>
                <a:cs typeface="Georgia"/>
              </a:rPr>
              <a:t> </a:t>
            </a:r>
            <a:r>
              <a:rPr sz="3000" spc="-60" dirty="0" smtClean="0">
                <a:solidFill>
                  <a:srgbClr val="000000"/>
                </a:solidFill>
                <a:latin typeface="Georgia"/>
                <a:cs typeface="Georgia"/>
              </a:rPr>
              <a:t>o</a:t>
            </a:r>
            <a:r>
              <a:rPr sz="3000" spc="0" dirty="0" smtClean="0">
                <a:solidFill>
                  <a:srgbClr val="000000"/>
                </a:solidFill>
                <a:latin typeface="Georgia"/>
                <a:cs typeface="Georgia"/>
              </a:rPr>
              <a:t>n</a:t>
            </a:r>
            <a:r>
              <a:rPr sz="3000" spc="-120" dirty="0" smtClean="0">
                <a:solidFill>
                  <a:srgbClr val="000000"/>
                </a:solidFill>
                <a:latin typeface="Georgia"/>
                <a:cs typeface="Georgia"/>
              </a:rPr>
              <a:t> </a:t>
            </a:r>
            <a:r>
              <a:rPr sz="3000" spc="-60" dirty="0" smtClean="0">
                <a:solidFill>
                  <a:srgbClr val="000000"/>
                </a:solidFill>
                <a:latin typeface="Georgia"/>
                <a:cs typeface="Georgia"/>
              </a:rPr>
              <a:t>o</a:t>
            </a:r>
            <a:r>
              <a:rPr sz="3000" spc="0" dirty="0" smtClean="0">
                <a:solidFill>
                  <a:srgbClr val="000000"/>
                </a:solidFill>
                <a:latin typeface="Georgia"/>
                <a:cs typeface="Georgia"/>
              </a:rPr>
              <a:t>r</a:t>
            </a:r>
            <a:endParaRPr lang="en-US" sz="3000" spc="-120" dirty="0">
              <a:solidFill>
                <a:srgbClr val="000000"/>
              </a:solidFill>
              <a:latin typeface="Georgia"/>
              <a:cs typeface="Georgia"/>
            </a:endParaRPr>
          </a:p>
          <a:p>
            <a:pPr marL="394335" marR="460375" indent="-382270">
              <a:lnSpc>
                <a:spcPct val="100000"/>
              </a:lnSpc>
            </a:pPr>
            <a:r>
              <a:rPr sz="3000" spc="-60" dirty="0" smtClean="0">
                <a:solidFill>
                  <a:srgbClr val="000000"/>
                </a:solidFill>
                <a:latin typeface="Georgia"/>
                <a:cs typeface="Georgia"/>
              </a:rPr>
              <a:t>Abuse o</a:t>
            </a:r>
            <a:r>
              <a:rPr sz="3000" spc="0" dirty="0" smtClean="0">
                <a:solidFill>
                  <a:srgbClr val="000000"/>
                </a:solidFill>
                <a:latin typeface="Georgia"/>
                <a:cs typeface="Georgia"/>
              </a:rPr>
              <a:t>f</a:t>
            </a:r>
            <a:r>
              <a:rPr sz="3000" spc="-125" dirty="0" smtClean="0">
                <a:solidFill>
                  <a:srgbClr val="000000"/>
                </a:solidFill>
                <a:latin typeface="Georgia"/>
                <a:cs typeface="Georgia"/>
              </a:rPr>
              <a:t> </a:t>
            </a:r>
            <a:r>
              <a:rPr sz="3000" spc="-60" dirty="0" smtClean="0">
                <a:solidFill>
                  <a:srgbClr val="000000"/>
                </a:solidFill>
                <a:latin typeface="Georgia"/>
                <a:cs typeface="Georgia"/>
              </a:rPr>
              <a:t>Specifi</a:t>
            </a:r>
            <a:r>
              <a:rPr sz="3000" spc="0" dirty="0" smtClean="0">
                <a:solidFill>
                  <a:srgbClr val="000000"/>
                </a:solidFill>
                <a:latin typeface="Georgia"/>
                <a:cs typeface="Georgia"/>
              </a:rPr>
              <a:t>c</a:t>
            </a:r>
            <a:r>
              <a:rPr sz="3000" spc="-125" dirty="0" smtClean="0">
                <a:solidFill>
                  <a:srgbClr val="000000"/>
                </a:solidFill>
                <a:latin typeface="Georgia"/>
                <a:cs typeface="Georgia"/>
              </a:rPr>
              <a:t> </a:t>
            </a:r>
            <a:r>
              <a:rPr sz="3000" spc="-60" dirty="0" smtClean="0">
                <a:solidFill>
                  <a:srgbClr val="000000"/>
                </a:solidFill>
                <a:latin typeface="Georgia"/>
                <a:cs typeface="Georgia"/>
              </a:rPr>
              <a:t>Illici</a:t>
            </a:r>
            <a:r>
              <a:rPr sz="3000" spc="0" dirty="0" smtClean="0">
                <a:solidFill>
                  <a:srgbClr val="000000"/>
                </a:solidFill>
                <a:latin typeface="Georgia"/>
                <a:cs typeface="Georgia"/>
              </a:rPr>
              <a:t>t</a:t>
            </a:r>
            <a:endParaRPr lang="en-US" sz="3000" spc="-125" dirty="0">
              <a:solidFill>
                <a:srgbClr val="000000"/>
              </a:solidFill>
              <a:latin typeface="Georgia"/>
              <a:cs typeface="Georgia"/>
            </a:endParaRPr>
          </a:p>
          <a:p>
            <a:pPr marL="394335" marR="460375" indent="-382270">
              <a:lnSpc>
                <a:spcPct val="100000"/>
              </a:lnSpc>
            </a:pPr>
            <a:r>
              <a:rPr sz="3000" spc="-60" dirty="0" smtClean="0">
                <a:solidFill>
                  <a:srgbClr val="000000"/>
                </a:solidFill>
                <a:latin typeface="Georgia"/>
                <a:cs typeface="Georgia"/>
              </a:rPr>
              <a:t>Drugs</a:t>
            </a:r>
            <a:endParaRPr lang="en-US" sz="3000" spc="-60" dirty="0" smtClean="0">
              <a:solidFill>
                <a:srgbClr val="000000"/>
              </a:solidFill>
              <a:latin typeface="Georgia"/>
              <a:cs typeface="Georgia"/>
            </a:endParaRPr>
          </a:p>
          <a:p>
            <a:pPr marL="394335" marR="460375" indent="-382270">
              <a:lnSpc>
                <a:spcPct val="100000"/>
              </a:lnSpc>
            </a:pPr>
            <a:endParaRPr lang="en-US" sz="3000" spc="-60" dirty="0">
              <a:solidFill>
                <a:srgbClr val="000000"/>
              </a:solidFill>
              <a:latin typeface="Georgia"/>
              <a:cs typeface="Georgia"/>
            </a:endParaRPr>
          </a:p>
          <a:p>
            <a:pPr marL="394335" marR="460375" indent="-382270">
              <a:lnSpc>
                <a:spcPct val="100000"/>
              </a:lnSpc>
            </a:pPr>
            <a:r>
              <a:rPr lang="en-US" sz="1800" spc="-95" dirty="0" smtClean="0">
                <a:solidFill>
                  <a:srgbClr val="000000"/>
                </a:solidFill>
                <a:latin typeface="Times New Roman"/>
                <a:cs typeface="Times New Roman"/>
              </a:rPr>
              <a:t>		</a:t>
            </a:r>
            <a:r>
              <a:rPr sz="1800" spc="-95" dirty="0" smtClean="0">
                <a:solidFill>
                  <a:srgbClr val="000000"/>
                </a:solidFill>
                <a:latin typeface="Times New Roman"/>
                <a:cs typeface="Times New Roman"/>
              </a:rPr>
              <a:t>P</a:t>
            </a:r>
            <a:r>
              <a:rPr sz="1800" spc="45" dirty="0" smtClean="0">
                <a:solidFill>
                  <a:srgbClr val="000000"/>
                </a:solidFill>
                <a:latin typeface="Times New Roman"/>
                <a:cs typeface="Times New Roman"/>
              </a:rPr>
              <a:t>ersons</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12</a:t>
            </a:r>
            <a:r>
              <a:rPr sz="1800" spc="-70" dirty="0" smtClean="0">
                <a:solidFill>
                  <a:srgbClr val="000000"/>
                </a:solidFill>
                <a:latin typeface="Times New Roman"/>
                <a:cs typeface="Times New Roman"/>
              </a:rPr>
              <a:t> </a:t>
            </a:r>
            <a:r>
              <a:rPr sz="1800" spc="35" dirty="0" smtClean="0">
                <a:solidFill>
                  <a:srgbClr val="000000"/>
                </a:solidFill>
                <a:latin typeface="Times New Roman"/>
                <a:cs typeface="Times New Roman"/>
              </a:rPr>
              <a:t>or</a:t>
            </a:r>
            <a:r>
              <a:rPr sz="1800" spc="-70" dirty="0" smtClean="0">
                <a:solidFill>
                  <a:srgbClr val="000000"/>
                </a:solidFill>
                <a:latin typeface="Times New Roman"/>
                <a:cs typeface="Times New Roman"/>
              </a:rPr>
              <a:t> </a:t>
            </a:r>
            <a:r>
              <a:rPr sz="1800" spc="5" dirty="0" smtClean="0">
                <a:solidFill>
                  <a:srgbClr val="000000"/>
                </a:solidFill>
                <a:latin typeface="Times New Roman"/>
                <a:cs typeface="Times New Roman"/>
              </a:rPr>
              <a:t>Olde</a:t>
            </a:r>
            <a:r>
              <a:rPr sz="1800" spc="-95" dirty="0" smtClean="0">
                <a:solidFill>
                  <a:srgbClr val="000000"/>
                </a:solidFill>
                <a:latin typeface="Times New Roman"/>
                <a:cs typeface="Times New Roman"/>
              </a:rPr>
              <a:t>r</a:t>
            </a:r>
            <a:r>
              <a:rPr sz="1800" spc="-85" dirty="0" smtClean="0">
                <a:solidFill>
                  <a:srgbClr val="000000"/>
                </a:solidFill>
                <a:latin typeface="Times New Roman"/>
                <a:cs typeface="Times New Roman"/>
              </a:rPr>
              <a:t>,</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2008</a:t>
            </a:r>
            <a:endParaRPr sz="1800" dirty="0">
              <a:solidFill>
                <a:srgbClr val="000000"/>
              </a:solidFill>
              <a:latin typeface="Times New Roman"/>
              <a:cs typeface="Times New Roman"/>
            </a:endParaRPr>
          </a:p>
        </p:txBody>
      </p:sp>
      <p:sp>
        <p:nvSpPr>
          <p:cNvPr id="13" name="object 13"/>
          <p:cNvSpPr txBox="1"/>
          <p:nvPr/>
        </p:nvSpPr>
        <p:spPr>
          <a:xfrm>
            <a:off x="839129" y="6127005"/>
            <a:ext cx="5423535" cy="318770"/>
          </a:xfrm>
          <a:prstGeom prst="rect">
            <a:avLst/>
          </a:prstGeom>
        </p:spPr>
        <p:txBody>
          <a:bodyPr vert="horz" wrap="square" lIns="0" tIns="0" rIns="0" bIns="0" rtlCol="0">
            <a:noAutofit/>
          </a:bodyPr>
          <a:lstStyle/>
          <a:p>
            <a:pPr marL="12700" marR="12700" indent="438150">
              <a:lnSpc>
                <a:spcPct val="100000"/>
              </a:lnSpc>
            </a:pPr>
            <a:r>
              <a:rPr sz="1000" spc="25" dirty="0" smtClean="0">
                <a:latin typeface="Times New Roman"/>
                <a:cs typeface="Times New Roman"/>
              </a:rPr>
              <a:t>Substan</a:t>
            </a:r>
            <a:r>
              <a:rPr sz="1000" spc="15" dirty="0" smtClean="0">
                <a:latin typeface="Times New Roman"/>
                <a:cs typeface="Times New Roman"/>
              </a:rPr>
              <a:t>c</a:t>
            </a:r>
            <a:r>
              <a:rPr sz="1000" spc="55" dirty="0" smtClean="0">
                <a:latin typeface="Times New Roman"/>
                <a:cs typeface="Times New Roman"/>
              </a:rPr>
              <a:t>e</a:t>
            </a:r>
            <a:r>
              <a:rPr sz="1000" spc="-40" dirty="0" smtClean="0">
                <a:latin typeface="Times New Roman"/>
                <a:cs typeface="Times New Roman"/>
              </a:rPr>
              <a:t> </a:t>
            </a:r>
            <a:r>
              <a:rPr sz="1000" spc="-125" dirty="0" smtClean="0">
                <a:latin typeface="Times New Roman"/>
                <a:cs typeface="Times New Roman"/>
              </a:rPr>
              <a:t>A</a:t>
            </a:r>
            <a:r>
              <a:rPr sz="1000" spc="45" dirty="0" smtClean="0">
                <a:latin typeface="Times New Roman"/>
                <a:cs typeface="Times New Roman"/>
              </a:rPr>
              <a:t>buse</a:t>
            </a:r>
            <a:r>
              <a:rPr sz="1000" spc="-40" dirty="0" smtClean="0">
                <a:latin typeface="Times New Roman"/>
                <a:cs typeface="Times New Roman"/>
              </a:rPr>
              <a:t> </a:t>
            </a:r>
            <a:r>
              <a:rPr sz="1000" spc="45" dirty="0" smtClean="0">
                <a:latin typeface="Times New Roman"/>
                <a:cs typeface="Times New Roman"/>
              </a:rPr>
              <a:t>and</a:t>
            </a:r>
            <a:r>
              <a:rPr sz="1000" spc="-40" dirty="0" smtClean="0">
                <a:latin typeface="Times New Roman"/>
                <a:cs typeface="Times New Roman"/>
              </a:rPr>
              <a:t> </a:t>
            </a:r>
            <a:r>
              <a:rPr sz="1000" spc="-85" dirty="0" smtClean="0">
                <a:latin typeface="Times New Roman"/>
                <a:cs typeface="Times New Roman"/>
              </a:rPr>
              <a:t>M</a:t>
            </a:r>
            <a:r>
              <a:rPr sz="1000" spc="45" dirty="0" smtClean="0">
                <a:latin typeface="Times New Roman"/>
                <a:cs typeface="Times New Roman"/>
              </a:rPr>
              <a:t>e</a:t>
            </a:r>
            <a:r>
              <a:rPr sz="1000" spc="50" dirty="0" smtClean="0">
                <a:latin typeface="Times New Roman"/>
                <a:cs typeface="Times New Roman"/>
              </a:rPr>
              <a:t>n</a:t>
            </a:r>
            <a:r>
              <a:rPr sz="1000" spc="15" dirty="0" smtClean="0">
                <a:latin typeface="Times New Roman"/>
                <a:cs typeface="Times New Roman"/>
              </a:rPr>
              <a:t>tal</a:t>
            </a:r>
            <a:r>
              <a:rPr sz="1000" spc="-40" dirty="0" smtClean="0">
                <a:latin typeface="Times New Roman"/>
                <a:cs typeface="Times New Roman"/>
              </a:rPr>
              <a:t> </a:t>
            </a:r>
            <a:r>
              <a:rPr sz="1000" spc="10" dirty="0" smtClean="0">
                <a:latin typeface="Times New Roman"/>
                <a:cs typeface="Times New Roman"/>
              </a:rPr>
              <a:t>Health</a:t>
            </a:r>
            <a:r>
              <a:rPr sz="1000" spc="-40" dirty="0" smtClean="0">
                <a:latin typeface="Times New Roman"/>
                <a:cs typeface="Times New Roman"/>
              </a:rPr>
              <a:t> </a:t>
            </a:r>
            <a:r>
              <a:rPr sz="1000" spc="-65" dirty="0" smtClean="0">
                <a:latin typeface="Times New Roman"/>
                <a:cs typeface="Times New Roman"/>
              </a:rPr>
              <a:t>S</a:t>
            </a:r>
            <a:r>
              <a:rPr sz="1000" spc="25" dirty="0" smtClean="0">
                <a:latin typeface="Times New Roman"/>
                <a:cs typeface="Times New Roman"/>
              </a:rPr>
              <a:t>e</a:t>
            </a:r>
            <a:r>
              <a:rPr sz="1000" spc="45" dirty="0" smtClean="0">
                <a:latin typeface="Times New Roman"/>
                <a:cs typeface="Times New Roman"/>
              </a:rPr>
              <a:t>r</a:t>
            </a:r>
            <a:r>
              <a:rPr sz="1000" spc="-20" dirty="0" smtClean="0">
                <a:latin typeface="Times New Roman"/>
                <a:cs typeface="Times New Roman"/>
              </a:rPr>
              <a:t>vi</a:t>
            </a:r>
            <a:r>
              <a:rPr sz="1000" spc="-35" dirty="0" smtClean="0">
                <a:latin typeface="Times New Roman"/>
                <a:cs typeface="Times New Roman"/>
              </a:rPr>
              <a:t>c</a:t>
            </a:r>
            <a:r>
              <a:rPr sz="1000" spc="25" dirty="0" smtClean="0">
                <a:latin typeface="Times New Roman"/>
                <a:cs typeface="Times New Roman"/>
              </a:rPr>
              <a:t>es</a:t>
            </a:r>
            <a:r>
              <a:rPr sz="1000" spc="-40" dirty="0" smtClean="0">
                <a:latin typeface="Times New Roman"/>
                <a:cs typeface="Times New Roman"/>
              </a:rPr>
              <a:t> </a:t>
            </a:r>
            <a:r>
              <a:rPr sz="1000" spc="-135" dirty="0" smtClean="0">
                <a:latin typeface="Times New Roman"/>
                <a:cs typeface="Times New Roman"/>
              </a:rPr>
              <a:t>A</a:t>
            </a:r>
            <a:r>
              <a:rPr sz="1000" spc="15" dirty="0" smtClean="0">
                <a:latin typeface="Times New Roman"/>
                <a:cs typeface="Times New Roman"/>
              </a:rPr>
              <a:t>dminist</a:t>
            </a:r>
            <a:r>
              <a:rPr sz="1000" spc="5" dirty="0" smtClean="0">
                <a:latin typeface="Times New Roman"/>
                <a:cs typeface="Times New Roman"/>
              </a:rPr>
              <a:t>r</a:t>
            </a:r>
            <a:r>
              <a:rPr sz="1000" spc="30" dirty="0" smtClean="0">
                <a:latin typeface="Times New Roman"/>
                <a:cs typeface="Times New Roman"/>
              </a:rPr>
              <a:t>a</a:t>
            </a:r>
            <a:r>
              <a:rPr sz="1000" spc="10" dirty="0" smtClean="0">
                <a:latin typeface="Times New Roman"/>
                <a:cs typeface="Times New Roman"/>
              </a:rPr>
              <a:t>tion.</a:t>
            </a:r>
            <a:r>
              <a:rPr sz="1000" spc="-40" dirty="0" smtClean="0">
                <a:latin typeface="Times New Roman"/>
                <a:cs typeface="Times New Roman"/>
              </a:rPr>
              <a:t> </a:t>
            </a:r>
            <a:r>
              <a:rPr sz="1000" spc="-20" dirty="0" smtClean="0">
                <a:latin typeface="Times New Roman"/>
                <a:cs typeface="Times New Roman"/>
              </a:rPr>
              <a:t>(2009).</a:t>
            </a:r>
            <a:r>
              <a:rPr sz="1000" spc="-40" dirty="0" smtClean="0">
                <a:latin typeface="Times New Roman"/>
                <a:cs typeface="Times New Roman"/>
              </a:rPr>
              <a:t> </a:t>
            </a:r>
            <a:r>
              <a:rPr sz="1000" spc="-25" dirty="0" smtClean="0">
                <a:latin typeface="Times New Roman"/>
                <a:cs typeface="Times New Roman"/>
              </a:rPr>
              <a:t>O</a:t>
            </a:r>
            <a:r>
              <a:rPr sz="1000" spc="315" dirty="0" smtClean="0">
                <a:latin typeface="Times New Roman"/>
                <a:cs typeface="Times New Roman"/>
              </a:rPr>
              <a:t>$</a:t>
            </a:r>
            <a:r>
              <a:rPr sz="1000" spc="-10" dirty="0" smtClean="0">
                <a:latin typeface="Times New Roman"/>
                <a:cs typeface="Times New Roman"/>
              </a:rPr>
              <a:t>c</a:t>
            </a:r>
            <a:r>
              <a:rPr sz="1000" spc="55" dirty="0" smtClean="0">
                <a:latin typeface="Times New Roman"/>
                <a:cs typeface="Times New Roman"/>
              </a:rPr>
              <a:t>e</a:t>
            </a:r>
            <a:r>
              <a:rPr sz="1000" spc="-40" dirty="0" smtClean="0">
                <a:latin typeface="Times New Roman"/>
                <a:cs typeface="Times New Roman"/>
              </a:rPr>
              <a:t> </a:t>
            </a:r>
            <a:r>
              <a:rPr sz="1000" spc="0" dirty="0" smtClean="0">
                <a:latin typeface="Times New Roman"/>
                <a:cs typeface="Times New Roman"/>
              </a:rPr>
              <a:t>of</a:t>
            </a:r>
            <a:r>
              <a:rPr sz="1000" spc="-40" dirty="0" smtClean="0">
                <a:latin typeface="Times New Roman"/>
                <a:cs typeface="Times New Roman"/>
              </a:rPr>
              <a:t> </a:t>
            </a:r>
            <a:r>
              <a:rPr sz="1000" spc="-125" dirty="0" smtClean="0">
                <a:latin typeface="Times New Roman"/>
                <a:cs typeface="Times New Roman"/>
              </a:rPr>
              <a:t>A</a:t>
            </a:r>
            <a:r>
              <a:rPr sz="1000" spc="25" dirty="0" smtClean="0">
                <a:latin typeface="Times New Roman"/>
                <a:cs typeface="Times New Roman"/>
              </a:rPr>
              <a:t>pplied</a:t>
            </a:r>
            <a:r>
              <a:rPr sz="1000" spc="-40" dirty="0" smtClean="0">
                <a:latin typeface="Times New Roman"/>
                <a:cs typeface="Times New Roman"/>
              </a:rPr>
              <a:t> </a:t>
            </a:r>
            <a:r>
              <a:rPr sz="1000" spc="-75" dirty="0" smtClean="0">
                <a:latin typeface="Times New Roman"/>
                <a:cs typeface="Times New Roman"/>
              </a:rPr>
              <a:t>S</a:t>
            </a:r>
            <a:r>
              <a:rPr sz="1000" spc="30" dirty="0" smtClean="0">
                <a:latin typeface="Times New Roman"/>
                <a:cs typeface="Times New Roman"/>
              </a:rPr>
              <a:t>tudie</a:t>
            </a:r>
            <a:r>
              <a:rPr sz="1000" spc="15" dirty="0" smtClean="0">
                <a:latin typeface="Times New Roman"/>
                <a:cs typeface="Times New Roman"/>
              </a:rPr>
              <a:t>s</a:t>
            </a:r>
            <a:r>
              <a:rPr sz="1000" spc="-45" dirty="0" smtClean="0">
                <a:latin typeface="Times New Roman"/>
                <a:cs typeface="Times New Roman"/>
              </a:rPr>
              <a:t>. </a:t>
            </a:r>
            <a:r>
              <a:rPr sz="1000" spc="-165" dirty="0" smtClean="0">
                <a:latin typeface="Times New Roman"/>
                <a:cs typeface="Times New Roman"/>
              </a:rPr>
              <a:t>T</a:t>
            </a:r>
            <a:r>
              <a:rPr sz="1000" spc="-20" dirty="0" smtClean="0">
                <a:latin typeface="Times New Roman"/>
                <a:cs typeface="Times New Roman"/>
              </a:rPr>
              <a:t>r</a:t>
            </a:r>
            <a:r>
              <a:rPr sz="1000" spc="40" dirty="0" smtClean="0">
                <a:latin typeface="Times New Roman"/>
                <a:cs typeface="Times New Roman"/>
              </a:rPr>
              <a:t>e</a:t>
            </a:r>
            <a:r>
              <a:rPr sz="1000" spc="35" dirty="0" smtClean="0">
                <a:latin typeface="Times New Roman"/>
                <a:cs typeface="Times New Roman"/>
              </a:rPr>
              <a:t>a</a:t>
            </a:r>
            <a:r>
              <a:rPr sz="1000" spc="50" dirty="0" smtClean="0">
                <a:latin typeface="Times New Roman"/>
                <a:cs typeface="Times New Roman"/>
              </a:rPr>
              <a:t>tment</a:t>
            </a:r>
            <a:r>
              <a:rPr sz="1000" spc="-40" dirty="0" smtClean="0">
                <a:latin typeface="Times New Roman"/>
                <a:cs typeface="Times New Roman"/>
              </a:rPr>
              <a:t> </a:t>
            </a:r>
            <a:r>
              <a:rPr sz="1000" spc="5" dirty="0" smtClean="0">
                <a:latin typeface="Times New Roman"/>
                <a:cs typeface="Times New Roman"/>
              </a:rPr>
              <a:t>Episode</a:t>
            </a:r>
            <a:r>
              <a:rPr sz="1000" spc="-40" dirty="0" smtClean="0">
                <a:latin typeface="Times New Roman"/>
                <a:cs typeface="Times New Roman"/>
              </a:rPr>
              <a:t> </a:t>
            </a:r>
            <a:r>
              <a:rPr sz="1000" spc="-15" dirty="0" smtClean="0">
                <a:latin typeface="Times New Roman"/>
                <a:cs typeface="Times New Roman"/>
              </a:rPr>
              <a:t>Da</a:t>
            </a:r>
            <a:r>
              <a:rPr sz="1000" spc="40" dirty="0" smtClean="0">
                <a:latin typeface="Times New Roman"/>
                <a:cs typeface="Times New Roman"/>
              </a:rPr>
              <a:t>ta</a:t>
            </a:r>
            <a:r>
              <a:rPr sz="1000" spc="-40" dirty="0" smtClean="0">
                <a:latin typeface="Times New Roman"/>
                <a:cs typeface="Times New Roman"/>
              </a:rPr>
              <a:t> </a:t>
            </a:r>
            <a:r>
              <a:rPr sz="1000" spc="-65" dirty="0" smtClean="0">
                <a:latin typeface="Times New Roman"/>
                <a:cs typeface="Times New Roman"/>
              </a:rPr>
              <a:t>S</a:t>
            </a:r>
            <a:r>
              <a:rPr sz="1000" spc="50" dirty="0" smtClean="0">
                <a:latin typeface="Times New Roman"/>
                <a:cs typeface="Times New Roman"/>
              </a:rPr>
              <a:t>et</a:t>
            </a:r>
            <a:r>
              <a:rPr sz="1000" spc="-40" dirty="0" smtClean="0">
                <a:latin typeface="Times New Roman"/>
                <a:cs typeface="Times New Roman"/>
              </a:rPr>
              <a:t> </a:t>
            </a:r>
            <a:r>
              <a:rPr sz="1000" spc="-5" dirty="0" smtClean="0">
                <a:latin typeface="Times New Roman"/>
                <a:cs typeface="Times New Roman"/>
              </a:rPr>
              <a:t>(</a:t>
            </a:r>
            <a:r>
              <a:rPr sz="1000" spc="-85" dirty="0" smtClean="0">
                <a:latin typeface="Times New Roman"/>
                <a:cs typeface="Times New Roman"/>
              </a:rPr>
              <a:t>TEDS):</a:t>
            </a:r>
            <a:r>
              <a:rPr sz="1000" spc="-40" dirty="0" smtClean="0">
                <a:latin typeface="Times New Roman"/>
                <a:cs typeface="Times New Roman"/>
              </a:rPr>
              <a:t> </a:t>
            </a:r>
            <a:r>
              <a:rPr sz="1000" spc="10" dirty="0" smtClean="0">
                <a:latin typeface="Times New Roman"/>
                <a:cs typeface="Times New Roman"/>
              </a:rPr>
              <a:t>2009</a:t>
            </a:r>
            <a:r>
              <a:rPr sz="1000" spc="-40" dirty="0" smtClean="0">
                <a:latin typeface="Times New Roman"/>
                <a:cs typeface="Times New Roman"/>
              </a:rPr>
              <a:t> </a:t>
            </a:r>
            <a:r>
              <a:rPr sz="1000" spc="0" dirty="0" smtClean="0">
                <a:latin typeface="Times New Roman"/>
                <a:cs typeface="Times New Roman"/>
              </a:rPr>
              <a:t>Discha</a:t>
            </a:r>
            <a:r>
              <a:rPr sz="1000" spc="-10" dirty="0" smtClean="0">
                <a:latin typeface="Times New Roman"/>
                <a:cs typeface="Times New Roman"/>
              </a:rPr>
              <a:t>r</a:t>
            </a:r>
            <a:r>
              <a:rPr sz="1000" spc="40" dirty="0" smtClean="0">
                <a:latin typeface="Times New Roman"/>
                <a:cs typeface="Times New Roman"/>
              </a:rPr>
              <a:t>ges</a:t>
            </a:r>
            <a:r>
              <a:rPr sz="1000" spc="-40" dirty="0" smtClean="0">
                <a:latin typeface="Times New Roman"/>
                <a:cs typeface="Times New Roman"/>
              </a:rPr>
              <a:t> </a:t>
            </a:r>
            <a:r>
              <a:rPr sz="1000" spc="-30" dirty="0" smtClean="0">
                <a:latin typeface="Times New Roman"/>
                <a:cs typeface="Times New Roman"/>
              </a:rPr>
              <a:t>f</a:t>
            </a:r>
            <a:r>
              <a:rPr sz="1000" spc="-40" dirty="0" smtClean="0">
                <a:latin typeface="Times New Roman"/>
                <a:cs typeface="Times New Roman"/>
              </a:rPr>
              <a:t>r</a:t>
            </a:r>
            <a:r>
              <a:rPr sz="1000" spc="50" dirty="0" smtClean="0">
                <a:latin typeface="Times New Roman"/>
                <a:cs typeface="Times New Roman"/>
              </a:rPr>
              <a:t>om</a:t>
            </a:r>
            <a:r>
              <a:rPr sz="1000" spc="-40" dirty="0" smtClean="0">
                <a:latin typeface="Times New Roman"/>
                <a:cs typeface="Times New Roman"/>
              </a:rPr>
              <a:t> </a:t>
            </a:r>
            <a:r>
              <a:rPr sz="1000" spc="25" dirty="0" smtClean="0">
                <a:latin typeface="Times New Roman"/>
                <a:cs typeface="Times New Roman"/>
              </a:rPr>
              <a:t>Substan</a:t>
            </a:r>
            <a:r>
              <a:rPr sz="1000" spc="15" dirty="0" smtClean="0">
                <a:latin typeface="Times New Roman"/>
                <a:cs typeface="Times New Roman"/>
              </a:rPr>
              <a:t>c</a:t>
            </a:r>
            <a:r>
              <a:rPr sz="1000" spc="55" dirty="0" smtClean="0">
                <a:latin typeface="Times New Roman"/>
                <a:cs typeface="Times New Roman"/>
              </a:rPr>
              <a:t>e</a:t>
            </a:r>
            <a:r>
              <a:rPr sz="1000" spc="-40" dirty="0" smtClean="0">
                <a:latin typeface="Times New Roman"/>
                <a:cs typeface="Times New Roman"/>
              </a:rPr>
              <a:t> </a:t>
            </a:r>
            <a:r>
              <a:rPr sz="1000" spc="-125" dirty="0" smtClean="0">
                <a:latin typeface="Times New Roman"/>
                <a:cs typeface="Times New Roman"/>
              </a:rPr>
              <a:t>A</a:t>
            </a:r>
            <a:r>
              <a:rPr sz="1000" spc="45" dirty="0" smtClean="0">
                <a:latin typeface="Times New Roman"/>
                <a:cs typeface="Times New Roman"/>
              </a:rPr>
              <a:t>buse</a:t>
            </a:r>
            <a:r>
              <a:rPr sz="1000" spc="-80" dirty="0" smtClean="0">
                <a:latin typeface="Times New Roman"/>
                <a:cs typeface="Times New Roman"/>
              </a:rPr>
              <a:t> </a:t>
            </a:r>
            <a:r>
              <a:rPr sz="1000" spc="-165" dirty="0" smtClean="0">
                <a:latin typeface="Times New Roman"/>
                <a:cs typeface="Times New Roman"/>
              </a:rPr>
              <a:t>T</a:t>
            </a:r>
            <a:r>
              <a:rPr sz="1000" spc="-20" dirty="0" smtClean="0">
                <a:latin typeface="Times New Roman"/>
                <a:cs typeface="Times New Roman"/>
              </a:rPr>
              <a:t>r</a:t>
            </a:r>
            <a:r>
              <a:rPr sz="1000" spc="40" dirty="0" smtClean="0">
                <a:latin typeface="Times New Roman"/>
                <a:cs typeface="Times New Roman"/>
              </a:rPr>
              <a:t>e</a:t>
            </a:r>
            <a:r>
              <a:rPr sz="1000" spc="35" dirty="0" smtClean="0">
                <a:latin typeface="Times New Roman"/>
                <a:cs typeface="Times New Roman"/>
              </a:rPr>
              <a:t>a</a:t>
            </a:r>
            <a:r>
              <a:rPr sz="1000" spc="50" dirty="0" smtClean="0">
                <a:latin typeface="Times New Roman"/>
                <a:cs typeface="Times New Roman"/>
              </a:rPr>
              <a:t>tment</a:t>
            </a:r>
            <a:r>
              <a:rPr sz="1000" spc="-40" dirty="0" smtClean="0">
                <a:latin typeface="Times New Roman"/>
                <a:cs typeface="Times New Roman"/>
              </a:rPr>
              <a:t> </a:t>
            </a:r>
            <a:r>
              <a:rPr sz="1000" spc="-65" dirty="0" smtClean="0">
                <a:latin typeface="Times New Roman"/>
                <a:cs typeface="Times New Roman"/>
              </a:rPr>
              <a:t>S</a:t>
            </a:r>
            <a:r>
              <a:rPr sz="1000" spc="25" dirty="0" smtClean="0">
                <a:latin typeface="Times New Roman"/>
                <a:cs typeface="Times New Roman"/>
              </a:rPr>
              <a:t>e</a:t>
            </a:r>
            <a:r>
              <a:rPr sz="1000" spc="45" dirty="0" smtClean="0">
                <a:latin typeface="Times New Roman"/>
                <a:cs typeface="Times New Roman"/>
              </a:rPr>
              <a:t>r</a:t>
            </a:r>
            <a:r>
              <a:rPr sz="1000" spc="-20" dirty="0" smtClean="0">
                <a:latin typeface="Times New Roman"/>
                <a:cs typeface="Times New Roman"/>
              </a:rPr>
              <a:t>vi</a:t>
            </a:r>
            <a:r>
              <a:rPr sz="1000" spc="-35" dirty="0" smtClean="0">
                <a:latin typeface="Times New Roman"/>
                <a:cs typeface="Times New Roman"/>
              </a:rPr>
              <a:t>c</a:t>
            </a:r>
            <a:r>
              <a:rPr sz="1000" spc="30" dirty="0" smtClean="0">
                <a:latin typeface="Times New Roman"/>
                <a:cs typeface="Times New Roman"/>
              </a:rPr>
              <a:t>e</a:t>
            </a:r>
            <a:r>
              <a:rPr sz="1000" spc="10" dirty="0" smtClean="0">
                <a:latin typeface="Times New Roman"/>
                <a:cs typeface="Times New Roman"/>
              </a:rPr>
              <a:t>s</a:t>
            </a:r>
            <a:r>
              <a:rPr sz="1000" spc="-45" dirty="0" smtClean="0">
                <a:latin typeface="Times New Roman"/>
                <a:cs typeface="Times New Roman"/>
              </a:rPr>
              <a:t>,</a:t>
            </a:r>
            <a:r>
              <a:rPr sz="1000" spc="-40" dirty="0" smtClean="0">
                <a:latin typeface="Times New Roman"/>
                <a:cs typeface="Times New Roman"/>
              </a:rPr>
              <a:t> </a:t>
            </a:r>
            <a:r>
              <a:rPr sz="1000" spc="-75" dirty="0" smtClean="0">
                <a:latin typeface="Times New Roman"/>
                <a:cs typeface="Times New Roman"/>
              </a:rPr>
              <a:t>D</a:t>
            </a:r>
            <a:r>
              <a:rPr sz="1000" spc="-80" dirty="0" smtClean="0">
                <a:latin typeface="Times New Roman"/>
                <a:cs typeface="Times New Roman"/>
              </a:rPr>
              <a:t>ASIS.</a:t>
            </a:r>
            <a:endParaRPr sz="1000">
              <a:latin typeface="Times New Roman"/>
              <a:cs typeface="Times New Roman"/>
            </a:endParaRPr>
          </a:p>
        </p:txBody>
      </p:sp>
      <p:sp>
        <p:nvSpPr>
          <p:cNvPr id="14" name="object 14"/>
          <p:cNvSpPr txBox="1"/>
          <p:nvPr/>
        </p:nvSpPr>
        <p:spPr>
          <a:xfrm>
            <a:off x="0" y="3711809"/>
            <a:ext cx="8247049" cy="2246556"/>
          </a:xfrm>
          <a:prstGeom prst="rect">
            <a:avLst/>
          </a:prstGeom>
        </p:spPr>
        <p:txBody>
          <a:bodyPr vert="horz" wrap="square" lIns="0" tIns="0" rIns="0" bIns="0" rtlCol="0">
            <a:noAutofit/>
          </a:bodyPr>
          <a:lstStyle/>
          <a:p>
            <a:pPr marR="88900" algn="r">
              <a:lnSpc>
                <a:spcPct val="100000"/>
              </a:lnSpc>
            </a:pPr>
            <a:r>
              <a:rPr sz="1400" b="1" spc="60" dirty="0" smtClean="0">
                <a:solidFill>
                  <a:srgbClr val="F7941E"/>
                </a:solidFill>
                <a:latin typeface="Times New Roman"/>
                <a:cs typeface="Times New Roman"/>
              </a:rPr>
              <a:t>1,411</a:t>
            </a:r>
            <a:endParaRPr sz="1400" dirty="0">
              <a:latin typeface="Times New Roman"/>
              <a:cs typeface="Times New Roman"/>
            </a:endParaRPr>
          </a:p>
          <a:p>
            <a:pPr marR="12700" algn="r">
              <a:lnSpc>
                <a:spcPct val="100000"/>
              </a:lnSpc>
            </a:pPr>
            <a:r>
              <a:rPr sz="1400" spc="-145" dirty="0" smtClean="0">
                <a:solidFill>
                  <a:srgbClr val="F7941E"/>
                </a:solidFill>
                <a:latin typeface="Times New Roman"/>
                <a:cs typeface="Times New Roman"/>
              </a:rPr>
              <a:t>C</a:t>
            </a:r>
            <a:r>
              <a:rPr sz="1400" spc="35" dirty="0" smtClean="0">
                <a:solidFill>
                  <a:srgbClr val="F7941E"/>
                </a:solidFill>
                <a:latin typeface="Times New Roman"/>
                <a:cs typeface="Times New Roman"/>
              </a:rPr>
              <a:t>ocaine</a:t>
            </a:r>
            <a:endParaRPr sz="1400" dirty="0">
              <a:latin typeface="Times New Roman"/>
              <a:cs typeface="Times New Roman"/>
            </a:endParaRPr>
          </a:p>
          <a:p>
            <a:pPr marR="5688330" algn="ctr">
              <a:lnSpc>
                <a:spcPct val="100000"/>
              </a:lnSpc>
              <a:spcBef>
                <a:spcPts val="20"/>
              </a:spcBef>
            </a:pPr>
            <a:r>
              <a:rPr sz="4400" b="1" spc="60" dirty="0" smtClean="0">
                <a:solidFill>
                  <a:srgbClr val="000000"/>
                </a:solidFill>
                <a:latin typeface="Times New Roman"/>
                <a:cs typeface="Times New Roman"/>
              </a:rPr>
              <a:t>4,199</a:t>
            </a:r>
            <a:endParaRPr lang="en-US" sz="4400" b="1" spc="60" dirty="0" smtClean="0">
              <a:solidFill>
                <a:srgbClr val="000000"/>
              </a:solidFill>
              <a:latin typeface="Times New Roman"/>
              <a:cs typeface="Times New Roman"/>
            </a:endParaRPr>
          </a:p>
          <a:p>
            <a:pPr marR="5688330" algn="ctr">
              <a:lnSpc>
                <a:spcPct val="100000"/>
              </a:lnSpc>
              <a:spcBef>
                <a:spcPts val="20"/>
              </a:spcBef>
            </a:pPr>
            <a:endParaRPr sz="4400" dirty="0">
              <a:solidFill>
                <a:srgbClr val="000000"/>
              </a:solidFill>
              <a:latin typeface="Times New Roman"/>
              <a:cs typeface="Times New Roman"/>
            </a:endParaRPr>
          </a:p>
          <a:p>
            <a:pPr marR="5688330" algn="ctr">
              <a:lnSpc>
                <a:spcPts val="1490"/>
              </a:lnSpc>
            </a:pPr>
            <a:r>
              <a:rPr sz="4400" spc="-120" dirty="0" smtClean="0">
                <a:solidFill>
                  <a:srgbClr val="000000"/>
                </a:solidFill>
                <a:latin typeface="Times New Roman"/>
                <a:cs typeface="Times New Roman"/>
              </a:rPr>
              <a:t>M</a:t>
            </a:r>
            <a:r>
              <a:rPr sz="4400" spc="20" dirty="0" smtClean="0">
                <a:solidFill>
                  <a:srgbClr val="000000"/>
                </a:solidFill>
                <a:latin typeface="Times New Roman"/>
                <a:cs typeface="Times New Roman"/>
              </a:rPr>
              <a:t>arijuana</a:t>
            </a:r>
            <a:endParaRPr sz="4400" dirty="0">
              <a:solidFill>
                <a:srgbClr val="000000"/>
              </a:solidFill>
              <a:latin typeface="Times New Roman"/>
              <a:cs typeface="Times New Roman"/>
            </a:endParaRPr>
          </a:p>
        </p:txBody>
      </p:sp>
      <p:sp>
        <p:nvSpPr>
          <p:cNvPr id="15" name="object 15"/>
          <p:cNvSpPr txBox="1"/>
          <p:nvPr/>
        </p:nvSpPr>
        <p:spPr>
          <a:xfrm>
            <a:off x="5317845" y="5133320"/>
            <a:ext cx="1038860" cy="473709"/>
          </a:xfrm>
          <a:prstGeom prst="rect">
            <a:avLst/>
          </a:prstGeom>
        </p:spPr>
        <p:txBody>
          <a:bodyPr vert="horz" wrap="square" lIns="0" tIns="0" rIns="0" bIns="0" rtlCol="0">
            <a:noAutofit/>
          </a:bodyPr>
          <a:lstStyle/>
          <a:p>
            <a:pPr marR="116205" algn="ctr">
              <a:lnSpc>
                <a:spcPct val="100000"/>
              </a:lnSpc>
            </a:pPr>
            <a:r>
              <a:rPr sz="1400" b="1" spc="60" dirty="0" smtClean="0">
                <a:solidFill>
                  <a:srgbClr val="F7941E"/>
                </a:solidFill>
                <a:latin typeface="Times New Roman"/>
                <a:cs typeface="Times New Roman"/>
              </a:rPr>
              <a:t>1,716</a:t>
            </a:r>
            <a:endParaRPr sz="1400">
              <a:latin typeface="Times New Roman"/>
              <a:cs typeface="Times New Roman"/>
            </a:endParaRPr>
          </a:p>
          <a:p>
            <a:pPr algn="ctr">
              <a:lnSpc>
                <a:spcPct val="100000"/>
              </a:lnSpc>
              <a:spcBef>
                <a:spcPts val="254"/>
              </a:spcBef>
            </a:pPr>
            <a:r>
              <a:rPr sz="1400" spc="-80" dirty="0" smtClean="0">
                <a:solidFill>
                  <a:srgbClr val="F7941E"/>
                </a:solidFill>
                <a:latin typeface="Times New Roman"/>
                <a:cs typeface="Times New Roman"/>
              </a:rPr>
              <a:t>P</a:t>
            </a:r>
            <a:r>
              <a:rPr sz="1400" spc="20" dirty="0" smtClean="0">
                <a:solidFill>
                  <a:srgbClr val="F7941E"/>
                </a:solidFill>
                <a:latin typeface="Times New Roman"/>
                <a:cs typeface="Times New Roman"/>
              </a:rPr>
              <a:t>ain</a:t>
            </a:r>
            <a:r>
              <a:rPr sz="1400" spc="-55" dirty="0" smtClean="0">
                <a:solidFill>
                  <a:srgbClr val="F7941E"/>
                </a:solidFill>
                <a:latin typeface="Times New Roman"/>
                <a:cs typeface="Times New Roman"/>
              </a:rPr>
              <a:t> </a:t>
            </a:r>
            <a:r>
              <a:rPr sz="1400" spc="-185" dirty="0" smtClean="0">
                <a:solidFill>
                  <a:srgbClr val="F7941E"/>
                </a:solidFill>
                <a:latin typeface="Times New Roman"/>
                <a:cs typeface="Times New Roman"/>
              </a:rPr>
              <a:t>R</a:t>
            </a:r>
            <a:r>
              <a:rPr sz="1400" spc="0" dirty="0" smtClean="0">
                <a:solidFill>
                  <a:srgbClr val="F7941E"/>
                </a:solidFill>
                <a:latin typeface="Times New Roman"/>
                <a:cs typeface="Times New Roman"/>
              </a:rPr>
              <a:t>elie</a:t>
            </a:r>
            <a:r>
              <a:rPr sz="1400" spc="-15" dirty="0" smtClean="0">
                <a:solidFill>
                  <a:srgbClr val="F7941E"/>
                </a:solidFill>
                <a:latin typeface="Times New Roman"/>
                <a:cs typeface="Times New Roman"/>
              </a:rPr>
              <a:t>v</a:t>
            </a:r>
            <a:r>
              <a:rPr sz="1400" spc="25" dirty="0" smtClean="0">
                <a:solidFill>
                  <a:srgbClr val="F7941E"/>
                </a:solidFill>
                <a:latin typeface="Times New Roman"/>
                <a:cs typeface="Times New Roman"/>
              </a:rPr>
              <a:t>ers</a:t>
            </a:r>
            <a:endParaRPr sz="1400">
              <a:latin typeface="Times New Roman"/>
              <a:cs typeface="Times New Roman"/>
            </a:endParaRPr>
          </a:p>
        </p:txBody>
      </p:sp>
      <p:sp>
        <p:nvSpPr>
          <p:cNvPr id="16" name="object 16"/>
          <p:cNvSpPr txBox="1"/>
          <p:nvPr/>
        </p:nvSpPr>
        <p:spPr>
          <a:xfrm>
            <a:off x="311886" y="1712271"/>
            <a:ext cx="732155" cy="405130"/>
          </a:xfrm>
          <a:prstGeom prst="rect">
            <a:avLst/>
          </a:prstGeom>
        </p:spPr>
        <p:txBody>
          <a:bodyPr vert="horz" wrap="square" lIns="0" tIns="0" rIns="0" bIns="0" rtlCol="0">
            <a:noAutofit/>
          </a:bodyPr>
          <a:lstStyle/>
          <a:p>
            <a:pPr marR="0" algn="ctr">
              <a:lnSpc>
                <a:spcPct val="100000"/>
              </a:lnSpc>
            </a:pPr>
            <a:r>
              <a:rPr sz="1400" b="1" spc="75" dirty="0" smtClean="0">
                <a:solidFill>
                  <a:srgbClr val="F7941E"/>
                </a:solidFill>
                <a:latin typeface="Times New Roman"/>
                <a:cs typeface="Times New Roman"/>
              </a:rPr>
              <a:t>126</a:t>
            </a:r>
            <a:endParaRPr sz="1400">
              <a:latin typeface="Times New Roman"/>
              <a:cs typeface="Times New Roman"/>
            </a:endParaRPr>
          </a:p>
          <a:p>
            <a:pPr algn="ctr">
              <a:lnSpc>
                <a:spcPts val="1395"/>
              </a:lnSpc>
            </a:pPr>
            <a:r>
              <a:rPr sz="1400" spc="-90" dirty="0" smtClean="0">
                <a:solidFill>
                  <a:srgbClr val="F7941E"/>
                </a:solidFill>
                <a:latin typeface="Times New Roman"/>
                <a:cs typeface="Times New Roman"/>
              </a:rPr>
              <a:t>S</a:t>
            </a:r>
            <a:r>
              <a:rPr sz="1400" spc="70" dirty="0" smtClean="0">
                <a:solidFill>
                  <a:srgbClr val="F7941E"/>
                </a:solidFill>
                <a:latin typeface="Times New Roman"/>
                <a:cs typeface="Times New Roman"/>
              </a:rPr>
              <a:t>ed</a:t>
            </a:r>
            <a:r>
              <a:rPr sz="1400" spc="55" dirty="0" smtClean="0">
                <a:solidFill>
                  <a:srgbClr val="F7941E"/>
                </a:solidFill>
                <a:latin typeface="Times New Roman"/>
                <a:cs typeface="Times New Roman"/>
              </a:rPr>
              <a:t>a</a:t>
            </a:r>
            <a:r>
              <a:rPr sz="1400" spc="-5" dirty="0" smtClean="0">
                <a:solidFill>
                  <a:srgbClr val="F7941E"/>
                </a:solidFill>
                <a:latin typeface="Times New Roman"/>
                <a:cs typeface="Times New Roman"/>
              </a:rPr>
              <a:t>ti</a:t>
            </a:r>
            <a:r>
              <a:rPr sz="1400" spc="-25" dirty="0" smtClean="0">
                <a:solidFill>
                  <a:srgbClr val="F7941E"/>
                </a:solidFill>
                <a:latin typeface="Times New Roman"/>
                <a:cs typeface="Times New Roman"/>
              </a:rPr>
              <a:t>v</a:t>
            </a:r>
            <a:r>
              <a:rPr sz="1400" spc="40" dirty="0" smtClean="0">
                <a:solidFill>
                  <a:srgbClr val="F7941E"/>
                </a:solidFill>
                <a:latin typeface="Times New Roman"/>
                <a:cs typeface="Times New Roman"/>
              </a:rPr>
              <a:t>es</a:t>
            </a:r>
            <a:endParaRPr sz="1400">
              <a:latin typeface="Times New Roman"/>
              <a:cs typeface="Times New Roman"/>
            </a:endParaRPr>
          </a:p>
        </p:txBody>
      </p:sp>
      <p:sp>
        <p:nvSpPr>
          <p:cNvPr id="17" name="object 17"/>
          <p:cNvSpPr txBox="1"/>
          <p:nvPr/>
        </p:nvSpPr>
        <p:spPr>
          <a:xfrm>
            <a:off x="1276273" y="969956"/>
            <a:ext cx="708025" cy="403860"/>
          </a:xfrm>
          <a:prstGeom prst="rect">
            <a:avLst/>
          </a:prstGeom>
        </p:spPr>
        <p:txBody>
          <a:bodyPr vert="horz" wrap="square" lIns="0" tIns="0" rIns="0" bIns="0" rtlCol="0">
            <a:noAutofit/>
          </a:bodyPr>
          <a:lstStyle/>
          <a:p>
            <a:pPr marR="0" algn="ctr">
              <a:lnSpc>
                <a:spcPts val="1680"/>
              </a:lnSpc>
            </a:pPr>
            <a:r>
              <a:rPr sz="1400" b="1" spc="75" dirty="0" smtClean="0">
                <a:solidFill>
                  <a:srgbClr val="F7941E"/>
                </a:solidFill>
                <a:latin typeface="Times New Roman"/>
                <a:cs typeface="Times New Roman"/>
              </a:rPr>
              <a:t>175</a:t>
            </a:r>
            <a:endParaRPr sz="1400">
              <a:latin typeface="Times New Roman"/>
              <a:cs typeface="Times New Roman"/>
            </a:endParaRPr>
          </a:p>
          <a:p>
            <a:pPr marR="0" algn="ctr">
              <a:lnSpc>
                <a:spcPts val="1385"/>
              </a:lnSpc>
            </a:pPr>
            <a:r>
              <a:rPr sz="1400" spc="-130" dirty="0" smtClean="0">
                <a:solidFill>
                  <a:srgbClr val="F7941E"/>
                </a:solidFill>
                <a:latin typeface="Times New Roman"/>
                <a:cs typeface="Times New Roman"/>
              </a:rPr>
              <a:t>I</a:t>
            </a:r>
            <a:r>
              <a:rPr sz="1400" spc="40" dirty="0" smtClean="0">
                <a:solidFill>
                  <a:srgbClr val="F7941E"/>
                </a:solidFill>
                <a:latin typeface="Times New Roman"/>
                <a:cs typeface="Times New Roman"/>
              </a:rPr>
              <a:t>nhala</a:t>
            </a:r>
            <a:r>
              <a:rPr sz="1400" spc="35" dirty="0" smtClean="0">
                <a:solidFill>
                  <a:srgbClr val="F7941E"/>
                </a:solidFill>
                <a:latin typeface="Times New Roman"/>
                <a:cs typeface="Times New Roman"/>
              </a:rPr>
              <a:t>n</a:t>
            </a:r>
            <a:r>
              <a:rPr sz="1400" spc="40" dirty="0" smtClean="0">
                <a:solidFill>
                  <a:srgbClr val="F7941E"/>
                </a:solidFill>
                <a:latin typeface="Times New Roman"/>
                <a:cs typeface="Times New Roman"/>
              </a:rPr>
              <a:t>ts</a:t>
            </a:r>
            <a:endParaRPr sz="1400">
              <a:latin typeface="Times New Roman"/>
              <a:cs typeface="Times New Roman"/>
            </a:endParaRPr>
          </a:p>
        </p:txBody>
      </p:sp>
      <p:sp>
        <p:nvSpPr>
          <p:cNvPr id="18" name="object 18"/>
          <p:cNvSpPr txBox="1"/>
          <p:nvPr/>
        </p:nvSpPr>
        <p:spPr>
          <a:xfrm>
            <a:off x="2660980" y="486695"/>
            <a:ext cx="525145" cy="386715"/>
          </a:xfrm>
          <a:prstGeom prst="rect">
            <a:avLst/>
          </a:prstGeom>
        </p:spPr>
        <p:txBody>
          <a:bodyPr vert="horz" wrap="square" lIns="0" tIns="0" rIns="0" bIns="0" rtlCol="0">
            <a:noAutofit/>
          </a:bodyPr>
          <a:lstStyle/>
          <a:p>
            <a:pPr marL="0" algn="ctr">
              <a:lnSpc>
                <a:spcPts val="1610"/>
              </a:lnSpc>
            </a:pPr>
            <a:r>
              <a:rPr sz="1400" b="1" spc="75" dirty="0" smtClean="0">
                <a:solidFill>
                  <a:srgbClr val="F7941E"/>
                </a:solidFill>
                <a:latin typeface="Times New Roman"/>
                <a:cs typeface="Times New Roman"/>
              </a:rPr>
              <a:t>282</a:t>
            </a:r>
            <a:endParaRPr sz="1400">
              <a:latin typeface="Times New Roman"/>
              <a:cs typeface="Times New Roman"/>
            </a:endParaRPr>
          </a:p>
          <a:p>
            <a:pPr algn="ctr">
              <a:lnSpc>
                <a:spcPts val="1320"/>
              </a:lnSpc>
            </a:pPr>
            <a:r>
              <a:rPr sz="1400" spc="-20" dirty="0" smtClean="0">
                <a:solidFill>
                  <a:srgbClr val="F7941E"/>
                </a:solidFill>
                <a:latin typeface="Times New Roman"/>
                <a:cs typeface="Times New Roman"/>
              </a:rPr>
              <a:t>He</a:t>
            </a:r>
            <a:r>
              <a:rPr sz="1400" spc="-25" dirty="0" smtClean="0">
                <a:solidFill>
                  <a:srgbClr val="F7941E"/>
                </a:solidFill>
                <a:latin typeface="Times New Roman"/>
                <a:cs typeface="Times New Roman"/>
              </a:rPr>
              <a:t>r</a:t>
            </a:r>
            <a:r>
              <a:rPr sz="1400" spc="20" dirty="0" smtClean="0">
                <a:solidFill>
                  <a:srgbClr val="F7941E"/>
                </a:solidFill>
                <a:latin typeface="Times New Roman"/>
                <a:cs typeface="Times New Roman"/>
              </a:rPr>
              <a:t>oin</a:t>
            </a:r>
            <a:endParaRPr sz="1400">
              <a:latin typeface="Times New Roman"/>
              <a:cs typeface="Times New Roman"/>
            </a:endParaRPr>
          </a:p>
        </p:txBody>
      </p:sp>
      <p:sp>
        <p:nvSpPr>
          <p:cNvPr id="19" name="object 19"/>
          <p:cNvSpPr txBox="1"/>
          <p:nvPr/>
        </p:nvSpPr>
        <p:spPr>
          <a:xfrm>
            <a:off x="4193971" y="418420"/>
            <a:ext cx="814705" cy="417830"/>
          </a:xfrm>
          <a:prstGeom prst="rect">
            <a:avLst/>
          </a:prstGeom>
        </p:spPr>
        <p:txBody>
          <a:bodyPr vert="horz" wrap="square" lIns="0" tIns="0" rIns="0" bIns="0" rtlCol="0">
            <a:noAutofit/>
          </a:bodyPr>
          <a:lstStyle/>
          <a:p>
            <a:pPr marL="0" algn="ctr">
              <a:lnSpc>
                <a:spcPct val="100000"/>
              </a:lnSpc>
            </a:pPr>
            <a:r>
              <a:rPr sz="1400" b="1" spc="75" dirty="0" smtClean="0">
                <a:solidFill>
                  <a:srgbClr val="F7941E"/>
                </a:solidFill>
                <a:latin typeface="Times New Roman"/>
                <a:cs typeface="Times New Roman"/>
              </a:rPr>
              <a:t>351</a:t>
            </a:r>
            <a:endParaRPr sz="1400">
              <a:latin typeface="Times New Roman"/>
              <a:cs typeface="Times New Roman"/>
            </a:endParaRPr>
          </a:p>
          <a:p>
            <a:pPr algn="ctr">
              <a:lnSpc>
                <a:spcPts val="1500"/>
              </a:lnSpc>
            </a:pPr>
            <a:r>
              <a:rPr sz="1400" spc="-100" dirty="0" smtClean="0">
                <a:solidFill>
                  <a:srgbClr val="F7941E"/>
                </a:solidFill>
                <a:latin typeface="Times New Roman"/>
                <a:cs typeface="Times New Roman"/>
              </a:rPr>
              <a:t>S</a:t>
            </a:r>
            <a:r>
              <a:rPr sz="1400" spc="25" dirty="0" smtClean="0">
                <a:solidFill>
                  <a:srgbClr val="F7941E"/>
                </a:solidFill>
                <a:latin typeface="Times New Roman"/>
                <a:cs typeface="Times New Roman"/>
              </a:rPr>
              <a:t>timulan</a:t>
            </a:r>
            <a:r>
              <a:rPr sz="1400" spc="40" dirty="0" smtClean="0">
                <a:solidFill>
                  <a:srgbClr val="F7941E"/>
                </a:solidFill>
                <a:latin typeface="Times New Roman"/>
                <a:cs typeface="Times New Roman"/>
              </a:rPr>
              <a:t>ts</a:t>
            </a:r>
            <a:endParaRPr sz="1400">
              <a:latin typeface="Times New Roman"/>
              <a:cs typeface="Times New Roman"/>
            </a:endParaRPr>
          </a:p>
        </p:txBody>
      </p:sp>
      <p:sp>
        <p:nvSpPr>
          <p:cNvPr id="20" name="object 20"/>
          <p:cNvSpPr txBox="1"/>
          <p:nvPr/>
        </p:nvSpPr>
        <p:spPr>
          <a:xfrm>
            <a:off x="5647842" y="687787"/>
            <a:ext cx="1084580" cy="445134"/>
          </a:xfrm>
          <a:prstGeom prst="rect">
            <a:avLst/>
          </a:prstGeom>
        </p:spPr>
        <p:txBody>
          <a:bodyPr vert="horz" wrap="square" lIns="0" tIns="0" rIns="0" bIns="0" rtlCol="0">
            <a:noAutofit/>
          </a:bodyPr>
          <a:lstStyle/>
          <a:p>
            <a:pPr marL="0" algn="ctr">
              <a:lnSpc>
                <a:spcPct val="100000"/>
              </a:lnSpc>
            </a:pPr>
            <a:r>
              <a:rPr sz="1400" b="1" spc="75" dirty="0" smtClean="0">
                <a:solidFill>
                  <a:srgbClr val="F7941E"/>
                </a:solidFill>
                <a:latin typeface="Times New Roman"/>
                <a:cs typeface="Times New Roman"/>
              </a:rPr>
              <a:t>358</a:t>
            </a:r>
            <a:endParaRPr sz="1400">
              <a:latin typeface="Times New Roman"/>
              <a:cs typeface="Times New Roman"/>
            </a:endParaRPr>
          </a:p>
          <a:p>
            <a:pPr algn="ctr">
              <a:lnSpc>
                <a:spcPct val="100000"/>
              </a:lnSpc>
              <a:spcBef>
                <a:spcPts val="30"/>
              </a:spcBef>
            </a:pPr>
            <a:r>
              <a:rPr sz="1400" spc="15" dirty="0" smtClean="0">
                <a:solidFill>
                  <a:srgbClr val="F7941E"/>
                </a:solidFill>
                <a:latin typeface="Times New Roman"/>
                <a:cs typeface="Times New Roman"/>
              </a:rPr>
              <a:t>Hallucinogens</a:t>
            </a:r>
            <a:endParaRPr sz="1400">
              <a:latin typeface="Times New Roman"/>
              <a:cs typeface="Times New Roman"/>
            </a:endParaRPr>
          </a:p>
        </p:txBody>
      </p:sp>
      <p:sp>
        <p:nvSpPr>
          <p:cNvPr id="21" name="object 21"/>
          <p:cNvSpPr txBox="1"/>
          <p:nvPr/>
        </p:nvSpPr>
        <p:spPr>
          <a:xfrm>
            <a:off x="7179767" y="1554207"/>
            <a:ext cx="963294" cy="400050"/>
          </a:xfrm>
          <a:prstGeom prst="rect">
            <a:avLst/>
          </a:prstGeom>
        </p:spPr>
        <p:txBody>
          <a:bodyPr vert="horz" wrap="square" lIns="0" tIns="0" rIns="0" bIns="0" rtlCol="0">
            <a:noAutofit/>
          </a:bodyPr>
          <a:lstStyle/>
          <a:p>
            <a:pPr marR="0" algn="ctr">
              <a:lnSpc>
                <a:spcPts val="1664"/>
              </a:lnSpc>
            </a:pPr>
            <a:r>
              <a:rPr sz="1400" b="1" spc="75" dirty="0" smtClean="0">
                <a:solidFill>
                  <a:srgbClr val="F7941E"/>
                </a:solidFill>
                <a:latin typeface="Times New Roman"/>
                <a:cs typeface="Times New Roman"/>
              </a:rPr>
              <a:t>451</a:t>
            </a:r>
            <a:endParaRPr sz="1400">
              <a:latin typeface="Times New Roman"/>
              <a:cs typeface="Times New Roman"/>
            </a:endParaRPr>
          </a:p>
          <a:p>
            <a:pPr algn="ctr">
              <a:lnSpc>
                <a:spcPts val="1375"/>
              </a:lnSpc>
            </a:pPr>
            <a:r>
              <a:rPr sz="1400" spc="-229" dirty="0" smtClean="0">
                <a:solidFill>
                  <a:srgbClr val="F7941E"/>
                </a:solidFill>
                <a:latin typeface="Times New Roman"/>
                <a:cs typeface="Times New Roman"/>
              </a:rPr>
              <a:t>T</a:t>
            </a:r>
            <a:r>
              <a:rPr sz="1400" spc="-20" dirty="0" smtClean="0">
                <a:solidFill>
                  <a:srgbClr val="F7941E"/>
                </a:solidFill>
                <a:latin typeface="Times New Roman"/>
                <a:cs typeface="Times New Roman"/>
              </a:rPr>
              <a:t>r</a:t>
            </a:r>
            <a:r>
              <a:rPr sz="1400" spc="10" dirty="0" smtClean="0">
                <a:solidFill>
                  <a:srgbClr val="F7941E"/>
                </a:solidFill>
                <a:latin typeface="Times New Roman"/>
                <a:cs typeface="Times New Roman"/>
              </a:rPr>
              <a:t>anquili</a:t>
            </a:r>
            <a:r>
              <a:rPr sz="1400" spc="0" dirty="0" smtClean="0">
                <a:solidFill>
                  <a:srgbClr val="F7941E"/>
                </a:solidFill>
                <a:latin typeface="Times New Roman"/>
                <a:cs typeface="Times New Roman"/>
              </a:rPr>
              <a:t>z</a:t>
            </a:r>
            <a:r>
              <a:rPr sz="1400" spc="25" dirty="0" smtClean="0">
                <a:solidFill>
                  <a:srgbClr val="F7941E"/>
                </a:solidFill>
                <a:latin typeface="Times New Roman"/>
                <a:cs typeface="Times New Roman"/>
              </a:rPr>
              <a:t>ers</a:t>
            </a:r>
            <a:endParaRPr sz="1400">
              <a:latin typeface="Times New Roman"/>
              <a:cs typeface="Times New Roman"/>
            </a:endParaRPr>
          </a:p>
        </p:txBody>
      </p:sp>
    </p:spTree>
    <p:extLst>
      <p:ext uri="{BB962C8B-B14F-4D97-AF65-F5344CB8AC3E}">
        <p14:creationId xmlns:p14="http://schemas.microsoft.com/office/powerpoint/2010/main" val="2068132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0092" y="-168131"/>
            <a:ext cx="6759385" cy="1609332"/>
          </a:xfrm>
          <a:prstGeom prst="rect">
            <a:avLst/>
          </a:prstGeom>
        </p:spPr>
        <p:txBody>
          <a:bodyPr vert="horz" wrap="square" lIns="0" tIns="0" rIns="0" bIns="0" rtlCol="0">
            <a:noAutofit/>
          </a:bodyPr>
          <a:lstStyle/>
          <a:p>
            <a:pPr marL="12700" marR="12700" indent="247650" algn="ctr">
              <a:lnSpc>
                <a:spcPts val="4610"/>
              </a:lnSpc>
            </a:pPr>
            <a:r>
              <a:rPr lang="en-US" sz="3000" spc="-60" dirty="0" smtClean="0">
                <a:solidFill>
                  <a:srgbClr val="000000"/>
                </a:solidFill>
                <a:latin typeface="Georgia"/>
                <a:cs typeface="Georgia"/>
              </a:rPr>
              <a:t>	</a:t>
            </a:r>
          </a:p>
          <a:p>
            <a:pPr marL="12700" marR="12700" indent="247650" algn="ctr">
              <a:lnSpc>
                <a:spcPts val="4610"/>
              </a:lnSpc>
            </a:pPr>
            <a:r>
              <a:rPr sz="3000" spc="-60" dirty="0" smtClean="0">
                <a:solidFill>
                  <a:srgbClr val="000000"/>
                </a:solidFill>
                <a:latin typeface="Georgia"/>
                <a:cs typeface="Georgia"/>
              </a:rPr>
              <a:t>Increase</a:t>
            </a:r>
            <a:r>
              <a:rPr sz="3000" spc="0" dirty="0" smtClean="0">
                <a:solidFill>
                  <a:srgbClr val="000000"/>
                </a:solidFill>
                <a:latin typeface="Georgia"/>
                <a:cs typeface="Georgia"/>
              </a:rPr>
              <a:t>d</a:t>
            </a:r>
            <a:r>
              <a:rPr sz="3000" spc="-125" dirty="0" smtClean="0">
                <a:solidFill>
                  <a:srgbClr val="000000"/>
                </a:solidFill>
                <a:latin typeface="Georgia"/>
                <a:cs typeface="Georgia"/>
              </a:rPr>
              <a:t> </a:t>
            </a:r>
            <a:r>
              <a:rPr sz="3000" spc="-60" dirty="0" smtClean="0">
                <a:solidFill>
                  <a:srgbClr val="000000"/>
                </a:solidFill>
                <a:latin typeface="Georgia"/>
                <a:cs typeface="Georgia"/>
              </a:rPr>
              <a:t>Marijuan</a:t>
            </a:r>
            <a:r>
              <a:rPr sz="3000" spc="0" dirty="0" smtClean="0">
                <a:solidFill>
                  <a:srgbClr val="000000"/>
                </a:solidFill>
                <a:latin typeface="Georgia"/>
                <a:cs typeface="Georgia"/>
              </a:rPr>
              <a:t>a</a:t>
            </a:r>
            <a:r>
              <a:rPr sz="3000" spc="-120" dirty="0" smtClean="0">
                <a:solidFill>
                  <a:srgbClr val="000000"/>
                </a:solidFill>
                <a:latin typeface="Georgia"/>
                <a:cs typeface="Georgia"/>
              </a:rPr>
              <a:t> </a:t>
            </a:r>
            <a:r>
              <a:rPr sz="3000" spc="-60" dirty="0" smtClean="0">
                <a:solidFill>
                  <a:srgbClr val="000000"/>
                </a:solidFill>
                <a:latin typeface="Georgia"/>
                <a:cs typeface="Georgia"/>
              </a:rPr>
              <a:t>Treatment </a:t>
            </a:r>
            <a:r>
              <a:rPr lang="en-US" sz="3000" spc="-60" dirty="0" smtClean="0">
                <a:solidFill>
                  <a:srgbClr val="000000"/>
                </a:solidFill>
                <a:latin typeface="Georgia"/>
                <a:cs typeface="Georgia"/>
              </a:rPr>
              <a:t>  	</a:t>
            </a:r>
            <a:r>
              <a:rPr sz="3000" spc="-60" dirty="0" smtClean="0">
                <a:solidFill>
                  <a:srgbClr val="000000"/>
                </a:solidFill>
                <a:latin typeface="Georgia"/>
                <a:cs typeface="Georgia"/>
              </a:rPr>
              <a:t>Admissio</a:t>
            </a:r>
            <a:r>
              <a:rPr lang="en-US" sz="3000" spc="-65" dirty="0" smtClean="0">
                <a:solidFill>
                  <a:srgbClr val="000000"/>
                </a:solidFill>
                <a:latin typeface="Georgia"/>
                <a:cs typeface="Georgia"/>
              </a:rPr>
              <a:t>n</a:t>
            </a:r>
            <a:r>
              <a:rPr sz="3000" spc="0" dirty="0" smtClean="0">
                <a:solidFill>
                  <a:srgbClr val="000000"/>
                </a:solidFill>
                <a:latin typeface="Georgia"/>
                <a:cs typeface="Georgia"/>
              </a:rPr>
              <a:t>s</a:t>
            </a:r>
            <a:r>
              <a:rPr sz="3000" spc="-125" dirty="0" smtClean="0">
                <a:solidFill>
                  <a:srgbClr val="000000"/>
                </a:solidFill>
                <a:latin typeface="Georgia"/>
                <a:cs typeface="Georgia"/>
              </a:rPr>
              <a:t> </a:t>
            </a:r>
            <a:r>
              <a:rPr sz="3000" spc="-60" dirty="0" smtClean="0">
                <a:solidFill>
                  <a:srgbClr val="000000"/>
                </a:solidFill>
                <a:latin typeface="Georgia"/>
                <a:cs typeface="Georgia"/>
              </a:rPr>
              <a:t>199</a:t>
            </a:r>
            <a:r>
              <a:rPr sz="3000" spc="0" dirty="0" smtClean="0">
                <a:solidFill>
                  <a:srgbClr val="000000"/>
                </a:solidFill>
                <a:latin typeface="Georgia"/>
                <a:cs typeface="Georgia"/>
              </a:rPr>
              <a:t>3</a:t>
            </a:r>
            <a:r>
              <a:rPr sz="3000" spc="-120" dirty="0" smtClean="0">
                <a:solidFill>
                  <a:srgbClr val="000000"/>
                </a:solidFill>
                <a:latin typeface="Georgia"/>
                <a:cs typeface="Georgia"/>
              </a:rPr>
              <a:t> </a:t>
            </a:r>
            <a:r>
              <a:rPr sz="3000" spc="-60" dirty="0" smtClean="0">
                <a:solidFill>
                  <a:srgbClr val="000000"/>
                </a:solidFill>
                <a:latin typeface="Georgia"/>
                <a:cs typeface="Georgia"/>
              </a:rPr>
              <a:t>an</a:t>
            </a:r>
            <a:r>
              <a:rPr sz="3000" spc="0" dirty="0" smtClean="0">
                <a:solidFill>
                  <a:srgbClr val="000000"/>
                </a:solidFill>
                <a:latin typeface="Georgia"/>
                <a:cs typeface="Georgia"/>
              </a:rPr>
              <a:t>d</a:t>
            </a:r>
            <a:r>
              <a:rPr sz="3000" spc="-120" dirty="0" smtClean="0">
                <a:solidFill>
                  <a:srgbClr val="000000"/>
                </a:solidFill>
                <a:latin typeface="Georgia"/>
                <a:cs typeface="Georgia"/>
              </a:rPr>
              <a:t> </a:t>
            </a:r>
            <a:r>
              <a:rPr sz="3000" spc="-60" dirty="0" smtClean="0">
                <a:solidFill>
                  <a:srgbClr val="000000"/>
                </a:solidFill>
                <a:latin typeface="Georgia"/>
                <a:cs typeface="Georgia"/>
              </a:rPr>
              <a:t>2007</a:t>
            </a:r>
            <a:endParaRPr sz="3000" dirty="0">
              <a:solidFill>
                <a:srgbClr val="000000"/>
              </a:solidFill>
              <a:latin typeface="Georgia"/>
              <a:cs typeface="Georgia"/>
            </a:endParaRPr>
          </a:p>
        </p:txBody>
      </p:sp>
      <p:sp>
        <p:nvSpPr>
          <p:cNvPr id="3" name="object 3"/>
          <p:cNvSpPr/>
          <p:nvPr/>
        </p:nvSpPr>
        <p:spPr>
          <a:xfrm>
            <a:off x="8264791" y="5149428"/>
            <a:ext cx="419618" cy="0"/>
          </a:xfrm>
          <a:custGeom>
            <a:avLst/>
            <a:gdLst/>
            <a:ahLst/>
            <a:cxnLst/>
            <a:rect l="l" t="t" r="r" b="b"/>
            <a:pathLst>
              <a:path w="419618">
                <a:moveTo>
                  <a:pt x="0" y="0"/>
                </a:moveTo>
                <a:lnTo>
                  <a:pt x="419618" y="0"/>
                </a:lnTo>
              </a:path>
            </a:pathLst>
          </a:custGeom>
          <a:ln w="25400">
            <a:solidFill>
              <a:srgbClr val="6D6F71"/>
            </a:solidFill>
          </a:ln>
        </p:spPr>
        <p:txBody>
          <a:bodyPr wrap="square" lIns="0" tIns="0" rIns="0" bIns="0" rtlCol="0">
            <a:noAutofit/>
          </a:bodyPr>
          <a:lstStyle/>
          <a:p>
            <a:endParaRPr/>
          </a:p>
        </p:txBody>
      </p:sp>
      <p:sp>
        <p:nvSpPr>
          <p:cNvPr id="4" name="object 4"/>
          <p:cNvSpPr/>
          <p:nvPr/>
        </p:nvSpPr>
        <p:spPr>
          <a:xfrm>
            <a:off x="6306515" y="5149428"/>
            <a:ext cx="1398765" cy="0"/>
          </a:xfrm>
          <a:custGeom>
            <a:avLst/>
            <a:gdLst/>
            <a:ahLst/>
            <a:cxnLst/>
            <a:rect l="l" t="t" r="r" b="b"/>
            <a:pathLst>
              <a:path w="1398765">
                <a:moveTo>
                  <a:pt x="0" y="0"/>
                </a:moveTo>
                <a:lnTo>
                  <a:pt x="1398765" y="0"/>
                </a:lnTo>
              </a:path>
            </a:pathLst>
          </a:custGeom>
          <a:ln w="25400">
            <a:solidFill>
              <a:srgbClr val="6D6F71"/>
            </a:solidFill>
          </a:ln>
        </p:spPr>
        <p:txBody>
          <a:bodyPr wrap="square" lIns="0" tIns="0" rIns="0" bIns="0" rtlCol="0">
            <a:noAutofit/>
          </a:bodyPr>
          <a:lstStyle/>
          <a:p>
            <a:endParaRPr/>
          </a:p>
        </p:txBody>
      </p:sp>
      <p:sp>
        <p:nvSpPr>
          <p:cNvPr id="5" name="object 5"/>
          <p:cNvSpPr/>
          <p:nvPr/>
        </p:nvSpPr>
        <p:spPr>
          <a:xfrm>
            <a:off x="4348276" y="5149428"/>
            <a:ext cx="839266" cy="0"/>
          </a:xfrm>
          <a:custGeom>
            <a:avLst/>
            <a:gdLst/>
            <a:ahLst/>
            <a:cxnLst/>
            <a:rect l="l" t="t" r="r" b="b"/>
            <a:pathLst>
              <a:path w="839266">
                <a:moveTo>
                  <a:pt x="0" y="0"/>
                </a:moveTo>
                <a:lnTo>
                  <a:pt x="839266" y="0"/>
                </a:lnTo>
              </a:path>
            </a:pathLst>
          </a:custGeom>
          <a:ln w="25400">
            <a:solidFill>
              <a:srgbClr val="6D6F71"/>
            </a:solidFill>
          </a:ln>
        </p:spPr>
        <p:txBody>
          <a:bodyPr wrap="square" lIns="0" tIns="0" rIns="0" bIns="0" rtlCol="0">
            <a:noAutofit/>
          </a:bodyPr>
          <a:lstStyle/>
          <a:p>
            <a:endParaRPr/>
          </a:p>
        </p:txBody>
      </p:sp>
      <p:sp>
        <p:nvSpPr>
          <p:cNvPr id="6" name="object 6"/>
          <p:cNvSpPr/>
          <p:nvPr/>
        </p:nvSpPr>
        <p:spPr>
          <a:xfrm>
            <a:off x="2390000" y="5149428"/>
            <a:ext cx="839254" cy="0"/>
          </a:xfrm>
          <a:custGeom>
            <a:avLst/>
            <a:gdLst/>
            <a:ahLst/>
            <a:cxnLst/>
            <a:rect l="l" t="t" r="r" b="b"/>
            <a:pathLst>
              <a:path w="839254">
                <a:moveTo>
                  <a:pt x="0" y="0"/>
                </a:moveTo>
                <a:lnTo>
                  <a:pt x="839254" y="0"/>
                </a:lnTo>
              </a:path>
            </a:pathLst>
          </a:custGeom>
          <a:ln w="25400">
            <a:solidFill>
              <a:srgbClr val="6D6F71"/>
            </a:solidFill>
          </a:ln>
        </p:spPr>
        <p:txBody>
          <a:bodyPr wrap="square" lIns="0" tIns="0" rIns="0" bIns="0" rtlCol="0">
            <a:noAutofit/>
          </a:bodyPr>
          <a:lstStyle/>
          <a:p>
            <a:endParaRPr/>
          </a:p>
        </p:txBody>
      </p:sp>
      <p:sp>
        <p:nvSpPr>
          <p:cNvPr id="7" name="object 7"/>
          <p:cNvSpPr/>
          <p:nvPr/>
        </p:nvSpPr>
        <p:spPr>
          <a:xfrm>
            <a:off x="853628" y="5149428"/>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8" name="object 8"/>
          <p:cNvSpPr/>
          <p:nvPr/>
        </p:nvSpPr>
        <p:spPr>
          <a:xfrm>
            <a:off x="2390000" y="4619571"/>
            <a:ext cx="6294409" cy="0"/>
          </a:xfrm>
          <a:custGeom>
            <a:avLst/>
            <a:gdLst/>
            <a:ahLst/>
            <a:cxnLst/>
            <a:rect l="l" t="t" r="r" b="b"/>
            <a:pathLst>
              <a:path w="6294409">
                <a:moveTo>
                  <a:pt x="0" y="0"/>
                </a:moveTo>
                <a:lnTo>
                  <a:pt x="6294409" y="0"/>
                </a:lnTo>
              </a:path>
            </a:pathLst>
          </a:custGeom>
          <a:ln w="25400">
            <a:solidFill>
              <a:srgbClr val="6D6F71"/>
            </a:solidFill>
          </a:ln>
        </p:spPr>
        <p:txBody>
          <a:bodyPr wrap="square" lIns="0" tIns="0" rIns="0" bIns="0" rtlCol="0">
            <a:noAutofit/>
          </a:bodyPr>
          <a:lstStyle/>
          <a:p>
            <a:endParaRPr/>
          </a:p>
        </p:txBody>
      </p:sp>
      <p:sp>
        <p:nvSpPr>
          <p:cNvPr id="9" name="object 9"/>
          <p:cNvSpPr/>
          <p:nvPr/>
        </p:nvSpPr>
        <p:spPr>
          <a:xfrm>
            <a:off x="853628" y="4619571"/>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0" name="object 10"/>
          <p:cNvSpPr/>
          <p:nvPr/>
        </p:nvSpPr>
        <p:spPr>
          <a:xfrm>
            <a:off x="2390000" y="4101996"/>
            <a:ext cx="6294409" cy="0"/>
          </a:xfrm>
          <a:custGeom>
            <a:avLst/>
            <a:gdLst/>
            <a:ahLst/>
            <a:cxnLst/>
            <a:rect l="l" t="t" r="r" b="b"/>
            <a:pathLst>
              <a:path w="6294409">
                <a:moveTo>
                  <a:pt x="0" y="0"/>
                </a:moveTo>
                <a:lnTo>
                  <a:pt x="6294409" y="0"/>
                </a:lnTo>
              </a:path>
            </a:pathLst>
          </a:custGeom>
          <a:ln w="25400">
            <a:solidFill>
              <a:srgbClr val="6D6F71"/>
            </a:solidFill>
          </a:ln>
        </p:spPr>
        <p:txBody>
          <a:bodyPr wrap="square" lIns="0" tIns="0" rIns="0" bIns="0" rtlCol="0">
            <a:noAutofit/>
          </a:bodyPr>
          <a:lstStyle/>
          <a:p>
            <a:endParaRPr/>
          </a:p>
        </p:txBody>
      </p:sp>
      <p:sp>
        <p:nvSpPr>
          <p:cNvPr id="11" name="object 11"/>
          <p:cNvSpPr/>
          <p:nvPr/>
        </p:nvSpPr>
        <p:spPr>
          <a:xfrm>
            <a:off x="853628" y="4101995"/>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2" name="object 12"/>
          <p:cNvSpPr/>
          <p:nvPr/>
        </p:nvSpPr>
        <p:spPr>
          <a:xfrm>
            <a:off x="1830501" y="3572151"/>
            <a:ext cx="6853908" cy="0"/>
          </a:xfrm>
          <a:custGeom>
            <a:avLst/>
            <a:gdLst/>
            <a:ahLst/>
            <a:cxnLst/>
            <a:rect l="l" t="t" r="r" b="b"/>
            <a:pathLst>
              <a:path w="6853908">
                <a:moveTo>
                  <a:pt x="0" y="0"/>
                </a:moveTo>
                <a:lnTo>
                  <a:pt x="6853908" y="0"/>
                </a:lnTo>
              </a:path>
            </a:pathLst>
          </a:custGeom>
          <a:ln w="25400">
            <a:solidFill>
              <a:srgbClr val="6D6F71"/>
            </a:solidFill>
          </a:ln>
        </p:spPr>
        <p:txBody>
          <a:bodyPr wrap="square" lIns="0" tIns="0" rIns="0" bIns="0" rtlCol="0">
            <a:noAutofit/>
          </a:bodyPr>
          <a:lstStyle/>
          <a:p>
            <a:endParaRPr/>
          </a:p>
        </p:txBody>
      </p:sp>
      <p:sp>
        <p:nvSpPr>
          <p:cNvPr id="13" name="object 13"/>
          <p:cNvSpPr/>
          <p:nvPr/>
        </p:nvSpPr>
        <p:spPr>
          <a:xfrm>
            <a:off x="853628" y="3572151"/>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4" name="object 14"/>
          <p:cNvSpPr/>
          <p:nvPr/>
        </p:nvSpPr>
        <p:spPr>
          <a:xfrm>
            <a:off x="1830501" y="3054588"/>
            <a:ext cx="6853908" cy="0"/>
          </a:xfrm>
          <a:custGeom>
            <a:avLst/>
            <a:gdLst/>
            <a:ahLst/>
            <a:cxnLst/>
            <a:rect l="l" t="t" r="r" b="b"/>
            <a:pathLst>
              <a:path w="6853908">
                <a:moveTo>
                  <a:pt x="0" y="0"/>
                </a:moveTo>
                <a:lnTo>
                  <a:pt x="6853908" y="0"/>
                </a:lnTo>
              </a:path>
            </a:pathLst>
          </a:custGeom>
          <a:ln w="25400">
            <a:solidFill>
              <a:srgbClr val="6D6F71"/>
            </a:solidFill>
          </a:ln>
        </p:spPr>
        <p:txBody>
          <a:bodyPr wrap="square" lIns="0" tIns="0" rIns="0" bIns="0" rtlCol="0">
            <a:noAutofit/>
          </a:bodyPr>
          <a:lstStyle/>
          <a:p>
            <a:endParaRPr/>
          </a:p>
        </p:txBody>
      </p:sp>
      <p:sp>
        <p:nvSpPr>
          <p:cNvPr id="15" name="object 15"/>
          <p:cNvSpPr/>
          <p:nvPr/>
        </p:nvSpPr>
        <p:spPr>
          <a:xfrm>
            <a:off x="853628" y="3054588"/>
            <a:ext cx="417375" cy="0"/>
          </a:xfrm>
          <a:custGeom>
            <a:avLst/>
            <a:gdLst/>
            <a:ahLst/>
            <a:cxnLst/>
            <a:rect l="l" t="t" r="r" b="b"/>
            <a:pathLst>
              <a:path w="417375">
                <a:moveTo>
                  <a:pt x="0" y="0"/>
                </a:moveTo>
                <a:lnTo>
                  <a:pt x="417375" y="0"/>
                </a:lnTo>
              </a:path>
            </a:pathLst>
          </a:custGeom>
          <a:ln w="25400">
            <a:solidFill>
              <a:srgbClr val="6D6F71"/>
            </a:solidFill>
          </a:ln>
        </p:spPr>
        <p:txBody>
          <a:bodyPr wrap="square" lIns="0" tIns="0" rIns="0" bIns="0" rtlCol="0">
            <a:noAutofit/>
          </a:bodyPr>
          <a:lstStyle/>
          <a:p>
            <a:endParaRPr/>
          </a:p>
        </p:txBody>
      </p:sp>
      <p:sp>
        <p:nvSpPr>
          <p:cNvPr id="16" name="object 16"/>
          <p:cNvSpPr/>
          <p:nvPr/>
        </p:nvSpPr>
        <p:spPr>
          <a:xfrm>
            <a:off x="853627" y="2524719"/>
            <a:ext cx="7830781" cy="0"/>
          </a:xfrm>
          <a:custGeom>
            <a:avLst/>
            <a:gdLst/>
            <a:ahLst/>
            <a:cxnLst/>
            <a:rect l="l" t="t" r="r" b="b"/>
            <a:pathLst>
              <a:path w="7830781">
                <a:moveTo>
                  <a:pt x="0" y="0"/>
                </a:moveTo>
                <a:lnTo>
                  <a:pt x="7830781" y="0"/>
                </a:lnTo>
              </a:path>
            </a:pathLst>
          </a:custGeom>
          <a:ln w="25400">
            <a:solidFill>
              <a:srgbClr val="6D6F71"/>
            </a:solidFill>
          </a:ln>
        </p:spPr>
        <p:txBody>
          <a:bodyPr wrap="square" lIns="0" tIns="0" rIns="0" bIns="0" rtlCol="0">
            <a:noAutofit/>
          </a:bodyPr>
          <a:lstStyle/>
          <a:p>
            <a:endParaRPr/>
          </a:p>
        </p:txBody>
      </p:sp>
      <p:sp>
        <p:nvSpPr>
          <p:cNvPr id="17" name="object 17"/>
          <p:cNvSpPr/>
          <p:nvPr/>
        </p:nvSpPr>
        <p:spPr>
          <a:xfrm>
            <a:off x="1271003" y="2712834"/>
            <a:ext cx="559498" cy="2953943"/>
          </a:xfrm>
          <a:custGeom>
            <a:avLst/>
            <a:gdLst/>
            <a:ahLst/>
            <a:cxnLst/>
            <a:rect l="l" t="t" r="r" b="b"/>
            <a:pathLst>
              <a:path w="559498" h="2953943">
                <a:moveTo>
                  <a:pt x="0" y="0"/>
                </a:moveTo>
                <a:lnTo>
                  <a:pt x="559498" y="0"/>
                </a:lnTo>
                <a:lnTo>
                  <a:pt x="559498" y="2953943"/>
                </a:lnTo>
                <a:lnTo>
                  <a:pt x="0" y="2953943"/>
                </a:lnTo>
                <a:lnTo>
                  <a:pt x="0"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3229254" y="4751832"/>
            <a:ext cx="559511" cy="914946"/>
          </a:xfrm>
          <a:custGeom>
            <a:avLst/>
            <a:gdLst/>
            <a:ahLst/>
            <a:cxnLst/>
            <a:rect l="l" t="t" r="r" b="b"/>
            <a:pathLst>
              <a:path w="559511" h="914946">
                <a:moveTo>
                  <a:pt x="0" y="0"/>
                </a:moveTo>
                <a:lnTo>
                  <a:pt x="559511" y="0"/>
                </a:lnTo>
                <a:lnTo>
                  <a:pt x="559511" y="914946"/>
                </a:lnTo>
                <a:lnTo>
                  <a:pt x="0" y="914946"/>
                </a:lnTo>
                <a:lnTo>
                  <a:pt x="0" y="0"/>
                </a:lnTo>
                <a:close/>
              </a:path>
            </a:pathLst>
          </a:custGeom>
          <a:solidFill>
            <a:srgbClr val="28AAE2"/>
          </a:solidFill>
        </p:spPr>
        <p:txBody>
          <a:bodyPr wrap="square" lIns="0" tIns="0" rIns="0" bIns="0" rtlCol="0">
            <a:noAutofit/>
          </a:bodyPr>
          <a:lstStyle/>
          <a:p>
            <a:endParaRPr/>
          </a:p>
        </p:txBody>
      </p:sp>
      <p:sp>
        <p:nvSpPr>
          <p:cNvPr id="19" name="object 19"/>
          <p:cNvSpPr/>
          <p:nvPr/>
        </p:nvSpPr>
        <p:spPr>
          <a:xfrm>
            <a:off x="5187543" y="5028933"/>
            <a:ext cx="559485" cy="637857"/>
          </a:xfrm>
          <a:custGeom>
            <a:avLst/>
            <a:gdLst/>
            <a:ahLst/>
            <a:cxnLst/>
            <a:rect l="l" t="t" r="r" b="b"/>
            <a:pathLst>
              <a:path w="559485" h="637857">
                <a:moveTo>
                  <a:pt x="0" y="0"/>
                </a:moveTo>
                <a:lnTo>
                  <a:pt x="559485" y="0"/>
                </a:lnTo>
                <a:lnTo>
                  <a:pt x="559485" y="637857"/>
                </a:lnTo>
                <a:lnTo>
                  <a:pt x="0" y="637857"/>
                </a:lnTo>
                <a:lnTo>
                  <a:pt x="0" y="0"/>
                </a:lnTo>
                <a:close/>
              </a:path>
            </a:pathLst>
          </a:custGeom>
          <a:solidFill>
            <a:srgbClr val="28AAE2"/>
          </a:solidFill>
        </p:spPr>
        <p:txBody>
          <a:bodyPr wrap="square" lIns="0" tIns="0" rIns="0" bIns="0" rtlCol="0">
            <a:noAutofit/>
          </a:bodyPr>
          <a:lstStyle/>
          <a:p>
            <a:endParaRPr/>
          </a:p>
        </p:txBody>
      </p:sp>
      <p:sp>
        <p:nvSpPr>
          <p:cNvPr id="20" name="object 20"/>
          <p:cNvSpPr/>
          <p:nvPr/>
        </p:nvSpPr>
        <p:spPr>
          <a:xfrm>
            <a:off x="7145781" y="5300789"/>
            <a:ext cx="559498" cy="365988"/>
          </a:xfrm>
          <a:custGeom>
            <a:avLst/>
            <a:gdLst/>
            <a:ahLst/>
            <a:cxnLst/>
            <a:rect l="l" t="t" r="r" b="b"/>
            <a:pathLst>
              <a:path w="559498" h="365988">
                <a:moveTo>
                  <a:pt x="0" y="0"/>
                </a:moveTo>
                <a:lnTo>
                  <a:pt x="559498" y="0"/>
                </a:lnTo>
                <a:lnTo>
                  <a:pt x="559498" y="365988"/>
                </a:lnTo>
                <a:lnTo>
                  <a:pt x="0" y="365988"/>
                </a:lnTo>
                <a:lnTo>
                  <a:pt x="0" y="0"/>
                </a:lnTo>
                <a:close/>
              </a:path>
            </a:pathLst>
          </a:custGeom>
          <a:solidFill>
            <a:srgbClr val="28AAE2"/>
          </a:solidFill>
        </p:spPr>
        <p:txBody>
          <a:bodyPr wrap="square" lIns="0" tIns="0" rIns="0" bIns="0" rtlCol="0">
            <a:noAutofit/>
          </a:bodyPr>
          <a:lstStyle/>
          <a:p>
            <a:endParaRPr/>
          </a:p>
        </p:txBody>
      </p:sp>
      <p:sp>
        <p:nvSpPr>
          <p:cNvPr id="21" name="object 21"/>
          <p:cNvSpPr/>
          <p:nvPr/>
        </p:nvSpPr>
        <p:spPr>
          <a:xfrm>
            <a:off x="1830501" y="3559822"/>
            <a:ext cx="559498" cy="2106955"/>
          </a:xfrm>
          <a:custGeom>
            <a:avLst/>
            <a:gdLst/>
            <a:ahLst/>
            <a:cxnLst/>
            <a:rect l="l" t="t" r="r" b="b"/>
            <a:pathLst>
              <a:path w="559498" h="2106955">
                <a:moveTo>
                  <a:pt x="0" y="0"/>
                </a:moveTo>
                <a:lnTo>
                  <a:pt x="559498" y="0"/>
                </a:lnTo>
                <a:lnTo>
                  <a:pt x="559498" y="2106955"/>
                </a:lnTo>
                <a:lnTo>
                  <a:pt x="0" y="2106955"/>
                </a:lnTo>
                <a:lnTo>
                  <a:pt x="0" y="0"/>
                </a:lnTo>
                <a:close/>
              </a:path>
            </a:pathLst>
          </a:custGeom>
          <a:solidFill>
            <a:srgbClr val="ED1D24"/>
          </a:solidFill>
        </p:spPr>
        <p:txBody>
          <a:bodyPr wrap="square" lIns="0" tIns="0" rIns="0" bIns="0" rtlCol="0">
            <a:noAutofit/>
          </a:bodyPr>
          <a:lstStyle/>
          <a:p>
            <a:endParaRPr/>
          </a:p>
        </p:txBody>
      </p:sp>
      <p:sp>
        <p:nvSpPr>
          <p:cNvPr id="22" name="object 22"/>
          <p:cNvSpPr/>
          <p:nvPr/>
        </p:nvSpPr>
        <p:spPr>
          <a:xfrm>
            <a:off x="3788765" y="4992344"/>
            <a:ext cx="559511" cy="674433"/>
          </a:xfrm>
          <a:custGeom>
            <a:avLst/>
            <a:gdLst/>
            <a:ahLst/>
            <a:cxnLst/>
            <a:rect l="l" t="t" r="r" b="b"/>
            <a:pathLst>
              <a:path w="559511" h="674433">
                <a:moveTo>
                  <a:pt x="0" y="0"/>
                </a:moveTo>
                <a:lnTo>
                  <a:pt x="559511" y="0"/>
                </a:lnTo>
                <a:lnTo>
                  <a:pt x="559511" y="674433"/>
                </a:lnTo>
                <a:lnTo>
                  <a:pt x="0" y="674433"/>
                </a:lnTo>
                <a:lnTo>
                  <a:pt x="0" y="0"/>
                </a:lnTo>
                <a:close/>
              </a:path>
            </a:pathLst>
          </a:custGeom>
          <a:solidFill>
            <a:srgbClr val="ED1D24"/>
          </a:solidFill>
        </p:spPr>
        <p:txBody>
          <a:bodyPr wrap="square" lIns="0" tIns="0" rIns="0" bIns="0" rtlCol="0">
            <a:noAutofit/>
          </a:bodyPr>
          <a:lstStyle/>
          <a:p>
            <a:endParaRPr/>
          </a:p>
        </p:txBody>
      </p:sp>
      <p:sp>
        <p:nvSpPr>
          <p:cNvPr id="23" name="object 23"/>
          <p:cNvSpPr/>
          <p:nvPr/>
        </p:nvSpPr>
        <p:spPr>
          <a:xfrm>
            <a:off x="5747016" y="4955756"/>
            <a:ext cx="559498" cy="711022"/>
          </a:xfrm>
          <a:custGeom>
            <a:avLst/>
            <a:gdLst/>
            <a:ahLst/>
            <a:cxnLst/>
            <a:rect l="l" t="t" r="r" b="b"/>
            <a:pathLst>
              <a:path w="559498" h="711022">
                <a:moveTo>
                  <a:pt x="0" y="0"/>
                </a:moveTo>
                <a:lnTo>
                  <a:pt x="559498" y="0"/>
                </a:lnTo>
                <a:lnTo>
                  <a:pt x="559498" y="711022"/>
                </a:lnTo>
                <a:lnTo>
                  <a:pt x="0" y="711022"/>
                </a:lnTo>
                <a:lnTo>
                  <a:pt x="0" y="0"/>
                </a:lnTo>
                <a:close/>
              </a:path>
            </a:pathLst>
          </a:custGeom>
          <a:solidFill>
            <a:srgbClr val="ED1D24"/>
          </a:solidFill>
        </p:spPr>
        <p:txBody>
          <a:bodyPr wrap="square" lIns="0" tIns="0" rIns="0" bIns="0" rtlCol="0">
            <a:noAutofit/>
          </a:bodyPr>
          <a:lstStyle/>
          <a:p>
            <a:endParaRPr/>
          </a:p>
        </p:txBody>
      </p:sp>
      <p:sp>
        <p:nvSpPr>
          <p:cNvPr id="24" name="object 24"/>
          <p:cNvSpPr/>
          <p:nvPr/>
        </p:nvSpPr>
        <p:spPr>
          <a:xfrm>
            <a:off x="7705280" y="4840732"/>
            <a:ext cx="559511" cy="826046"/>
          </a:xfrm>
          <a:custGeom>
            <a:avLst/>
            <a:gdLst/>
            <a:ahLst/>
            <a:cxnLst/>
            <a:rect l="l" t="t" r="r" b="b"/>
            <a:pathLst>
              <a:path w="559511" h="826046">
                <a:moveTo>
                  <a:pt x="0" y="0"/>
                </a:moveTo>
                <a:lnTo>
                  <a:pt x="559511" y="0"/>
                </a:lnTo>
                <a:lnTo>
                  <a:pt x="559511" y="826046"/>
                </a:lnTo>
                <a:lnTo>
                  <a:pt x="0" y="826046"/>
                </a:lnTo>
                <a:lnTo>
                  <a:pt x="0" y="0"/>
                </a:lnTo>
                <a:close/>
              </a:path>
            </a:pathLst>
          </a:custGeom>
          <a:solidFill>
            <a:srgbClr val="ED1D24"/>
          </a:solidFill>
        </p:spPr>
        <p:txBody>
          <a:bodyPr wrap="square" lIns="0" tIns="0" rIns="0" bIns="0" rtlCol="0">
            <a:noAutofit/>
          </a:bodyPr>
          <a:lstStyle/>
          <a:p>
            <a:endParaRPr/>
          </a:p>
        </p:txBody>
      </p:sp>
      <p:sp>
        <p:nvSpPr>
          <p:cNvPr id="25" name="object 25"/>
          <p:cNvSpPr/>
          <p:nvPr/>
        </p:nvSpPr>
        <p:spPr>
          <a:xfrm>
            <a:off x="851383" y="5666779"/>
            <a:ext cx="7833017" cy="0"/>
          </a:xfrm>
          <a:custGeom>
            <a:avLst/>
            <a:gdLst/>
            <a:ahLst/>
            <a:cxnLst/>
            <a:rect l="l" t="t" r="r" b="b"/>
            <a:pathLst>
              <a:path w="7833017">
                <a:moveTo>
                  <a:pt x="0" y="0"/>
                </a:moveTo>
                <a:lnTo>
                  <a:pt x="7833017" y="0"/>
                </a:lnTo>
              </a:path>
            </a:pathLst>
          </a:custGeom>
          <a:ln w="25400">
            <a:solidFill>
              <a:srgbClr val="FAFAFA"/>
            </a:solidFill>
          </a:ln>
        </p:spPr>
        <p:txBody>
          <a:bodyPr wrap="square" lIns="0" tIns="0" rIns="0" bIns="0" rtlCol="0">
            <a:noAutofit/>
          </a:bodyPr>
          <a:lstStyle/>
          <a:p>
            <a:endParaRPr/>
          </a:p>
        </p:txBody>
      </p:sp>
      <p:sp>
        <p:nvSpPr>
          <p:cNvPr id="26" name="object 26"/>
          <p:cNvSpPr txBox="1"/>
          <p:nvPr/>
        </p:nvSpPr>
        <p:spPr>
          <a:xfrm>
            <a:off x="430904" y="2201607"/>
            <a:ext cx="8001000" cy="3554729"/>
          </a:xfrm>
          <a:prstGeom prst="rect">
            <a:avLst/>
          </a:prstGeom>
        </p:spPr>
        <p:txBody>
          <a:bodyPr vert="horz" wrap="square" lIns="0" tIns="0" rIns="0" bIns="0" rtlCol="0">
            <a:noAutofit/>
          </a:bodyPr>
          <a:lstStyle/>
          <a:p>
            <a:pPr marL="274320" algn="ctr">
              <a:lnSpc>
                <a:spcPct val="100000"/>
              </a:lnSpc>
            </a:pPr>
            <a:r>
              <a:rPr sz="1400" b="1" spc="-135" dirty="0" smtClean="0">
                <a:solidFill>
                  <a:srgbClr val="000000"/>
                </a:solidFill>
                <a:latin typeface="Times New Roman"/>
                <a:cs typeface="Times New Roman"/>
              </a:rPr>
              <a:t>PE</a:t>
            </a:r>
            <a:r>
              <a:rPr sz="1400" b="1" spc="-165" dirty="0" smtClean="0">
                <a:solidFill>
                  <a:srgbClr val="000000"/>
                </a:solidFill>
                <a:latin typeface="Times New Roman"/>
                <a:cs typeface="Times New Roman"/>
              </a:rPr>
              <a:t>R</a:t>
            </a:r>
            <a:r>
              <a:rPr sz="1400" b="1" spc="-150" dirty="0" smtClean="0">
                <a:solidFill>
                  <a:srgbClr val="000000"/>
                </a:solidFill>
                <a:latin typeface="Times New Roman"/>
                <a:cs typeface="Times New Roman"/>
              </a:rPr>
              <a:t>CENT</a:t>
            </a:r>
            <a:r>
              <a:rPr sz="1400" b="1" spc="-70" dirty="0" smtClean="0">
                <a:solidFill>
                  <a:srgbClr val="000000"/>
                </a:solidFill>
                <a:latin typeface="Times New Roman"/>
                <a:cs typeface="Times New Roman"/>
              </a:rPr>
              <a:t> </a:t>
            </a:r>
            <a:r>
              <a:rPr sz="1400" b="1" spc="-110" dirty="0" smtClean="0">
                <a:solidFill>
                  <a:srgbClr val="000000"/>
                </a:solidFill>
                <a:latin typeface="Times New Roman"/>
                <a:cs typeface="Times New Roman"/>
              </a:rPr>
              <a:t>OF</a:t>
            </a:r>
            <a:r>
              <a:rPr sz="1400" b="1" spc="-70" dirty="0" smtClean="0">
                <a:solidFill>
                  <a:srgbClr val="000000"/>
                </a:solidFill>
                <a:latin typeface="Times New Roman"/>
                <a:cs typeface="Times New Roman"/>
              </a:rPr>
              <a:t> </a:t>
            </a:r>
            <a:r>
              <a:rPr sz="1400" b="1" spc="-80" dirty="0" smtClean="0">
                <a:solidFill>
                  <a:srgbClr val="000000"/>
                </a:solidFill>
                <a:latin typeface="Times New Roman"/>
                <a:cs typeface="Times New Roman"/>
              </a:rPr>
              <a:t>ADMISSIONS</a:t>
            </a:r>
            <a:endParaRPr sz="1400" dirty="0">
              <a:solidFill>
                <a:srgbClr val="000000"/>
              </a:solidFill>
              <a:latin typeface="Times New Roman"/>
              <a:cs typeface="Times New Roman"/>
            </a:endParaRPr>
          </a:p>
          <a:p>
            <a:pPr marR="7651750" algn="ctr">
              <a:lnSpc>
                <a:spcPts val="1620"/>
              </a:lnSpc>
            </a:pPr>
            <a:r>
              <a:rPr sz="1400" spc="-10" dirty="0" smtClean="0">
                <a:solidFill>
                  <a:srgbClr val="6D6F71"/>
                </a:solidFill>
                <a:latin typeface="Times New Roman"/>
                <a:cs typeface="Times New Roman"/>
              </a:rPr>
              <a:t>60%</a:t>
            </a:r>
            <a:endParaRPr sz="1400" dirty="0">
              <a:latin typeface="Times New Roman"/>
              <a:cs typeface="Times New Roman"/>
            </a:endParaRPr>
          </a:p>
          <a:p>
            <a:pPr marR="12700" algn="r">
              <a:lnSpc>
                <a:spcPct val="100000"/>
              </a:lnSpc>
              <a:spcBef>
                <a:spcPts val="345"/>
              </a:spcBef>
            </a:pPr>
            <a:r>
              <a:rPr sz="1400" b="1" spc="75" dirty="0" smtClean="0">
                <a:solidFill>
                  <a:srgbClr val="28AAE2"/>
                </a:solidFill>
                <a:latin typeface="Times New Roman"/>
                <a:cs typeface="Times New Roman"/>
              </a:rPr>
              <a:t>1993 </a:t>
            </a:r>
            <a:r>
              <a:rPr sz="1400" b="1" spc="-125" dirty="0" smtClean="0">
                <a:solidFill>
                  <a:srgbClr val="28AAE2"/>
                </a:solidFill>
                <a:latin typeface="Times New Roman"/>
                <a:cs typeface="Times New Roman"/>
              </a:rPr>
              <a:t> </a:t>
            </a:r>
            <a:r>
              <a:rPr sz="1400" b="1" spc="75" dirty="0" smtClean="0">
                <a:solidFill>
                  <a:srgbClr val="ED1D24"/>
                </a:solidFill>
                <a:latin typeface="Times New Roman"/>
                <a:cs typeface="Times New Roman"/>
              </a:rPr>
              <a:t>2007</a:t>
            </a:r>
            <a:endParaRPr sz="1400" dirty="0">
              <a:latin typeface="Times New Roman"/>
              <a:cs typeface="Times New Roman"/>
            </a:endParaRPr>
          </a:p>
          <a:p>
            <a:pPr marR="7651750" algn="ctr">
              <a:lnSpc>
                <a:spcPct val="100000"/>
              </a:lnSpc>
              <a:spcBef>
                <a:spcPts val="275"/>
              </a:spcBef>
            </a:pPr>
            <a:r>
              <a:rPr sz="1400" spc="-10" dirty="0" smtClean="0">
                <a:solidFill>
                  <a:srgbClr val="6D6F71"/>
                </a:solidFill>
                <a:latin typeface="Times New Roman"/>
                <a:cs typeface="Times New Roman"/>
              </a:rPr>
              <a:t>50%</a:t>
            </a:r>
            <a:endParaRPr sz="1400" dirty="0">
              <a:latin typeface="Times New Roman"/>
              <a:cs typeface="Times New Roman"/>
            </a:endParaRPr>
          </a:p>
          <a:p>
            <a:pPr>
              <a:lnSpc>
                <a:spcPts val="1000"/>
              </a:lnSpc>
            </a:pPr>
            <a:endParaRPr sz="1000" dirty="0"/>
          </a:p>
          <a:p>
            <a:pPr>
              <a:lnSpc>
                <a:spcPts val="1300"/>
              </a:lnSpc>
              <a:spcBef>
                <a:spcPts val="5"/>
              </a:spcBef>
            </a:pPr>
            <a:endParaRPr sz="1300" dirty="0"/>
          </a:p>
          <a:p>
            <a:pPr marR="7651750" algn="ctr">
              <a:lnSpc>
                <a:spcPct val="100000"/>
              </a:lnSpc>
            </a:pPr>
            <a:r>
              <a:rPr sz="1400" spc="-10" dirty="0" smtClean="0">
                <a:solidFill>
                  <a:srgbClr val="6D6F71"/>
                </a:solidFill>
                <a:latin typeface="Times New Roman"/>
                <a:cs typeface="Times New Roman"/>
              </a:rPr>
              <a:t>40%</a:t>
            </a:r>
            <a:endParaRPr sz="1400" dirty="0">
              <a:latin typeface="Times New Roman"/>
              <a:cs typeface="Times New Roman"/>
            </a:endParaRPr>
          </a:p>
          <a:p>
            <a:pPr>
              <a:lnSpc>
                <a:spcPts val="700"/>
              </a:lnSpc>
              <a:spcBef>
                <a:spcPts val="2"/>
              </a:spcBef>
            </a:pPr>
            <a:endParaRPr sz="700" dirty="0"/>
          </a:p>
          <a:p>
            <a:pPr>
              <a:lnSpc>
                <a:spcPts val="1000"/>
              </a:lnSpc>
            </a:pPr>
            <a:endParaRPr sz="1000" dirty="0"/>
          </a:p>
          <a:p>
            <a:pPr>
              <a:lnSpc>
                <a:spcPts val="1000"/>
              </a:lnSpc>
            </a:pPr>
            <a:endParaRPr sz="1000" dirty="0"/>
          </a:p>
          <a:p>
            <a:pPr marR="7651750" algn="ctr">
              <a:lnSpc>
                <a:spcPct val="100000"/>
              </a:lnSpc>
            </a:pPr>
            <a:r>
              <a:rPr sz="1400" spc="-10" dirty="0" smtClean="0">
                <a:solidFill>
                  <a:srgbClr val="6D6F71"/>
                </a:solidFill>
                <a:latin typeface="Times New Roman"/>
                <a:cs typeface="Times New Roman"/>
              </a:rPr>
              <a:t>30%</a:t>
            </a:r>
            <a:endParaRPr sz="1400" dirty="0">
              <a:latin typeface="Times New Roman"/>
              <a:cs typeface="Times New Roman"/>
            </a:endParaRPr>
          </a:p>
          <a:p>
            <a:pPr>
              <a:lnSpc>
                <a:spcPts val="500"/>
              </a:lnSpc>
              <a:spcBef>
                <a:spcPts val="4"/>
              </a:spcBef>
            </a:pPr>
            <a:endParaRPr sz="500" dirty="0"/>
          </a:p>
          <a:p>
            <a:pPr>
              <a:lnSpc>
                <a:spcPts val="1000"/>
              </a:lnSpc>
            </a:pPr>
            <a:endParaRPr sz="1000" dirty="0"/>
          </a:p>
          <a:p>
            <a:pPr>
              <a:lnSpc>
                <a:spcPts val="1000"/>
              </a:lnSpc>
            </a:pPr>
            <a:endParaRPr sz="1000" dirty="0"/>
          </a:p>
          <a:p>
            <a:pPr marR="7651750" algn="ctr">
              <a:lnSpc>
                <a:spcPct val="100000"/>
              </a:lnSpc>
            </a:pPr>
            <a:r>
              <a:rPr sz="1400" spc="-10" dirty="0" smtClean="0">
                <a:solidFill>
                  <a:srgbClr val="6D6F71"/>
                </a:solidFill>
                <a:latin typeface="Times New Roman"/>
                <a:cs typeface="Times New Roman"/>
              </a:rPr>
              <a:t>20%</a:t>
            </a:r>
            <a:endParaRPr sz="1400" dirty="0">
              <a:latin typeface="Times New Roman"/>
              <a:cs typeface="Times New Roman"/>
            </a:endParaRPr>
          </a:p>
          <a:p>
            <a:pPr>
              <a:lnSpc>
                <a:spcPts val="1000"/>
              </a:lnSpc>
            </a:pPr>
            <a:endParaRPr sz="1000" dirty="0"/>
          </a:p>
          <a:p>
            <a:pPr>
              <a:lnSpc>
                <a:spcPts val="1100"/>
              </a:lnSpc>
              <a:spcBef>
                <a:spcPts val="74"/>
              </a:spcBef>
            </a:pPr>
            <a:endParaRPr sz="1100" dirty="0"/>
          </a:p>
          <a:p>
            <a:pPr marR="7651750" algn="ctr">
              <a:lnSpc>
                <a:spcPct val="100000"/>
              </a:lnSpc>
            </a:pPr>
            <a:r>
              <a:rPr sz="1400" spc="-10" dirty="0" smtClean="0">
                <a:solidFill>
                  <a:srgbClr val="6D6F71"/>
                </a:solidFill>
                <a:latin typeface="Times New Roman"/>
                <a:cs typeface="Times New Roman"/>
              </a:rPr>
              <a:t>10%</a:t>
            </a:r>
            <a:endParaRPr sz="1400" dirty="0">
              <a:latin typeface="Times New Roman"/>
              <a:cs typeface="Times New Roman"/>
            </a:endParaRPr>
          </a:p>
          <a:p>
            <a:pPr>
              <a:lnSpc>
                <a:spcPts val="500"/>
              </a:lnSpc>
              <a:spcBef>
                <a:spcPts val="4"/>
              </a:spcBef>
            </a:pPr>
            <a:endParaRPr sz="500" dirty="0"/>
          </a:p>
          <a:p>
            <a:pPr>
              <a:lnSpc>
                <a:spcPts val="1000"/>
              </a:lnSpc>
            </a:pPr>
            <a:endParaRPr sz="1000" dirty="0"/>
          </a:p>
          <a:p>
            <a:pPr>
              <a:lnSpc>
                <a:spcPts val="1000"/>
              </a:lnSpc>
            </a:pPr>
            <a:endParaRPr sz="1000" dirty="0"/>
          </a:p>
          <a:p>
            <a:pPr marR="7682230" algn="ctr">
              <a:lnSpc>
                <a:spcPct val="100000"/>
              </a:lnSpc>
            </a:pPr>
            <a:r>
              <a:rPr sz="1400" spc="10" dirty="0" smtClean="0">
                <a:solidFill>
                  <a:srgbClr val="6D6F71"/>
                </a:solidFill>
                <a:latin typeface="Times New Roman"/>
                <a:cs typeface="Times New Roman"/>
              </a:rPr>
              <a:t>0</a:t>
            </a:r>
            <a:endParaRPr sz="1400" dirty="0">
              <a:latin typeface="Times New Roman"/>
              <a:cs typeface="Times New Roman"/>
            </a:endParaRPr>
          </a:p>
        </p:txBody>
      </p:sp>
      <p:sp>
        <p:nvSpPr>
          <p:cNvPr id="31" name="object 31"/>
          <p:cNvSpPr txBox="1"/>
          <p:nvPr/>
        </p:nvSpPr>
        <p:spPr>
          <a:xfrm>
            <a:off x="2425377" y="6229089"/>
            <a:ext cx="4285615" cy="166370"/>
          </a:xfrm>
          <a:prstGeom prst="rect">
            <a:avLst/>
          </a:prstGeom>
        </p:spPr>
        <p:txBody>
          <a:bodyPr vert="horz" wrap="square" lIns="0" tIns="0" rIns="0" bIns="0" rtlCol="0">
            <a:noAutofit/>
          </a:bodyPr>
          <a:lstStyle/>
          <a:p>
            <a:pPr marL="12700">
              <a:lnSpc>
                <a:spcPct val="100000"/>
              </a:lnSpc>
            </a:pPr>
            <a:r>
              <a:rPr sz="1000" spc="-65" dirty="0" smtClean="0">
                <a:solidFill>
                  <a:srgbClr val="6D6F71"/>
                </a:solidFill>
                <a:latin typeface="Times New Roman"/>
                <a:cs typeface="Times New Roman"/>
              </a:rPr>
              <a:t>S</a:t>
            </a:r>
            <a:r>
              <a:rPr sz="1000" spc="35" dirty="0" smtClean="0">
                <a:solidFill>
                  <a:srgbClr val="6D6F71"/>
                </a:solidFill>
                <a:latin typeface="Times New Roman"/>
                <a:cs typeface="Times New Roman"/>
              </a:rPr>
              <a:t>ou</a:t>
            </a:r>
            <a:r>
              <a:rPr sz="1000" spc="10" dirty="0" smtClean="0">
                <a:solidFill>
                  <a:srgbClr val="6D6F71"/>
                </a:solidFill>
                <a:latin typeface="Times New Roman"/>
                <a:cs typeface="Times New Roman"/>
              </a:rPr>
              <a:t>r</a:t>
            </a:r>
            <a:r>
              <a:rPr sz="1000" spc="-10" dirty="0" smtClean="0">
                <a:solidFill>
                  <a:srgbClr val="6D6F71"/>
                </a:solidFill>
                <a:latin typeface="Times New Roman"/>
                <a:cs typeface="Times New Roman"/>
              </a:rPr>
              <a:t>ce:</a:t>
            </a:r>
            <a:r>
              <a:rPr sz="1000" spc="-80" dirty="0" smtClean="0">
                <a:solidFill>
                  <a:srgbClr val="6D6F71"/>
                </a:solidFill>
                <a:latin typeface="Times New Roman"/>
                <a:cs typeface="Times New Roman"/>
              </a:rPr>
              <a:t> </a:t>
            </a:r>
            <a:r>
              <a:rPr sz="1000" spc="-165" dirty="0" smtClean="0">
                <a:solidFill>
                  <a:srgbClr val="6D6F71"/>
                </a:solidFill>
                <a:latin typeface="Times New Roman"/>
                <a:cs typeface="Times New Roman"/>
              </a:rPr>
              <a:t>T</a:t>
            </a:r>
            <a:r>
              <a:rPr sz="1000" spc="-20" dirty="0" smtClean="0">
                <a:solidFill>
                  <a:srgbClr val="6D6F71"/>
                </a:solidFill>
                <a:latin typeface="Times New Roman"/>
                <a:cs typeface="Times New Roman"/>
              </a:rPr>
              <a:t>r</a:t>
            </a:r>
            <a:r>
              <a:rPr sz="1000" spc="40" dirty="0" smtClean="0">
                <a:solidFill>
                  <a:srgbClr val="6D6F71"/>
                </a:solidFill>
                <a:latin typeface="Times New Roman"/>
                <a:cs typeface="Times New Roman"/>
              </a:rPr>
              <a:t>e</a:t>
            </a:r>
            <a:r>
              <a:rPr sz="1000" spc="35" dirty="0" smtClean="0">
                <a:solidFill>
                  <a:srgbClr val="6D6F71"/>
                </a:solidFill>
                <a:latin typeface="Times New Roman"/>
                <a:cs typeface="Times New Roman"/>
              </a:rPr>
              <a:t>a</a:t>
            </a:r>
            <a:r>
              <a:rPr sz="1000" spc="50" dirty="0" smtClean="0">
                <a:solidFill>
                  <a:srgbClr val="6D6F71"/>
                </a:solidFill>
                <a:latin typeface="Times New Roman"/>
                <a:cs typeface="Times New Roman"/>
              </a:rPr>
              <a:t>tment</a:t>
            </a:r>
            <a:r>
              <a:rPr sz="1000" spc="-40" dirty="0" smtClean="0">
                <a:solidFill>
                  <a:srgbClr val="6D6F71"/>
                </a:solidFill>
                <a:latin typeface="Times New Roman"/>
                <a:cs typeface="Times New Roman"/>
              </a:rPr>
              <a:t> </a:t>
            </a:r>
            <a:r>
              <a:rPr sz="1000" spc="5" dirty="0" smtClean="0">
                <a:solidFill>
                  <a:srgbClr val="6D6F71"/>
                </a:solidFill>
                <a:latin typeface="Times New Roman"/>
                <a:cs typeface="Times New Roman"/>
              </a:rPr>
              <a:t>Episode</a:t>
            </a:r>
            <a:r>
              <a:rPr sz="1000" spc="-40" dirty="0" smtClean="0">
                <a:solidFill>
                  <a:srgbClr val="6D6F71"/>
                </a:solidFill>
                <a:latin typeface="Times New Roman"/>
                <a:cs typeface="Times New Roman"/>
              </a:rPr>
              <a:t> </a:t>
            </a:r>
            <a:r>
              <a:rPr sz="1000" spc="-15" dirty="0" smtClean="0">
                <a:solidFill>
                  <a:srgbClr val="6D6F71"/>
                </a:solidFill>
                <a:latin typeface="Times New Roman"/>
                <a:cs typeface="Times New Roman"/>
              </a:rPr>
              <a:t>Da</a:t>
            </a:r>
            <a:r>
              <a:rPr sz="1000" spc="40" dirty="0" smtClean="0">
                <a:solidFill>
                  <a:srgbClr val="6D6F71"/>
                </a:solidFill>
                <a:latin typeface="Times New Roman"/>
                <a:cs typeface="Times New Roman"/>
              </a:rPr>
              <a:t>ta</a:t>
            </a:r>
            <a:r>
              <a:rPr sz="1000" spc="-40" dirty="0" smtClean="0">
                <a:solidFill>
                  <a:srgbClr val="6D6F71"/>
                </a:solidFill>
                <a:latin typeface="Times New Roman"/>
                <a:cs typeface="Times New Roman"/>
              </a:rPr>
              <a:t> </a:t>
            </a:r>
            <a:r>
              <a:rPr sz="1000" spc="-65" dirty="0" smtClean="0">
                <a:solidFill>
                  <a:srgbClr val="6D6F71"/>
                </a:solidFill>
                <a:latin typeface="Times New Roman"/>
                <a:cs typeface="Times New Roman"/>
              </a:rPr>
              <a:t>S</a:t>
            </a:r>
            <a:r>
              <a:rPr sz="1000" spc="65" dirty="0" smtClean="0">
                <a:solidFill>
                  <a:srgbClr val="6D6F71"/>
                </a:solidFill>
                <a:latin typeface="Times New Roman"/>
                <a:cs typeface="Times New Roman"/>
              </a:rPr>
              <a:t>e</a:t>
            </a:r>
            <a:r>
              <a:rPr sz="1000" spc="35" dirty="0" smtClean="0">
                <a:solidFill>
                  <a:srgbClr val="6D6F71"/>
                </a:solidFill>
                <a:latin typeface="Times New Roman"/>
                <a:cs typeface="Times New Roman"/>
              </a:rPr>
              <a:t>t</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75" dirty="0" smtClean="0">
                <a:solidFill>
                  <a:srgbClr val="6D6F71"/>
                </a:solidFill>
                <a:latin typeface="Times New Roman"/>
                <a:cs typeface="Times New Roman"/>
              </a:rPr>
              <a:t>US</a:t>
            </a:r>
            <a:r>
              <a:rPr sz="1000" spc="-40" dirty="0" smtClean="0">
                <a:solidFill>
                  <a:srgbClr val="6D6F71"/>
                </a:solidFill>
                <a:latin typeface="Times New Roman"/>
                <a:cs typeface="Times New Roman"/>
              </a:rPr>
              <a:t> </a:t>
            </a:r>
            <a:r>
              <a:rPr sz="1000" spc="10" dirty="0" smtClean="0">
                <a:solidFill>
                  <a:srgbClr val="6D6F71"/>
                </a:solidFill>
                <a:latin typeface="Times New Roman"/>
                <a:cs typeface="Times New Roman"/>
              </a:rPr>
              <a:t>Health</a:t>
            </a:r>
            <a:r>
              <a:rPr sz="1000" spc="-40" dirty="0" smtClean="0">
                <a:solidFill>
                  <a:srgbClr val="6D6F71"/>
                </a:solidFill>
                <a:latin typeface="Times New Roman"/>
                <a:cs typeface="Times New Roman"/>
              </a:rPr>
              <a:t> </a:t>
            </a:r>
            <a:r>
              <a:rPr sz="1000" spc="45" dirty="0" smtClean="0">
                <a:solidFill>
                  <a:srgbClr val="6D6F71"/>
                </a:solidFill>
                <a:latin typeface="Times New Roman"/>
                <a:cs typeface="Times New Roman"/>
              </a:rPr>
              <a:t>and</a:t>
            </a:r>
            <a:r>
              <a:rPr sz="1000" spc="-40" dirty="0" smtClean="0">
                <a:solidFill>
                  <a:srgbClr val="6D6F71"/>
                </a:solidFill>
                <a:latin typeface="Times New Roman"/>
                <a:cs typeface="Times New Roman"/>
              </a:rPr>
              <a:t> </a:t>
            </a:r>
            <a:r>
              <a:rPr sz="1000" spc="20" dirty="0" smtClean="0">
                <a:solidFill>
                  <a:srgbClr val="6D6F71"/>
                </a:solidFill>
                <a:latin typeface="Times New Roman"/>
                <a:cs typeface="Times New Roman"/>
              </a:rPr>
              <a:t>Human</a:t>
            </a:r>
            <a:r>
              <a:rPr sz="1000" spc="-40" dirty="0" smtClean="0">
                <a:solidFill>
                  <a:srgbClr val="6D6F71"/>
                </a:solidFill>
                <a:latin typeface="Times New Roman"/>
                <a:cs typeface="Times New Roman"/>
              </a:rPr>
              <a:t> </a:t>
            </a:r>
            <a:r>
              <a:rPr sz="1000" spc="-65" dirty="0" smtClean="0">
                <a:solidFill>
                  <a:srgbClr val="6D6F71"/>
                </a:solidFill>
                <a:latin typeface="Times New Roman"/>
                <a:cs typeface="Times New Roman"/>
              </a:rPr>
              <a:t>S</a:t>
            </a:r>
            <a:r>
              <a:rPr sz="1000" spc="25" dirty="0" smtClean="0">
                <a:solidFill>
                  <a:srgbClr val="6D6F71"/>
                </a:solidFill>
                <a:latin typeface="Times New Roman"/>
                <a:cs typeface="Times New Roman"/>
              </a:rPr>
              <a:t>e</a:t>
            </a:r>
            <a:r>
              <a:rPr sz="1000" spc="45" dirty="0" smtClean="0">
                <a:solidFill>
                  <a:srgbClr val="6D6F71"/>
                </a:solidFill>
                <a:latin typeface="Times New Roman"/>
                <a:cs typeface="Times New Roman"/>
              </a:rPr>
              <a:t>r</a:t>
            </a:r>
            <a:r>
              <a:rPr sz="1000" spc="-20" dirty="0" smtClean="0">
                <a:solidFill>
                  <a:srgbClr val="6D6F71"/>
                </a:solidFill>
                <a:latin typeface="Times New Roman"/>
                <a:cs typeface="Times New Roman"/>
              </a:rPr>
              <a:t>vi</a:t>
            </a:r>
            <a:r>
              <a:rPr sz="1000" spc="-35" dirty="0" smtClean="0">
                <a:solidFill>
                  <a:srgbClr val="6D6F71"/>
                </a:solidFill>
                <a:latin typeface="Times New Roman"/>
                <a:cs typeface="Times New Roman"/>
              </a:rPr>
              <a:t>c</a:t>
            </a:r>
            <a:r>
              <a:rPr sz="1000" spc="30" dirty="0" smtClean="0">
                <a:solidFill>
                  <a:srgbClr val="6D6F71"/>
                </a:solidFill>
                <a:latin typeface="Times New Roman"/>
                <a:cs typeface="Times New Roman"/>
              </a:rPr>
              <a:t>e</a:t>
            </a:r>
            <a:r>
              <a:rPr sz="1000" spc="10" dirty="0" smtClean="0">
                <a:solidFill>
                  <a:srgbClr val="6D6F71"/>
                </a:solidFill>
                <a:latin typeface="Times New Roman"/>
                <a:cs typeface="Times New Roman"/>
              </a:rPr>
              <a:t>s</a:t>
            </a:r>
            <a:r>
              <a:rPr sz="1000" spc="-45" dirty="0" smtClean="0">
                <a:solidFill>
                  <a:srgbClr val="6D6F71"/>
                </a:solidFill>
                <a:latin typeface="Times New Roman"/>
                <a:cs typeface="Times New Roman"/>
              </a:rPr>
              <a:t>,</a:t>
            </a:r>
            <a:r>
              <a:rPr sz="1000" spc="-40" dirty="0" smtClean="0">
                <a:solidFill>
                  <a:srgbClr val="6D6F71"/>
                </a:solidFill>
                <a:latin typeface="Times New Roman"/>
                <a:cs typeface="Times New Roman"/>
              </a:rPr>
              <a:t> </a:t>
            </a:r>
            <a:r>
              <a:rPr sz="1000" spc="10" dirty="0" smtClean="0">
                <a:solidFill>
                  <a:srgbClr val="6D6F71"/>
                </a:solidFill>
                <a:latin typeface="Times New Roman"/>
                <a:cs typeface="Times New Roman"/>
              </a:rPr>
              <a:t>1993</a:t>
            </a:r>
            <a:r>
              <a:rPr sz="1000" spc="-40" dirty="0" smtClean="0">
                <a:solidFill>
                  <a:srgbClr val="6D6F71"/>
                </a:solidFill>
                <a:latin typeface="Times New Roman"/>
                <a:cs typeface="Times New Roman"/>
              </a:rPr>
              <a:t> </a:t>
            </a:r>
            <a:r>
              <a:rPr sz="1000" spc="-180" dirty="0" smtClean="0">
                <a:solidFill>
                  <a:srgbClr val="6D6F71"/>
                </a:solidFill>
                <a:latin typeface="Times New Roman"/>
                <a:cs typeface="Times New Roman"/>
              </a:rPr>
              <a:t>&amp;</a:t>
            </a:r>
            <a:r>
              <a:rPr sz="1000" spc="-40" dirty="0" smtClean="0">
                <a:solidFill>
                  <a:srgbClr val="6D6F71"/>
                </a:solidFill>
                <a:latin typeface="Times New Roman"/>
                <a:cs typeface="Times New Roman"/>
              </a:rPr>
              <a:t> </a:t>
            </a:r>
            <a:r>
              <a:rPr sz="1000" spc="10" dirty="0" smtClean="0">
                <a:solidFill>
                  <a:srgbClr val="6D6F71"/>
                </a:solidFill>
                <a:latin typeface="Times New Roman"/>
                <a:cs typeface="Times New Roman"/>
              </a:rPr>
              <a:t>2007</a:t>
            </a:r>
            <a:endParaRPr sz="1000">
              <a:latin typeface="Times New Roman"/>
              <a:cs typeface="Times New Roman"/>
            </a:endParaRPr>
          </a:p>
        </p:txBody>
      </p:sp>
      <p:sp>
        <p:nvSpPr>
          <p:cNvPr id="27" name="object 27"/>
          <p:cNvSpPr txBox="1"/>
          <p:nvPr/>
        </p:nvSpPr>
        <p:spPr>
          <a:xfrm>
            <a:off x="1512462" y="5725247"/>
            <a:ext cx="590550" cy="227965"/>
          </a:xfrm>
          <a:prstGeom prst="rect">
            <a:avLst/>
          </a:prstGeom>
        </p:spPr>
        <p:txBody>
          <a:bodyPr vert="horz" wrap="square" lIns="0" tIns="0" rIns="0" bIns="0" rtlCol="0">
            <a:noAutofit/>
          </a:bodyPr>
          <a:lstStyle/>
          <a:p>
            <a:pPr marL="12700">
              <a:lnSpc>
                <a:spcPct val="100000"/>
              </a:lnSpc>
            </a:pPr>
            <a:r>
              <a:rPr sz="1400" spc="-170" dirty="0" smtClean="0">
                <a:solidFill>
                  <a:srgbClr val="000000"/>
                </a:solidFill>
                <a:latin typeface="Times New Roman"/>
                <a:cs typeface="Times New Roman"/>
              </a:rPr>
              <a:t>A</a:t>
            </a:r>
            <a:r>
              <a:rPr sz="1400" spc="-20" dirty="0" smtClean="0">
                <a:solidFill>
                  <a:srgbClr val="000000"/>
                </a:solidFill>
                <a:latin typeface="Times New Roman"/>
                <a:cs typeface="Times New Roman"/>
              </a:rPr>
              <a:t>l</a:t>
            </a:r>
            <a:r>
              <a:rPr sz="1400" spc="-45" dirty="0" smtClean="0">
                <a:solidFill>
                  <a:srgbClr val="000000"/>
                </a:solidFill>
                <a:latin typeface="Times New Roman"/>
                <a:cs typeface="Times New Roman"/>
              </a:rPr>
              <a:t>c</a:t>
            </a:r>
            <a:r>
              <a:rPr sz="1400" spc="35" dirty="0" smtClean="0">
                <a:solidFill>
                  <a:srgbClr val="000000"/>
                </a:solidFill>
                <a:latin typeface="Times New Roman"/>
                <a:cs typeface="Times New Roman"/>
              </a:rPr>
              <a:t>ohol</a:t>
            </a:r>
            <a:endParaRPr sz="1400" dirty="0">
              <a:solidFill>
                <a:srgbClr val="000000"/>
              </a:solidFill>
              <a:latin typeface="Times New Roman"/>
              <a:cs typeface="Times New Roman"/>
            </a:endParaRPr>
          </a:p>
        </p:txBody>
      </p:sp>
      <p:sp>
        <p:nvSpPr>
          <p:cNvPr id="28" name="object 28"/>
          <p:cNvSpPr txBox="1"/>
          <p:nvPr/>
        </p:nvSpPr>
        <p:spPr>
          <a:xfrm>
            <a:off x="3450659" y="5725247"/>
            <a:ext cx="619125" cy="227965"/>
          </a:xfrm>
          <a:prstGeom prst="rect">
            <a:avLst/>
          </a:prstGeom>
        </p:spPr>
        <p:txBody>
          <a:bodyPr vert="horz" wrap="square" lIns="0" tIns="0" rIns="0" bIns="0" rtlCol="0">
            <a:noAutofit/>
          </a:bodyPr>
          <a:lstStyle/>
          <a:p>
            <a:pPr marL="12700">
              <a:lnSpc>
                <a:spcPct val="100000"/>
              </a:lnSpc>
            </a:pPr>
            <a:r>
              <a:rPr sz="1400" spc="-145" dirty="0" smtClean="0">
                <a:solidFill>
                  <a:srgbClr val="000000"/>
                </a:solidFill>
                <a:latin typeface="Times New Roman"/>
                <a:cs typeface="Times New Roman"/>
              </a:rPr>
              <a:t>C</a:t>
            </a:r>
            <a:r>
              <a:rPr sz="1400" spc="35" dirty="0" smtClean="0">
                <a:solidFill>
                  <a:srgbClr val="000000"/>
                </a:solidFill>
                <a:latin typeface="Times New Roman"/>
                <a:cs typeface="Times New Roman"/>
              </a:rPr>
              <a:t>ocaine</a:t>
            </a:r>
            <a:endParaRPr sz="1400" dirty="0">
              <a:solidFill>
                <a:srgbClr val="000000"/>
              </a:solidFill>
              <a:latin typeface="Times New Roman"/>
              <a:cs typeface="Times New Roman"/>
            </a:endParaRPr>
          </a:p>
        </p:txBody>
      </p:sp>
      <p:sp>
        <p:nvSpPr>
          <p:cNvPr id="29" name="object 29"/>
          <p:cNvSpPr txBox="1"/>
          <p:nvPr/>
        </p:nvSpPr>
        <p:spPr>
          <a:xfrm>
            <a:off x="5506027" y="5725247"/>
            <a:ext cx="525145" cy="227965"/>
          </a:xfrm>
          <a:prstGeom prst="rect">
            <a:avLst/>
          </a:prstGeom>
        </p:spPr>
        <p:txBody>
          <a:bodyPr vert="horz" wrap="square" lIns="0" tIns="0" rIns="0" bIns="0" rtlCol="0">
            <a:noAutofit/>
          </a:bodyPr>
          <a:lstStyle/>
          <a:p>
            <a:pPr marL="12700">
              <a:lnSpc>
                <a:spcPct val="100000"/>
              </a:lnSpc>
            </a:pPr>
            <a:r>
              <a:rPr sz="1400" spc="-20" dirty="0" smtClean="0">
                <a:solidFill>
                  <a:srgbClr val="000000"/>
                </a:solidFill>
                <a:latin typeface="Times New Roman"/>
                <a:cs typeface="Times New Roman"/>
              </a:rPr>
              <a:t>He</a:t>
            </a:r>
            <a:r>
              <a:rPr sz="1400" spc="-25" dirty="0" smtClean="0">
                <a:solidFill>
                  <a:srgbClr val="000000"/>
                </a:solidFill>
                <a:latin typeface="Times New Roman"/>
                <a:cs typeface="Times New Roman"/>
              </a:rPr>
              <a:t>r</a:t>
            </a:r>
            <a:r>
              <a:rPr sz="1400" spc="20" dirty="0" smtClean="0">
                <a:solidFill>
                  <a:srgbClr val="000000"/>
                </a:solidFill>
                <a:latin typeface="Times New Roman"/>
                <a:cs typeface="Times New Roman"/>
              </a:rPr>
              <a:t>oin</a:t>
            </a:r>
            <a:endParaRPr sz="1400" dirty="0">
              <a:solidFill>
                <a:srgbClr val="000000"/>
              </a:solidFill>
              <a:latin typeface="Times New Roman"/>
              <a:cs typeface="Times New Roman"/>
            </a:endParaRPr>
          </a:p>
        </p:txBody>
      </p:sp>
      <p:sp>
        <p:nvSpPr>
          <p:cNvPr id="30" name="object 30"/>
          <p:cNvSpPr txBox="1"/>
          <p:nvPr/>
        </p:nvSpPr>
        <p:spPr>
          <a:xfrm>
            <a:off x="7255046" y="5725247"/>
            <a:ext cx="767080" cy="227965"/>
          </a:xfrm>
          <a:prstGeom prst="rect">
            <a:avLst/>
          </a:prstGeom>
        </p:spPr>
        <p:txBody>
          <a:bodyPr vert="horz" wrap="square" lIns="0" tIns="0" rIns="0" bIns="0" rtlCol="0">
            <a:noAutofit/>
          </a:bodyPr>
          <a:lstStyle/>
          <a:p>
            <a:pPr marL="12700">
              <a:lnSpc>
                <a:spcPct val="100000"/>
              </a:lnSpc>
            </a:pPr>
            <a:r>
              <a:rPr sz="1400" spc="-120" dirty="0" smtClean="0">
                <a:solidFill>
                  <a:srgbClr val="000000"/>
                </a:solidFill>
                <a:latin typeface="Times New Roman"/>
                <a:cs typeface="Times New Roman"/>
              </a:rPr>
              <a:t>M</a:t>
            </a:r>
            <a:r>
              <a:rPr sz="1400" spc="20" dirty="0" smtClean="0">
                <a:solidFill>
                  <a:srgbClr val="000000"/>
                </a:solidFill>
                <a:latin typeface="Times New Roman"/>
                <a:cs typeface="Times New Roman"/>
              </a:rPr>
              <a:t>arijuana</a:t>
            </a:r>
            <a:endParaRPr sz="1400" dirty="0">
              <a:solidFill>
                <a:srgbClr val="000000"/>
              </a:solidFill>
              <a:latin typeface="Times New Roman"/>
              <a:cs typeface="Times New Roman"/>
            </a:endParaRPr>
          </a:p>
        </p:txBody>
      </p:sp>
      <p:sp>
        <p:nvSpPr>
          <p:cNvPr id="32" name="Rectangle 31"/>
          <p:cNvSpPr/>
          <p:nvPr/>
        </p:nvSpPr>
        <p:spPr>
          <a:xfrm>
            <a:off x="-23050" y="6550223"/>
            <a:ext cx="3707102" cy="307777"/>
          </a:xfrm>
          <a:prstGeom prst="rect">
            <a:avLst/>
          </a:prstGeom>
        </p:spPr>
        <p:txBody>
          <a:bodyPr wrap="none">
            <a:spAutoFit/>
          </a:bodyPr>
          <a:lstStyle/>
          <a:p>
            <a:r>
              <a:rPr lang="fi-FI" dirty="0"/>
              <a:t>Kevin A. Sabet, </a:t>
            </a:r>
            <a:r>
              <a:rPr lang="fi-FI" dirty="0" err="1"/>
              <a:t>Ph.D</a:t>
            </a:r>
            <a:r>
              <a:rPr lang="fi-FI" dirty="0"/>
              <a:t>., </a:t>
            </a:r>
            <a:r>
              <a:rPr lang="fi-FI" dirty="0" err="1"/>
              <a:t>www.kevinsabet.com</a:t>
            </a:r>
            <a:endParaRPr lang="en-CA" dirty="0"/>
          </a:p>
        </p:txBody>
      </p:sp>
    </p:spTree>
    <p:extLst>
      <p:ext uri="{BB962C8B-B14F-4D97-AF65-F5344CB8AC3E}">
        <p14:creationId xmlns:p14="http://schemas.microsoft.com/office/powerpoint/2010/main" val="3507723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1216"/>
            <a:ext cx="8640960" cy="7294305"/>
          </a:xfrm>
          <a:prstGeom prst="rect">
            <a:avLst/>
          </a:prstGeom>
          <a:noFill/>
        </p:spPr>
        <p:txBody>
          <a:bodyPr wrap="square" rtlCol="0">
            <a:spAutoFit/>
          </a:bodyPr>
          <a:lstStyle/>
          <a:p>
            <a:pPr algn="ctr"/>
            <a:r>
              <a:rPr lang="en-US" sz="3600" b="1" dirty="0" smtClean="0">
                <a:solidFill>
                  <a:srgbClr val="FF0000"/>
                </a:solidFill>
                <a:latin typeface="Georgia" pitchFamily="18" charset="0"/>
              </a:rPr>
              <a:t>Marijuana and Kids</a:t>
            </a:r>
            <a:endParaRPr lang="en-US" sz="3600" dirty="0">
              <a:solidFill>
                <a:srgbClr val="FF0000"/>
              </a:solidFill>
              <a:latin typeface="Georgia" pitchFamily="18" charset="0"/>
            </a:endParaRPr>
          </a:p>
          <a:p>
            <a:pPr algn="ctr"/>
            <a:endParaRPr lang="en-US" sz="3600" dirty="0" smtClean="0">
              <a:solidFill>
                <a:srgbClr val="FFFF00"/>
              </a:solidFill>
              <a:latin typeface="Georgia" pitchFamily="18" charset="0"/>
            </a:endParaRPr>
          </a:p>
          <a:p>
            <a:pPr algn="ctr"/>
            <a:r>
              <a:rPr lang="en-US" sz="3600" dirty="0" smtClean="0">
                <a:solidFill>
                  <a:srgbClr val="336699"/>
                </a:solidFill>
                <a:latin typeface="Georgia" pitchFamily="18" charset="0"/>
              </a:rPr>
              <a:t>The adolescent brain is especially susceptible to marijuana use.</a:t>
            </a:r>
          </a:p>
          <a:p>
            <a:pPr algn="ctr"/>
            <a:endParaRPr lang="en-US" sz="1800" dirty="0">
              <a:solidFill>
                <a:srgbClr val="336699"/>
              </a:solidFill>
              <a:latin typeface="Georgia" pitchFamily="18" charset="0"/>
            </a:endParaRPr>
          </a:p>
          <a:p>
            <a:pPr algn="ctr"/>
            <a:r>
              <a:rPr lang="en-US" sz="3600" dirty="0" smtClean="0">
                <a:solidFill>
                  <a:srgbClr val="336699"/>
                </a:solidFill>
                <a:latin typeface="Georgia" pitchFamily="18" charset="0"/>
              </a:rPr>
              <a:t>That means that when kids use, they have a greater chance of addiction since their brains are being primed.</a:t>
            </a:r>
          </a:p>
          <a:p>
            <a:pPr algn="ctr"/>
            <a:endParaRPr lang="en-US" sz="1800" dirty="0" smtClean="0">
              <a:solidFill>
                <a:srgbClr val="336699"/>
              </a:solidFill>
              <a:latin typeface="Georgia" pitchFamily="18" charset="0"/>
            </a:endParaRPr>
          </a:p>
          <a:p>
            <a:pPr algn="ctr"/>
            <a:r>
              <a:rPr lang="en-US" sz="3600" dirty="0" smtClean="0">
                <a:solidFill>
                  <a:srgbClr val="336699"/>
                </a:solidFill>
                <a:latin typeface="Georgia" pitchFamily="18" charset="0"/>
              </a:rPr>
              <a:t>If used regularly before 18, new research shows that IQ drops by 8 points at age 38, even when that person has stopped.</a:t>
            </a:r>
          </a:p>
          <a:p>
            <a:pPr algn="ctr"/>
            <a:endParaRPr lang="en-US" sz="3600" dirty="0" smtClean="0">
              <a:solidFill>
                <a:srgbClr val="FFFF00"/>
              </a:solidFill>
              <a:latin typeface="Georgia" pitchFamily="18" charset="0"/>
            </a:endParaRPr>
          </a:p>
          <a:p>
            <a:pPr algn="ctr"/>
            <a:r>
              <a:rPr lang="en-US" sz="3600" dirty="0" smtClean="0">
                <a:solidFill>
                  <a:srgbClr val="FFFF00"/>
                </a:solidFill>
                <a:latin typeface="Georgia" pitchFamily="18" charset="0"/>
              </a:rPr>
              <a:t> </a:t>
            </a: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31938157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p:nvPr/>
        </p:nvSpPr>
        <p:spPr>
          <a:xfrm>
            <a:off x="3406496" y="2250059"/>
            <a:ext cx="2049475" cy="3366262"/>
          </a:xfrm>
          <a:prstGeom prst="rect">
            <a:avLst/>
          </a:prstGeom>
          <a:blipFill>
            <a:blip r:embed="rId2" cstate="print"/>
            <a:stretch>
              <a:fillRect/>
            </a:stretch>
          </a:blipFill>
        </p:spPr>
        <p:txBody>
          <a:bodyPr wrap="square" lIns="0" tIns="0" rIns="0" bIns="0" rtlCol="0">
            <a:noAutofit/>
          </a:bodyPr>
          <a:lstStyle/>
          <a:p>
            <a:endParaRPr/>
          </a:p>
        </p:txBody>
      </p:sp>
      <p:sp>
        <p:nvSpPr>
          <p:cNvPr id="4" name="object 2"/>
          <p:cNvSpPr txBox="1">
            <a:spLocks/>
          </p:cNvSpPr>
          <p:nvPr/>
        </p:nvSpPr>
        <p:spPr>
          <a:xfrm>
            <a:off x="701675" y="259976"/>
            <a:ext cx="8042276" cy="1336956"/>
          </a:xfrm>
          <a:prstGeom prst="rect">
            <a:avLst/>
          </a:prstGeom>
        </p:spPr>
        <p:txBody>
          <a:bodyPr vert="horz" wrap="square" lIns="0" tIns="422554" rIns="0" bIns="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marL="92710"/>
            <a:r>
              <a:rPr lang="en-US" sz="3600" spc="-60" dirty="0" smtClean="0">
                <a:solidFill>
                  <a:srgbClr val="000000"/>
                </a:solidFill>
                <a:latin typeface="Georgia"/>
                <a:cs typeface="Georgia"/>
              </a:rPr>
              <a:t>Medica</a:t>
            </a:r>
            <a:r>
              <a:rPr lang="en-US" sz="3600" dirty="0" smtClean="0">
                <a:solidFill>
                  <a:srgbClr val="000000"/>
                </a:solidFill>
                <a:latin typeface="Georgia"/>
                <a:cs typeface="Georgia"/>
              </a:rPr>
              <a:t>l</a:t>
            </a:r>
            <a:r>
              <a:rPr lang="en-US" sz="3600" spc="-125" dirty="0" smtClean="0">
                <a:solidFill>
                  <a:srgbClr val="000000"/>
                </a:solidFill>
                <a:latin typeface="Georgia"/>
                <a:cs typeface="Georgia"/>
              </a:rPr>
              <a:t> </a:t>
            </a:r>
            <a:r>
              <a:rPr lang="en-US" sz="3600" spc="-60" dirty="0" smtClean="0">
                <a:solidFill>
                  <a:srgbClr val="000000"/>
                </a:solidFill>
                <a:latin typeface="Georgia"/>
                <a:cs typeface="Georgia"/>
              </a:rPr>
              <a:t>Marijuana</a:t>
            </a:r>
            <a:endParaRPr lang="en-US" sz="3600" dirty="0">
              <a:solidFill>
                <a:srgbClr val="000000"/>
              </a:solidFill>
              <a:latin typeface="Georgia"/>
              <a:cs typeface="Georgia"/>
            </a:endParaRPr>
          </a:p>
        </p:txBody>
      </p:sp>
    </p:spTree>
    <p:extLst>
      <p:ext uri="{BB962C8B-B14F-4D97-AF65-F5344CB8AC3E}">
        <p14:creationId xmlns:p14="http://schemas.microsoft.com/office/powerpoint/2010/main" val="2853211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0734" y="763122"/>
            <a:ext cx="5846104" cy="924560"/>
          </a:xfrm>
          <a:prstGeom prst="rect">
            <a:avLst/>
          </a:prstGeom>
        </p:spPr>
        <p:txBody>
          <a:bodyPr vert="horz" wrap="square" lIns="0" tIns="0" rIns="0" bIns="0" rtlCol="0">
            <a:noAutofit/>
          </a:bodyPr>
          <a:lstStyle/>
          <a:p>
            <a:pPr marL="12700" marR="12700" indent="509270">
              <a:lnSpc>
                <a:spcPct val="100000"/>
              </a:lnSpc>
            </a:pPr>
            <a:r>
              <a:rPr sz="3600" spc="-60" dirty="0" smtClean="0">
                <a:solidFill>
                  <a:srgbClr val="000000"/>
                </a:solidFill>
                <a:latin typeface="Georgia"/>
                <a:cs typeface="Georgia"/>
              </a:rPr>
              <a:t>Bypassing th</a:t>
            </a:r>
            <a:r>
              <a:rPr sz="3600" spc="0" dirty="0" smtClean="0">
                <a:solidFill>
                  <a:srgbClr val="000000"/>
                </a:solidFill>
                <a:latin typeface="Georgia"/>
                <a:cs typeface="Georgia"/>
              </a:rPr>
              <a:t>e</a:t>
            </a:r>
            <a:r>
              <a:rPr sz="3600" spc="-125" dirty="0" smtClean="0">
                <a:solidFill>
                  <a:srgbClr val="000000"/>
                </a:solidFill>
                <a:latin typeface="Georgia"/>
                <a:cs typeface="Georgia"/>
              </a:rPr>
              <a:t> </a:t>
            </a:r>
            <a:r>
              <a:rPr sz="3600" spc="-60" dirty="0" smtClean="0">
                <a:solidFill>
                  <a:srgbClr val="000000"/>
                </a:solidFill>
                <a:latin typeface="Georgia"/>
                <a:cs typeface="Georgia"/>
              </a:rPr>
              <a:t>FD</a:t>
            </a:r>
            <a:r>
              <a:rPr sz="3600" spc="0" dirty="0" smtClean="0">
                <a:solidFill>
                  <a:srgbClr val="000000"/>
                </a:solidFill>
                <a:latin typeface="Georgia"/>
                <a:cs typeface="Georgia"/>
              </a:rPr>
              <a:t>A</a:t>
            </a:r>
            <a:r>
              <a:rPr sz="3600" spc="-125" dirty="0" smtClean="0">
                <a:solidFill>
                  <a:srgbClr val="000000"/>
                </a:solidFill>
                <a:latin typeface="Georgia"/>
                <a:cs typeface="Georgia"/>
              </a:rPr>
              <a:t> </a:t>
            </a:r>
            <a:r>
              <a:rPr sz="3600" spc="-60" dirty="0" smtClean="0">
                <a:solidFill>
                  <a:srgbClr val="000000"/>
                </a:solidFill>
                <a:latin typeface="Georgia"/>
                <a:cs typeface="Georgia"/>
              </a:rPr>
              <a:t>Process</a:t>
            </a:r>
            <a:endParaRPr sz="3600" dirty="0">
              <a:solidFill>
                <a:srgbClr val="000000"/>
              </a:solidFill>
              <a:latin typeface="Georgia"/>
              <a:cs typeface="Georgia"/>
            </a:endParaRPr>
          </a:p>
        </p:txBody>
      </p:sp>
      <p:sp>
        <p:nvSpPr>
          <p:cNvPr id="3" name="object 3"/>
          <p:cNvSpPr txBox="1"/>
          <p:nvPr/>
        </p:nvSpPr>
        <p:spPr>
          <a:xfrm>
            <a:off x="869627" y="1749992"/>
            <a:ext cx="7549281" cy="649034"/>
          </a:xfrm>
          <a:prstGeom prst="rect">
            <a:avLst/>
          </a:prstGeom>
        </p:spPr>
        <p:txBody>
          <a:bodyPr vert="horz" wrap="square" lIns="0" tIns="0" rIns="0" bIns="0" rtlCol="0">
            <a:noAutofit/>
          </a:bodyPr>
          <a:lstStyle/>
          <a:p>
            <a:pPr marL="12700">
              <a:lnSpc>
                <a:spcPct val="100000"/>
              </a:lnSpc>
            </a:pPr>
            <a:r>
              <a:rPr sz="2400" spc="-225" dirty="0" smtClean="0">
                <a:solidFill>
                  <a:srgbClr val="000000"/>
                </a:solidFill>
                <a:latin typeface="Times New Roman"/>
                <a:cs typeface="Times New Roman"/>
              </a:rPr>
              <a:t>B</a:t>
            </a:r>
            <a:r>
              <a:rPr sz="2400" spc="15" dirty="0" smtClean="0">
                <a:solidFill>
                  <a:srgbClr val="000000"/>
                </a:solidFill>
                <a:latin typeface="Times New Roman"/>
                <a:cs typeface="Times New Roman"/>
              </a:rPr>
              <a:t>e</a:t>
            </a:r>
            <a:r>
              <a:rPr sz="2400" spc="-15" dirty="0" smtClean="0">
                <a:solidFill>
                  <a:srgbClr val="000000"/>
                </a:solidFill>
                <a:latin typeface="Times New Roman"/>
                <a:cs typeface="Times New Roman"/>
              </a:rPr>
              <a:t>f</a:t>
            </a:r>
            <a:r>
              <a:rPr sz="2400" spc="45" dirty="0" smtClean="0">
                <a:solidFill>
                  <a:srgbClr val="000000"/>
                </a:solidFill>
                <a:latin typeface="Times New Roman"/>
                <a:cs typeface="Times New Roman"/>
              </a:rPr>
              <a:t>o</a:t>
            </a:r>
            <a:r>
              <a:rPr sz="2400" spc="10" dirty="0" smtClean="0">
                <a:solidFill>
                  <a:srgbClr val="000000"/>
                </a:solidFill>
                <a:latin typeface="Times New Roman"/>
                <a:cs typeface="Times New Roman"/>
              </a:rPr>
              <a:t>r</a:t>
            </a:r>
            <a:r>
              <a:rPr sz="2400" spc="100" dirty="0" smtClean="0">
                <a:solidFill>
                  <a:srgbClr val="000000"/>
                </a:solidFill>
                <a:latin typeface="Times New Roman"/>
                <a:cs typeface="Times New Roman"/>
              </a:rPr>
              <a:t>e</a:t>
            </a:r>
            <a:r>
              <a:rPr sz="2400" spc="-70" dirty="0" smtClean="0">
                <a:solidFill>
                  <a:srgbClr val="000000"/>
                </a:solidFill>
                <a:latin typeface="Times New Roman"/>
                <a:cs typeface="Times New Roman"/>
              </a:rPr>
              <a:t> </a:t>
            </a:r>
            <a:r>
              <a:rPr sz="2400" spc="-100" dirty="0" smtClean="0">
                <a:solidFill>
                  <a:srgbClr val="000000"/>
                </a:solidFill>
                <a:latin typeface="Times New Roman"/>
                <a:cs typeface="Times New Roman"/>
              </a:rPr>
              <a:t>F</a:t>
            </a:r>
            <a:r>
              <a:rPr sz="2400" spc="-160" dirty="0" smtClean="0">
                <a:solidFill>
                  <a:srgbClr val="000000"/>
                </a:solidFill>
                <a:latin typeface="Times New Roman"/>
                <a:cs typeface="Times New Roman"/>
              </a:rPr>
              <a:t>D</a:t>
            </a:r>
            <a:r>
              <a:rPr sz="2400" spc="-210" dirty="0" smtClean="0">
                <a:solidFill>
                  <a:srgbClr val="000000"/>
                </a:solidFill>
                <a:latin typeface="Times New Roman"/>
                <a:cs typeface="Times New Roman"/>
              </a:rPr>
              <a:t>A</a:t>
            </a:r>
            <a:r>
              <a:rPr sz="2400" spc="-70" dirty="0" smtClean="0">
                <a:solidFill>
                  <a:srgbClr val="000000"/>
                </a:solidFill>
                <a:latin typeface="Times New Roman"/>
                <a:cs typeface="Times New Roman"/>
              </a:rPr>
              <a:t> </a:t>
            </a:r>
            <a:r>
              <a:rPr sz="2400" spc="75" dirty="0" smtClean="0">
                <a:solidFill>
                  <a:srgbClr val="000000"/>
                </a:solidFill>
                <a:latin typeface="Times New Roman"/>
                <a:cs typeface="Times New Roman"/>
              </a:rPr>
              <a:t>app</a:t>
            </a:r>
            <a:r>
              <a:rPr sz="2400" spc="30" dirty="0" smtClean="0">
                <a:solidFill>
                  <a:srgbClr val="000000"/>
                </a:solidFill>
                <a:latin typeface="Times New Roman"/>
                <a:cs typeface="Times New Roman"/>
              </a:rPr>
              <a:t>r</a:t>
            </a:r>
            <a:r>
              <a:rPr sz="2400" spc="65" dirty="0" smtClean="0">
                <a:solidFill>
                  <a:srgbClr val="000000"/>
                </a:solidFill>
                <a:latin typeface="Times New Roman"/>
                <a:cs typeface="Times New Roman"/>
              </a:rPr>
              <a:t>o</a:t>
            </a:r>
            <a:r>
              <a:rPr sz="2400" spc="-60" dirty="0" smtClean="0">
                <a:solidFill>
                  <a:srgbClr val="000000"/>
                </a:solidFill>
                <a:latin typeface="Times New Roman"/>
                <a:cs typeface="Times New Roman"/>
              </a:rPr>
              <a:t>v</a:t>
            </a:r>
            <a:r>
              <a:rPr sz="2400" spc="50" dirty="0" smtClean="0">
                <a:solidFill>
                  <a:srgbClr val="000000"/>
                </a:solidFill>
                <a:latin typeface="Times New Roman"/>
                <a:cs typeface="Times New Roman"/>
              </a:rPr>
              <a:t>es</a:t>
            </a:r>
            <a:r>
              <a:rPr sz="2400" spc="-70" dirty="0" smtClean="0">
                <a:solidFill>
                  <a:srgbClr val="000000"/>
                </a:solidFill>
                <a:latin typeface="Times New Roman"/>
                <a:cs typeface="Times New Roman"/>
              </a:rPr>
              <a:t> </a:t>
            </a:r>
            <a:r>
              <a:rPr sz="2400" spc="60" dirty="0" smtClean="0">
                <a:solidFill>
                  <a:srgbClr val="000000"/>
                </a:solidFill>
                <a:latin typeface="Times New Roman"/>
                <a:cs typeface="Times New Roman"/>
              </a:rPr>
              <a:t>a</a:t>
            </a:r>
            <a:r>
              <a:rPr sz="2400" spc="-70" dirty="0" smtClean="0">
                <a:solidFill>
                  <a:srgbClr val="000000"/>
                </a:solidFill>
                <a:latin typeface="Times New Roman"/>
                <a:cs typeface="Times New Roman"/>
              </a:rPr>
              <a:t> </a:t>
            </a:r>
            <a:r>
              <a:rPr sz="2400" spc="70" dirty="0" smtClean="0">
                <a:solidFill>
                  <a:srgbClr val="000000"/>
                </a:solidFill>
                <a:latin typeface="Times New Roman"/>
                <a:cs typeface="Times New Roman"/>
              </a:rPr>
              <a:t>drug</a:t>
            </a:r>
            <a:r>
              <a:rPr sz="2400" spc="-70" dirty="0" smtClean="0">
                <a:solidFill>
                  <a:srgbClr val="000000"/>
                </a:solidFill>
                <a:latin typeface="Times New Roman"/>
                <a:cs typeface="Times New Roman"/>
              </a:rPr>
              <a:t> </a:t>
            </a:r>
            <a:r>
              <a:rPr sz="2400" spc="35" dirty="0" smtClean="0">
                <a:solidFill>
                  <a:srgbClr val="000000"/>
                </a:solidFill>
                <a:latin typeface="Times New Roman"/>
                <a:cs typeface="Times New Roman"/>
              </a:rPr>
              <a:t>as</a:t>
            </a:r>
            <a:r>
              <a:rPr sz="2400" spc="-70" dirty="0" smtClean="0">
                <a:solidFill>
                  <a:srgbClr val="000000"/>
                </a:solidFill>
                <a:latin typeface="Times New Roman"/>
                <a:cs typeface="Times New Roman"/>
              </a:rPr>
              <a:t> </a:t>
            </a:r>
            <a:r>
              <a:rPr sz="2400" spc="40" dirty="0" smtClean="0">
                <a:solidFill>
                  <a:srgbClr val="000000"/>
                </a:solidFill>
                <a:latin typeface="Times New Roman"/>
                <a:cs typeface="Times New Roman"/>
              </a:rPr>
              <a:t>medicin</a:t>
            </a:r>
            <a:r>
              <a:rPr sz="2400" spc="10" dirty="0" smtClean="0">
                <a:solidFill>
                  <a:srgbClr val="000000"/>
                </a:solidFill>
                <a:latin typeface="Times New Roman"/>
                <a:cs typeface="Times New Roman"/>
              </a:rPr>
              <a:t>e</a:t>
            </a:r>
            <a:r>
              <a:rPr sz="2400" spc="-85" dirty="0" smtClean="0">
                <a:solidFill>
                  <a:srgbClr val="000000"/>
                </a:solidFill>
                <a:latin typeface="Times New Roman"/>
                <a:cs typeface="Times New Roman"/>
              </a:rPr>
              <a:t>,</a:t>
            </a:r>
            <a:r>
              <a:rPr sz="2400" spc="-70" dirty="0" smtClean="0">
                <a:solidFill>
                  <a:srgbClr val="000000"/>
                </a:solidFill>
                <a:latin typeface="Times New Roman"/>
                <a:cs typeface="Times New Roman"/>
              </a:rPr>
              <a:t> </a:t>
            </a:r>
            <a:r>
              <a:rPr sz="2400" spc="75" dirty="0" smtClean="0">
                <a:solidFill>
                  <a:srgbClr val="000000"/>
                </a:solidFill>
                <a:latin typeface="Times New Roman"/>
                <a:cs typeface="Times New Roman"/>
              </a:rPr>
              <a:t>t</a:t>
            </a:r>
            <a:r>
              <a:rPr sz="2400" spc="50" dirty="0" smtClean="0">
                <a:solidFill>
                  <a:srgbClr val="000000"/>
                </a:solidFill>
                <a:latin typeface="Times New Roman"/>
                <a:cs typeface="Times New Roman"/>
              </a:rPr>
              <a:t>esting</a:t>
            </a:r>
            <a:r>
              <a:rPr sz="2400" spc="-70" dirty="0" smtClean="0">
                <a:solidFill>
                  <a:srgbClr val="000000"/>
                </a:solidFill>
                <a:latin typeface="Times New Roman"/>
                <a:cs typeface="Times New Roman"/>
              </a:rPr>
              <a:t> </a:t>
            </a:r>
            <a:r>
              <a:rPr sz="2400" spc="-40" dirty="0" smtClean="0">
                <a:solidFill>
                  <a:srgbClr val="000000"/>
                </a:solidFill>
                <a:latin typeface="Times New Roman"/>
                <a:cs typeface="Times New Roman"/>
              </a:rPr>
              <a:t>is</a:t>
            </a:r>
            <a:r>
              <a:rPr sz="2400" spc="-70" dirty="0" smtClean="0">
                <a:solidFill>
                  <a:srgbClr val="000000"/>
                </a:solidFill>
                <a:latin typeface="Times New Roman"/>
                <a:cs typeface="Times New Roman"/>
              </a:rPr>
              <a:t> </a:t>
            </a:r>
            <a:r>
              <a:rPr sz="2400" spc="95" dirty="0" smtClean="0">
                <a:solidFill>
                  <a:srgbClr val="000000"/>
                </a:solidFill>
                <a:latin typeface="Times New Roman"/>
                <a:cs typeface="Times New Roman"/>
              </a:rPr>
              <a:t>done</a:t>
            </a:r>
            <a:r>
              <a:rPr sz="2400" spc="-70" dirty="0" smtClean="0">
                <a:solidFill>
                  <a:srgbClr val="000000"/>
                </a:solidFill>
                <a:latin typeface="Times New Roman"/>
                <a:cs typeface="Times New Roman"/>
              </a:rPr>
              <a:t> </a:t>
            </a:r>
            <a:r>
              <a:rPr sz="2400" spc="75" dirty="0" smtClean="0">
                <a:solidFill>
                  <a:srgbClr val="000000"/>
                </a:solidFill>
                <a:latin typeface="Times New Roman"/>
                <a:cs typeface="Times New Roman"/>
              </a:rPr>
              <a:t>t</a:t>
            </a:r>
            <a:r>
              <a:rPr sz="2400" spc="-25" dirty="0" smtClean="0">
                <a:solidFill>
                  <a:srgbClr val="000000"/>
                </a:solidFill>
                <a:latin typeface="Times New Roman"/>
                <a:cs typeface="Times New Roman"/>
              </a:rPr>
              <a:t>o:</a:t>
            </a:r>
            <a:endParaRPr sz="2400" dirty="0">
              <a:solidFill>
                <a:srgbClr val="000000"/>
              </a:solidFill>
              <a:latin typeface="Times New Roman"/>
              <a:cs typeface="Times New Roman"/>
            </a:endParaRPr>
          </a:p>
        </p:txBody>
      </p:sp>
      <p:sp>
        <p:nvSpPr>
          <p:cNvPr id="4" name="object 4"/>
          <p:cNvSpPr txBox="1"/>
          <p:nvPr/>
        </p:nvSpPr>
        <p:spPr>
          <a:xfrm>
            <a:off x="1064209" y="3008526"/>
            <a:ext cx="1677670" cy="771525"/>
          </a:xfrm>
          <a:prstGeom prst="rect">
            <a:avLst/>
          </a:prstGeom>
        </p:spPr>
        <p:txBody>
          <a:bodyPr vert="horz" wrap="square" lIns="0" tIns="0" rIns="0" bIns="0" rtlCol="0">
            <a:noAutofit/>
          </a:bodyPr>
          <a:lstStyle/>
          <a:p>
            <a:pPr marL="12700" marR="12700" indent="0" algn="ctr">
              <a:lnSpc>
                <a:spcPts val="2000"/>
              </a:lnSpc>
            </a:pPr>
            <a:r>
              <a:rPr sz="1800" spc="-100" dirty="0" smtClean="0">
                <a:solidFill>
                  <a:srgbClr val="000000"/>
                </a:solidFill>
                <a:latin typeface="Times New Roman"/>
                <a:cs typeface="Times New Roman"/>
              </a:rPr>
              <a:t>D</a:t>
            </a:r>
            <a:r>
              <a:rPr sz="1800" spc="114" dirty="0" smtClean="0">
                <a:solidFill>
                  <a:srgbClr val="000000"/>
                </a:solidFill>
                <a:latin typeface="Times New Roman"/>
                <a:cs typeface="Times New Roman"/>
              </a:rPr>
              <a:t>e</a:t>
            </a:r>
            <a:r>
              <a:rPr sz="1800" spc="55" dirty="0" smtClean="0">
                <a:solidFill>
                  <a:srgbClr val="000000"/>
                </a:solidFill>
                <a:latin typeface="Times New Roman"/>
                <a:cs typeface="Times New Roman"/>
              </a:rPr>
              <a:t>t</a:t>
            </a:r>
            <a:r>
              <a:rPr sz="1800" spc="45" dirty="0" smtClean="0">
                <a:solidFill>
                  <a:srgbClr val="000000"/>
                </a:solidFill>
                <a:latin typeface="Times New Roman"/>
                <a:cs typeface="Times New Roman"/>
              </a:rPr>
              <a:t>e</a:t>
            </a:r>
            <a:r>
              <a:rPr sz="1800" spc="40" dirty="0" smtClean="0">
                <a:solidFill>
                  <a:srgbClr val="000000"/>
                </a:solidFill>
                <a:latin typeface="Times New Roman"/>
                <a:cs typeface="Times New Roman"/>
              </a:rPr>
              <a:t>r</a:t>
            </a:r>
            <a:r>
              <a:rPr sz="1800" spc="50" dirty="0" smtClean="0">
                <a:solidFill>
                  <a:srgbClr val="000000"/>
                </a:solidFill>
                <a:latin typeface="Times New Roman"/>
                <a:cs typeface="Times New Roman"/>
              </a:rPr>
              <a:t>mine</a:t>
            </a:r>
            <a:r>
              <a:rPr sz="1800" spc="-70" dirty="0" smtClean="0">
                <a:solidFill>
                  <a:srgbClr val="000000"/>
                </a:solidFill>
                <a:latin typeface="Times New Roman"/>
                <a:cs typeface="Times New Roman"/>
              </a:rPr>
              <a:t> </a:t>
            </a:r>
            <a:r>
              <a:rPr sz="1800" spc="95" dirty="0" smtClean="0">
                <a:solidFill>
                  <a:srgbClr val="000000"/>
                </a:solidFill>
                <a:latin typeface="Times New Roman"/>
                <a:cs typeface="Times New Roman"/>
              </a:rPr>
              <a:t>the</a:t>
            </a:r>
            <a:r>
              <a:rPr sz="1800" spc="55" dirty="0" smtClean="0">
                <a:solidFill>
                  <a:srgbClr val="000000"/>
                </a:solidFill>
                <a:latin typeface="Times New Roman"/>
                <a:cs typeface="Times New Roman"/>
              </a:rPr>
              <a:t> </a:t>
            </a:r>
            <a:r>
              <a:rPr sz="1800" spc="100" dirty="0" smtClean="0">
                <a:solidFill>
                  <a:srgbClr val="000000"/>
                </a:solidFill>
                <a:latin typeface="Times New Roman"/>
                <a:cs typeface="Times New Roman"/>
              </a:rPr>
              <a:t>bene</a:t>
            </a:r>
            <a:r>
              <a:rPr sz="1800" spc="-85" dirty="0" smtClean="0">
                <a:solidFill>
                  <a:srgbClr val="000000"/>
                </a:solidFill>
                <a:latin typeface="Times New Roman"/>
                <a:cs typeface="Times New Roman"/>
              </a:rPr>
              <a:t>fi</a:t>
            </a:r>
            <a:r>
              <a:rPr sz="1800" spc="50" dirty="0" smtClean="0">
                <a:solidFill>
                  <a:srgbClr val="000000"/>
                </a:solidFill>
                <a:latin typeface="Times New Roman"/>
                <a:cs typeface="Times New Roman"/>
              </a:rPr>
              <a:t>ts</a:t>
            </a:r>
            <a:r>
              <a:rPr sz="1800" spc="-70" dirty="0" smtClean="0">
                <a:solidFill>
                  <a:srgbClr val="000000"/>
                </a:solidFill>
                <a:latin typeface="Times New Roman"/>
                <a:cs typeface="Times New Roman"/>
              </a:rPr>
              <a:t> </a:t>
            </a:r>
            <a:r>
              <a:rPr sz="1800" spc="85" dirty="0" smtClean="0">
                <a:solidFill>
                  <a:srgbClr val="000000"/>
                </a:solidFill>
                <a:latin typeface="Times New Roman"/>
                <a:cs typeface="Times New Roman"/>
              </a:rPr>
              <a:t>and</a:t>
            </a:r>
            <a:r>
              <a:rPr sz="1800" spc="-70" dirty="0" smtClean="0">
                <a:solidFill>
                  <a:srgbClr val="000000"/>
                </a:solidFill>
                <a:latin typeface="Times New Roman"/>
                <a:cs typeface="Times New Roman"/>
              </a:rPr>
              <a:t> </a:t>
            </a:r>
            <a:r>
              <a:rPr sz="1800" spc="-10" dirty="0" smtClean="0">
                <a:solidFill>
                  <a:srgbClr val="000000"/>
                </a:solidFill>
                <a:latin typeface="Times New Roman"/>
                <a:cs typeface="Times New Roman"/>
              </a:rPr>
              <a:t>r</a:t>
            </a:r>
            <a:r>
              <a:rPr sz="1800" spc="-30" dirty="0" smtClean="0">
                <a:solidFill>
                  <a:srgbClr val="000000"/>
                </a:solidFill>
                <a:latin typeface="Times New Roman"/>
                <a:cs typeface="Times New Roman"/>
              </a:rPr>
              <a:t>isks</a:t>
            </a:r>
            <a:r>
              <a:rPr sz="1800" spc="-20" dirty="0" smtClean="0">
                <a:solidFill>
                  <a:srgbClr val="000000"/>
                </a:solidFill>
                <a:latin typeface="Times New Roman"/>
                <a:cs typeface="Times New Roman"/>
              </a:rPr>
              <a:t> of</a:t>
            </a:r>
            <a:r>
              <a:rPr sz="1800" spc="-70" dirty="0" smtClean="0">
                <a:solidFill>
                  <a:srgbClr val="000000"/>
                </a:solidFill>
                <a:latin typeface="Times New Roman"/>
                <a:cs typeface="Times New Roman"/>
              </a:rPr>
              <a:t> </a:t>
            </a:r>
            <a:r>
              <a:rPr sz="1800" spc="95" dirty="0" smtClean="0">
                <a:solidFill>
                  <a:srgbClr val="000000"/>
                </a:solidFill>
                <a:latin typeface="Times New Roman"/>
                <a:cs typeface="Times New Roman"/>
              </a:rPr>
              <a:t>the</a:t>
            </a:r>
            <a:r>
              <a:rPr sz="1800" spc="-70" dirty="0" smtClean="0">
                <a:solidFill>
                  <a:srgbClr val="000000"/>
                </a:solidFill>
                <a:latin typeface="Times New Roman"/>
                <a:cs typeface="Times New Roman"/>
              </a:rPr>
              <a:t> </a:t>
            </a:r>
            <a:r>
              <a:rPr sz="1800" spc="70" dirty="0" smtClean="0">
                <a:solidFill>
                  <a:srgbClr val="000000"/>
                </a:solidFill>
                <a:latin typeface="Times New Roman"/>
                <a:cs typeface="Times New Roman"/>
              </a:rPr>
              <a:t>drug</a:t>
            </a:r>
            <a:endParaRPr sz="1800" dirty="0">
              <a:solidFill>
                <a:srgbClr val="000000"/>
              </a:solidFill>
              <a:latin typeface="Times New Roman"/>
              <a:cs typeface="Times New Roman"/>
            </a:endParaRPr>
          </a:p>
        </p:txBody>
      </p:sp>
      <p:sp>
        <p:nvSpPr>
          <p:cNvPr id="5" name="object 5"/>
          <p:cNvSpPr txBox="1"/>
          <p:nvPr/>
        </p:nvSpPr>
        <p:spPr>
          <a:xfrm>
            <a:off x="3695852" y="3008526"/>
            <a:ext cx="1688464" cy="771525"/>
          </a:xfrm>
          <a:prstGeom prst="rect">
            <a:avLst/>
          </a:prstGeom>
        </p:spPr>
        <p:txBody>
          <a:bodyPr vert="horz" wrap="square" lIns="0" tIns="0" rIns="0" bIns="0" rtlCol="0">
            <a:noAutofit/>
          </a:bodyPr>
          <a:lstStyle/>
          <a:p>
            <a:pPr marL="12700" marR="12700" indent="0" algn="ctr">
              <a:lnSpc>
                <a:spcPts val="2000"/>
              </a:lnSpc>
            </a:pPr>
            <a:r>
              <a:rPr sz="1800" spc="-100" dirty="0" smtClean="0">
                <a:solidFill>
                  <a:srgbClr val="000000"/>
                </a:solidFill>
                <a:latin typeface="Times New Roman"/>
                <a:cs typeface="Times New Roman"/>
              </a:rPr>
              <a:t>D</a:t>
            </a:r>
            <a:r>
              <a:rPr sz="1800" spc="114" dirty="0" smtClean="0">
                <a:solidFill>
                  <a:srgbClr val="000000"/>
                </a:solidFill>
                <a:latin typeface="Times New Roman"/>
                <a:cs typeface="Times New Roman"/>
              </a:rPr>
              <a:t>e</a:t>
            </a:r>
            <a:r>
              <a:rPr sz="1800" spc="55" dirty="0" smtClean="0">
                <a:solidFill>
                  <a:srgbClr val="000000"/>
                </a:solidFill>
                <a:latin typeface="Times New Roman"/>
                <a:cs typeface="Times New Roman"/>
              </a:rPr>
              <a:t>t</a:t>
            </a:r>
            <a:r>
              <a:rPr sz="1800" spc="45" dirty="0" smtClean="0">
                <a:solidFill>
                  <a:srgbClr val="000000"/>
                </a:solidFill>
                <a:latin typeface="Times New Roman"/>
                <a:cs typeface="Times New Roman"/>
              </a:rPr>
              <a:t>e</a:t>
            </a:r>
            <a:r>
              <a:rPr sz="1800" spc="40" dirty="0" smtClean="0">
                <a:solidFill>
                  <a:srgbClr val="000000"/>
                </a:solidFill>
                <a:latin typeface="Times New Roman"/>
                <a:cs typeface="Times New Roman"/>
              </a:rPr>
              <a:t>r</a:t>
            </a:r>
            <a:r>
              <a:rPr sz="1800" spc="50" dirty="0" smtClean="0">
                <a:solidFill>
                  <a:srgbClr val="000000"/>
                </a:solidFill>
                <a:latin typeface="Times New Roman"/>
                <a:cs typeface="Times New Roman"/>
              </a:rPr>
              <a:t>mine</a:t>
            </a:r>
            <a:r>
              <a:rPr sz="1800" spc="-70" dirty="0" smtClean="0">
                <a:solidFill>
                  <a:srgbClr val="000000"/>
                </a:solidFill>
                <a:latin typeface="Times New Roman"/>
                <a:cs typeface="Times New Roman"/>
              </a:rPr>
              <a:t> </a:t>
            </a:r>
            <a:r>
              <a:rPr sz="1800" spc="90" dirty="0" smtClean="0">
                <a:solidFill>
                  <a:srgbClr val="000000"/>
                </a:solidFill>
                <a:latin typeface="Times New Roman"/>
                <a:cs typeface="Times New Roman"/>
              </a:rPr>
              <a:t>h</a:t>
            </a:r>
            <a:r>
              <a:rPr sz="1800" spc="75" dirty="0" smtClean="0">
                <a:solidFill>
                  <a:srgbClr val="000000"/>
                </a:solidFill>
                <a:latin typeface="Times New Roman"/>
                <a:cs typeface="Times New Roman"/>
              </a:rPr>
              <a:t>o</a:t>
            </a:r>
            <a:r>
              <a:rPr sz="1800" spc="10" dirty="0" smtClean="0">
                <a:solidFill>
                  <a:srgbClr val="000000"/>
                </a:solidFill>
                <a:latin typeface="Times New Roman"/>
                <a:cs typeface="Times New Roman"/>
              </a:rPr>
              <a:t>w</a:t>
            </a:r>
            <a:r>
              <a:rPr sz="1800" spc="-70" dirty="0" smtClean="0">
                <a:solidFill>
                  <a:srgbClr val="000000"/>
                </a:solidFill>
                <a:latin typeface="Times New Roman"/>
                <a:cs typeface="Times New Roman"/>
              </a:rPr>
              <a:t> </a:t>
            </a:r>
            <a:r>
              <a:rPr sz="1800" spc="5" dirty="0" smtClean="0">
                <a:solidFill>
                  <a:srgbClr val="000000"/>
                </a:solidFill>
                <a:latin typeface="Times New Roman"/>
                <a:cs typeface="Times New Roman"/>
              </a:rPr>
              <a:t>it</a:t>
            </a:r>
            <a:r>
              <a:rPr sz="1800" spc="0" dirty="0" smtClean="0">
                <a:solidFill>
                  <a:srgbClr val="000000"/>
                </a:solidFill>
                <a:latin typeface="Times New Roman"/>
                <a:cs typeface="Times New Roman"/>
              </a:rPr>
              <a:t> </a:t>
            </a:r>
            <a:r>
              <a:rPr sz="1800" spc="95" dirty="0" smtClean="0">
                <a:solidFill>
                  <a:srgbClr val="000000"/>
                </a:solidFill>
                <a:latin typeface="Times New Roman"/>
                <a:cs typeface="Times New Roman"/>
              </a:rPr>
              <a:t>m</a:t>
            </a:r>
            <a:r>
              <a:rPr sz="1800" spc="40" dirty="0" smtClean="0">
                <a:solidFill>
                  <a:srgbClr val="000000"/>
                </a:solidFill>
                <a:latin typeface="Times New Roman"/>
                <a:cs typeface="Times New Roman"/>
              </a:rPr>
              <a:t>a</a:t>
            </a:r>
            <a:r>
              <a:rPr sz="1800" spc="-55" dirty="0" smtClean="0">
                <a:solidFill>
                  <a:srgbClr val="000000"/>
                </a:solidFill>
                <a:latin typeface="Times New Roman"/>
                <a:cs typeface="Times New Roman"/>
              </a:rPr>
              <a:t>y</a:t>
            </a:r>
            <a:r>
              <a:rPr sz="1800" spc="-70" dirty="0" smtClean="0">
                <a:solidFill>
                  <a:srgbClr val="000000"/>
                </a:solidFill>
                <a:latin typeface="Times New Roman"/>
                <a:cs typeface="Times New Roman"/>
              </a:rPr>
              <a:t> </a:t>
            </a:r>
            <a:r>
              <a:rPr sz="1800" spc="5" dirty="0" smtClean="0">
                <a:solidFill>
                  <a:srgbClr val="000000"/>
                </a:solidFill>
                <a:latin typeface="Times New Roman"/>
                <a:cs typeface="Times New Roman"/>
              </a:rPr>
              <a:t>i</a:t>
            </a:r>
            <a:r>
              <a:rPr sz="1800" spc="-5" dirty="0" smtClean="0">
                <a:solidFill>
                  <a:srgbClr val="000000"/>
                </a:solidFill>
                <a:latin typeface="Times New Roman"/>
                <a:cs typeface="Times New Roman"/>
              </a:rPr>
              <a:t>n</a:t>
            </a:r>
            <a:r>
              <a:rPr sz="1800" spc="75" dirty="0" smtClean="0">
                <a:solidFill>
                  <a:srgbClr val="000000"/>
                </a:solidFill>
                <a:latin typeface="Times New Roman"/>
                <a:cs typeface="Times New Roman"/>
              </a:rPr>
              <a:t>t</a:t>
            </a:r>
            <a:r>
              <a:rPr sz="1800" spc="45" dirty="0" smtClean="0">
                <a:solidFill>
                  <a:srgbClr val="000000"/>
                </a:solidFill>
                <a:latin typeface="Times New Roman"/>
                <a:cs typeface="Times New Roman"/>
              </a:rPr>
              <a:t>e</a:t>
            </a:r>
            <a:r>
              <a:rPr sz="1800" spc="25" dirty="0" smtClean="0">
                <a:solidFill>
                  <a:srgbClr val="000000"/>
                </a:solidFill>
                <a:latin typeface="Times New Roman"/>
                <a:cs typeface="Times New Roman"/>
              </a:rPr>
              <a:t>r</a:t>
            </a:r>
            <a:r>
              <a:rPr sz="1800" spc="30" dirty="0" smtClean="0">
                <a:solidFill>
                  <a:srgbClr val="000000"/>
                </a:solidFill>
                <a:latin typeface="Times New Roman"/>
                <a:cs typeface="Times New Roman"/>
              </a:rPr>
              <a:t>a</a:t>
            </a:r>
            <a:r>
              <a:rPr sz="1800" spc="50" dirty="0" smtClean="0">
                <a:solidFill>
                  <a:srgbClr val="000000"/>
                </a:solidFill>
                <a:latin typeface="Times New Roman"/>
                <a:cs typeface="Times New Roman"/>
              </a:rPr>
              <a:t>c</a:t>
            </a:r>
            <a:r>
              <a:rPr sz="1800" spc="90" dirty="0" smtClean="0">
                <a:solidFill>
                  <a:srgbClr val="000000"/>
                </a:solidFill>
                <a:latin typeface="Times New Roman"/>
                <a:cs typeface="Times New Roman"/>
              </a:rPr>
              <a:t>t</a:t>
            </a:r>
            <a:r>
              <a:rPr sz="1800" spc="-70" dirty="0" smtClean="0">
                <a:solidFill>
                  <a:srgbClr val="000000"/>
                </a:solidFill>
                <a:latin typeface="Times New Roman"/>
                <a:cs typeface="Times New Roman"/>
              </a:rPr>
              <a:t> </a:t>
            </a:r>
            <a:r>
              <a:rPr sz="1800" spc="30" dirty="0" smtClean="0">
                <a:solidFill>
                  <a:srgbClr val="000000"/>
                </a:solidFill>
                <a:latin typeface="Times New Roman"/>
                <a:cs typeface="Times New Roman"/>
              </a:rPr>
              <a:t>with</a:t>
            </a:r>
            <a:r>
              <a:rPr sz="1800" spc="15" dirty="0" smtClean="0">
                <a:solidFill>
                  <a:srgbClr val="000000"/>
                </a:solidFill>
                <a:latin typeface="Times New Roman"/>
                <a:cs typeface="Times New Roman"/>
              </a:rPr>
              <a:t> </a:t>
            </a:r>
            <a:r>
              <a:rPr sz="1800" spc="70" dirty="0" smtClean="0">
                <a:solidFill>
                  <a:srgbClr val="000000"/>
                </a:solidFill>
                <a:latin typeface="Times New Roman"/>
                <a:cs typeface="Times New Roman"/>
              </a:rPr>
              <a:t>other</a:t>
            </a:r>
            <a:r>
              <a:rPr sz="1800" spc="-70" dirty="0" smtClean="0">
                <a:solidFill>
                  <a:srgbClr val="000000"/>
                </a:solidFill>
                <a:latin typeface="Times New Roman"/>
                <a:cs typeface="Times New Roman"/>
              </a:rPr>
              <a:t> </a:t>
            </a:r>
            <a:r>
              <a:rPr sz="1800" spc="55" dirty="0" smtClean="0">
                <a:solidFill>
                  <a:srgbClr val="000000"/>
                </a:solidFill>
                <a:latin typeface="Times New Roman"/>
                <a:cs typeface="Times New Roman"/>
              </a:rPr>
              <a:t>drugs</a:t>
            </a:r>
            <a:endParaRPr sz="1800" dirty="0">
              <a:solidFill>
                <a:srgbClr val="000000"/>
              </a:solidFill>
              <a:latin typeface="Times New Roman"/>
              <a:cs typeface="Times New Roman"/>
            </a:endParaRPr>
          </a:p>
        </p:txBody>
      </p:sp>
      <p:sp>
        <p:nvSpPr>
          <p:cNvPr id="6" name="object 6"/>
          <p:cNvSpPr txBox="1"/>
          <p:nvPr/>
        </p:nvSpPr>
        <p:spPr>
          <a:xfrm>
            <a:off x="6421450" y="3008526"/>
            <a:ext cx="1511300" cy="771525"/>
          </a:xfrm>
          <a:prstGeom prst="rect">
            <a:avLst/>
          </a:prstGeom>
        </p:spPr>
        <p:txBody>
          <a:bodyPr vert="horz" wrap="square" lIns="0" tIns="0" rIns="0" bIns="0" rtlCol="0">
            <a:noAutofit/>
          </a:bodyPr>
          <a:lstStyle/>
          <a:p>
            <a:pPr marL="12700" marR="12700" indent="-635" algn="ctr">
              <a:lnSpc>
                <a:spcPts val="2000"/>
              </a:lnSpc>
            </a:pPr>
            <a:r>
              <a:rPr sz="1800" spc="-225" dirty="0" smtClean="0">
                <a:solidFill>
                  <a:srgbClr val="000000"/>
                </a:solidFill>
                <a:latin typeface="Times New Roman"/>
                <a:cs typeface="Times New Roman"/>
              </a:rPr>
              <a:t>A</a:t>
            </a:r>
            <a:r>
              <a:rPr sz="1800" spc="20" dirty="0" smtClean="0">
                <a:solidFill>
                  <a:srgbClr val="000000"/>
                </a:solidFill>
                <a:latin typeface="Times New Roman"/>
                <a:cs typeface="Times New Roman"/>
              </a:rPr>
              <a:t>ssu</a:t>
            </a:r>
            <a:r>
              <a:rPr sz="1800" spc="-5" dirty="0" smtClean="0">
                <a:solidFill>
                  <a:srgbClr val="000000"/>
                </a:solidFill>
                <a:latin typeface="Times New Roman"/>
                <a:cs typeface="Times New Roman"/>
              </a:rPr>
              <a:t>r</a:t>
            </a:r>
            <a:r>
              <a:rPr sz="1800" spc="100" dirty="0" smtClean="0">
                <a:solidFill>
                  <a:srgbClr val="000000"/>
                </a:solidFill>
                <a:latin typeface="Times New Roman"/>
                <a:cs typeface="Times New Roman"/>
              </a:rPr>
              <a:t>e</a:t>
            </a:r>
            <a:r>
              <a:rPr sz="1800" spc="55" dirty="0" smtClean="0">
                <a:solidFill>
                  <a:srgbClr val="000000"/>
                </a:solidFill>
                <a:latin typeface="Times New Roman"/>
                <a:cs typeface="Times New Roman"/>
              </a:rPr>
              <a:t> </a:t>
            </a:r>
            <a:r>
              <a:rPr sz="1800" spc="60" dirty="0" smtClean="0">
                <a:solidFill>
                  <a:srgbClr val="000000"/>
                </a:solidFill>
                <a:latin typeface="Times New Roman"/>
                <a:cs typeface="Times New Roman"/>
              </a:rPr>
              <a:t>standa</a:t>
            </a:r>
            <a:r>
              <a:rPr sz="1800" spc="25" dirty="0" smtClean="0">
                <a:solidFill>
                  <a:srgbClr val="000000"/>
                </a:solidFill>
                <a:latin typeface="Times New Roman"/>
                <a:cs typeface="Times New Roman"/>
              </a:rPr>
              <a:t>r</a:t>
            </a:r>
            <a:r>
              <a:rPr sz="1800" spc="10" dirty="0" smtClean="0">
                <a:solidFill>
                  <a:srgbClr val="000000"/>
                </a:solidFill>
                <a:latin typeface="Times New Roman"/>
                <a:cs typeface="Times New Roman"/>
              </a:rPr>
              <a:t>diz</a:t>
            </a:r>
            <a:r>
              <a:rPr sz="1800" spc="5" dirty="0" smtClean="0">
                <a:solidFill>
                  <a:srgbClr val="000000"/>
                </a:solidFill>
                <a:latin typeface="Times New Roman"/>
                <a:cs typeface="Times New Roman"/>
              </a:rPr>
              <a:t>a</a:t>
            </a:r>
            <a:r>
              <a:rPr sz="1800" spc="45" dirty="0" smtClean="0">
                <a:solidFill>
                  <a:srgbClr val="000000"/>
                </a:solidFill>
                <a:latin typeface="Times New Roman"/>
                <a:cs typeface="Times New Roman"/>
              </a:rPr>
              <a:t>tion</a:t>
            </a:r>
            <a:r>
              <a:rPr sz="1800" spc="30" dirty="0" smtClean="0">
                <a:solidFill>
                  <a:srgbClr val="000000"/>
                </a:solidFill>
                <a:latin typeface="Times New Roman"/>
                <a:cs typeface="Times New Roman"/>
              </a:rPr>
              <a:t> of</a:t>
            </a:r>
            <a:r>
              <a:rPr sz="1800" spc="-70" dirty="0" smtClean="0">
                <a:solidFill>
                  <a:srgbClr val="000000"/>
                </a:solidFill>
                <a:latin typeface="Times New Roman"/>
                <a:cs typeface="Times New Roman"/>
              </a:rPr>
              <a:t> </a:t>
            </a:r>
            <a:r>
              <a:rPr sz="1800" spc="95" dirty="0" smtClean="0">
                <a:solidFill>
                  <a:srgbClr val="000000"/>
                </a:solidFill>
                <a:latin typeface="Times New Roman"/>
                <a:cs typeface="Times New Roman"/>
              </a:rPr>
              <a:t>the</a:t>
            </a:r>
            <a:r>
              <a:rPr sz="1800" spc="-70" dirty="0" smtClean="0">
                <a:solidFill>
                  <a:srgbClr val="000000"/>
                </a:solidFill>
                <a:latin typeface="Times New Roman"/>
                <a:cs typeface="Times New Roman"/>
              </a:rPr>
              <a:t> </a:t>
            </a:r>
            <a:r>
              <a:rPr sz="1800" spc="70" dirty="0" smtClean="0">
                <a:solidFill>
                  <a:srgbClr val="000000"/>
                </a:solidFill>
                <a:latin typeface="Times New Roman"/>
                <a:cs typeface="Times New Roman"/>
              </a:rPr>
              <a:t>drug</a:t>
            </a:r>
            <a:endParaRPr sz="1800" dirty="0">
              <a:solidFill>
                <a:srgbClr val="000000"/>
              </a:solidFill>
              <a:latin typeface="Times New Roman"/>
              <a:cs typeface="Times New Roman"/>
            </a:endParaRPr>
          </a:p>
        </p:txBody>
      </p:sp>
      <p:sp>
        <p:nvSpPr>
          <p:cNvPr id="7" name="object 7"/>
          <p:cNvSpPr txBox="1"/>
          <p:nvPr/>
        </p:nvSpPr>
        <p:spPr>
          <a:xfrm>
            <a:off x="1198625" y="4533059"/>
            <a:ext cx="1409065" cy="771525"/>
          </a:xfrm>
          <a:prstGeom prst="rect">
            <a:avLst/>
          </a:prstGeom>
        </p:spPr>
        <p:txBody>
          <a:bodyPr vert="horz" wrap="square" lIns="0" tIns="0" rIns="0" bIns="0" rtlCol="0">
            <a:noAutofit/>
          </a:bodyPr>
          <a:lstStyle/>
          <a:p>
            <a:pPr marL="12700" marR="12700" algn="ctr">
              <a:lnSpc>
                <a:spcPts val="2000"/>
              </a:lnSpc>
            </a:pPr>
            <a:r>
              <a:rPr sz="1800" spc="-100" dirty="0" smtClean="0">
                <a:solidFill>
                  <a:srgbClr val="000000"/>
                </a:solidFill>
                <a:latin typeface="Times New Roman"/>
                <a:cs typeface="Times New Roman"/>
              </a:rPr>
              <a:t>D</a:t>
            </a:r>
            <a:r>
              <a:rPr sz="1800" spc="114" dirty="0" smtClean="0">
                <a:solidFill>
                  <a:srgbClr val="000000"/>
                </a:solidFill>
                <a:latin typeface="Times New Roman"/>
                <a:cs typeface="Times New Roman"/>
              </a:rPr>
              <a:t>e</a:t>
            </a:r>
            <a:r>
              <a:rPr sz="1800" spc="55" dirty="0" smtClean="0">
                <a:solidFill>
                  <a:srgbClr val="000000"/>
                </a:solidFill>
                <a:latin typeface="Times New Roman"/>
                <a:cs typeface="Times New Roman"/>
              </a:rPr>
              <a:t>t</a:t>
            </a:r>
            <a:r>
              <a:rPr sz="1800" spc="45" dirty="0" smtClean="0">
                <a:solidFill>
                  <a:srgbClr val="000000"/>
                </a:solidFill>
                <a:latin typeface="Times New Roman"/>
                <a:cs typeface="Times New Roman"/>
              </a:rPr>
              <a:t>e</a:t>
            </a:r>
            <a:r>
              <a:rPr sz="1800" spc="40" dirty="0" smtClean="0">
                <a:solidFill>
                  <a:srgbClr val="000000"/>
                </a:solidFill>
                <a:latin typeface="Times New Roman"/>
                <a:cs typeface="Times New Roman"/>
              </a:rPr>
              <a:t>r</a:t>
            </a:r>
            <a:r>
              <a:rPr sz="1800" spc="50" dirty="0" smtClean="0">
                <a:solidFill>
                  <a:srgbClr val="000000"/>
                </a:solidFill>
                <a:latin typeface="Times New Roman"/>
                <a:cs typeface="Times New Roman"/>
              </a:rPr>
              <a:t>mine</a:t>
            </a:r>
            <a:r>
              <a:rPr sz="1800" spc="-70" dirty="0" smtClean="0">
                <a:solidFill>
                  <a:srgbClr val="000000"/>
                </a:solidFill>
                <a:latin typeface="Times New Roman"/>
                <a:cs typeface="Times New Roman"/>
              </a:rPr>
              <a:t> </a:t>
            </a:r>
            <a:r>
              <a:rPr sz="1800" spc="95" dirty="0" smtClean="0">
                <a:solidFill>
                  <a:srgbClr val="000000"/>
                </a:solidFill>
                <a:latin typeface="Times New Roman"/>
                <a:cs typeface="Times New Roman"/>
              </a:rPr>
              <a:t>the</a:t>
            </a:r>
            <a:r>
              <a:rPr sz="1800" spc="55" dirty="0" smtClean="0">
                <a:solidFill>
                  <a:srgbClr val="000000"/>
                </a:solidFill>
                <a:latin typeface="Times New Roman"/>
                <a:cs typeface="Times New Roman"/>
              </a:rPr>
              <a:t> </a:t>
            </a:r>
            <a:r>
              <a:rPr sz="1800" spc="75" dirty="0" smtClean="0">
                <a:solidFill>
                  <a:srgbClr val="000000"/>
                </a:solidFill>
                <a:latin typeface="Times New Roman"/>
                <a:cs typeface="Times New Roman"/>
              </a:rPr>
              <a:t>app</a:t>
            </a:r>
            <a:r>
              <a:rPr sz="1800" spc="30" dirty="0" smtClean="0">
                <a:solidFill>
                  <a:srgbClr val="000000"/>
                </a:solidFill>
                <a:latin typeface="Times New Roman"/>
                <a:cs typeface="Times New Roman"/>
              </a:rPr>
              <a:t>r</a:t>
            </a:r>
            <a:r>
              <a:rPr sz="1800" spc="70" dirty="0" smtClean="0">
                <a:solidFill>
                  <a:srgbClr val="000000"/>
                </a:solidFill>
                <a:latin typeface="Times New Roman"/>
                <a:cs typeface="Times New Roman"/>
              </a:rPr>
              <a:t>op</a:t>
            </a:r>
            <a:r>
              <a:rPr sz="1800" spc="50" dirty="0" smtClean="0">
                <a:solidFill>
                  <a:srgbClr val="000000"/>
                </a:solidFill>
                <a:latin typeface="Times New Roman"/>
                <a:cs typeface="Times New Roman"/>
              </a:rPr>
              <a:t>r</a:t>
            </a:r>
            <a:r>
              <a:rPr sz="1800" spc="-5" dirty="0" smtClean="0">
                <a:solidFill>
                  <a:srgbClr val="000000"/>
                </a:solidFill>
                <a:latin typeface="Times New Roman"/>
                <a:cs typeface="Times New Roman"/>
              </a:rPr>
              <a:t>i</a:t>
            </a:r>
            <a:r>
              <a:rPr sz="1800" spc="-20" dirty="0" smtClean="0">
                <a:solidFill>
                  <a:srgbClr val="000000"/>
                </a:solidFill>
                <a:latin typeface="Times New Roman"/>
                <a:cs typeface="Times New Roman"/>
              </a:rPr>
              <a:t>a</a:t>
            </a:r>
            <a:r>
              <a:rPr sz="1800" spc="75" dirty="0" smtClean="0">
                <a:solidFill>
                  <a:srgbClr val="000000"/>
                </a:solidFill>
                <a:latin typeface="Times New Roman"/>
                <a:cs typeface="Times New Roman"/>
              </a:rPr>
              <a:t>t</a:t>
            </a:r>
            <a:r>
              <a:rPr sz="1800" spc="100" dirty="0" smtClean="0">
                <a:solidFill>
                  <a:srgbClr val="000000"/>
                </a:solidFill>
                <a:latin typeface="Times New Roman"/>
                <a:cs typeface="Times New Roman"/>
              </a:rPr>
              <a:t>e</a:t>
            </a:r>
            <a:r>
              <a:rPr sz="1800" spc="55" dirty="0" smtClean="0">
                <a:solidFill>
                  <a:srgbClr val="000000"/>
                </a:solidFill>
                <a:latin typeface="Times New Roman"/>
                <a:cs typeface="Times New Roman"/>
              </a:rPr>
              <a:t> </a:t>
            </a:r>
            <a:r>
              <a:rPr sz="1800" spc="75" dirty="0" smtClean="0">
                <a:solidFill>
                  <a:srgbClr val="000000"/>
                </a:solidFill>
                <a:latin typeface="Times New Roman"/>
                <a:cs typeface="Times New Roman"/>
              </a:rPr>
              <a:t>dosage</a:t>
            </a:r>
            <a:r>
              <a:rPr sz="1800" spc="-70" dirty="0" smtClean="0">
                <a:solidFill>
                  <a:srgbClr val="000000"/>
                </a:solidFill>
                <a:latin typeface="Times New Roman"/>
                <a:cs typeface="Times New Roman"/>
              </a:rPr>
              <a:t> </a:t>
            </a:r>
            <a:r>
              <a:rPr sz="1800" spc="-10" dirty="0" smtClean="0">
                <a:solidFill>
                  <a:srgbClr val="000000"/>
                </a:solidFill>
                <a:latin typeface="Times New Roman"/>
                <a:cs typeface="Times New Roman"/>
              </a:rPr>
              <a:t>le</a:t>
            </a:r>
            <a:r>
              <a:rPr sz="1800" spc="-30" dirty="0" smtClean="0">
                <a:solidFill>
                  <a:srgbClr val="000000"/>
                </a:solidFill>
                <a:latin typeface="Times New Roman"/>
                <a:cs typeface="Times New Roman"/>
              </a:rPr>
              <a:t>v</a:t>
            </a:r>
            <a:r>
              <a:rPr sz="1800" spc="10" dirty="0" smtClean="0">
                <a:solidFill>
                  <a:srgbClr val="000000"/>
                </a:solidFill>
                <a:latin typeface="Times New Roman"/>
                <a:cs typeface="Times New Roman"/>
              </a:rPr>
              <a:t>els</a:t>
            </a:r>
            <a:endParaRPr sz="1800" dirty="0">
              <a:solidFill>
                <a:srgbClr val="000000"/>
              </a:solidFill>
              <a:latin typeface="Times New Roman"/>
              <a:cs typeface="Times New Roman"/>
            </a:endParaRPr>
          </a:p>
        </p:txBody>
      </p:sp>
      <p:sp>
        <p:nvSpPr>
          <p:cNvPr id="8" name="object 8"/>
          <p:cNvSpPr txBox="1"/>
          <p:nvPr/>
        </p:nvSpPr>
        <p:spPr>
          <a:xfrm>
            <a:off x="3956227" y="4533059"/>
            <a:ext cx="1167765" cy="771525"/>
          </a:xfrm>
          <a:prstGeom prst="rect">
            <a:avLst/>
          </a:prstGeom>
        </p:spPr>
        <p:txBody>
          <a:bodyPr vert="horz" wrap="square" lIns="0" tIns="0" rIns="0" bIns="0" rtlCol="0">
            <a:noAutofit/>
          </a:bodyPr>
          <a:lstStyle/>
          <a:p>
            <a:pPr marL="12700" marR="12700" algn="ctr">
              <a:lnSpc>
                <a:spcPts val="2000"/>
              </a:lnSpc>
            </a:pPr>
            <a:r>
              <a:rPr sz="1800" spc="30" dirty="0" smtClean="0">
                <a:solidFill>
                  <a:srgbClr val="000000"/>
                </a:solidFill>
                <a:latin typeface="Times New Roman"/>
                <a:cs typeface="Times New Roman"/>
              </a:rPr>
              <a:t>Ide</a:t>
            </a:r>
            <a:r>
              <a:rPr sz="1800" spc="25" dirty="0" smtClean="0">
                <a:solidFill>
                  <a:srgbClr val="000000"/>
                </a:solidFill>
                <a:latin typeface="Times New Roman"/>
                <a:cs typeface="Times New Roman"/>
              </a:rPr>
              <a:t>n</a:t>
            </a:r>
            <a:r>
              <a:rPr sz="1800" spc="-35" dirty="0" smtClean="0">
                <a:solidFill>
                  <a:srgbClr val="000000"/>
                </a:solidFill>
                <a:latin typeface="Times New Roman"/>
                <a:cs typeface="Times New Roman"/>
              </a:rPr>
              <a:t>tify</a:t>
            </a:r>
            <a:r>
              <a:rPr sz="1800" spc="-70" dirty="0" smtClean="0">
                <a:solidFill>
                  <a:srgbClr val="000000"/>
                </a:solidFill>
                <a:latin typeface="Times New Roman"/>
                <a:cs typeface="Times New Roman"/>
              </a:rPr>
              <a:t> </a:t>
            </a:r>
            <a:r>
              <a:rPr sz="1800" spc="85" dirty="0" smtClean="0">
                <a:solidFill>
                  <a:srgbClr val="000000"/>
                </a:solidFill>
                <a:latin typeface="Times New Roman"/>
                <a:cs typeface="Times New Roman"/>
              </a:rPr>
              <a:t>and</a:t>
            </a:r>
            <a:r>
              <a:rPr sz="1800" spc="45" dirty="0" smtClean="0">
                <a:solidFill>
                  <a:srgbClr val="000000"/>
                </a:solidFill>
                <a:latin typeface="Times New Roman"/>
                <a:cs typeface="Times New Roman"/>
              </a:rPr>
              <a:t> </a:t>
            </a:r>
            <a:r>
              <a:rPr sz="1800" spc="60" dirty="0" smtClean="0">
                <a:solidFill>
                  <a:srgbClr val="000000"/>
                </a:solidFill>
                <a:latin typeface="Times New Roman"/>
                <a:cs typeface="Times New Roman"/>
              </a:rPr>
              <a:t>moni</a:t>
            </a:r>
            <a:r>
              <a:rPr sz="1800" spc="20" dirty="0" smtClean="0">
                <a:solidFill>
                  <a:srgbClr val="000000"/>
                </a:solidFill>
                <a:latin typeface="Times New Roman"/>
                <a:cs typeface="Times New Roman"/>
              </a:rPr>
              <a:t>t</a:t>
            </a:r>
            <a:r>
              <a:rPr sz="1800" spc="35" dirty="0" smtClean="0">
                <a:solidFill>
                  <a:srgbClr val="000000"/>
                </a:solidFill>
                <a:latin typeface="Times New Roman"/>
                <a:cs typeface="Times New Roman"/>
              </a:rPr>
              <a:t>or</a:t>
            </a:r>
            <a:r>
              <a:rPr sz="1800" spc="30" dirty="0" smtClean="0">
                <a:solidFill>
                  <a:srgbClr val="000000"/>
                </a:solidFill>
                <a:latin typeface="Times New Roman"/>
                <a:cs typeface="Times New Roman"/>
              </a:rPr>
              <a:t> side</a:t>
            </a:r>
            <a:r>
              <a:rPr sz="1800" spc="-70" dirty="0" smtClean="0">
                <a:solidFill>
                  <a:srgbClr val="000000"/>
                </a:solidFill>
                <a:latin typeface="Times New Roman"/>
                <a:cs typeface="Times New Roman"/>
              </a:rPr>
              <a:t> </a:t>
            </a:r>
            <a:r>
              <a:rPr sz="1800" spc="100" dirty="0" smtClean="0">
                <a:solidFill>
                  <a:srgbClr val="000000"/>
                </a:solidFill>
                <a:latin typeface="Times New Roman"/>
                <a:cs typeface="Times New Roman"/>
              </a:rPr>
              <a:t>e</a:t>
            </a:r>
            <a:r>
              <a:rPr sz="1800" spc="-80" dirty="0" smtClean="0">
                <a:solidFill>
                  <a:srgbClr val="000000"/>
                </a:solidFill>
                <a:latin typeface="Times New Roman"/>
                <a:cs typeface="Times New Roman"/>
              </a:rPr>
              <a:t>f</a:t>
            </a:r>
            <a:r>
              <a:rPr sz="1800" spc="-105" dirty="0" smtClean="0">
                <a:solidFill>
                  <a:srgbClr val="000000"/>
                </a:solidFill>
                <a:latin typeface="Times New Roman"/>
                <a:cs typeface="Times New Roman"/>
              </a:rPr>
              <a:t>f</a:t>
            </a:r>
            <a:r>
              <a:rPr sz="1800" spc="55" dirty="0" smtClean="0">
                <a:solidFill>
                  <a:srgbClr val="000000"/>
                </a:solidFill>
                <a:latin typeface="Times New Roman"/>
                <a:cs typeface="Times New Roman"/>
              </a:rPr>
              <a:t>e</a:t>
            </a:r>
            <a:r>
              <a:rPr sz="1800" spc="75" dirty="0" smtClean="0">
                <a:solidFill>
                  <a:srgbClr val="000000"/>
                </a:solidFill>
                <a:latin typeface="Times New Roman"/>
                <a:cs typeface="Times New Roman"/>
              </a:rPr>
              <a:t>c</a:t>
            </a:r>
            <a:r>
              <a:rPr sz="1800" spc="50" dirty="0" smtClean="0">
                <a:solidFill>
                  <a:srgbClr val="000000"/>
                </a:solidFill>
                <a:latin typeface="Times New Roman"/>
                <a:cs typeface="Times New Roman"/>
              </a:rPr>
              <a:t>ts</a:t>
            </a:r>
            <a:endParaRPr sz="1800" dirty="0">
              <a:solidFill>
                <a:srgbClr val="000000"/>
              </a:solidFill>
              <a:latin typeface="Times New Roman"/>
              <a:cs typeface="Times New Roman"/>
            </a:endParaRPr>
          </a:p>
        </p:txBody>
      </p:sp>
      <p:sp>
        <p:nvSpPr>
          <p:cNvPr id="9" name="object 9"/>
          <p:cNvSpPr txBox="1"/>
          <p:nvPr/>
        </p:nvSpPr>
        <p:spPr>
          <a:xfrm>
            <a:off x="6467170" y="4533059"/>
            <a:ext cx="1419860" cy="771525"/>
          </a:xfrm>
          <a:prstGeom prst="rect">
            <a:avLst/>
          </a:prstGeom>
        </p:spPr>
        <p:txBody>
          <a:bodyPr vert="horz" wrap="square" lIns="0" tIns="0" rIns="0" bIns="0" rtlCol="0">
            <a:noAutofit/>
          </a:bodyPr>
          <a:lstStyle/>
          <a:p>
            <a:pPr marL="267335" marR="267335" indent="0" algn="ctr">
              <a:lnSpc>
                <a:spcPts val="2000"/>
              </a:lnSpc>
            </a:pPr>
            <a:r>
              <a:rPr sz="1800" spc="30" dirty="0" smtClean="0">
                <a:solidFill>
                  <a:srgbClr val="000000"/>
                </a:solidFill>
                <a:latin typeface="Times New Roman"/>
                <a:cs typeface="Times New Roman"/>
              </a:rPr>
              <a:t>Ide</a:t>
            </a:r>
            <a:r>
              <a:rPr sz="1800" spc="25" dirty="0" smtClean="0">
                <a:solidFill>
                  <a:srgbClr val="000000"/>
                </a:solidFill>
                <a:latin typeface="Times New Roman"/>
                <a:cs typeface="Times New Roman"/>
              </a:rPr>
              <a:t>n</a:t>
            </a:r>
            <a:r>
              <a:rPr sz="1800" spc="-35" dirty="0" smtClean="0">
                <a:solidFill>
                  <a:srgbClr val="000000"/>
                </a:solidFill>
                <a:latin typeface="Times New Roman"/>
                <a:cs typeface="Times New Roman"/>
              </a:rPr>
              <a:t>tify</a:t>
            </a:r>
            <a:r>
              <a:rPr sz="1800" spc="-25" dirty="0" smtClean="0">
                <a:solidFill>
                  <a:srgbClr val="000000"/>
                </a:solidFill>
                <a:latin typeface="Times New Roman"/>
                <a:cs typeface="Times New Roman"/>
              </a:rPr>
              <a:t> saf</a:t>
            </a:r>
            <a:r>
              <a:rPr sz="1800" spc="100" dirty="0" smtClean="0">
                <a:solidFill>
                  <a:srgbClr val="000000"/>
                </a:solidFill>
                <a:latin typeface="Times New Roman"/>
                <a:cs typeface="Times New Roman"/>
              </a:rPr>
              <a:t>e</a:t>
            </a:r>
            <a:r>
              <a:rPr sz="1800" spc="-70" dirty="0" smtClean="0">
                <a:solidFill>
                  <a:srgbClr val="000000"/>
                </a:solidFill>
                <a:latin typeface="Times New Roman"/>
                <a:cs typeface="Times New Roman"/>
              </a:rPr>
              <a:t> </a:t>
            </a:r>
            <a:r>
              <a:rPr sz="1800" spc="70" dirty="0" smtClean="0">
                <a:solidFill>
                  <a:srgbClr val="000000"/>
                </a:solidFill>
                <a:latin typeface="Times New Roman"/>
                <a:cs typeface="Times New Roman"/>
              </a:rPr>
              <a:t>drug</a:t>
            </a:r>
            <a:endParaRPr sz="1800" dirty="0">
              <a:solidFill>
                <a:srgbClr val="000000"/>
              </a:solidFill>
              <a:latin typeface="Times New Roman"/>
              <a:cs typeface="Times New Roman"/>
            </a:endParaRPr>
          </a:p>
          <a:p>
            <a:pPr algn="ctr">
              <a:lnSpc>
                <a:spcPts val="1960"/>
              </a:lnSpc>
            </a:pPr>
            <a:r>
              <a:rPr sz="1800" spc="30" dirty="0" smtClean="0">
                <a:solidFill>
                  <a:srgbClr val="000000"/>
                </a:solidFill>
                <a:latin typeface="Times New Roman"/>
                <a:cs typeface="Times New Roman"/>
              </a:rPr>
              <a:t>administ</a:t>
            </a:r>
            <a:r>
              <a:rPr sz="1800" spc="10" dirty="0" smtClean="0">
                <a:solidFill>
                  <a:srgbClr val="000000"/>
                </a:solidFill>
                <a:latin typeface="Times New Roman"/>
                <a:cs typeface="Times New Roman"/>
              </a:rPr>
              <a:t>r</a:t>
            </a:r>
            <a:r>
              <a:rPr sz="1800" spc="50" dirty="0" smtClean="0">
                <a:solidFill>
                  <a:srgbClr val="000000"/>
                </a:solidFill>
                <a:latin typeface="Times New Roman"/>
                <a:cs typeface="Times New Roman"/>
              </a:rPr>
              <a:t>a</a:t>
            </a:r>
            <a:r>
              <a:rPr sz="1800" spc="45" dirty="0" smtClean="0">
                <a:solidFill>
                  <a:srgbClr val="000000"/>
                </a:solidFill>
                <a:latin typeface="Times New Roman"/>
                <a:cs typeface="Times New Roman"/>
              </a:rPr>
              <a:t>tion</a:t>
            </a:r>
            <a:endParaRPr sz="1800" dirty="0">
              <a:solidFill>
                <a:srgbClr val="000000"/>
              </a:solidFill>
              <a:latin typeface="Times New Roman"/>
              <a:cs typeface="Times New Roman"/>
            </a:endParaRPr>
          </a:p>
        </p:txBody>
      </p:sp>
      <p:sp>
        <p:nvSpPr>
          <p:cNvPr id="10" name="object 10"/>
          <p:cNvSpPr/>
          <p:nvPr/>
        </p:nvSpPr>
        <p:spPr>
          <a:xfrm>
            <a:off x="902134" y="4164632"/>
            <a:ext cx="7270965" cy="0"/>
          </a:xfrm>
          <a:custGeom>
            <a:avLst/>
            <a:gdLst/>
            <a:ahLst/>
            <a:cxnLst/>
            <a:rect l="l" t="t" r="r" b="b"/>
            <a:pathLst>
              <a:path w="7270965">
                <a:moveTo>
                  <a:pt x="0" y="0"/>
                </a:moveTo>
                <a:lnTo>
                  <a:pt x="7270965" y="0"/>
                </a:lnTo>
              </a:path>
            </a:pathLst>
          </a:custGeom>
          <a:ln w="25400">
            <a:solidFill>
              <a:srgbClr val="6D6F71"/>
            </a:solidFill>
          </a:ln>
        </p:spPr>
        <p:txBody>
          <a:bodyPr wrap="square" lIns="0" tIns="0" rIns="0" bIns="0" rtlCol="0">
            <a:noAutofit/>
          </a:bodyPr>
          <a:lstStyle/>
          <a:p>
            <a:endParaRPr/>
          </a:p>
        </p:txBody>
      </p:sp>
      <p:sp>
        <p:nvSpPr>
          <p:cNvPr id="11" name="object 11"/>
          <p:cNvSpPr/>
          <p:nvPr/>
        </p:nvSpPr>
        <p:spPr>
          <a:xfrm>
            <a:off x="3232819" y="2874515"/>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2" name="object 12"/>
          <p:cNvSpPr/>
          <p:nvPr/>
        </p:nvSpPr>
        <p:spPr>
          <a:xfrm>
            <a:off x="5865936" y="2874515"/>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3" name="object 13"/>
          <p:cNvSpPr/>
          <p:nvPr/>
        </p:nvSpPr>
        <p:spPr>
          <a:xfrm>
            <a:off x="3232819" y="4407842"/>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4" name="object 14"/>
          <p:cNvSpPr/>
          <p:nvPr/>
        </p:nvSpPr>
        <p:spPr>
          <a:xfrm>
            <a:off x="5865936" y="4407842"/>
            <a:ext cx="0" cy="1065745"/>
          </a:xfrm>
          <a:custGeom>
            <a:avLst/>
            <a:gdLst/>
            <a:ahLst/>
            <a:cxnLst/>
            <a:rect l="l" t="t" r="r" b="b"/>
            <a:pathLst>
              <a:path h="1065745">
                <a:moveTo>
                  <a:pt x="0" y="0"/>
                </a:moveTo>
                <a:lnTo>
                  <a:pt x="0" y="1065745"/>
                </a:lnTo>
              </a:path>
            </a:pathLst>
          </a:custGeom>
          <a:ln w="25400">
            <a:solidFill>
              <a:srgbClr val="6D6F71"/>
            </a:solidFill>
          </a:ln>
        </p:spPr>
        <p:txBody>
          <a:bodyPr wrap="square" lIns="0" tIns="0" rIns="0" bIns="0" rtlCol="0">
            <a:noAutofit/>
          </a:bodyPr>
          <a:lstStyle/>
          <a:p>
            <a:endParaRPr/>
          </a:p>
        </p:txBody>
      </p:sp>
      <p:sp>
        <p:nvSpPr>
          <p:cNvPr id="15" name="object 15"/>
          <p:cNvSpPr/>
          <p:nvPr/>
        </p:nvSpPr>
        <p:spPr>
          <a:xfrm>
            <a:off x="869627" y="2953310"/>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6" name="object 16"/>
          <p:cNvSpPr/>
          <p:nvPr/>
        </p:nvSpPr>
        <p:spPr>
          <a:xfrm>
            <a:off x="3422030" y="2953310"/>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7" name="object 17"/>
          <p:cNvSpPr/>
          <p:nvPr/>
        </p:nvSpPr>
        <p:spPr>
          <a:xfrm>
            <a:off x="6584106" y="2953310"/>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869627" y="4513685"/>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
        <p:nvSpPr>
          <p:cNvPr id="19" name="object 19"/>
          <p:cNvSpPr/>
          <p:nvPr/>
        </p:nvSpPr>
        <p:spPr>
          <a:xfrm>
            <a:off x="3639033" y="4513685"/>
            <a:ext cx="291172" cy="269773"/>
          </a:xfrm>
          <a:custGeom>
            <a:avLst/>
            <a:gdLst/>
            <a:ahLst/>
            <a:cxnLst/>
            <a:rect l="l" t="t" r="r" b="b"/>
            <a:pathLst>
              <a:path w="291172" h="269773">
                <a:moveTo>
                  <a:pt x="71424" y="126352"/>
                </a:moveTo>
                <a:lnTo>
                  <a:pt x="0" y="156565"/>
                </a:lnTo>
                <a:lnTo>
                  <a:pt x="108165" y="269773"/>
                </a:lnTo>
                <a:lnTo>
                  <a:pt x="171919" y="175793"/>
                </a:lnTo>
                <a:lnTo>
                  <a:pt x="112623" y="175793"/>
                </a:lnTo>
                <a:lnTo>
                  <a:pt x="71424" y="126352"/>
                </a:lnTo>
                <a:close/>
              </a:path>
              <a:path w="291172" h="269773">
                <a:moveTo>
                  <a:pt x="291172" y="0"/>
                </a:moveTo>
                <a:lnTo>
                  <a:pt x="112623" y="175793"/>
                </a:lnTo>
                <a:lnTo>
                  <a:pt x="171919" y="175793"/>
                </a:lnTo>
                <a:lnTo>
                  <a:pt x="291172" y="0"/>
                </a:lnTo>
                <a:close/>
              </a:path>
            </a:pathLst>
          </a:custGeom>
          <a:solidFill>
            <a:srgbClr val="28AAE2"/>
          </a:solidFill>
        </p:spPr>
        <p:txBody>
          <a:bodyPr wrap="square" lIns="0" tIns="0" rIns="0" bIns="0" rtlCol="0">
            <a:noAutofit/>
          </a:bodyPr>
          <a:lstStyle/>
          <a:p>
            <a:endParaRPr/>
          </a:p>
        </p:txBody>
      </p:sp>
      <p:sp>
        <p:nvSpPr>
          <p:cNvPr id="20" name="object 20"/>
          <p:cNvSpPr/>
          <p:nvPr/>
        </p:nvSpPr>
        <p:spPr>
          <a:xfrm>
            <a:off x="6465267" y="4513685"/>
            <a:ext cx="291160" cy="269773"/>
          </a:xfrm>
          <a:custGeom>
            <a:avLst/>
            <a:gdLst/>
            <a:ahLst/>
            <a:cxnLst/>
            <a:rect l="l" t="t" r="r" b="b"/>
            <a:pathLst>
              <a:path w="291160" h="269773">
                <a:moveTo>
                  <a:pt x="71412" y="126352"/>
                </a:moveTo>
                <a:lnTo>
                  <a:pt x="0" y="156565"/>
                </a:lnTo>
                <a:lnTo>
                  <a:pt x="108153" y="269773"/>
                </a:lnTo>
                <a:lnTo>
                  <a:pt x="171906" y="175793"/>
                </a:lnTo>
                <a:lnTo>
                  <a:pt x="112610" y="175793"/>
                </a:lnTo>
                <a:lnTo>
                  <a:pt x="71412" y="126352"/>
                </a:lnTo>
                <a:close/>
              </a:path>
              <a:path w="291160" h="269773">
                <a:moveTo>
                  <a:pt x="291160" y="0"/>
                </a:moveTo>
                <a:lnTo>
                  <a:pt x="112610" y="175793"/>
                </a:lnTo>
                <a:lnTo>
                  <a:pt x="171906" y="175793"/>
                </a:lnTo>
                <a:lnTo>
                  <a:pt x="291160" y="0"/>
                </a:lnTo>
                <a:close/>
              </a:path>
            </a:pathLst>
          </a:custGeom>
          <a:solidFill>
            <a:srgbClr val="28AAE2"/>
          </a:solidFill>
        </p:spPr>
        <p:txBody>
          <a:bodyPr wrap="square" lIns="0" tIns="0" rIns="0" bIns="0" rtlCol="0">
            <a:noAutofit/>
          </a:bodyPr>
          <a:lstStyle/>
          <a:p>
            <a:endParaRPr/>
          </a:p>
        </p:txBody>
      </p:sp>
    </p:spTree>
    <p:extLst>
      <p:ext uri="{BB962C8B-B14F-4D97-AF65-F5344CB8AC3E}">
        <p14:creationId xmlns:p14="http://schemas.microsoft.com/office/powerpoint/2010/main" val="3346097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381000"/>
            <a:ext cx="6073049" cy="1306788"/>
          </a:xfrm>
          <a:prstGeom prst="rect">
            <a:avLst/>
          </a:prstGeom>
        </p:spPr>
        <p:txBody>
          <a:bodyPr vert="horz" wrap="square" lIns="0" tIns="0" rIns="0" bIns="0" rtlCol="0">
            <a:noAutofit/>
          </a:bodyPr>
          <a:lstStyle/>
          <a:p>
            <a:pPr marL="12700" marR="12700" indent="863600">
              <a:lnSpc>
                <a:spcPct val="100000"/>
              </a:lnSpc>
            </a:pPr>
            <a:r>
              <a:rPr sz="3000" spc="-60" dirty="0" smtClean="0">
                <a:solidFill>
                  <a:srgbClr val="000000"/>
                </a:solidFill>
                <a:latin typeface="Georgia"/>
                <a:cs typeface="Georgia"/>
              </a:rPr>
              <a:t>Compassionat</a:t>
            </a:r>
            <a:r>
              <a:rPr sz="3000" spc="0" dirty="0" smtClean="0">
                <a:solidFill>
                  <a:srgbClr val="000000"/>
                </a:solidFill>
                <a:latin typeface="Georgia"/>
                <a:cs typeface="Georgia"/>
              </a:rPr>
              <a:t>e</a:t>
            </a:r>
            <a:r>
              <a:rPr sz="3000" spc="-125" dirty="0" smtClean="0">
                <a:solidFill>
                  <a:srgbClr val="000000"/>
                </a:solidFill>
                <a:latin typeface="Georgia"/>
                <a:cs typeface="Georgia"/>
              </a:rPr>
              <a:t> </a:t>
            </a:r>
            <a:r>
              <a:rPr sz="3000" spc="-60" dirty="0" smtClean="0">
                <a:solidFill>
                  <a:srgbClr val="000000"/>
                </a:solidFill>
                <a:latin typeface="Georgia"/>
                <a:cs typeface="Georgia"/>
              </a:rPr>
              <a:t>care increase</a:t>
            </a:r>
            <a:r>
              <a:rPr sz="3000" spc="0" dirty="0" smtClean="0">
                <a:solidFill>
                  <a:srgbClr val="000000"/>
                </a:solidFill>
                <a:latin typeface="Georgia"/>
                <a:cs typeface="Georgia"/>
              </a:rPr>
              <a:t>d</a:t>
            </a:r>
            <a:r>
              <a:rPr sz="3000" spc="-125" dirty="0" smtClean="0">
                <a:solidFill>
                  <a:srgbClr val="000000"/>
                </a:solidFill>
                <a:latin typeface="Georgia"/>
                <a:cs typeface="Georgia"/>
              </a:rPr>
              <a:t> </a:t>
            </a:r>
            <a:r>
              <a:rPr lang="en-US" sz="3000" spc="-125" dirty="0" smtClean="0">
                <a:solidFill>
                  <a:srgbClr val="000000"/>
                </a:solidFill>
                <a:latin typeface="Georgia"/>
                <a:cs typeface="Georgia"/>
              </a:rPr>
              <a:t>  		</a:t>
            </a:r>
            <a:r>
              <a:rPr sz="3000" spc="-60" dirty="0" smtClean="0">
                <a:solidFill>
                  <a:srgbClr val="000000"/>
                </a:solidFill>
                <a:latin typeface="Georgia"/>
                <a:cs typeface="Georgia"/>
              </a:rPr>
              <a:t>acces</a:t>
            </a:r>
            <a:r>
              <a:rPr sz="3000" spc="0" dirty="0" smtClean="0">
                <a:solidFill>
                  <a:srgbClr val="000000"/>
                </a:solidFill>
                <a:latin typeface="Georgia"/>
                <a:cs typeface="Georgia"/>
              </a:rPr>
              <a:t>s</a:t>
            </a:r>
            <a:r>
              <a:rPr sz="3000" spc="-125" dirty="0" smtClean="0">
                <a:solidFill>
                  <a:srgbClr val="000000"/>
                </a:solidFill>
                <a:latin typeface="Georgia"/>
                <a:cs typeface="Georgia"/>
              </a:rPr>
              <a:t> </a:t>
            </a:r>
            <a:r>
              <a:rPr sz="3000" spc="-60" dirty="0" smtClean="0">
                <a:solidFill>
                  <a:srgbClr val="000000"/>
                </a:solidFill>
                <a:latin typeface="Georgia"/>
                <a:cs typeface="Georgia"/>
              </a:rPr>
              <a:t>t</a:t>
            </a:r>
            <a:r>
              <a:rPr sz="3000" spc="0" dirty="0" smtClean="0">
                <a:solidFill>
                  <a:srgbClr val="000000"/>
                </a:solidFill>
                <a:latin typeface="Georgia"/>
                <a:cs typeface="Georgia"/>
              </a:rPr>
              <a:t>o</a:t>
            </a:r>
            <a:r>
              <a:rPr sz="3000" spc="-125" dirty="0" smtClean="0">
                <a:solidFill>
                  <a:srgbClr val="000000"/>
                </a:solidFill>
                <a:latin typeface="Georgia"/>
                <a:cs typeface="Georgia"/>
              </a:rPr>
              <a:t> </a:t>
            </a:r>
            <a:r>
              <a:rPr sz="3000" spc="-60" dirty="0" smtClean="0">
                <a:solidFill>
                  <a:srgbClr val="000000"/>
                </a:solidFill>
                <a:latin typeface="Georgia"/>
                <a:cs typeface="Georgia"/>
              </a:rPr>
              <a:t>marijuana?</a:t>
            </a:r>
            <a:endParaRPr sz="3000" dirty="0">
              <a:solidFill>
                <a:srgbClr val="000000"/>
              </a:solidFill>
              <a:latin typeface="Georgia"/>
              <a:cs typeface="Georgia"/>
            </a:endParaRPr>
          </a:p>
        </p:txBody>
      </p:sp>
      <p:sp>
        <p:nvSpPr>
          <p:cNvPr id="3" name="object 3"/>
          <p:cNvSpPr txBox="1"/>
          <p:nvPr/>
        </p:nvSpPr>
        <p:spPr>
          <a:xfrm>
            <a:off x="5402746" y="2004367"/>
            <a:ext cx="2019935" cy="3975100"/>
          </a:xfrm>
          <a:prstGeom prst="rect">
            <a:avLst/>
          </a:prstGeom>
        </p:spPr>
        <p:txBody>
          <a:bodyPr vert="horz" wrap="square" lIns="0" tIns="0" rIns="0" bIns="0" rtlCol="0">
            <a:noAutofit/>
          </a:bodyPr>
          <a:lstStyle/>
          <a:p>
            <a:pPr marL="12700">
              <a:lnSpc>
                <a:spcPct val="100000"/>
              </a:lnSpc>
            </a:pPr>
            <a:r>
              <a:rPr sz="6500" b="1" spc="-90" dirty="0" smtClean="0">
                <a:solidFill>
                  <a:srgbClr val="ED1D24"/>
                </a:solidFill>
                <a:latin typeface="Times New Roman"/>
                <a:cs typeface="Times New Roman"/>
              </a:rPr>
              <a:t>&lt;5%</a:t>
            </a:r>
            <a:endParaRPr sz="6500" dirty="0">
              <a:latin typeface="Times New Roman"/>
              <a:cs typeface="Times New Roman"/>
            </a:endParaRPr>
          </a:p>
          <a:p>
            <a:pPr>
              <a:lnSpc>
                <a:spcPts val="1000"/>
              </a:lnSpc>
            </a:pPr>
            <a:endParaRPr sz="1000" dirty="0"/>
          </a:p>
          <a:p>
            <a:pPr>
              <a:lnSpc>
                <a:spcPts val="1000"/>
              </a:lnSpc>
            </a:pPr>
            <a:endParaRPr sz="1000" dirty="0"/>
          </a:p>
          <a:p>
            <a:pPr>
              <a:lnSpc>
                <a:spcPts val="1400"/>
              </a:lnSpc>
              <a:spcBef>
                <a:spcPts val="24"/>
              </a:spcBef>
            </a:pPr>
            <a:endParaRPr sz="1400" dirty="0"/>
          </a:p>
          <a:p>
            <a:pPr marL="254000" marR="135255" indent="-241935">
              <a:lnSpc>
                <a:spcPts val="2000"/>
              </a:lnSpc>
              <a:buClr>
                <a:srgbClr val="ED1D24"/>
              </a:buClr>
              <a:buFont typeface="Times New Roman"/>
              <a:buChar char="•"/>
              <a:tabLst>
                <a:tab pos="234950" algn="l"/>
              </a:tabLst>
            </a:pPr>
            <a:r>
              <a:rPr sz="1800" spc="-30" dirty="0" smtClean="0">
                <a:solidFill>
                  <a:srgbClr val="000000"/>
                </a:solidFill>
                <a:latin typeface="Times New Roman"/>
                <a:cs typeface="Times New Roman"/>
              </a:rPr>
              <a:t>Only</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10%</a:t>
            </a:r>
            <a:r>
              <a:rPr sz="1800" spc="-70" dirty="0" smtClean="0">
                <a:solidFill>
                  <a:srgbClr val="000000"/>
                </a:solidFill>
                <a:latin typeface="Times New Roman"/>
                <a:cs typeface="Times New Roman"/>
              </a:rPr>
              <a:t> </a:t>
            </a:r>
            <a:r>
              <a:rPr sz="1800" spc="0" dirty="0" smtClean="0">
                <a:solidFill>
                  <a:srgbClr val="000000"/>
                </a:solidFill>
                <a:latin typeface="Times New Roman"/>
                <a:cs typeface="Times New Roman"/>
              </a:rPr>
              <a:t>of</a:t>
            </a:r>
            <a:r>
              <a:rPr sz="1800" spc="-70" dirty="0" smtClean="0">
                <a:solidFill>
                  <a:srgbClr val="000000"/>
                </a:solidFill>
                <a:latin typeface="Times New Roman"/>
                <a:cs typeface="Times New Roman"/>
              </a:rPr>
              <a:t> </a:t>
            </a:r>
            <a:r>
              <a:rPr sz="1800" spc="20" dirty="0" smtClean="0">
                <a:solidFill>
                  <a:srgbClr val="000000"/>
                </a:solidFill>
                <a:latin typeface="Times New Roman"/>
                <a:cs typeface="Times New Roman"/>
              </a:rPr>
              <a:t>ca</a:t>
            </a:r>
            <a:r>
              <a:rPr sz="1800" spc="-5" dirty="0" smtClean="0">
                <a:solidFill>
                  <a:srgbClr val="000000"/>
                </a:solidFill>
                <a:latin typeface="Times New Roman"/>
                <a:cs typeface="Times New Roman"/>
              </a:rPr>
              <a:t>r</a:t>
            </a:r>
            <a:r>
              <a:rPr sz="1800" spc="105" dirty="0" smtClean="0">
                <a:solidFill>
                  <a:srgbClr val="000000"/>
                </a:solidFill>
                <a:latin typeface="Times New Roman"/>
                <a:cs typeface="Times New Roman"/>
              </a:rPr>
              <a:t>d</a:t>
            </a:r>
            <a:r>
              <a:rPr sz="1800" spc="50" dirty="0" smtClean="0">
                <a:solidFill>
                  <a:srgbClr val="000000"/>
                </a:solidFill>
                <a:latin typeface="Times New Roman"/>
                <a:cs typeface="Times New Roman"/>
              </a:rPr>
              <a:t> </a:t>
            </a:r>
            <a:r>
              <a:rPr sz="1800" spc="45" dirty="0" smtClean="0">
                <a:solidFill>
                  <a:srgbClr val="000000"/>
                </a:solidFill>
                <a:latin typeface="Times New Roman"/>
                <a:cs typeface="Times New Roman"/>
              </a:rPr>
              <a:t>holders</a:t>
            </a:r>
            <a:r>
              <a:rPr sz="1800" spc="-70" dirty="0" smtClean="0">
                <a:solidFill>
                  <a:srgbClr val="000000"/>
                </a:solidFill>
                <a:latin typeface="Times New Roman"/>
                <a:cs typeface="Times New Roman"/>
              </a:rPr>
              <a:t> </a:t>
            </a:r>
            <a:r>
              <a:rPr sz="1800" spc="30" dirty="0" smtClean="0">
                <a:solidFill>
                  <a:srgbClr val="000000"/>
                </a:solidFill>
                <a:latin typeface="Times New Roman"/>
                <a:cs typeface="Times New Roman"/>
              </a:rPr>
              <a:t>a</a:t>
            </a:r>
            <a:r>
              <a:rPr sz="1800" spc="0" dirty="0" smtClean="0">
                <a:solidFill>
                  <a:srgbClr val="000000"/>
                </a:solidFill>
                <a:latin typeface="Times New Roman"/>
                <a:cs typeface="Times New Roman"/>
              </a:rPr>
              <a:t>r</a:t>
            </a:r>
            <a:r>
              <a:rPr sz="1800" spc="100" dirty="0" smtClean="0">
                <a:solidFill>
                  <a:srgbClr val="000000"/>
                </a:solidFill>
                <a:latin typeface="Times New Roman"/>
                <a:cs typeface="Times New Roman"/>
              </a:rPr>
              <a:t>e</a:t>
            </a:r>
            <a:r>
              <a:rPr sz="1800" spc="55" dirty="0" smtClean="0">
                <a:solidFill>
                  <a:srgbClr val="000000"/>
                </a:solidFill>
                <a:latin typeface="Times New Roman"/>
                <a:cs typeface="Times New Roman"/>
              </a:rPr>
              <a:t> </a:t>
            </a:r>
            <a:r>
              <a:rPr sz="1800" spc="40" dirty="0" smtClean="0">
                <a:solidFill>
                  <a:srgbClr val="000000"/>
                </a:solidFill>
                <a:latin typeface="Times New Roman"/>
                <a:cs typeface="Times New Roman"/>
              </a:rPr>
              <a:t>can</a:t>
            </a:r>
            <a:r>
              <a:rPr sz="1800" spc="25" dirty="0" smtClean="0">
                <a:solidFill>
                  <a:srgbClr val="000000"/>
                </a:solidFill>
                <a:latin typeface="Times New Roman"/>
                <a:cs typeface="Times New Roman"/>
              </a:rPr>
              <a:t>c</a:t>
            </a:r>
            <a:r>
              <a:rPr sz="1800" spc="45" dirty="0" smtClean="0">
                <a:solidFill>
                  <a:srgbClr val="000000"/>
                </a:solidFill>
                <a:latin typeface="Times New Roman"/>
                <a:cs typeface="Times New Roman"/>
              </a:rPr>
              <a:t>e</a:t>
            </a:r>
            <a:r>
              <a:rPr sz="1800" spc="-65" dirty="0" smtClean="0">
                <a:solidFill>
                  <a:srgbClr val="000000"/>
                </a:solidFill>
                <a:latin typeface="Times New Roman"/>
                <a:cs typeface="Times New Roman"/>
              </a:rPr>
              <a:t>r</a:t>
            </a:r>
            <a:r>
              <a:rPr sz="1800" spc="-85" dirty="0" smtClean="0">
                <a:solidFill>
                  <a:srgbClr val="000000"/>
                </a:solidFill>
                <a:latin typeface="Times New Roman"/>
                <a:cs typeface="Times New Roman"/>
              </a:rPr>
              <a:t>,</a:t>
            </a:r>
            <a:r>
              <a:rPr sz="1800" spc="-70" dirty="0" smtClean="0">
                <a:solidFill>
                  <a:srgbClr val="000000"/>
                </a:solidFill>
                <a:latin typeface="Times New Roman"/>
                <a:cs typeface="Times New Roman"/>
              </a:rPr>
              <a:t> </a:t>
            </a:r>
            <a:r>
              <a:rPr sz="1800" spc="-130" dirty="0" smtClean="0">
                <a:solidFill>
                  <a:srgbClr val="000000"/>
                </a:solidFill>
                <a:latin typeface="Times New Roman"/>
                <a:cs typeface="Times New Roman"/>
              </a:rPr>
              <a:t>HIV/AIDS,</a:t>
            </a:r>
            <a:r>
              <a:rPr sz="1800" spc="-65" dirty="0" smtClean="0">
                <a:solidFill>
                  <a:srgbClr val="000000"/>
                </a:solidFill>
                <a:latin typeface="Times New Roman"/>
                <a:cs typeface="Times New Roman"/>
              </a:rPr>
              <a:t> </a:t>
            </a:r>
            <a:r>
              <a:rPr sz="1800" spc="35" dirty="0" smtClean="0">
                <a:solidFill>
                  <a:srgbClr val="000000"/>
                </a:solidFill>
                <a:latin typeface="Times New Roman"/>
                <a:cs typeface="Times New Roman"/>
              </a:rPr>
              <a:t>or</a:t>
            </a:r>
            <a:r>
              <a:rPr sz="1800" spc="-70" dirty="0" smtClean="0">
                <a:solidFill>
                  <a:srgbClr val="000000"/>
                </a:solidFill>
                <a:latin typeface="Times New Roman"/>
                <a:cs typeface="Times New Roman"/>
              </a:rPr>
              <a:t> </a:t>
            </a:r>
            <a:r>
              <a:rPr sz="1800" spc="35" dirty="0" smtClean="0">
                <a:solidFill>
                  <a:srgbClr val="000000"/>
                </a:solidFill>
                <a:latin typeface="Times New Roman"/>
                <a:cs typeface="Times New Roman"/>
              </a:rPr>
              <a:t>glau</a:t>
            </a:r>
            <a:r>
              <a:rPr sz="1800" spc="25" dirty="0" smtClean="0">
                <a:solidFill>
                  <a:srgbClr val="000000"/>
                </a:solidFill>
                <a:latin typeface="Times New Roman"/>
                <a:cs typeface="Times New Roman"/>
              </a:rPr>
              <a:t>c</a:t>
            </a:r>
            <a:r>
              <a:rPr sz="1800" spc="80" dirty="0" smtClean="0">
                <a:solidFill>
                  <a:srgbClr val="000000"/>
                </a:solidFill>
                <a:latin typeface="Times New Roman"/>
                <a:cs typeface="Times New Roman"/>
              </a:rPr>
              <a:t>oma</a:t>
            </a:r>
            <a:r>
              <a:rPr sz="1800" spc="35" dirty="0" smtClean="0">
                <a:solidFill>
                  <a:srgbClr val="000000"/>
                </a:solidFill>
                <a:latin typeface="Times New Roman"/>
                <a:cs typeface="Times New Roman"/>
              </a:rPr>
              <a:t> </a:t>
            </a:r>
            <a:r>
              <a:rPr sz="1800" spc="95" dirty="0" smtClean="0">
                <a:solidFill>
                  <a:srgbClr val="000000"/>
                </a:solidFill>
                <a:latin typeface="Times New Roman"/>
                <a:cs typeface="Times New Roman"/>
              </a:rPr>
              <a:t>p</a:t>
            </a:r>
            <a:r>
              <a:rPr sz="1800" spc="75" dirty="0" smtClean="0">
                <a:solidFill>
                  <a:srgbClr val="000000"/>
                </a:solidFill>
                <a:latin typeface="Times New Roman"/>
                <a:cs typeface="Times New Roman"/>
              </a:rPr>
              <a:t>a</a:t>
            </a:r>
            <a:r>
              <a:rPr sz="1800" spc="45" dirty="0" smtClean="0">
                <a:solidFill>
                  <a:srgbClr val="000000"/>
                </a:solidFill>
                <a:latin typeface="Times New Roman"/>
                <a:cs typeface="Times New Roman"/>
              </a:rPr>
              <a:t>tie</a:t>
            </a:r>
            <a:r>
              <a:rPr sz="1800" spc="60" dirty="0" smtClean="0">
                <a:solidFill>
                  <a:srgbClr val="000000"/>
                </a:solidFill>
                <a:latin typeface="Times New Roman"/>
                <a:cs typeface="Times New Roman"/>
              </a:rPr>
              <a:t>n</a:t>
            </a:r>
            <a:r>
              <a:rPr sz="1800" spc="50" dirty="0" smtClean="0">
                <a:solidFill>
                  <a:srgbClr val="000000"/>
                </a:solidFill>
                <a:latin typeface="Times New Roman"/>
                <a:cs typeface="Times New Roman"/>
              </a:rPr>
              <a:t>ts</a:t>
            </a:r>
            <a:endParaRPr sz="1800" dirty="0">
              <a:solidFill>
                <a:srgbClr val="000000"/>
              </a:solidFill>
              <a:latin typeface="Times New Roman"/>
              <a:cs typeface="Times New Roman"/>
            </a:endParaRPr>
          </a:p>
          <a:p>
            <a:pPr>
              <a:lnSpc>
                <a:spcPts val="950"/>
              </a:lnSpc>
              <a:spcBef>
                <a:spcPts val="49"/>
              </a:spcBef>
              <a:buClr>
                <a:srgbClr val="ED1D24"/>
              </a:buClr>
              <a:buFont typeface="Times New Roman"/>
              <a:buChar char="•"/>
            </a:pPr>
            <a:endParaRPr sz="950" dirty="0"/>
          </a:p>
          <a:p>
            <a:pPr>
              <a:lnSpc>
                <a:spcPts val="1000"/>
              </a:lnSpc>
              <a:buClr>
                <a:srgbClr val="ED1D24"/>
              </a:buClr>
              <a:buFont typeface="Times New Roman"/>
              <a:buChar char="•"/>
            </a:pPr>
            <a:endParaRPr sz="1000" dirty="0"/>
          </a:p>
          <a:p>
            <a:pPr marL="254000" marR="12700" indent="-241935">
              <a:lnSpc>
                <a:spcPts val="2000"/>
              </a:lnSpc>
              <a:buClr>
                <a:srgbClr val="ED1D24"/>
              </a:buClr>
              <a:buFont typeface="Times New Roman"/>
              <a:buChar char="•"/>
              <a:tabLst>
                <a:tab pos="234950" algn="l"/>
              </a:tabLst>
            </a:pPr>
            <a:r>
              <a:rPr sz="1800" spc="-15" dirty="0" smtClean="0">
                <a:solidFill>
                  <a:srgbClr val="000000"/>
                </a:solidFill>
                <a:latin typeface="Times New Roman"/>
                <a:cs typeface="Times New Roman"/>
              </a:rPr>
              <a:t>90%</a:t>
            </a:r>
            <a:r>
              <a:rPr sz="1800" spc="-70" dirty="0" smtClean="0">
                <a:solidFill>
                  <a:srgbClr val="000000"/>
                </a:solidFill>
                <a:latin typeface="Times New Roman"/>
                <a:cs typeface="Times New Roman"/>
              </a:rPr>
              <a:t> </a:t>
            </a:r>
            <a:r>
              <a:rPr sz="1800" spc="30" dirty="0" smtClean="0">
                <a:solidFill>
                  <a:srgbClr val="000000"/>
                </a:solidFill>
                <a:latin typeface="Times New Roman"/>
                <a:cs typeface="Times New Roman"/>
              </a:rPr>
              <a:t>a</a:t>
            </a:r>
            <a:r>
              <a:rPr sz="1800" spc="0" dirty="0" smtClean="0">
                <a:solidFill>
                  <a:srgbClr val="000000"/>
                </a:solidFill>
                <a:latin typeface="Times New Roman"/>
                <a:cs typeface="Times New Roman"/>
              </a:rPr>
              <a:t>r</a:t>
            </a:r>
            <a:r>
              <a:rPr sz="1800" spc="100" dirty="0" smtClean="0">
                <a:solidFill>
                  <a:srgbClr val="000000"/>
                </a:solidFill>
                <a:latin typeface="Times New Roman"/>
                <a:cs typeface="Times New Roman"/>
              </a:rPr>
              <a:t>e</a:t>
            </a:r>
            <a:r>
              <a:rPr sz="1800" spc="-70" dirty="0" smtClean="0">
                <a:solidFill>
                  <a:srgbClr val="000000"/>
                </a:solidFill>
                <a:latin typeface="Times New Roman"/>
                <a:cs typeface="Times New Roman"/>
              </a:rPr>
              <a:t> </a:t>
            </a:r>
            <a:r>
              <a:rPr sz="1800" spc="-35" dirty="0" smtClean="0">
                <a:solidFill>
                  <a:srgbClr val="000000"/>
                </a:solidFill>
                <a:latin typeface="Times New Roman"/>
                <a:cs typeface="Times New Roman"/>
              </a:rPr>
              <a:t>r</a:t>
            </a:r>
            <a:r>
              <a:rPr sz="1800" spc="95" dirty="0" smtClean="0">
                <a:solidFill>
                  <a:srgbClr val="000000"/>
                </a:solidFill>
                <a:latin typeface="Times New Roman"/>
                <a:cs typeface="Times New Roman"/>
              </a:rPr>
              <a:t>e</a:t>
            </a:r>
            <a:r>
              <a:rPr sz="1800" spc="90" dirty="0" smtClean="0">
                <a:solidFill>
                  <a:srgbClr val="000000"/>
                </a:solidFill>
                <a:latin typeface="Times New Roman"/>
                <a:cs typeface="Times New Roman"/>
              </a:rPr>
              <a:t>g</a:t>
            </a:r>
            <a:r>
              <a:rPr sz="1800" spc="5" dirty="0" smtClean="0">
                <a:solidFill>
                  <a:srgbClr val="000000"/>
                </a:solidFill>
                <a:latin typeface="Times New Roman"/>
                <a:cs typeface="Times New Roman"/>
              </a:rPr>
              <a:t>is</a:t>
            </a:r>
            <a:r>
              <a:rPr sz="1800" spc="-10" dirty="0" smtClean="0">
                <a:solidFill>
                  <a:srgbClr val="000000"/>
                </a:solidFill>
                <a:latin typeface="Times New Roman"/>
                <a:cs typeface="Times New Roman"/>
              </a:rPr>
              <a:t>t</a:t>
            </a:r>
            <a:r>
              <a:rPr sz="1800" spc="45" dirty="0" smtClean="0">
                <a:solidFill>
                  <a:srgbClr val="000000"/>
                </a:solidFill>
                <a:latin typeface="Times New Roman"/>
                <a:cs typeface="Times New Roman"/>
              </a:rPr>
              <a:t>e</a:t>
            </a:r>
            <a:r>
              <a:rPr sz="1800" spc="15" dirty="0" smtClean="0">
                <a:solidFill>
                  <a:srgbClr val="000000"/>
                </a:solidFill>
                <a:latin typeface="Times New Roman"/>
                <a:cs typeface="Times New Roman"/>
              </a:rPr>
              <a:t>r</a:t>
            </a:r>
            <a:r>
              <a:rPr sz="1800" spc="100" dirty="0" smtClean="0">
                <a:solidFill>
                  <a:srgbClr val="000000"/>
                </a:solidFill>
                <a:latin typeface="Times New Roman"/>
                <a:cs typeface="Times New Roman"/>
              </a:rPr>
              <a:t>ed</a:t>
            </a:r>
            <a:r>
              <a:rPr sz="1800" spc="50" dirty="0" smtClean="0">
                <a:solidFill>
                  <a:srgbClr val="000000"/>
                </a:solidFill>
                <a:latin typeface="Times New Roman"/>
                <a:cs typeface="Times New Roman"/>
              </a:rPr>
              <a:t> </a:t>
            </a:r>
            <a:r>
              <a:rPr sz="1800" spc="-105" dirty="0" smtClean="0">
                <a:solidFill>
                  <a:srgbClr val="000000"/>
                </a:solidFill>
                <a:latin typeface="Times New Roman"/>
                <a:cs typeface="Times New Roman"/>
              </a:rPr>
              <a:t>f</a:t>
            </a:r>
            <a:r>
              <a:rPr sz="1800" spc="35" dirty="0" smtClean="0">
                <a:solidFill>
                  <a:srgbClr val="000000"/>
                </a:solidFill>
                <a:latin typeface="Times New Roman"/>
                <a:cs typeface="Times New Roman"/>
              </a:rPr>
              <a:t>or</a:t>
            </a:r>
            <a:r>
              <a:rPr sz="1800" spc="-70" dirty="0" smtClean="0">
                <a:solidFill>
                  <a:srgbClr val="000000"/>
                </a:solidFill>
                <a:latin typeface="Times New Roman"/>
                <a:cs typeface="Times New Roman"/>
              </a:rPr>
              <a:t> </a:t>
            </a:r>
            <a:r>
              <a:rPr sz="1800" spc="30" dirty="0" smtClean="0">
                <a:solidFill>
                  <a:srgbClr val="000000"/>
                </a:solidFill>
                <a:latin typeface="Times New Roman"/>
                <a:cs typeface="Times New Roman"/>
              </a:rPr>
              <a:t>ailme</a:t>
            </a:r>
            <a:r>
              <a:rPr sz="1800" spc="25" dirty="0" smtClean="0">
                <a:solidFill>
                  <a:srgbClr val="000000"/>
                </a:solidFill>
                <a:latin typeface="Times New Roman"/>
                <a:cs typeface="Times New Roman"/>
              </a:rPr>
              <a:t>n</a:t>
            </a:r>
            <a:r>
              <a:rPr sz="1800" spc="50" dirty="0" smtClean="0">
                <a:solidFill>
                  <a:srgbClr val="000000"/>
                </a:solidFill>
                <a:latin typeface="Times New Roman"/>
                <a:cs typeface="Times New Roman"/>
              </a:rPr>
              <a:t>ts</a:t>
            </a:r>
            <a:r>
              <a:rPr sz="1800" spc="-70" dirty="0" smtClean="0">
                <a:solidFill>
                  <a:srgbClr val="000000"/>
                </a:solidFill>
                <a:latin typeface="Times New Roman"/>
                <a:cs typeface="Times New Roman"/>
              </a:rPr>
              <a:t> </a:t>
            </a:r>
            <a:r>
              <a:rPr sz="1800" spc="45" dirty="0" smtClean="0">
                <a:solidFill>
                  <a:srgbClr val="000000"/>
                </a:solidFill>
                <a:latin typeface="Times New Roman"/>
                <a:cs typeface="Times New Roman"/>
              </a:rPr>
              <a:t>such</a:t>
            </a:r>
            <a:r>
              <a:rPr sz="1800" spc="25" dirty="0" smtClean="0">
                <a:solidFill>
                  <a:srgbClr val="000000"/>
                </a:solidFill>
                <a:latin typeface="Times New Roman"/>
                <a:cs typeface="Times New Roman"/>
              </a:rPr>
              <a:t> </a:t>
            </a:r>
            <a:r>
              <a:rPr sz="1800" spc="35" dirty="0" smtClean="0">
                <a:solidFill>
                  <a:srgbClr val="000000"/>
                </a:solidFill>
                <a:latin typeface="Times New Roman"/>
                <a:cs typeface="Times New Roman"/>
              </a:rPr>
              <a:t>as</a:t>
            </a:r>
            <a:r>
              <a:rPr sz="1800" spc="-70" dirty="0" smtClean="0">
                <a:solidFill>
                  <a:srgbClr val="000000"/>
                </a:solidFill>
                <a:latin typeface="Times New Roman"/>
                <a:cs typeface="Times New Roman"/>
              </a:rPr>
              <a:t> </a:t>
            </a:r>
            <a:r>
              <a:rPr sz="1800" spc="70" dirty="0" smtClean="0">
                <a:solidFill>
                  <a:srgbClr val="000000"/>
                </a:solidFill>
                <a:latin typeface="Times New Roman"/>
                <a:cs typeface="Times New Roman"/>
              </a:rPr>
              <a:t>headaches</a:t>
            </a:r>
            <a:r>
              <a:rPr sz="1800" spc="-70" dirty="0" smtClean="0">
                <a:solidFill>
                  <a:srgbClr val="000000"/>
                </a:solidFill>
                <a:latin typeface="Times New Roman"/>
                <a:cs typeface="Times New Roman"/>
              </a:rPr>
              <a:t> </a:t>
            </a:r>
            <a:r>
              <a:rPr sz="1800" spc="85" dirty="0" smtClean="0">
                <a:solidFill>
                  <a:srgbClr val="000000"/>
                </a:solidFill>
                <a:latin typeface="Times New Roman"/>
                <a:cs typeface="Times New Roman"/>
              </a:rPr>
              <a:t>and</a:t>
            </a:r>
            <a:r>
              <a:rPr sz="1800" spc="45" dirty="0" smtClean="0">
                <a:solidFill>
                  <a:srgbClr val="000000"/>
                </a:solidFill>
                <a:latin typeface="Times New Roman"/>
                <a:cs typeface="Times New Roman"/>
              </a:rPr>
              <a:t> </a:t>
            </a:r>
            <a:r>
              <a:rPr sz="1800" spc="50" dirty="0" smtClean="0">
                <a:solidFill>
                  <a:srgbClr val="000000"/>
                </a:solidFill>
                <a:latin typeface="Times New Roman"/>
                <a:cs typeface="Times New Roman"/>
              </a:rPr>
              <a:t>a</a:t>
            </a:r>
            <a:r>
              <a:rPr sz="1800" spc="65" dirty="0" smtClean="0">
                <a:solidFill>
                  <a:srgbClr val="000000"/>
                </a:solidFill>
                <a:latin typeface="Times New Roman"/>
                <a:cs typeface="Times New Roman"/>
              </a:rPr>
              <a:t>thle</a:t>
            </a:r>
            <a:r>
              <a:rPr sz="1800" spc="30" dirty="0" smtClean="0">
                <a:solidFill>
                  <a:srgbClr val="000000"/>
                </a:solidFill>
                <a:latin typeface="Times New Roman"/>
                <a:cs typeface="Times New Roman"/>
              </a:rPr>
              <a:t>t</a:t>
            </a:r>
            <a:r>
              <a:rPr sz="1800" spc="55" dirty="0" smtClean="0">
                <a:solidFill>
                  <a:srgbClr val="000000"/>
                </a:solidFill>
                <a:latin typeface="Times New Roman"/>
                <a:cs typeface="Times New Roman"/>
              </a:rPr>
              <a:t>e</a:t>
            </a:r>
            <a:r>
              <a:rPr sz="1800" spc="-360" dirty="0" smtClean="0">
                <a:solidFill>
                  <a:srgbClr val="000000"/>
                </a:solidFill>
                <a:latin typeface="Times New Roman"/>
                <a:cs typeface="Times New Roman"/>
              </a:rPr>
              <a:t>’</a:t>
            </a:r>
            <a:r>
              <a:rPr sz="1800" spc="5" dirty="0" smtClean="0">
                <a:solidFill>
                  <a:srgbClr val="000000"/>
                </a:solidFill>
                <a:latin typeface="Times New Roman"/>
                <a:cs typeface="Times New Roman"/>
              </a:rPr>
              <a:t>s</a:t>
            </a:r>
            <a:r>
              <a:rPr sz="1800" spc="-70" dirty="0" smtClean="0">
                <a:solidFill>
                  <a:srgbClr val="000000"/>
                </a:solidFill>
                <a:latin typeface="Times New Roman"/>
                <a:cs typeface="Times New Roman"/>
              </a:rPr>
              <a:t> </a:t>
            </a:r>
            <a:r>
              <a:rPr sz="1800" spc="-105" dirty="0" smtClean="0">
                <a:solidFill>
                  <a:srgbClr val="000000"/>
                </a:solidFill>
                <a:latin typeface="Times New Roman"/>
                <a:cs typeface="Times New Roman"/>
              </a:rPr>
              <a:t>f</a:t>
            </a:r>
            <a:r>
              <a:rPr sz="1800" spc="80" dirty="0" smtClean="0">
                <a:solidFill>
                  <a:srgbClr val="000000"/>
                </a:solidFill>
                <a:latin typeface="Times New Roman"/>
                <a:cs typeface="Times New Roman"/>
              </a:rPr>
              <a:t>oot</a:t>
            </a:r>
            <a:endParaRPr sz="1800" dirty="0">
              <a:solidFill>
                <a:srgbClr val="000000"/>
              </a:solidFill>
              <a:latin typeface="Times New Roman"/>
              <a:cs typeface="Times New Roman"/>
            </a:endParaRPr>
          </a:p>
        </p:txBody>
      </p:sp>
      <p:sp>
        <p:nvSpPr>
          <p:cNvPr id="4" name="object 4"/>
          <p:cNvSpPr/>
          <p:nvPr/>
        </p:nvSpPr>
        <p:spPr>
          <a:xfrm>
            <a:off x="1729613" y="2278621"/>
            <a:ext cx="3051225" cy="3670394"/>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53844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99546" y="766736"/>
            <a:ext cx="4441190" cy="924560"/>
          </a:xfrm>
          <a:prstGeom prst="rect">
            <a:avLst/>
          </a:prstGeom>
        </p:spPr>
        <p:txBody>
          <a:bodyPr vert="horz" wrap="square" lIns="0" tIns="0" rIns="0" bIns="0" rtlCol="0">
            <a:noAutofit/>
          </a:bodyPr>
          <a:lstStyle/>
          <a:p>
            <a:pPr marL="12700" marR="12700" indent="1035050">
              <a:lnSpc>
                <a:spcPct val="100000"/>
              </a:lnSpc>
            </a:pPr>
            <a:r>
              <a:rPr sz="3000" spc="-60" dirty="0" smtClean="0">
                <a:solidFill>
                  <a:srgbClr val="000000"/>
                </a:solidFill>
                <a:latin typeface="Georgia"/>
                <a:cs typeface="Georgia"/>
              </a:rPr>
              <a:t>Al</a:t>
            </a:r>
            <a:r>
              <a:rPr sz="3000" spc="0" dirty="0" smtClean="0">
                <a:solidFill>
                  <a:srgbClr val="000000"/>
                </a:solidFill>
                <a:latin typeface="Georgia"/>
                <a:cs typeface="Georgia"/>
              </a:rPr>
              <a:t>l</a:t>
            </a:r>
            <a:r>
              <a:rPr sz="3000" spc="-125" dirty="0" smtClean="0">
                <a:solidFill>
                  <a:srgbClr val="000000"/>
                </a:solidFill>
                <a:latin typeface="Georgia"/>
                <a:cs typeface="Georgia"/>
              </a:rPr>
              <a:t> </a:t>
            </a:r>
            <a:r>
              <a:rPr sz="3000" spc="-60" dirty="0" smtClean="0">
                <a:solidFill>
                  <a:srgbClr val="000000"/>
                </a:solidFill>
                <a:latin typeface="Georgia"/>
                <a:cs typeface="Georgia"/>
              </a:rPr>
              <a:t>o</a:t>
            </a:r>
            <a:r>
              <a:rPr sz="3000" spc="0" dirty="0" smtClean="0">
                <a:solidFill>
                  <a:srgbClr val="000000"/>
                </a:solidFill>
                <a:latin typeface="Georgia"/>
                <a:cs typeface="Georgia"/>
              </a:rPr>
              <a:t>r</a:t>
            </a:r>
            <a:r>
              <a:rPr sz="3000" spc="-120" dirty="0" smtClean="0">
                <a:solidFill>
                  <a:srgbClr val="000000"/>
                </a:solidFill>
                <a:latin typeface="Georgia"/>
                <a:cs typeface="Georgia"/>
              </a:rPr>
              <a:t> </a:t>
            </a:r>
            <a:r>
              <a:rPr sz="3000" spc="-60" dirty="0" smtClean="0">
                <a:solidFill>
                  <a:srgbClr val="000000"/>
                </a:solidFill>
                <a:latin typeface="Georgia"/>
                <a:cs typeface="Georgia"/>
              </a:rPr>
              <a:t>nothing: </a:t>
            </a:r>
            <a:r>
              <a:rPr sz="3000" spc="-65" dirty="0" smtClean="0">
                <a:solidFill>
                  <a:srgbClr val="000000"/>
                </a:solidFill>
                <a:latin typeface="Georgia"/>
                <a:cs typeface="Georgia"/>
              </a:rPr>
              <a:t>L</a:t>
            </a:r>
            <a:r>
              <a:rPr sz="3000" spc="-60" dirty="0" smtClean="0">
                <a:solidFill>
                  <a:srgbClr val="000000"/>
                </a:solidFill>
                <a:latin typeface="Georgia"/>
                <a:cs typeface="Georgia"/>
              </a:rPr>
              <a:t>e</a:t>
            </a:r>
            <a:r>
              <a:rPr sz="3000" spc="-65" dirty="0" smtClean="0">
                <a:solidFill>
                  <a:srgbClr val="000000"/>
                </a:solidFill>
                <a:latin typeface="Georgia"/>
                <a:cs typeface="Georgia"/>
              </a:rPr>
              <a:t>g</a:t>
            </a:r>
            <a:r>
              <a:rPr sz="3000" spc="-60" dirty="0" smtClean="0">
                <a:solidFill>
                  <a:srgbClr val="000000"/>
                </a:solidFill>
                <a:latin typeface="Georgia"/>
                <a:cs typeface="Georgia"/>
              </a:rPr>
              <a:t>a</a:t>
            </a:r>
            <a:r>
              <a:rPr sz="3000" spc="-65" dirty="0" smtClean="0">
                <a:solidFill>
                  <a:srgbClr val="000000"/>
                </a:solidFill>
                <a:latin typeface="Georgia"/>
                <a:cs typeface="Georgia"/>
              </a:rPr>
              <a:t>l</a:t>
            </a:r>
            <a:r>
              <a:rPr sz="3000" spc="-60" dirty="0" smtClean="0">
                <a:solidFill>
                  <a:srgbClr val="000000"/>
                </a:solidFill>
                <a:latin typeface="Georgia"/>
                <a:cs typeface="Georgia"/>
              </a:rPr>
              <a:t>iza</a:t>
            </a:r>
            <a:r>
              <a:rPr sz="3000" spc="-65" dirty="0" smtClean="0">
                <a:solidFill>
                  <a:srgbClr val="000000"/>
                </a:solidFill>
                <a:latin typeface="Georgia"/>
                <a:cs typeface="Georgia"/>
              </a:rPr>
              <a:t>t</a:t>
            </a:r>
            <a:r>
              <a:rPr sz="3000" spc="-60" dirty="0" smtClean="0">
                <a:solidFill>
                  <a:srgbClr val="000000"/>
                </a:solidFill>
                <a:latin typeface="Georgia"/>
                <a:cs typeface="Georgia"/>
              </a:rPr>
              <a:t>i</a:t>
            </a:r>
            <a:r>
              <a:rPr sz="3000" spc="-65" dirty="0" smtClean="0">
                <a:solidFill>
                  <a:srgbClr val="000000"/>
                </a:solidFill>
                <a:latin typeface="Georgia"/>
                <a:cs typeface="Georgia"/>
              </a:rPr>
              <a:t>o</a:t>
            </a:r>
            <a:r>
              <a:rPr sz="3000" spc="0" dirty="0" smtClean="0">
                <a:solidFill>
                  <a:srgbClr val="000000"/>
                </a:solidFill>
                <a:latin typeface="Georgia"/>
                <a:cs typeface="Georgia"/>
              </a:rPr>
              <a:t>n</a:t>
            </a:r>
            <a:r>
              <a:rPr sz="3000" spc="-120" dirty="0" smtClean="0">
                <a:solidFill>
                  <a:srgbClr val="000000"/>
                </a:solidFill>
                <a:latin typeface="Georgia"/>
                <a:cs typeface="Georgia"/>
              </a:rPr>
              <a:t> </a:t>
            </a:r>
            <a:r>
              <a:rPr sz="3000" spc="-60" dirty="0" smtClean="0">
                <a:solidFill>
                  <a:srgbClr val="000000"/>
                </a:solidFill>
                <a:latin typeface="Georgia"/>
                <a:cs typeface="Georgia"/>
              </a:rPr>
              <a:t>v</a:t>
            </a:r>
            <a:r>
              <a:rPr sz="3000" spc="-65" dirty="0" smtClean="0">
                <a:solidFill>
                  <a:srgbClr val="000000"/>
                </a:solidFill>
                <a:latin typeface="Georgia"/>
                <a:cs typeface="Georgia"/>
              </a:rPr>
              <a:t>s</a:t>
            </a:r>
            <a:r>
              <a:rPr sz="3000" spc="0" dirty="0" smtClean="0">
                <a:solidFill>
                  <a:srgbClr val="000000"/>
                </a:solidFill>
                <a:latin typeface="Georgia"/>
                <a:cs typeface="Georgia"/>
              </a:rPr>
              <a:t>.</a:t>
            </a:r>
            <a:r>
              <a:rPr sz="3000" spc="-125" dirty="0" smtClean="0">
                <a:solidFill>
                  <a:srgbClr val="000000"/>
                </a:solidFill>
                <a:latin typeface="Georgia"/>
                <a:cs typeface="Georgia"/>
              </a:rPr>
              <a:t> </a:t>
            </a:r>
            <a:r>
              <a:rPr sz="3000" spc="-60" dirty="0" smtClean="0">
                <a:solidFill>
                  <a:srgbClr val="000000"/>
                </a:solidFill>
                <a:latin typeface="Georgia"/>
                <a:cs typeface="Georgia"/>
              </a:rPr>
              <a:t>Pr</a:t>
            </a:r>
            <a:r>
              <a:rPr sz="3000" spc="-65" dirty="0" smtClean="0">
                <a:solidFill>
                  <a:srgbClr val="000000"/>
                </a:solidFill>
                <a:latin typeface="Georgia"/>
                <a:cs typeface="Georgia"/>
              </a:rPr>
              <a:t>o</a:t>
            </a:r>
            <a:r>
              <a:rPr sz="3000" spc="-60" dirty="0" smtClean="0">
                <a:solidFill>
                  <a:srgbClr val="000000"/>
                </a:solidFill>
                <a:latin typeface="Georgia"/>
                <a:cs typeface="Georgia"/>
              </a:rPr>
              <a:t>hi</a:t>
            </a:r>
            <a:r>
              <a:rPr sz="3000" spc="-65" dirty="0" smtClean="0">
                <a:solidFill>
                  <a:srgbClr val="000000"/>
                </a:solidFill>
                <a:latin typeface="Georgia"/>
                <a:cs typeface="Georgia"/>
              </a:rPr>
              <a:t>b</a:t>
            </a:r>
            <a:r>
              <a:rPr sz="3000" spc="-60" dirty="0" smtClean="0">
                <a:solidFill>
                  <a:srgbClr val="000000"/>
                </a:solidFill>
                <a:latin typeface="Georgia"/>
                <a:cs typeface="Georgia"/>
              </a:rPr>
              <a:t>i</a:t>
            </a:r>
            <a:r>
              <a:rPr sz="3000" spc="-65" dirty="0" smtClean="0">
                <a:solidFill>
                  <a:srgbClr val="000000"/>
                </a:solidFill>
                <a:latin typeface="Georgia"/>
                <a:cs typeface="Georgia"/>
              </a:rPr>
              <a:t>t</a:t>
            </a:r>
            <a:r>
              <a:rPr sz="3000" spc="-60" dirty="0" smtClean="0">
                <a:solidFill>
                  <a:srgbClr val="000000"/>
                </a:solidFill>
                <a:latin typeface="Georgia"/>
                <a:cs typeface="Georgia"/>
              </a:rPr>
              <a:t>i</a:t>
            </a:r>
            <a:r>
              <a:rPr sz="3000" spc="-65" dirty="0" smtClean="0">
                <a:solidFill>
                  <a:srgbClr val="000000"/>
                </a:solidFill>
                <a:latin typeface="Georgia"/>
                <a:cs typeface="Georgia"/>
              </a:rPr>
              <a:t>o</a:t>
            </a:r>
            <a:r>
              <a:rPr sz="3000" spc="0" dirty="0" smtClean="0">
                <a:solidFill>
                  <a:srgbClr val="000000"/>
                </a:solidFill>
                <a:latin typeface="Georgia"/>
                <a:cs typeface="Georgia"/>
              </a:rPr>
              <a:t>n</a:t>
            </a:r>
            <a:endParaRPr sz="3000" dirty="0">
              <a:solidFill>
                <a:srgbClr val="000000"/>
              </a:solidFill>
              <a:latin typeface="Georgia"/>
              <a:cs typeface="Georgia"/>
            </a:endParaRPr>
          </a:p>
        </p:txBody>
      </p:sp>
      <p:sp>
        <p:nvSpPr>
          <p:cNvPr id="4" name="object 4"/>
          <p:cNvSpPr/>
          <p:nvPr/>
        </p:nvSpPr>
        <p:spPr>
          <a:xfrm>
            <a:off x="3718426" y="2312026"/>
            <a:ext cx="1874012" cy="3628301"/>
          </a:xfrm>
          <a:custGeom>
            <a:avLst/>
            <a:gdLst/>
            <a:ahLst/>
            <a:cxnLst/>
            <a:rect l="l" t="t" r="r" b="b"/>
            <a:pathLst>
              <a:path w="1874012" h="3628301">
                <a:moveTo>
                  <a:pt x="796442" y="2680881"/>
                </a:moveTo>
                <a:lnTo>
                  <a:pt x="756435" y="2682312"/>
                </a:lnTo>
                <a:lnTo>
                  <a:pt x="717687" y="2686555"/>
                </a:lnTo>
                <a:lnTo>
                  <a:pt x="644307" y="2703163"/>
                </a:lnTo>
                <a:lnTo>
                  <a:pt x="576988" y="2730079"/>
                </a:lnTo>
                <a:lnTo>
                  <a:pt x="516418" y="2766678"/>
                </a:lnTo>
                <a:lnTo>
                  <a:pt x="463283" y="2812335"/>
                </a:lnTo>
                <a:lnTo>
                  <a:pt x="418269" y="2866425"/>
                </a:lnTo>
                <a:lnTo>
                  <a:pt x="382063" y="2928323"/>
                </a:lnTo>
                <a:lnTo>
                  <a:pt x="355352" y="2997404"/>
                </a:lnTo>
                <a:lnTo>
                  <a:pt x="345771" y="3034443"/>
                </a:lnTo>
                <a:lnTo>
                  <a:pt x="338821" y="3073044"/>
                </a:lnTo>
                <a:lnTo>
                  <a:pt x="334589" y="3113127"/>
                </a:lnTo>
                <a:lnTo>
                  <a:pt x="333159" y="3154616"/>
                </a:lnTo>
                <a:lnTo>
                  <a:pt x="334552" y="3194693"/>
                </a:lnTo>
                <a:lnTo>
                  <a:pt x="338681" y="3233653"/>
                </a:lnTo>
                <a:lnTo>
                  <a:pt x="345473" y="3271396"/>
                </a:lnTo>
                <a:lnTo>
                  <a:pt x="366747" y="3342820"/>
                </a:lnTo>
                <a:lnTo>
                  <a:pt x="397781" y="3408155"/>
                </a:lnTo>
                <a:lnTo>
                  <a:pt x="437982" y="3466587"/>
                </a:lnTo>
                <a:lnTo>
                  <a:pt x="486757" y="3517306"/>
                </a:lnTo>
                <a:lnTo>
                  <a:pt x="543512" y="3559497"/>
                </a:lnTo>
                <a:lnTo>
                  <a:pt x="607655" y="3592351"/>
                </a:lnTo>
                <a:lnTo>
                  <a:pt x="678593" y="3615054"/>
                </a:lnTo>
                <a:lnTo>
                  <a:pt x="716424" y="3622346"/>
                </a:lnTo>
                <a:lnTo>
                  <a:pt x="755732" y="3626795"/>
                </a:lnTo>
                <a:lnTo>
                  <a:pt x="796442" y="3628301"/>
                </a:lnTo>
                <a:lnTo>
                  <a:pt x="838596" y="3626795"/>
                </a:lnTo>
                <a:lnTo>
                  <a:pt x="879130" y="3622346"/>
                </a:lnTo>
                <a:lnTo>
                  <a:pt x="917985" y="3615054"/>
                </a:lnTo>
                <a:lnTo>
                  <a:pt x="955103" y="3605022"/>
                </a:lnTo>
                <a:lnTo>
                  <a:pt x="1023892" y="3577142"/>
                </a:lnTo>
                <a:lnTo>
                  <a:pt x="1085030" y="3539518"/>
                </a:lnTo>
                <a:lnTo>
                  <a:pt x="1138048" y="3492961"/>
                </a:lnTo>
                <a:lnTo>
                  <a:pt x="1182477" y="3438285"/>
                </a:lnTo>
                <a:lnTo>
                  <a:pt x="1217848" y="3376300"/>
                </a:lnTo>
                <a:lnTo>
                  <a:pt x="1243694" y="3307818"/>
                </a:lnTo>
                <a:lnTo>
                  <a:pt x="1259544" y="3233653"/>
                </a:lnTo>
                <a:lnTo>
                  <a:pt x="1263576" y="3194693"/>
                </a:lnTo>
                <a:lnTo>
                  <a:pt x="1264932" y="3154616"/>
                </a:lnTo>
                <a:lnTo>
                  <a:pt x="1262837" y="3113127"/>
                </a:lnTo>
                <a:lnTo>
                  <a:pt x="1258145" y="3073044"/>
                </a:lnTo>
                <a:lnTo>
                  <a:pt x="1250916" y="3034443"/>
                </a:lnTo>
                <a:lnTo>
                  <a:pt x="1241206" y="2997404"/>
                </a:lnTo>
                <a:lnTo>
                  <a:pt x="1214584" y="2928323"/>
                </a:lnTo>
                <a:lnTo>
                  <a:pt x="1178746" y="2866425"/>
                </a:lnTo>
                <a:lnTo>
                  <a:pt x="1134162" y="2812335"/>
                </a:lnTo>
                <a:lnTo>
                  <a:pt x="1081300" y="2766678"/>
                </a:lnTo>
                <a:lnTo>
                  <a:pt x="1020628" y="2730079"/>
                </a:lnTo>
                <a:lnTo>
                  <a:pt x="952615" y="2703163"/>
                </a:lnTo>
                <a:lnTo>
                  <a:pt x="877731" y="2686555"/>
                </a:lnTo>
                <a:lnTo>
                  <a:pt x="837857" y="2682312"/>
                </a:lnTo>
                <a:lnTo>
                  <a:pt x="796442" y="2680881"/>
                </a:lnTo>
                <a:close/>
              </a:path>
              <a:path w="1874012" h="3628301">
                <a:moveTo>
                  <a:pt x="1852870" y="624662"/>
                </a:moveTo>
                <a:lnTo>
                  <a:pt x="692340" y="624662"/>
                </a:lnTo>
                <a:lnTo>
                  <a:pt x="730330" y="626331"/>
                </a:lnTo>
                <a:lnTo>
                  <a:pt x="766227" y="629750"/>
                </a:lnTo>
                <a:lnTo>
                  <a:pt x="831806" y="641648"/>
                </a:lnTo>
                <a:lnTo>
                  <a:pt x="889203" y="659981"/>
                </a:lnTo>
                <a:lnTo>
                  <a:pt x="938542" y="684374"/>
                </a:lnTo>
                <a:lnTo>
                  <a:pt x="979947" y="714452"/>
                </a:lnTo>
                <a:lnTo>
                  <a:pt x="1013545" y="749840"/>
                </a:lnTo>
                <a:lnTo>
                  <a:pt x="1039459" y="790163"/>
                </a:lnTo>
                <a:lnTo>
                  <a:pt x="1057815" y="835046"/>
                </a:lnTo>
                <a:lnTo>
                  <a:pt x="1068737" y="884115"/>
                </a:lnTo>
                <a:lnTo>
                  <a:pt x="1072349" y="936993"/>
                </a:lnTo>
                <a:lnTo>
                  <a:pt x="1071347" y="962766"/>
                </a:lnTo>
                <a:lnTo>
                  <a:pt x="1063563" y="1014406"/>
                </a:lnTo>
                <a:lnTo>
                  <a:pt x="1048594" y="1066328"/>
                </a:lnTo>
                <a:lnTo>
                  <a:pt x="1027065" y="1118718"/>
                </a:lnTo>
                <a:lnTo>
                  <a:pt x="999602" y="1171766"/>
                </a:lnTo>
                <a:lnTo>
                  <a:pt x="966829" y="1225656"/>
                </a:lnTo>
                <a:lnTo>
                  <a:pt x="929373" y="1280578"/>
                </a:lnTo>
                <a:lnTo>
                  <a:pt x="887858" y="1336718"/>
                </a:lnTo>
                <a:lnTo>
                  <a:pt x="842911" y="1394263"/>
                </a:lnTo>
                <a:lnTo>
                  <a:pt x="795155" y="1453401"/>
                </a:lnTo>
                <a:lnTo>
                  <a:pt x="736370" y="1524964"/>
                </a:lnTo>
                <a:lnTo>
                  <a:pt x="704475" y="1566226"/>
                </a:lnTo>
                <a:lnTo>
                  <a:pt x="674704" y="1607410"/>
                </a:lnTo>
                <a:lnTo>
                  <a:pt x="647025" y="1648517"/>
                </a:lnTo>
                <a:lnTo>
                  <a:pt x="621408" y="1689547"/>
                </a:lnTo>
                <a:lnTo>
                  <a:pt x="597821" y="1730500"/>
                </a:lnTo>
                <a:lnTo>
                  <a:pt x="576233" y="1771375"/>
                </a:lnTo>
                <a:lnTo>
                  <a:pt x="556612" y="1812173"/>
                </a:lnTo>
                <a:lnTo>
                  <a:pt x="538928" y="1852892"/>
                </a:lnTo>
                <a:lnTo>
                  <a:pt x="523149" y="1893535"/>
                </a:lnTo>
                <a:lnTo>
                  <a:pt x="509244" y="1934099"/>
                </a:lnTo>
                <a:lnTo>
                  <a:pt x="497182" y="1974585"/>
                </a:lnTo>
                <a:lnTo>
                  <a:pt x="486932" y="2014993"/>
                </a:lnTo>
                <a:lnTo>
                  <a:pt x="478462" y="2055323"/>
                </a:lnTo>
                <a:lnTo>
                  <a:pt x="471741" y="2095574"/>
                </a:lnTo>
                <a:lnTo>
                  <a:pt x="466738" y="2135747"/>
                </a:lnTo>
                <a:lnTo>
                  <a:pt x="463422" y="2175841"/>
                </a:lnTo>
                <a:lnTo>
                  <a:pt x="461762" y="2215857"/>
                </a:lnTo>
                <a:lnTo>
                  <a:pt x="461726" y="2255794"/>
                </a:lnTo>
                <a:lnTo>
                  <a:pt x="463283" y="2295652"/>
                </a:lnTo>
                <a:lnTo>
                  <a:pt x="468477" y="2431034"/>
                </a:lnTo>
                <a:lnTo>
                  <a:pt x="1160830" y="2431034"/>
                </a:lnTo>
                <a:lnTo>
                  <a:pt x="1160718" y="2302413"/>
                </a:lnTo>
                <a:lnTo>
                  <a:pt x="1161945" y="2267943"/>
                </a:lnTo>
                <a:lnTo>
                  <a:pt x="1168460" y="2200190"/>
                </a:lnTo>
                <a:lnTo>
                  <a:pt x="1180470" y="2133809"/>
                </a:lnTo>
                <a:lnTo>
                  <a:pt x="1198069" y="2068551"/>
                </a:lnTo>
                <a:lnTo>
                  <a:pt x="1221351" y="2004166"/>
                </a:lnTo>
                <a:lnTo>
                  <a:pt x="1250409" y="1940404"/>
                </a:lnTo>
                <a:lnTo>
                  <a:pt x="1285340" y="1877015"/>
                </a:lnTo>
                <a:lnTo>
                  <a:pt x="1326235" y="1813749"/>
                </a:lnTo>
                <a:lnTo>
                  <a:pt x="1348949" y="1782083"/>
                </a:lnTo>
                <a:lnTo>
                  <a:pt x="1373190" y="1750355"/>
                </a:lnTo>
                <a:lnTo>
                  <a:pt x="1398969" y="1718533"/>
                </a:lnTo>
                <a:lnTo>
                  <a:pt x="1426298" y="1686585"/>
                </a:lnTo>
                <a:lnTo>
                  <a:pt x="1486907" y="1619660"/>
                </a:lnTo>
                <a:lnTo>
                  <a:pt x="1517816" y="1585084"/>
                </a:lnTo>
                <a:lnTo>
                  <a:pt x="1548826" y="1549672"/>
                </a:lnTo>
                <a:lnTo>
                  <a:pt x="1579712" y="1513354"/>
                </a:lnTo>
                <a:lnTo>
                  <a:pt x="1610247" y="1476060"/>
                </a:lnTo>
                <a:lnTo>
                  <a:pt x="1640203" y="1437718"/>
                </a:lnTo>
                <a:lnTo>
                  <a:pt x="1669355" y="1398260"/>
                </a:lnTo>
                <a:lnTo>
                  <a:pt x="1697476" y="1357615"/>
                </a:lnTo>
                <a:lnTo>
                  <a:pt x="1724340" y="1315712"/>
                </a:lnTo>
                <a:lnTo>
                  <a:pt x="1749721" y="1272481"/>
                </a:lnTo>
                <a:lnTo>
                  <a:pt x="1773391" y="1227851"/>
                </a:lnTo>
                <a:lnTo>
                  <a:pt x="1795124" y="1181754"/>
                </a:lnTo>
                <a:lnTo>
                  <a:pt x="1814695" y="1134118"/>
                </a:lnTo>
                <a:lnTo>
                  <a:pt x="1831876" y="1084872"/>
                </a:lnTo>
                <a:lnTo>
                  <a:pt x="1846441" y="1033948"/>
                </a:lnTo>
                <a:lnTo>
                  <a:pt x="1858163" y="981273"/>
                </a:lnTo>
                <a:lnTo>
                  <a:pt x="1866817" y="926779"/>
                </a:lnTo>
                <a:lnTo>
                  <a:pt x="1872175" y="870395"/>
                </a:lnTo>
                <a:lnTo>
                  <a:pt x="1874012" y="812050"/>
                </a:lnTo>
                <a:lnTo>
                  <a:pt x="1871623" y="747670"/>
                </a:lnTo>
                <a:lnTo>
                  <a:pt x="1864432" y="684317"/>
                </a:lnTo>
                <a:lnTo>
                  <a:pt x="1852870" y="624662"/>
                </a:lnTo>
                <a:close/>
              </a:path>
              <a:path w="1874012" h="3628301">
                <a:moveTo>
                  <a:pt x="869353" y="0"/>
                </a:moveTo>
                <a:lnTo>
                  <a:pt x="814381" y="768"/>
                </a:lnTo>
                <a:lnTo>
                  <a:pt x="760386" y="3024"/>
                </a:lnTo>
                <a:lnTo>
                  <a:pt x="707408" y="6694"/>
                </a:lnTo>
                <a:lnTo>
                  <a:pt x="655484" y="11703"/>
                </a:lnTo>
                <a:lnTo>
                  <a:pt x="604654" y="17977"/>
                </a:lnTo>
                <a:lnTo>
                  <a:pt x="554957" y="25442"/>
                </a:lnTo>
                <a:lnTo>
                  <a:pt x="506431" y="34023"/>
                </a:lnTo>
                <a:lnTo>
                  <a:pt x="459117" y="43647"/>
                </a:lnTo>
                <a:lnTo>
                  <a:pt x="413053" y="54239"/>
                </a:lnTo>
                <a:lnTo>
                  <a:pt x="368277" y="65725"/>
                </a:lnTo>
                <a:lnTo>
                  <a:pt x="324830" y="78031"/>
                </a:lnTo>
                <a:lnTo>
                  <a:pt x="282749" y="91082"/>
                </a:lnTo>
                <a:lnTo>
                  <a:pt x="242075" y="104804"/>
                </a:lnTo>
                <a:lnTo>
                  <a:pt x="202846" y="119124"/>
                </a:lnTo>
                <a:lnTo>
                  <a:pt x="165100" y="133966"/>
                </a:lnTo>
                <a:lnTo>
                  <a:pt x="128878" y="149257"/>
                </a:lnTo>
                <a:lnTo>
                  <a:pt x="61159" y="180888"/>
                </a:lnTo>
                <a:lnTo>
                  <a:pt x="0" y="213423"/>
                </a:lnTo>
                <a:lnTo>
                  <a:pt x="176987" y="780821"/>
                </a:lnTo>
                <a:lnTo>
                  <a:pt x="197819" y="767002"/>
                </a:lnTo>
                <a:lnTo>
                  <a:pt x="219663" y="753676"/>
                </a:lnTo>
                <a:lnTo>
                  <a:pt x="266057" y="728594"/>
                </a:lnTo>
                <a:lnTo>
                  <a:pt x="315513" y="705763"/>
                </a:lnTo>
                <a:lnTo>
                  <a:pt x="367374" y="685369"/>
                </a:lnTo>
                <a:lnTo>
                  <a:pt x="420985" y="667599"/>
                </a:lnTo>
                <a:lnTo>
                  <a:pt x="475691" y="652640"/>
                </a:lnTo>
                <a:lnTo>
                  <a:pt x="530835" y="640680"/>
                </a:lnTo>
                <a:lnTo>
                  <a:pt x="585762" y="631906"/>
                </a:lnTo>
                <a:lnTo>
                  <a:pt x="639815" y="626504"/>
                </a:lnTo>
                <a:lnTo>
                  <a:pt x="692340" y="624662"/>
                </a:lnTo>
                <a:lnTo>
                  <a:pt x="1852870" y="624662"/>
                </a:lnTo>
                <a:lnTo>
                  <a:pt x="1852400" y="622238"/>
                </a:lnTo>
                <a:lnTo>
                  <a:pt x="1835487" y="561678"/>
                </a:lnTo>
                <a:lnTo>
                  <a:pt x="1813655" y="502884"/>
                </a:lnTo>
                <a:lnTo>
                  <a:pt x="1786864" y="446100"/>
                </a:lnTo>
                <a:lnTo>
                  <a:pt x="1755076" y="391574"/>
                </a:lnTo>
                <a:lnTo>
                  <a:pt x="1718251" y="339550"/>
                </a:lnTo>
                <a:lnTo>
                  <a:pt x="1676352" y="290275"/>
                </a:lnTo>
                <a:lnTo>
                  <a:pt x="1629338" y="243995"/>
                </a:lnTo>
                <a:lnTo>
                  <a:pt x="1577171" y="200956"/>
                </a:lnTo>
                <a:lnTo>
                  <a:pt x="1519812" y="161402"/>
                </a:lnTo>
                <a:lnTo>
                  <a:pt x="1457222" y="125582"/>
                </a:lnTo>
                <a:lnTo>
                  <a:pt x="1389362" y="93739"/>
                </a:lnTo>
                <a:lnTo>
                  <a:pt x="1316194" y="66121"/>
                </a:lnTo>
                <a:lnTo>
                  <a:pt x="1237677" y="42973"/>
                </a:lnTo>
                <a:lnTo>
                  <a:pt x="1153773" y="24541"/>
                </a:lnTo>
                <a:lnTo>
                  <a:pt x="1064444" y="11071"/>
                </a:lnTo>
                <a:lnTo>
                  <a:pt x="969650" y="2808"/>
                </a:lnTo>
                <a:lnTo>
                  <a:pt x="869353" y="0"/>
                </a:lnTo>
                <a:close/>
              </a:path>
            </a:pathLst>
          </a:custGeom>
          <a:solidFill>
            <a:srgbClr val="2A2321"/>
          </a:solidFill>
        </p:spPr>
        <p:txBody>
          <a:bodyPr wrap="square" lIns="0" tIns="0" rIns="0" bIns="0" rtlCol="0">
            <a:noAutofit/>
          </a:bodyPr>
          <a:lstStyle/>
          <a:p>
            <a:endParaRPr/>
          </a:p>
        </p:txBody>
      </p:sp>
      <p:sp>
        <p:nvSpPr>
          <p:cNvPr id="5" name="object 5"/>
          <p:cNvSpPr/>
          <p:nvPr/>
        </p:nvSpPr>
        <p:spPr>
          <a:xfrm>
            <a:off x="557844" y="4503375"/>
            <a:ext cx="1241056" cy="1149908"/>
          </a:xfrm>
          <a:custGeom>
            <a:avLst/>
            <a:gdLst/>
            <a:ahLst/>
            <a:cxnLst/>
            <a:rect l="l" t="t" r="r" b="b"/>
            <a:pathLst>
              <a:path w="1241056" h="1149908">
                <a:moveTo>
                  <a:pt x="304393" y="538581"/>
                </a:moveTo>
                <a:lnTo>
                  <a:pt x="0" y="667359"/>
                </a:lnTo>
                <a:lnTo>
                  <a:pt x="460984" y="1149908"/>
                </a:lnTo>
                <a:lnTo>
                  <a:pt x="732748" y="749300"/>
                </a:lnTo>
                <a:lnTo>
                  <a:pt x="480009" y="749300"/>
                </a:lnTo>
                <a:lnTo>
                  <a:pt x="304393" y="538581"/>
                </a:lnTo>
                <a:close/>
              </a:path>
              <a:path w="1241056" h="1149908">
                <a:moveTo>
                  <a:pt x="1241056" y="0"/>
                </a:moveTo>
                <a:lnTo>
                  <a:pt x="480009" y="749300"/>
                </a:lnTo>
                <a:lnTo>
                  <a:pt x="732748" y="749300"/>
                </a:lnTo>
                <a:lnTo>
                  <a:pt x="1241056"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529193" y="3123158"/>
            <a:ext cx="8228647" cy="2824810"/>
          </a:xfrm>
          <a:custGeom>
            <a:avLst/>
            <a:gdLst/>
            <a:ahLst/>
            <a:cxnLst/>
            <a:rect l="l" t="t" r="r" b="b"/>
            <a:pathLst>
              <a:path w="8228647" h="2824810">
                <a:moveTo>
                  <a:pt x="8181987" y="0"/>
                </a:moveTo>
                <a:lnTo>
                  <a:pt x="0" y="2682506"/>
                </a:lnTo>
                <a:lnTo>
                  <a:pt x="46659" y="2824810"/>
                </a:lnTo>
                <a:lnTo>
                  <a:pt x="8228647" y="142303"/>
                </a:lnTo>
                <a:lnTo>
                  <a:pt x="8181987" y="0"/>
                </a:lnTo>
                <a:close/>
              </a:path>
            </a:pathLst>
          </a:custGeom>
          <a:solidFill>
            <a:srgbClr val="28AAE2"/>
          </a:solidFill>
        </p:spPr>
        <p:txBody>
          <a:bodyPr wrap="square" lIns="0" tIns="0" rIns="0" bIns="0" rtlCol="0">
            <a:noAutofit/>
          </a:bodyPr>
          <a:lstStyle/>
          <a:p>
            <a:endParaRPr/>
          </a:p>
        </p:txBody>
      </p:sp>
      <p:sp>
        <p:nvSpPr>
          <p:cNvPr id="7" name="object 7"/>
          <p:cNvSpPr/>
          <p:nvPr/>
        </p:nvSpPr>
        <p:spPr>
          <a:xfrm>
            <a:off x="3337571" y="4614776"/>
            <a:ext cx="2611881" cy="1305953"/>
          </a:xfrm>
          <a:custGeom>
            <a:avLst/>
            <a:gdLst/>
            <a:ahLst/>
            <a:cxnLst/>
            <a:rect l="l" t="t" r="r" b="b"/>
            <a:pathLst>
              <a:path w="2611881" h="1305953">
                <a:moveTo>
                  <a:pt x="1305940" y="0"/>
                </a:moveTo>
                <a:lnTo>
                  <a:pt x="0" y="1305953"/>
                </a:lnTo>
                <a:lnTo>
                  <a:pt x="2611881" y="1305953"/>
                </a:lnTo>
                <a:lnTo>
                  <a:pt x="1305940" y="0"/>
                </a:lnTo>
                <a:close/>
              </a:path>
            </a:pathLst>
          </a:custGeom>
          <a:solidFill>
            <a:srgbClr val="28AAE2"/>
          </a:solidFill>
        </p:spPr>
        <p:txBody>
          <a:bodyPr wrap="square" lIns="0" tIns="0" rIns="0" bIns="0" rtlCol="0">
            <a:noAutofit/>
          </a:bodyPr>
          <a:lstStyle/>
          <a:p>
            <a:endParaRPr/>
          </a:p>
        </p:txBody>
      </p:sp>
      <p:sp>
        <p:nvSpPr>
          <p:cNvPr id="8" name="object 8"/>
          <p:cNvSpPr/>
          <p:nvPr/>
        </p:nvSpPr>
        <p:spPr>
          <a:xfrm>
            <a:off x="4051585" y="4365605"/>
            <a:ext cx="869976" cy="1555121"/>
          </a:xfrm>
          <a:custGeom>
            <a:avLst/>
            <a:gdLst/>
            <a:ahLst/>
            <a:cxnLst/>
            <a:rect l="l" t="t" r="r" b="b"/>
            <a:pathLst>
              <a:path w="869976" h="1555121">
                <a:moveTo>
                  <a:pt x="869976" y="0"/>
                </a:moveTo>
                <a:lnTo>
                  <a:pt x="130142" y="242558"/>
                </a:lnTo>
                <a:lnTo>
                  <a:pt x="135318" y="377454"/>
                </a:lnTo>
                <a:lnTo>
                  <a:pt x="199395" y="377454"/>
                </a:lnTo>
                <a:lnTo>
                  <a:pt x="832583" y="169860"/>
                </a:lnTo>
                <a:lnTo>
                  <a:pt x="835301" y="146610"/>
                </a:lnTo>
                <a:lnTo>
                  <a:pt x="840613" y="113264"/>
                </a:lnTo>
                <a:lnTo>
                  <a:pt x="847311" y="80229"/>
                </a:lnTo>
                <a:lnTo>
                  <a:pt x="855406" y="47475"/>
                </a:lnTo>
                <a:lnTo>
                  <a:pt x="864910" y="14971"/>
                </a:lnTo>
                <a:lnTo>
                  <a:pt x="869976" y="0"/>
                </a:lnTo>
                <a:close/>
              </a:path>
              <a:path w="869976" h="1555121">
                <a:moveTo>
                  <a:pt x="591927" y="249167"/>
                </a:moveTo>
                <a:lnTo>
                  <a:pt x="463642" y="377454"/>
                </a:lnTo>
                <a:lnTo>
                  <a:pt x="720213" y="377454"/>
                </a:lnTo>
                <a:lnTo>
                  <a:pt x="591927" y="249167"/>
                </a:lnTo>
                <a:close/>
              </a:path>
              <a:path w="869976" h="1555121">
                <a:moveTo>
                  <a:pt x="463283" y="627301"/>
                </a:moveTo>
                <a:lnTo>
                  <a:pt x="423276" y="628733"/>
                </a:lnTo>
                <a:lnTo>
                  <a:pt x="384528" y="632976"/>
                </a:lnTo>
                <a:lnTo>
                  <a:pt x="311147" y="649584"/>
                </a:lnTo>
                <a:lnTo>
                  <a:pt x="243829" y="676500"/>
                </a:lnTo>
                <a:lnTo>
                  <a:pt x="183259" y="713099"/>
                </a:lnTo>
                <a:lnTo>
                  <a:pt x="130124" y="758756"/>
                </a:lnTo>
                <a:lnTo>
                  <a:pt x="85110" y="812846"/>
                </a:lnTo>
                <a:lnTo>
                  <a:pt x="48904" y="874744"/>
                </a:lnTo>
                <a:lnTo>
                  <a:pt x="22192" y="943825"/>
                </a:lnTo>
                <a:lnTo>
                  <a:pt x="12612" y="980864"/>
                </a:lnTo>
                <a:lnTo>
                  <a:pt x="5662" y="1019464"/>
                </a:lnTo>
                <a:lnTo>
                  <a:pt x="1429" y="1059548"/>
                </a:lnTo>
                <a:lnTo>
                  <a:pt x="0" y="1101036"/>
                </a:lnTo>
                <a:lnTo>
                  <a:pt x="1392" y="1141113"/>
                </a:lnTo>
                <a:lnTo>
                  <a:pt x="5522" y="1180074"/>
                </a:lnTo>
                <a:lnTo>
                  <a:pt x="12314" y="1217816"/>
                </a:lnTo>
                <a:lnTo>
                  <a:pt x="33588" y="1289241"/>
                </a:lnTo>
                <a:lnTo>
                  <a:pt x="64622" y="1354575"/>
                </a:lnTo>
                <a:lnTo>
                  <a:pt x="104823" y="1413008"/>
                </a:lnTo>
                <a:lnTo>
                  <a:pt x="153598" y="1463726"/>
                </a:lnTo>
                <a:lnTo>
                  <a:pt x="210353" y="1505918"/>
                </a:lnTo>
                <a:lnTo>
                  <a:pt x="274496" y="1538772"/>
                </a:lnTo>
                <a:lnTo>
                  <a:pt x="322456" y="1555121"/>
                </a:lnTo>
                <a:lnTo>
                  <a:pt x="608333" y="1555121"/>
                </a:lnTo>
                <a:lnTo>
                  <a:pt x="657266" y="1538772"/>
                </a:lnTo>
                <a:lnTo>
                  <a:pt x="722288" y="1505918"/>
                </a:lnTo>
                <a:lnTo>
                  <a:pt x="779424" y="1463726"/>
                </a:lnTo>
                <a:lnTo>
                  <a:pt x="828206" y="1413008"/>
                </a:lnTo>
                <a:lnTo>
                  <a:pt x="868165" y="1354575"/>
                </a:lnTo>
                <a:lnTo>
                  <a:pt x="898832" y="1289241"/>
                </a:lnTo>
                <a:lnTo>
                  <a:pt x="919739" y="1217816"/>
                </a:lnTo>
                <a:lnTo>
                  <a:pt x="926385" y="1180074"/>
                </a:lnTo>
                <a:lnTo>
                  <a:pt x="930416" y="1141113"/>
                </a:lnTo>
                <a:lnTo>
                  <a:pt x="931773" y="1101036"/>
                </a:lnTo>
                <a:lnTo>
                  <a:pt x="929678" y="1059548"/>
                </a:lnTo>
                <a:lnTo>
                  <a:pt x="924986" y="1019464"/>
                </a:lnTo>
                <a:lnTo>
                  <a:pt x="917757" y="980864"/>
                </a:lnTo>
                <a:lnTo>
                  <a:pt x="908047" y="943825"/>
                </a:lnTo>
                <a:lnTo>
                  <a:pt x="881425" y="874744"/>
                </a:lnTo>
                <a:lnTo>
                  <a:pt x="845587" y="812846"/>
                </a:lnTo>
                <a:lnTo>
                  <a:pt x="801003" y="758756"/>
                </a:lnTo>
                <a:lnTo>
                  <a:pt x="748141" y="713099"/>
                </a:lnTo>
                <a:lnTo>
                  <a:pt x="687469" y="676500"/>
                </a:lnTo>
                <a:lnTo>
                  <a:pt x="619456" y="649584"/>
                </a:lnTo>
                <a:lnTo>
                  <a:pt x="544571" y="632976"/>
                </a:lnTo>
                <a:lnTo>
                  <a:pt x="504698" y="628733"/>
                </a:lnTo>
                <a:lnTo>
                  <a:pt x="463283" y="627301"/>
                </a:lnTo>
                <a:close/>
              </a:path>
            </a:pathLst>
          </a:custGeom>
          <a:solidFill>
            <a:srgbClr val="82C2EA"/>
          </a:solidFill>
        </p:spPr>
        <p:txBody>
          <a:bodyPr wrap="square" lIns="0" tIns="0" rIns="0" bIns="0" rtlCol="0">
            <a:noAutofit/>
          </a:bodyPr>
          <a:lstStyle/>
          <a:p>
            <a:endParaRPr/>
          </a:p>
        </p:txBody>
      </p:sp>
      <p:sp>
        <p:nvSpPr>
          <p:cNvPr id="9" name="object 9"/>
          <p:cNvSpPr/>
          <p:nvPr/>
        </p:nvSpPr>
        <p:spPr>
          <a:xfrm>
            <a:off x="7452080" y="2019425"/>
            <a:ext cx="1273035" cy="1273022"/>
          </a:xfrm>
          <a:custGeom>
            <a:avLst/>
            <a:gdLst/>
            <a:ahLst/>
            <a:cxnLst/>
            <a:rect l="l" t="t" r="r" b="b"/>
            <a:pathLst>
              <a:path w="1273035" h="1273022">
                <a:moveTo>
                  <a:pt x="636511" y="0"/>
                </a:moveTo>
                <a:lnTo>
                  <a:pt x="584309" y="2110"/>
                </a:lnTo>
                <a:lnTo>
                  <a:pt x="533268" y="8330"/>
                </a:lnTo>
                <a:lnTo>
                  <a:pt x="483554" y="18498"/>
                </a:lnTo>
                <a:lnTo>
                  <a:pt x="435329" y="32449"/>
                </a:lnTo>
                <a:lnTo>
                  <a:pt x="388757" y="50020"/>
                </a:lnTo>
                <a:lnTo>
                  <a:pt x="344003" y="71046"/>
                </a:lnTo>
                <a:lnTo>
                  <a:pt x="301229" y="95363"/>
                </a:lnTo>
                <a:lnTo>
                  <a:pt x="260601" y="122809"/>
                </a:lnTo>
                <a:lnTo>
                  <a:pt x="222281" y="153219"/>
                </a:lnTo>
                <a:lnTo>
                  <a:pt x="186434" y="186429"/>
                </a:lnTo>
                <a:lnTo>
                  <a:pt x="153223" y="222276"/>
                </a:lnTo>
                <a:lnTo>
                  <a:pt x="122813" y="260595"/>
                </a:lnTo>
                <a:lnTo>
                  <a:pt x="95366" y="301224"/>
                </a:lnTo>
                <a:lnTo>
                  <a:pt x="71048" y="343997"/>
                </a:lnTo>
                <a:lnTo>
                  <a:pt x="50021" y="388752"/>
                </a:lnTo>
                <a:lnTo>
                  <a:pt x="32450" y="435324"/>
                </a:lnTo>
                <a:lnTo>
                  <a:pt x="18499" y="483550"/>
                </a:lnTo>
                <a:lnTo>
                  <a:pt x="8331" y="533265"/>
                </a:lnTo>
                <a:lnTo>
                  <a:pt x="2110" y="584307"/>
                </a:lnTo>
                <a:lnTo>
                  <a:pt x="0" y="636511"/>
                </a:lnTo>
                <a:lnTo>
                  <a:pt x="2110" y="688715"/>
                </a:lnTo>
                <a:lnTo>
                  <a:pt x="8331" y="739756"/>
                </a:lnTo>
                <a:lnTo>
                  <a:pt x="18499" y="789472"/>
                </a:lnTo>
                <a:lnTo>
                  <a:pt x="32450" y="837698"/>
                </a:lnTo>
                <a:lnTo>
                  <a:pt x="50021" y="884270"/>
                </a:lnTo>
                <a:lnTo>
                  <a:pt x="71048" y="929025"/>
                </a:lnTo>
                <a:lnTo>
                  <a:pt x="95366" y="971798"/>
                </a:lnTo>
                <a:lnTo>
                  <a:pt x="122813" y="1012426"/>
                </a:lnTo>
                <a:lnTo>
                  <a:pt x="153223" y="1050746"/>
                </a:lnTo>
                <a:lnTo>
                  <a:pt x="186434" y="1086592"/>
                </a:lnTo>
                <a:lnTo>
                  <a:pt x="222281" y="1119803"/>
                </a:lnTo>
                <a:lnTo>
                  <a:pt x="260601" y="1150212"/>
                </a:lnTo>
                <a:lnTo>
                  <a:pt x="301229" y="1177658"/>
                </a:lnTo>
                <a:lnTo>
                  <a:pt x="344003" y="1201976"/>
                </a:lnTo>
                <a:lnTo>
                  <a:pt x="388757" y="1223002"/>
                </a:lnTo>
                <a:lnTo>
                  <a:pt x="435329" y="1240572"/>
                </a:lnTo>
                <a:lnTo>
                  <a:pt x="483554" y="1254523"/>
                </a:lnTo>
                <a:lnTo>
                  <a:pt x="533268" y="1264691"/>
                </a:lnTo>
                <a:lnTo>
                  <a:pt x="584309" y="1270912"/>
                </a:lnTo>
                <a:lnTo>
                  <a:pt x="636511" y="1273022"/>
                </a:lnTo>
                <a:lnTo>
                  <a:pt x="688715" y="1270912"/>
                </a:lnTo>
                <a:lnTo>
                  <a:pt x="739757" y="1264691"/>
                </a:lnTo>
                <a:lnTo>
                  <a:pt x="789473" y="1254523"/>
                </a:lnTo>
                <a:lnTo>
                  <a:pt x="837699" y="1240572"/>
                </a:lnTo>
                <a:lnTo>
                  <a:pt x="884272" y="1223002"/>
                </a:lnTo>
                <a:lnTo>
                  <a:pt x="929027" y="1201976"/>
                </a:lnTo>
                <a:lnTo>
                  <a:pt x="971802" y="1177658"/>
                </a:lnTo>
                <a:lnTo>
                  <a:pt x="1012431" y="1150212"/>
                </a:lnTo>
                <a:lnTo>
                  <a:pt x="1050751" y="1119803"/>
                </a:lnTo>
                <a:lnTo>
                  <a:pt x="1086599" y="1086592"/>
                </a:lnTo>
                <a:lnTo>
                  <a:pt x="1118009" y="1052690"/>
                </a:lnTo>
                <a:lnTo>
                  <a:pt x="636511" y="1052690"/>
                </a:lnTo>
                <a:lnTo>
                  <a:pt x="602380" y="1051310"/>
                </a:lnTo>
                <a:lnTo>
                  <a:pt x="536505" y="1040594"/>
                </a:lnTo>
                <a:lnTo>
                  <a:pt x="474524" y="1019984"/>
                </a:lnTo>
                <a:lnTo>
                  <a:pt x="417297" y="990335"/>
                </a:lnTo>
                <a:lnTo>
                  <a:pt x="365678" y="952507"/>
                </a:lnTo>
                <a:lnTo>
                  <a:pt x="320527" y="907354"/>
                </a:lnTo>
                <a:lnTo>
                  <a:pt x="282698" y="855734"/>
                </a:lnTo>
                <a:lnTo>
                  <a:pt x="253050" y="798504"/>
                </a:lnTo>
                <a:lnTo>
                  <a:pt x="232440" y="736522"/>
                </a:lnTo>
                <a:lnTo>
                  <a:pt x="221724" y="670643"/>
                </a:lnTo>
                <a:lnTo>
                  <a:pt x="220345" y="636511"/>
                </a:lnTo>
                <a:lnTo>
                  <a:pt x="221724" y="602378"/>
                </a:lnTo>
                <a:lnTo>
                  <a:pt x="232440" y="536500"/>
                </a:lnTo>
                <a:lnTo>
                  <a:pt x="253050" y="474517"/>
                </a:lnTo>
                <a:lnTo>
                  <a:pt x="282698" y="417288"/>
                </a:lnTo>
                <a:lnTo>
                  <a:pt x="320527" y="365668"/>
                </a:lnTo>
                <a:lnTo>
                  <a:pt x="365678" y="320515"/>
                </a:lnTo>
                <a:lnTo>
                  <a:pt x="417297" y="282686"/>
                </a:lnTo>
                <a:lnTo>
                  <a:pt x="474524" y="253038"/>
                </a:lnTo>
                <a:lnTo>
                  <a:pt x="536505" y="232427"/>
                </a:lnTo>
                <a:lnTo>
                  <a:pt x="602380" y="221711"/>
                </a:lnTo>
                <a:lnTo>
                  <a:pt x="636511" y="220332"/>
                </a:lnTo>
                <a:lnTo>
                  <a:pt x="1118009" y="220332"/>
                </a:lnTo>
                <a:lnTo>
                  <a:pt x="1086599" y="186429"/>
                </a:lnTo>
                <a:lnTo>
                  <a:pt x="1050751" y="153219"/>
                </a:lnTo>
                <a:lnTo>
                  <a:pt x="1012431" y="122809"/>
                </a:lnTo>
                <a:lnTo>
                  <a:pt x="971802" y="95363"/>
                </a:lnTo>
                <a:lnTo>
                  <a:pt x="929027" y="71046"/>
                </a:lnTo>
                <a:lnTo>
                  <a:pt x="884272" y="50020"/>
                </a:lnTo>
                <a:lnTo>
                  <a:pt x="837699" y="32449"/>
                </a:lnTo>
                <a:lnTo>
                  <a:pt x="789473" y="18498"/>
                </a:lnTo>
                <a:lnTo>
                  <a:pt x="739757" y="8330"/>
                </a:lnTo>
                <a:lnTo>
                  <a:pt x="688715" y="2110"/>
                </a:lnTo>
                <a:lnTo>
                  <a:pt x="636511" y="0"/>
                </a:lnTo>
                <a:close/>
              </a:path>
              <a:path w="1273035" h="1273022">
                <a:moveTo>
                  <a:pt x="1118009" y="220332"/>
                </a:moveTo>
                <a:lnTo>
                  <a:pt x="636511" y="220332"/>
                </a:lnTo>
                <a:lnTo>
                  <a:pt x="670643" y="221711"/>
                </a:lnTo>
                <a:lnTo>
                  <a:pt x="704016" y="225779"/>
                </a:lnTo>
                <a:lnTo>
                  <a:pt x="768054" y="241549"/>
                </a:lnTo>
                <a:lnTo>
                  <a:pt x="827767" y="266786"/>
                </a:lnTo>
                <a:lnTo>
                  <a:pt x="882299" y="300632"/>
                </a:lnTo>
                <a:lnTo>
                  <a:pt x="930792" y="342230"/>
                </a:lnTo>
                <a:lnTo>
                  <a:pt x="972390" y="390723"/>
                </a:lnTo>
                <a:lnTo>
                  <a:pt x="1006236" y="445255"/>
                </a:lnTo>
                <a:lnTo>
                  <a:pt x="1031472" y="504968"/>
                </a:lnTo>
                <a:lnTo>
                  <a:pt x="1047243" y="569006"/>
                </a:lnTo>
                <a:lnTo>
                  <a:pt x="1052690" y="636511"/>
                </a:lnTo>
                <a:lnTo>
                  <a:pt x="1051310" y="670643"/>
                </a:lnTo>
                <a:lnTo>
                  <a:pt x="1040594" y="736522"/>
                </a:lnTo>
                <a:lnTo>
                  <a:pt x="1019984" y="798504"/>
                </a:lnTo>
                <a:lnTo>
                  <a:pt x="990335" y="855734"/>
                </a:lnTo>
                <a:lnTo>
                  <a:pt x="952507" y="907354"/>
                </a:lnTo>
                <a:lnTo>
                  <a:pt x="907354" y="952507"/>
                </a:lnTo>
                <a:lnTo>
                  <a:pt x="855734" y="990335"/>
                </a:lnTo>
                <a:lnTo>
                  <a:pt x="798504" y="1019984"/>
                </a:lnTo>
                <a:lnTo>
                  <a:pt x="736522" y="1040594"/>
                </a:lnTo>
                <a:lnTo>
                  <a:pt x="670643" y="1051310"/>
                </a:lnTo>
                <a:lnTo>
                  <a:pt x="636511" y="1052690"/>
                </a:lnTo>
                <a:lnTo>
                  <a:pt x="1118009" y="1052690"/>
                </a:lnTo>
                <a:lnTo>
                  <a:pt x="1150221" y="1012426"/>
                </a:lnTo>
                <a:lnTo>
                  <a:pt x="1177667" y="971798"/>
                </a:lnTo>
                <a:lnTo>
                  <a:pt x="1201986" y="929025"/>
                </a:lnTo>
                <a:lnTo>
                  <a:pt x="1223013" y="884270"/>
                </a:lnTo>
                <a:lnTo>
                  <a:pt x="1240584" y="837698"/>
                </a:lnTo>
                <a:lnTo>
                  <a:pt x="1254535" y="789472"/>
                </a:lnTo>
                <a:lnTo>
                  <a:pt x="1264704" y="739756"/>
                </a:lnTo>
                <a:lnTo>
                  <a:pt x="1270925" y="688715"/>
                </a:lnTo>
                <a:lnTo>
                  <a:pt x="1273035" y="636511"/>
                </a:lnTo>
                <a:lnTo>
                  <a:pt x="1270925" y="584307"/>
                </a:lnTo>
                <a:lnTo>
                  <a:pt x="1264704" y="533265"/>
                </a:lnTo>
                <a:lnTo>
                  <a:pt x="1254535" y="483550"/>
                </a:lnTo>
                <a:lnTo>
                  <a:pt x="1240584" y="435324"/>
                </a:lnTo>
                <a:lnTo>
                  <a:pt x="1223013" y="388752"/>
                </a:lnTo>
                <a:lnTo>
                  <a:pt x="1201986" y="343997"/>
                </a:lnTo>
                <a:lnTo>
                  <a:pt x="1177667" y="301224"/>
                </a:lnTo>
                <a:lnTo>
                  <a:pt x="1150221" y="260595"/>
                </a:lnTo>
                <a:lnTo>
                  <a:pt x="1119810" y="222276"/>
                </a:lnTo>
                <a:lnTo>
                  <a:pt x="1118009" y="220332"/>
                </a:lnTo>
                <a:close/>
              </a:path>
            </a:pathLst>
          </a:custGeom>
          <a:solidFill>
            <a:srgbClr val="ED1D24"/>
          </a:solidFill>
        </p:spPr>
        <p:txBody>
          <a:bodyPr wrap="square" lIns="0" tIns="0" rIns="0" bIns="0" rtlCol="0">
            <a:noAutofit/>
          </a:bodyPr>
          <a:lstStyle/>
          <a:p>
            <a:endParaRPr/>
          </a:p>
        </p:txBody>
      </p:sp>
      <p:sp>
        <p:nvSpPr>
          <p:cNvPr id="10" name="object 10"/>
          <p:cNvSpPr/>
          <p:nvPr/>
        </p:nvSpPr>
        <p:spPr>
          <a:xfrm>
            <a:off x="7598933" y="2166272"/>
            <a:ext cx="979335" cy="979322"/>
          </a:xfrm>
          <a:custGeom>
            <a:avLst/>
            <a:gdLst/>
            <a:ahLst/>
            <a:cxnLst/>
            <a:rect l="l" t="t" r="r" b="b"/>
            <a:pathLst>
              <a:path w="979335" h="979322">
                <a:moveTo>
                  <a:pt x="835075" y="0"/>
                </a:moveTo>
                <a:lnTo>
                  <a:pt x="0" y="835063"/>
                </a:lnTo>
                <a:lnTo>
                  <a:pt x="144259" y="979322"/>
                </a:lnTo>
                <a:lnTo>
                  <a:pt x="979335" y="144259"/>
                </a:lnTo>
                <a:lnTo>
                  <a:pt x="835075" y="0"/>
                </a:lnTo>
                <a:close/>
              </a:path>
            </a:pathLst>
          </a:custGeom>
          <a:solidFill>
            <a:srgbClr val="ED1D24"/>
          </a:solidFill>
        </p:spPr>
        <p:txBody>
          <a:bodyPr wrap="square" lIns="0" tIns="0" rIns="0" bIns="0" rtlCol="0">
            <a:noAutofit/>
          </a:bodyPr>
          <a:lstStyle/>
          <a:p>
            <a:endParaRPr/>
          </a:p>
        </p:txBody>
      </p:sp>
    </p:spTree>
    <p:extLst>
      <p:ext uri="{BB962C8B-B14F-4D97-AF65-F5344CB8AC3E}">
        <p14:creationId xmlns:p14="http://schemas.microsoft.com/office/powerpoint/2010/main" val="1605245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04800"/>
            <a:ext cx="8915400" cy="1153160"/>
          </a:xfrm>
          <a:prstGeom prst="rect">
            <a:avLst/>
          </a:prstGeom>
        </p:spPr>
        <p:txBody>
          <a:bodyPr vert="horz" wrap="square" lIns="0" tIns="0" rIns="0" bIns="0" rtlCol="0">
            <a:noAutofit/>
          </a:bodyPr>
          <a:lstStyle/>
          <a:p>
            <a:pPr marL="12700" marR="12700" indent="648335" algn="ctr">
              <a:lnSpc>
                <a:spcPct val="100000"/>
              </a:lnSpc>
            </a:pPr>
            <a:r>
              <a:rPr sz="3000" spc="-60" dirty="0" smtClean="0">
                <a:solidFill>
                  <a:srgbClr val="000000"/>
                </a:solidFill>
                <a:latin typeface="Georgia"/>
                <a:cs typeface="Georgia"/>
              </a:rPr>
              <a:t>Compassionat</a:t>
            </a:r>
            <a:r>
              <a:rPr sz="3000" spc="0" dirty="0" smtClean="0">
                <a:solidFill>
                  <a:srgbClr val="000000"/>
                </a:solidFill>
                <a:latin typeface="Georgia"/>
                <a:cs typeface="Georgia"/>
              </a:rPr>
              <a:t>e</a:t>
            </a:r>
            <a:r>
              <a:rPr sz="3000" spc="-125" dirty="0" smtClean="0">
                <a:solidFill>
                  <a:srgbClr val="000000"/>
                </a:solidFill>
                <a:latin typeface="Georgia"/>
                <a:cs typeface="Georgia"/>
              </a:rPr>
              <a:t> </a:t>
            </a:r>
            <a:r>
              <a:rPr sz="3000" spc="-60" dirty="0" smtClean="0">
                <a:solidFill>
                  <a:srgbClr val="000000"/>
                </a:solidFill>
                <a:latin typeface="Georgia"/>
                <a:cs typeface="Georgia"/>
              </a:rPr>
              <a:t>car</a:t>
            </a:r>
            <a:r>
              <a:rPr sz="3000" spc="0" dirty="0" smtClean="0">
                <a:solidFill>
                  <a:srgbClr val="000000"/>
                </a:solidFill>
                <a:latin typeface="Georgia"/>
                <a:cs typeface="Georgia"/>
              </a:rPr>
              <a:t>e</a:t>
            </a:r>
            <a:r>
              <a:rPr sz="3000" spc="-125" dirty="0" smtClean="0">
                <a:solidFill>
                  <a:srgbClr val="000000"/>
                </a:solidFill>
                <a:latin typeface="Georgia"/>
                <a:cs typeface="Georgia"/>
              </a:rPr>
              <a:t> </a:t>
            </a:r>
            <a:r>
              <a:rPr sz="3000" spc="-60" dirty="0" smtClean="0">
                <a:solidFill>
                  <a:srgbClr val="000000"/>
                </a:solidFill>
                <a:latin typeface="Georgia"/>
                <a:cs typeface="Georgia"/>
              </a:rPr>
              <a:t>or</a:t>
            </a:r>
            <a:endParaRPr lang="en-US" sz="3000" spc="-60" dirty="0" smtClean="0">
              <a:solidFill>
                <a:srgbClr val="000000"/>
              </a:solidFill>
              <a:latin typeface="Georgia"/>
              <a:cs typeface="Georgia"/>
            </a:endParaRPr>
          </a:p>
          <a:p>
            <a:pPr marL="12700" marR="12700" indent="648335" algn="ctr">
              <a:lnSpc>
                <a:spcPct val="100000"/>
              </a:lnSpc>
            </a:pPr>
            <a:r>
              <a:rPr sz="3000" spc="-60" dirty="0" smtClean="0">
                <a:solidFill>
                  <a:srgbClr val="000000"/>
                </a:solidFill>
                <a:latin typeface="Georgia"/>
                <a:cs typeface="Georgia"/>
              </a:rPr>
              <a:t>increase</a:t>
            </a:r>
            <a:r>
              <a:rPr sz="3000" spc="0" dirty="0" smtClean="0">
                <a:solidFill>
                  <a:srgbClr val="000000"/>
                </a:solidFill>
                <a:latin typeface="Georgia"/>
                <a:cs typeface="Georgia"/>
              </a:rPr>
              <a:t>d</a:t>
            </a:r>
            <a:r>
              <a:rPr sz="3000" spc="-125" dirty="0" smtClean="0">
                <a:solidFill>
                  <a:srgbClr val="000000"/>
                </a:solidFill>
                <a:latin typeface="Georgia"/>
                <a:cs typeface="Georgia"/>
              </a:rPr>
              <a:t> </a:t>
            </a:r>
            <a:r>
              <a:rPr sz="3000" spc="-60" dirty="0" smtClean="0">
                <a:solidFill>
                  <a:srgbClr val="000000"/>
                </a:solidFill>
                <a:latin typeface="Georgia"/>
                <a:cs typeface="Georgia"/>
              </a:rPr>
              <a:t>acces</a:t>
            </a:r>
            <a:r>
              <a:rPr sz="3000" spc="0" dirty="0" smtClean="0">
                <a:solidFill>
                  <a:srgbClr val="000000"/>
                </a:solidFill>
                <a:latin typeface="Georgia"/>
                <a:cs typeface="Georgia"/>
              </a:rPr>
              <a:t>s</a:t>
            </a:r>
            <a:r>
              <a:rPr sz="3000" spc="-125" dirty="0" smtClean="0">
                <a:solidFill>
                  <a:srgbClr val="000000"/>
                </a:solidFill>
                <a:latin typeface="Georgia"/>
                <a:cs typeface="Georgia"/>
              </a:rPr>
              <a:t> </a:t>
            </a:r>
            <a:r>
              <a:rPr sz="3000" spc="-60" dirty="0" smtClean="0">
                <a:solidFill>
                  <a:srgbClr val="000000"/>
                </a:solidFill>
                <a:latin typeface="Georgia"/>
                <a:cs typeface="Georgia"/>
              </a:rPr>
              <a:t>t</a:t>
            </a:r>
            <a:r>
              <a:rPr sz="3000" spc="0" dirty="0" smtClean="0">
                <a:solidFill>
                  <a:srgbClr val="000000"/>
                </a:solidFill>
                <a:latin typeface="Georgia"/>
                <a:cs typeface="Georgia"/>
              </a:rPr>
              <a:t>o</a:t>
            </a:r>
            <a:r>
              <a:rPr lang="en-US" sz="3000" dirty="0">
                <a:solidFill>
                  <a:srgbClr val="000000"/>
                </a:solidFill>
                <a:latin typeface="Georgia"/>
                <a:cs typeface="Georgia"/>
              </a:rPr>
              <a:t> </a:t>
            </a:r>
            <a:r>
              <a:rPr sz="3000" spc="-60" dirty="0" smtClean="0">
                <a:solidFill>
                  <a:srgbClr val="000000"/>
                </a:solidFill>
                <a:latin typeface="Georgia"/>
                <a:cs typeface="Georgia"/>
              </a:rPr>
              <a:t>marijuana?</a:t>
            </a:r>
            <a:endParaRPr sz="3000" dirty="0">
              <a:solidFill>
                <a:srgbClr val="000000"/>
              </a:solidFill>
              <a:latin typeface="Georgia"/>
              <a:cs typeface="Georgia"/>
            </a:endParaRPr>
          </a:p>
        </p:txBody>
      </p:sp>
      <p:sp>
        <p:nvSpPr>
          <p:cNvPr id="3" name="object 3"/>
          <p:cNvSpPr/>
          <p:nvPr/>
        </p:nvSpPr>
        <p:spPr>
          <a:xfrm>
            <a:off x="614015" y="2272629"/>
            <a:ext cx="5058576" cy="3670843"/>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txBox="1"/>
          <p:nvPr/>
        </p:nvSpPr>
        <p:spPr>
          <a:xfrm>
            <a:off x="6283505" y="2004268"/>
            <a:ext cx="2230755" cy="3975100"/>
          </a:xfrm>
          <a:prstGeom prst="rect">
            <a:avLst/>
          </a:prstGeom>
        </p:spPr>
        <p:txBody>
          <a:bodyPr vert="horz" wrap="square" lIns="0" tIns="0" rIns="0" bIns="0" rtlCol="0">
            <a:noAutofit/>
          </a:bodyPr>
          <a:lstStyle/>
          <a:p>
            <a:pPr marL="12700">
              <a:lnSpc>
                <a:spcPct val="100000"/>
              </a:lnSpc>
            </a:pPr>
            <a:r>
              <a:rPr sz="6500" b="1" dirty="0" smtClean="0">
                <a:solidFill>
                  <a:srgbClr val="ED1D24"/>
                </a:solidFill>
                <a:latin typeface="Times New Roman"/>
                <a:cs typeface="Times New Roman"/>
              </a:rPr>
              <a:t>&gt;80%</a:t>
            </a:r>
            <a:endParaRPr sz="6500" dirty="0">
              <a:latin typeface="Times New Roman"/>
              <a:cs typeface="Times New Roman"/>
            </a:endParaRPr>
          </a:p>
          <a:p>
            <a:pPr>
              <a:lnSpc>
                <a:spcPts val="1000"/>
              </a:lnSpc>
            </a:pPr>
            <a:endParaRPr sz="1000" dirty="0"/>
          </a:p>
          <a:p>
            <a:pPr>
              <a:lnSpc>
                <a:spcPts val="1000"/>
              </a:lnSpc>
            </a:pPr>
            <a:endParaRPr sz="1000" dirty="0"/>
          </a:p>
          <a:p>
            <a:pPr>
              <a:lnSpc>
                <a:spcPts val="1400"/>
              </a:lnSpc>
              <a:spcBef>
                <a:spcPts val="24"/>
              </a:spcBef>
            </a:pPr>
            <a:endParaRPr sz="1400" dirty="0"/>
          </a:p>
          <a:p>
            <a:pPr marL="254000" marR="22860" indent="-241935">
              <a:lnSpc>
                <a:spcPts val="2000"/>
              </a:lnSpc>
              <a:buClr>
                <a:srgbClr val="ED1D24"/>
              </a:buClr>
              <a:buFont typeface="Times New Roman"/>
              <a:buChar char="•"/>
              <a:tabLst>
                <a:tab pos="234950" algn="l"/>
              </a:tabLst>
            </a:pPr>
            <a:r>
              <a:rPr sz="1800" spc="-150" dirty="0" smtClean="0">
                <a:solidFill>
                  <a:srgbClr val="000000"/>
                </a:solidFill>
                <a:latin typeface="Times New Roman"/>
                <a:cs typeface="Times New Roman"/>
              </a:rPr>
              <a:t>M</a:t>
            </a:r>
            <a:r>
              <a:rPr sz="1800" spc="60" dirty="0" smtClean="0">
                <a:solidFill>
                  <a:srgbClr val="000000"/>
                </a:solidFill>
                <a:latin typeface="Times New Roman"/>
                <a:cs typeface="Times New Roman"/>
              </a:rPr>
              <a:t>ost</a:t>
            </a:r>
            <a:r>
              <a:rPr sz="1800" spc="-70" dirty="0" smtClean="0">
                <a:solidFill>
                  <a:srgbClr val="000000"/>
                </a:solidFill>
                <a:latin typeface="Times New Roman"/>
                <a:cs typeface="Times New Roman"/>
              </a:rPr>
              <a:t> </a:t>
            </a:r>
            <a:r>
              <a:rPr sz="1800" spc="20" dirty="0" smtClean="0">
                <a:solidFill>
                  <a:srgbClr val="000000"/>
                </a:solidFill>
                <a:latin typeface="Times New Roman"/>
                <a:cs typeface="Times New Roman"/>
              </a:rPr>
              <a:t>ca</a:t>
            </a:r>
            <a:r>
              <a:rPr sz="1800" spc="-5" dirty="0" smtClean="0">
                <a:solidFill>
                  <a:srgbClr val="000000"/>
                </a:solidFill>
                <a:latin typeface="Times New Roman"/>
                <a:cs typeface="Times New Roman"/>
              </a:rPr>
              <a:t>r</a:t>
            </a:r>
            <a:r>
              <a:rPr sz="1800" spc="105" dirty="0" smtClean="0">
                <a:solidFill>
                  <a:srgbClr val="000000"/>
                </a:solidFill>
                <a:latin typeface="Times New Roman"/>
                <a:cs typeface="Times New Roman"/>
              </a:rPr>
              <a:t>d</a:t>
            </a:r>
            <a:r>
              <a:rPr sz="1800" spc="-70" dirty="0" smtClean="0">
                <a:solidFill>
                  <a:srgbClr val="000000"/>
                </a:solidFill>
                <a:latin typeface="Times New Roman"/>
                <a:cs typeface="Times New Roman"/>
              </a:rPr>
              <a:t> </a:t>
            </a:r>
            <a:r>
              <a:rPr sz="1800" spc="45" dirty="0" smtClean="0">
                <a:solidFill>
                  <a:srgbClr val="000000"/>
                </a:solidFill>
                <a:latin typeface="Times New Roman"/>
                <a:cs typeface="Times New Roman"/>
              </a:rPr>
              <a:t>holders</a:t>
            </a:r>
            <a:r>
              <a:rPr sz="1800" spc="-70" dirty="0" smtClean="0">
                <a:solidFill>
                  <a:srgbClr val="000000"/>
                </a:solidFill>
                <a:latin typeface="Times New Roman"/>
                <a:cs typeface="Times New Roman"/>
              </a:rPr>
              <a:t> </a:t>
            </a:r>
            <a:r>
              <a:rPr sz="1800" spc="5" dirty="0" smtClean="0">
                <a:solidFill>
                  <a:srgbClr val="000000"/>
                </a:solidFill>
                <a:latin typeface="Times New Roman"/>
                <a:cs typeface="Times New Roman"/>
              </a:rPr>
              <a:t>in</a:t>
            </a:r>
            <a:r>
              <a:rPr sz="1800" spc="0" dirty="0" smtClean="0">
                <a:solidFill>
                  <a:srgbClr val="000000"/>
                </a:solidFill>
                <a:latin typeface="Times New Roman"/>
                <a:cs typeface="Times New Roman"/>
              </a:rPr>
              <a:t> </a:t>
            </a:r>
            <a:r>
              <a:rPr sz="1800" spc="-155" dirty="0" smtClean="0">
                <a:solidFill>
                  <a:srgbClr val="000000"/>
                </a:solidFill>
                <a:latin typeface="Times New Roman"/>
                <a:cs typeface="Times New Roman"/>
              </a:rPr>
              <a:t>C</a:t>
            </a:r>
            <a:r>
              <a:rPr sz="1800" spc="-210" dirty="0" smtClean="0">
                <a:solidFill>
                  <a:srgbClr val="000000"/>
                </a:solidFill>
                <a:latin typeface="Times New Roman"/>
                <a:cs typeface="Times New Roman"/>
              </a:rPr>
              <a:t>A</a:t>
            </a:r>
            <a:r>
              <a:rPr sz="1800" spc="-70" dirty="0" smtClean="0">
                <a:solidFill>
                  <a:srgbClr val="000000"/>
                </a:solidFill>
                <a:latin typeface="Times New Roman"/>
                <a:cs typeface="Times New Roman"/>
              </a:rPr>
              <a:t> </a:t>
            </a:r>
            <a:r>
              <a:rPr sz="1800" spc="85" dirty="0" smtClean="0">
                <a:solidFill>
                  <a:srgbClr val="000000"/>
                </a:solidFill>
                <a:latin typeface="Times New Roman"/>
                <a:cs typeface="Times New Roman"/>
              </a:rPr>
              <a:t>and</a:t>
            </a:r>
            <a:r>
              <a:rPr sz="1800" spc="-70" dirty="0" smtClean="0">
                <a:solidFill>
                  <a:srgbClr val="000000"/>
                </a:solidFill>
                <a:latin typeface="Times New Roman"/>
                <a:cs typeface="Times New Roman"/>
              </a:rPr>
              <a:t> </a:t>
            </a:r>
            <a:r>
              <a:rPr sz="1800" spc="-200" dirty="0" smtClean="0">
                <a:solidFill>
                  <a:srgbClr val="000000"/>
                </a:solidFill>
                <a:latin typeface="Times New Roman"/>
                <a:cs typeface="Times New Roman"/>
              </a:rPr>
              <a:t>C</a:t>
            </a:r>
            <a:r>
              <a:rPr sz="1800" spc="-65" dirty="0" smtClean="0">
                <a:solidFill>
                  <a:srgbClr val="000000"/>
                </a:solidFill>
                <a:latin typeface="Times New Roman"/>
                <a:cs typeface="Times New Roman"/>
              </a:rPr>
              <a:t>O</a:t>
            </a:r>
            <a:r>
              <a:rPr sz="1800" spc="-70" dirty="0" smtClean="0">
                <a:solidFill>
                  <a:srgbClr val="000000"/>
                </a:solidFill>
                <a:latin typeface="Times New Roman"/>
                <a:cs typeface="Times New Roman"/>
              </a:rPr>
              <a:t> </a:t>
            </a:r>
            <a:r>
              <a:rPr sz="1800" spc="30" dirty="0" smtClean="0">
                <a:solidFill>
                  <a:srgbClr val="000000"/>
                </a:solidFill>
                <a:latin typeface="Times New Roman"/>
                <a:cs typeface="Times New Roman"/>
              </a:rPr>
              <a:t>a</a:t>
            </a:r>
            <a:r>
              <a:rPr sz="1800" spc="0" dirty="0" smtClean="0">
                <a:solidFill>
                  <a:srgbClr val="000000"/>
                </a:solidFill>
                <a:latin typeface="Times New Roman"/>
                <a:cs typeface="Times New Roman"/>
              </a:rPr>
              <a:t>r</a:t>
            </a:r>
            <a:r>
              <a:rPr sz="1800" spc="100" dirty="0" smtClean="0">
                <a:solidFill>
                  <a:srgbClr val="000000"/>
                </a:solidFill>
                <a:latin typeface="Times New Roman"/>
                <a:cs typeface="Times New Roman"/>
              </a:rPr>
              <a:t>e</a:t>
            </a:r>
            <a:r>
              <a:rPr sz="1800" spc="-70" dirty="0" smtClean="0">
                <a:solidFill>
                  <a:srgbClr val="000000"/>
                </a:solidFill>
                <a:latin typeface="Times New Roman"/>
                <a:cs typeface="Times New Roman"/>
              </a:rPr>
              <a:t> </a:t>
            </a:r>
            <a:r>
              <a:rPr sz="1800" spc="35" dirty="0" smtClean="0">
                <a:solidFill>
                  <a:srgbClr val="000000"/>
                </a:solidFill>
                <a:latin typeface="Times New Roman"/>
                <a:cs typeface="Times New Roman"/>
              </a:rPr>
              <a:t>whi</a:t>
            </a:r>
            <a:r>
              <a:rPr sz="1800" spc="5" dirty="0" smtClean="0">
                <a:solidFill>
                  <a:srgbClr val="000000"/>
                </a:solidFill>
                <a:latin typeface="Times New Roman"/>
                <a:cs typeface="Times New Roman"/>
              </a:rPr>
              <a:t>t</a:t>
            </a:r>
            <a:r>
              <a:rPr sz="1800" spc="100" dirty="0" smtClean="0">
                <a:solidFill>
                  <a:srgbClr val="000000"/>
                </a:solidFill>
                <a:latin typeface="Times New Roman"/>
                <a:cs typeface="Times New Roman"/>
              </a:rPr>
              <a:t>e</a:t>
            </a:r>
            <a:r>
              <a:rPr sz="1800" spc="55" dirty="0" smtClean="0">
                <a:solidFill>
                  <a:srgbClr val="000000"/>
                </a:solidFill>
                <a:latin typeface="Times New Roman"/>
                <a:cs typeface="Times New Roman"/>
              </a:rPr>
              <a:t> </a:t>
            </a:r>
            <a:r>
              <a:rPr sz="1800" spc="90" dirty="0" smtClean="0">
                <a:solidFill>
                  <a:srgbClr val="000000"/>
                </a:solidFill>
                <a:latin typeface="Times New Roman"/>
                <a:cs typeface="Times New Roman"/>
              </a:rPr>
              <a:t>men</a:t>
            </a:r>
            <a:r>
              <a:rPr sz="1800" spc="-70" dirty="0" smtClean="0">
                <a:solidFill>
                  <a:srgbClr val="000000"/>
                </a:solidFill>
                <a:latin typeface="Times New Roman"/>
                <a:cs typeface="Times New Roman"/>
              </a:rPr>
              <a:t> </a:t>
            </a:r>
            <a:r>
              <a:rPr sz="1800" spc="114" dirty="0" smtClean="0">
                <a:solidFill>
                  <a:srgbClr val="000000"/>
                </a:solidFill>
                <a:latin typeface="Times New Roman"/>
                <a:cs typeface="Times New Roman"/>
              </a:rPr>
              <a:t>be</a:t>
            </a:r>
            <a:r>
              <a:rPr sz="1800" spc="80" dirty="0" smtClean="0">
                <a:solidFill>
                  <a:srgbClr val="000000"/>
                </a:solidFill>
                <a:latin typeface="Times New Roman"/>
                <a:cs typeface="Times New Roman"/>
              </a:rPr>
              <a:t>t</a:t>
            </a:r>
            <a:r>
              <a:rPr sz="1800" spc="-10" dirty="0" smtClean="0">
                <a:solidFill>
                  <a:srgbClr val="000000"/>
                </a:solidFill>
                <a:latin typeface="Times New Roman"/>
                <a:cs typeface="Times New Roman"/>
              </a:rPr>
              <a:t>w</a:t>
            </a:r>
            <a:r>
              <a:rPr sz="1800" spc="95" dirty="0" smtClean="0">
                <a:solidFill>
                  <a:srgbClr val="000000"/>
                </a:solidFill>
                <a:latin typeface="Times New Roman"/>
                <a:cs typeface="Times New Roman"/>
              </a:rPr>
              <a:t>een</a:t>
            </a:r>
            <a:r>
              <a:rPr sz="1800" spc="-70" dirty="0" smtClean="0">
                <a:solidFill>
                  <a:srgbClr val="000000"/>
                </a:solidFill>
                <a:latin typeface="Times New Roman"/>
                <a:cs typeface="Times New Roman"/>
              </a:rPr>
              <a:t> </a:t>
            </a:r>
            <a:r>
              <a:rPr sz="1800" spc="95" dirty="0" smtClean="0">
                <a:solidFill>
                  <a:srgbClr val="000000"/>
                </a:solidFill>
                <a:latin typeface="Times New Roman"/>
                <a:cs typeface="Times New Roman"/>
              </a:rPr>
              <a:t>the</a:t>
            </a:r>
            <a:r>
              <a:rPr sz="1800" spc="55" dirty="0" smtClean="0">
                <a:solidFill>
                  <a:srgbClr val="000000"/>
                </a:solidFill>
                <a:latin typeface="Times New Roman"/>
                <a:cs typeface="Times New Roman"/>
              </a:rPr>
              <a:t> </a:t>
            </a:r>
            <a:r>
              <a:rPr sz="1800" spc="70" dirty="0" smtClean="0">
                <a:solidFill>
                  <a:srgbClr val="000000"/>
                </a:solidFill>
                <a:latin typeface="Times New Roman"/>
                <a:cs typeface="Times New Roman"/>
              </a:rPr>
              <a:t>ages</a:t>
            </a:r>
            <a:r>
              <a:rPr sz="1800" spc="-70" dirty="0" smtClean="0">
                <a:solidFill>
                  <a:srgbClr val="000000"/>
                </a:solidFill>
                <a:latin typeface="Times New Roman"/>
                <a:cs typeface="Times New Roman"/>
              </a:rPr>
              <a:t> </a:t>
            </a:r>
            <a:r>
              <a:rPr sz="1800" spc="0" dirty="0" smtClean="0">
                <a:solidFill>
                  <a:srgbClr val="000000"/>
                </a:solidFill>
                <a:latin typeface="Times New Roman"/>
                <a:cs typeface="Times New Roman"/>
              </a:rPr>
              <a:t>of</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17</a:t>
            </a:r>
            <a:r>
              <a:rPr sz="1800" spc="-70" dirty="0" smtClean="0">
                <a:solidFill>
                  <a:srgbClr val="000000"/>
                </a:solidFill>
                <a:latin typeface="Times New Roman"/>
                <a:cs typeface="Times New Roman"/>
              </a:rPr>
              <a:t> </a:t>
            </a:r>
            <a:r>
              <a:rPr sz="1800" spc="85" dirty="0" smtClean="0">
                <a:solidFill>
                  <a:srgbClr val="000000"/>
                </a:solidFill>
                <a:latin typeface="Times New Roman"/>
                <a:cs typeface="Times New Roman"/>
              </a:rPr>
              <a:t>and</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35</a:t>
            </a:r>
            <a:endParaRPr sz="1800" dirty="0">
              <a:solidFill>
                <a:srgbClr val="000000"/>
              </a:solidFill>
              <a:latin typeface="Times New Roman"/>
              <a:cs typeface="Times New Roman"/>
            </a:endParaRPr>
          </a:p>
          <a:p>
            <a:pPr>
              <a:lnSpc>
                <a:spcPts val="950"/>
              </a:lnSpc>
              <a:spcBef>
                <a:spcPts val="49"/>
              </a:spcBef>
              <a:buClr>
                <a:srgbClr val="ED1D24"/>
              </a:buClr>
              <a:buFont typeface="Times New Roman"/>
              <a:buChar char="•"/>
            </a:pPr>
            <a:endParaRPr sz="1800" dirty="0">
              <a:solidFill>
                <a:srgbClr val="000000"/>
              </a:solidFill>
            </a:endParaRPr>
          </a:p>
          <a:p>
            <a:pPr>
              <a:lnSpc>
                <a:spcPts val="1000"/>
              </a:lnSpc>
              <a:buClr>
                <a:srgbClr val="ED1D24"/>
              </a:buClr>
              <a:buFont typeface="Times New Roman"/>
              <a:buChar char="•"/>
            </a:pPr>
            <a:endParaRPr sz="1800" dirty="0">
              <a:solidFill>
                <a:srgbClr val="000000"/>
              </a:solidFill>
            </a:endParaRPr>
          </a:p>
          <a:p>
            <a:pPr marL="254000" marR="12700" indent="-241935">
              <a:lnSpc>
                <a:spcPts val="2000"/>
              </a:lnSpc>
              <a:buClr>
                <a:srgbClr val="ED1D24"/>
              </a:buClr>
              <a:buFont typeface="Times New Roman"/>
              <a:buChar char="•"/>
              <a:tabLst>
                <a:tab pos="234950" algn="l"/>
              </a:tabLst>
            </a:pPr>
            <a:r>
              <a:rPr sz="1800" spc="-25" dirty="0" smtClean="0">
                <a:solidFill>
                  <a:srgbClr val="000000"/>
                </a:solidFill>
                <a:latin typeface="Times New Roman"/>
                <a:cs typeface="Times New Roman"/>
              </a:rPr>
              <a:t>No</a:t>
            </a:r>
            <a:r>
              <a:rPr sz="1800" spc="-70" dirty="0" smtClean="0">
                <a:solidFill>
                  <a:srgbClr val="000000"/>
                </a:solidFill>
                <a:latin typeface="Times New Roman"/>
                <a:cs typeface="Times New Roman"/>
              </a:rPr>
              <a:t> </a:t>
            </a:r>
            <a:r>
              <a:rPr sz="1800" spc="35" dirty="0" smtClean="0">
                <a:solidFill>
                  <a:srgbClr val="000000"/>
                </a:solidFill>
                <a:latin typeface="Times New Roman"/>
                <a:cs typeface="Times New Roman"/>
              </a:rPr>
              <a:t>his</a:t>
            </a:r>
            <a:r>
              <a:rPr sz="1800" spc="10" dirty="0" smtClean="0">
                <a:solidFill>
                  <a:srgbClr val="000000"/>
                </a:solidFill>
                <a:latin typeface="Times New Roman"/>
                <a:cs typeface="Times New Roman"/>
              </a:rPr>
              <a:t>t</a:t>
            </a:r>
            <a:r>
              <a:rPr sz="1800" spc="45" dirty="0" smtClean="0">
                <a:solidFill>
                  <a:srgbClr val="000000"/>
                </a:solidFill>
                <a:latin typeface="Times New Roman"/>
                <a:cs typeface="Times New Roman"/>
              </a:rPr>
              <a:t>o</a:t>
            </a:r>
            <a:r>
              <a:rPr sz="1800" spc="70" dirty="0" smtClean="0">
                <a:solidFill>
                  <a:srgbClr val="000000"/>
                </a:solidFill>
                <a:latin typeface="Times New Roman"/>
                <a:cs typeface="Times New Roman"/>
              </a:rPr>
              <a:t>r</a:t>
            </a:r>
            <a:r>
              <a:rPr sz="1800" spc="-55" dirty="0" smtClean="0">
                <a:solidFill>
                  <a:srgbClr val="000000"/>
                </a:solidFill>
                <a:latin typeface="Times New Roman"/>
                <a:cs typeface="Times New Roman"/>
              </a:rPr>
              <a:t>y</a:t>
            </a:r>
            <a:r>
              <a:rPr sz="1800" spc="-70" dirty="0" smtClean="0">
                <a:solidFill>
                  <a:srgbClr val="000000"/>
                </a:solidFill>
                <a:latin typeface="Times New Roman"/>
                <a:cs typeface="Times New Roman"/>
              </a:rPr>
              <a:t> </a:t>
            </a:r>
            <a:r>
              <a:rPr sz="1800" spc="0" dirty="0" smtClean="0">
                <a:solidFill>
                  <a:srgbClr val="000000"/>
                </a:solidFill>
                <a:latin typeface="Times New Roman"/>
                <a:cs typeface="Times New Roman"/>
              </a:rPr>
              <a:t>of</a:t>
            </a:r>
            <a:r>
              <a:rPr sz="1800" spc="-70" dirty="0" smtClean="0">
                <a:solidFill>
                  <a:srgbClr val="000000"/>
                </a:solidFill>
                <a:latin typeface="Times New Roman"/>
                <a:cs typeface="Times New Roman"/>
              </a:rPr>
              <a:t> </a:t>
            </a:r>
            <a:r>
              <a:rPr sz="1800" spc="30" dirty="0" smtClean="0">
                <a:solidFill>
                  <a:srgbClr val="000000"/>
                </a:solidFill>
                <a:latin typeface="Times New Roman"/>
                <a:cs typeface="Times New Roman"/>
              </a:rPr>
              <a:t>ch</a:t>
            </a:r>
            <a:r>
              <a:rPr sz="1800" spc="0" dirty="0" smtClean="0">
                <a:solidFill>
                  <a:srgbClr val="000000"/>
                </a:solidFill>
                <a:latin typeface="Times New Roman"/>
                <a:cs typeface="Times New Roman"/>
              </a:rPr>
              <a:t>r</a:t>
            </a:r>
            <a:r>
              <a:rPr sz="1800" spc="20" dirty="0" smtClean="0">
                <a:solidFill>
                  <a:srgbClr val="000000"/>
                </a:solidFill>
                <a:latin typeface="Times New Roman"/>
                <a:cs typeface="Times New Roman"/>
              </a:rPr>
              <a:t>onic</a:t>
            </a:r>
            <a:r>
              <a:rPr sz="1800" spc="10" dirty="0" smtClean="0">
                <a:solidFill>
                  <a:srgbClr val="000000"/>
                </a:solidFill>
                <a:latin typeface="Times New Roman"/>
                <a:cs typeface="Times New Roman"/>
              </a:rPr>
              <a:t> illness</a:t>
            </a:r>
            <a:endParaRPr sz="1800" dirty="0">
              <a:solidFill>
                <a:srgbClr val="000000"/>
              </a:solidFill>
              <a:latin typeface="Times New Roman"/>
              <a:cs typeface="Times New Roman"/>
            </a:endParaRPr>
          </a:p>
          <a:p>
            <a:pPr>
              <a:lnSpc>
                <a:spcPts val="950"/>
              </a:lnSpc>
              <a:spcBef>
                <a:spcPts val="49"/>
              </a:spcBef>
              <a:buClr>
                <a:srgbClr val="ED1D24"/>
              </a:buClr>
              <a:buFont typeface="Times New Roman"/>
              <a:buChar char="•"/>
            </a:pPr>
            <a:endParaRPr sz="1800" dirty="0">
              <a:solidFill>
                <a:srgbClr val="000000"/>
              </a:solidFill>
            </a:endParaRPr>
          </a:p>
          <a:p>
            <a:pPr>
              <a:lnSpc>
                <a:spcPts val="1000"/>
              </a:lnSpc>
              <a:buClr>
                <a:srgbClr val="ED1D24"/>
              </a:buClr>
              <a:buFont typeface="Times New Roman"/>
              <a:buChar char="•"/>
            </a:pPr>
            <a:endParaRPr sz="1800" dirty="0">
              <a:solidFill>
                <a:srgbClr val="000000"/>
              </a:solidFill>
            </a:endParaRPr>
          </a:p>
          <a:p>
            <a:pPr marL="254000" marR="296545" indent="-241935">
              <a:lnSpc>
                <a:spcPts val="2000"/>
              </a:lnSpc>
              <a:buClr>
                <a:srgbClr val="ED1D24"/>
              </a:buClr>
              <a:buFont typeface="Times New Roman"/>
              <a:buChar char="•"/>
              <a:tabLst>
                <a:tab pos="234950" algn="l"/>
              </a:tabLst>
            </a:pPr>
            <a:r>
              <a:rPr sz="1800" spc="-114" dirty="0" smtClean="0">
                <a:solidFill>
                  <a:srgbClr val="000000"/>
                </a:solidFill>
                <a:latin typeface="Times New Roman"/>
                <a:cs typeface="Times New Roman"/>
              </a:rPr>
              <a:t>H</a:t>
            </a:r>
            <a:r>
              <a:rPr sz="1800" spc="5" dirty="0" smtClean="0">
                <a:solidFill>
                  <a:srgbClr val="000000"/>
                </a:solidFill>
                <a:latin typeface="Times New Roman"/>
                <a:cs typeface="Times New Roman"/>
              </a:rPr>
              <a:t>is</a:t>
            </a:r>
            <a:r>
              <a:rPr sz="1800" spc="-10" dirty="0" smtClean="0">
                <a:solidFill>
                  <a:srgbClr val="000000"/>
                </a:solidFill>
                <a:latin typeface="Times New Roman"/>
                <a:cs typeface="Times New Roman"/>
              </a:rPr>
              <a:t>t</a:t>
            </a:r>
            <a:r>
              <a:rPr sz="1800" spc="45" dirty="0" smtClean="0">
                <a:solidFill>
                  <a:srgbClr val="000000"/>
                </a:solidFill>
                <a:latin typeface="Times New Roman"/>
                <a:cs typeface="Times New Roman"/>
              </a:rPr>
              <a:t>o</a:t>
            </a:r>
            <a:r>
              <a:rPr sz="1800" spc="70" dirty="0" smtClean="0">
                <a:solidFill>
                  <a:srgbClr val="000000"/>
                </a:solidFill>
                <a:latin typeface="Times New Roman"/>
                <a:cs typeface="Times New Roman"/>
              </a:rPr>
              <a:t>r</a:t>
            </a:r>
            <a:r>
              <a:rPr sz="1800" spc="-55" dirty="0" smtClean="0">
                <a:solidFill>
                  <a:srgbClr val="000000"/>
                </a:solidFill>
                <a:latin typeface="Times New Roman"/>
                <a:cs typeface="Times New Roman"/>
              </a:rPr>
              <a:t>y</a:t>
            </a:r>
            <a:r>
              <a:rPr sz="1800" spc="-70" dirty="0" smtClean="0">
                <a:solidFill>
                  <a:srgbClr val="000000"/>
                </a:solidFill>
                <a:latin typeface="Times New Roman"/>
                <a:cs typeface="Times New Roman"/>
              </a:rPr>
              <a:t> </a:t>
            </a:r>
            <a:r>
              <a:rPr sz="1800" spc="0" dirty="0" smtClean="0">
                <a:solidFill>
                  <a:srgbClr val="000000"/>
                </a:solidFill>
                <a:latin typeface="Times New Roman"/>
                <a:cs typeface="Times New Roman"/>
              </a:rPr>
              <a:t>of</a:t>
            </a:r>
            <a:r>
              <a:rPr sz="1800" spc="-70" dirty="0" smtClean="0">
                <a:solidFill>
                  <a:srgbClr val="000000"/>
                </a:solidFill>
                <a:latin typeface="Times New Roman"/>
                <a:cs typeface="Times New Roman"/>
              </a:rPr>
              <a:t> </a:t>
            </a:r>
            <a:r>
              <a:rPr sz="1800" spc="-220" dirty="0" smtClean="0">
                <a:solidFill>
                  <a:srgbClr val="000000"/>
                </a:solidFill>
                <a:latin typeface="Times New Roman"/>
                <a:cs typeface="Times New Roman"/>
              </a:rPr>
              <a:t>A</a:t>
            </a:r>
            <a:r>
              <a:rPr sz="1800" spc="-25" dirty="0" smtClean="0">
                <a:solidFill>
                  <a:srgbClr val="000000"/>
                </a:solidFill>
                <a:latin typeface="Times New Roman"/>
                <a:cs typeface="Times New Roman"/>
              </a:rPr>
              <a:t>l</a:t>
            </a:r>
            <a:r>
              <a:rPr sz="1800" spc="-55" dirty="0" smtClean="0">
                <a:solidFill>
                  <a:srgbClr val="000000"/>
                </a:solidFill>
                <a:latin typeface="Times New Roman"/>
                <a:cs typeface="Times New Roman"/>
              </a:rPr>
              <a:t>c</a:t>
            </a:r>
            <a:r>
              <a:rPr sz="1800" spc="45" dirty="0" smtClean="0">
                <a:solidFill>
                  <a:srgbClr val="000000"/>
                </a:solidFill>
                <a:latin typeface="Times New Roman"/>
                <a:cs typeface="Times New Roman"/>
              </a:rPr>
              <a:t>ohol</a:t>
            </a:r>
            <a:r>
              <a:rPr sz="1800" spc="25" dirty="0" smtClean="0">
                <a:solidFill>
                  <a:srgbClr val="000000"/>
                </a:solidFill>
                <a:latin typeface="Times New Roman"/>
                <a:cs typeface="Times New Roman"/>
              </a:rPr>
              <a:t> </a:t>
            </a:r>
            <a:r>
              <a:rPr sz="1800" spc="85" dirty="0" smtClean="0">
                <a:solidFill>
                  <a:srgbClr val="000000"/>
                </a:solidFill>
                <a:latin typeface="Times New Roman"/>
                <a:cs typeface="Times New Roman"/>
              </a:rPr>
              <a:t>and</a:t>
            </a:r>
            <a:r>
              <a:rPr sz="1800" spc="-70" dirty="0" smtClean="0">
                <a:solidFill>
                  <a:srgbClr val="000000"/>
                </a:solidFill>
                <a:latin typeface="Times New Roman"/>
                <a:cs typeface="Times New Roman"/>
              </a:rPr>
              <a:t> </a:t>
            </a:r>
            <a:r>
              <a:rPr sz="1800" spc="15" dirty="0" smtClean="0">
                <a:solidFill>
                  <a:srgbClr val="000000"/>
                </a:solidFill>
                <a:latin typeface="Times New Roman"/>
                <a:cs typeface="Times New Roman"/>
              </a:rPr>
              <a:t>Drug</a:t>
            </a:r>
            <a:r>
              <a:rPr sz="1800" spc="-70" dirty="0" smtClean="0">
                <a:solidFill>
                  <a:srgbClr val="000000"/>
                </a:solidFill>
                <a:latin typeface="Times New Roman"/>
                <a:cs typeface="Times New Roman"/>
              </a:rPr>
              <a:t> </a:t>
            </a:r>
            <a:r>
              <a:rPr sz="1800" spc="-160" dirty="0" smtClean="0">
                <a:solidFill>
                  <a:srgbClr val="000000"/>
                </a:solidFill>
                <a:latin typeface="Times New Roman"/>
                <a:cs typeface="Times New Roman"/>
              </a:rPr>
              <a:t>U</a:t>
            </a:r>
            <a:r>
              <a:rPr sz="1800" spc="50" dirty="0" smtClean="0">
                <a:solidFill>
                  <a:srgbClr val="000000"/>
                </a:solidFill>
                <a:latin typeface="Times New Roman"/>
                <a:cs typeface="Times New Roman"/>
              </a:rPr>
              <a:t>se</a:t>
            </a:r>
            <a:endParaRPr sz="1800" dirty="0">
              <a:solidFill>
                <a:srgbClr val="000000"/>
              </a:solidFill>
              <a:latin typeface="Times New Roman"/>
              <a:cs typeface="Times New Roman"/>
            </a:endParaRPr>
          </a:p>
        </p:txBody>
      </p:sp>
    </p:spTree>
    <p:extLst>
      <p:ext uri="{BB962C8B-B14F-4D97-AF65-F5344CB8AC3E}">
        <p14:creationId xmlns:p14="http://schemas.microsoft.com/office/powerpoint/2010/main" val="4195858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1" cy="6324809"/>
          </a:xfrm>
          <a:prstGeom prst="rect">
            <a:avLst/>
          </a:prstGeom>
        </p:spPr>
        <p:txBody>
          <a:bodyPr wrap="square">
            <a:spAutoFit/>
          </a:bodyPr>
          <a:lstStyle/>
          <a:p>
            <a:pPr>
              <a:lnSpc>
                <a:spcPct val="80000"/>
              </a:lnSpc>
            </a:pPr>
            <a:r>
              <a:rPr lang="en-US" sz="6000" b="1" dirty="0">
                <a:latin typeface="Georgia" pitchFamily="18" charset="0"/>
              </a:rPr>
              <a:t>That doesn’t mean that components </a:t>
            </a:r>
            <a:endParaRPr lang="en-US" sz="6000" b="1" dirty="0" smtClean="0">
              <a:latin typeface="Georgia" pitchFamily="18" charset="0"/>
            </a:endParaRPr>
          </a:p>
          <a:p>
            <a:pPr>
              <a:lnSpc>
                <a:spcPct val="80000"/>
              </a:lnSpc>
            </a:pPr>
            <a:r>
              <a:rPr lang="en-US" sz="6000" b="1" dirty="0" smtClean="0">
                <a:latin typeface="Georgia" pitchFamily="18" charset="0"/>
              </a:rPr>
              <a:t>in </a:t>
            </a:r>
            <a:r>
              <a:rPr lang="en-US" sz="6000" b="1" dirty="0">
                <a:latin typeface="Georgia" pitchFamily="18" charset="0"/>
              </a:rPr>
              <a:t>marijuana </a:t>
            </a:r>
            <a:r>
              <a:rPr lang="en-US" sz="6000" b="1" dirty="0" smtClean="0">
                <a:latin typeface="Georgia" pitchFamily="18" charset="0"/>
              </a:rPr>
              <a:t>do </a:t>
            </a:r>
            <a:r>
              <a:rPr lang="en-US" sz="6000" b="1" dirty="0">
                <a:latin typeface="Georgia" pitchFamily="18" charset="0"/>
              </a:rPr>
              <a:t>not have medical properties</a:t>
            </a:r>
            <a:r>
              <a:rPr lang="en-US" sz="6000" b="1" dirty="0" smtClean="0">
                <a:latin typeface="Georgia" pitchFamily="18" charset="0"/>
              </a:rPr>
              <a:t>.</a:t>
            </a:r>
            <a:endParaRPr lang="en-US" sz="6000" b="1" dirty="0">
              <a:latin typeface="Georgia" pitchFamily="18" charset="0"/>
            </a:endParaRPr>
          </a:p>
          <a:p>
            <a:pPr>
              <a:lnSpc>
                <a:spcPct val="80000"/>
              </a:lnSpc>
            </a:pPr>
            <a:endParaRPr lang="en-US" sz="4800" b="1" dirty="0" smtClean="0">
              <a:latin typeface="Georgia" pitchFamily="18" charset="0"/>
            </a:endParaRPr>
          </a:p>
          <a:p>
            <a:pPr>
              <a:lnSpc>
                <a:spcPct val="80000"/>
              </a:lnSpc>
            </a:pPr>
            <a:endParaRPr lang="en-US" sz="4800" b="1" dirty="0">
              <a:latin typeface="Georgia" pitchFamily="18" charset="0"/>
            </a:endParaRPr>
          </a:p>
          <a:p>
            <a:pPr>
              <a:lnSpc>
                <a:spcPct val="80000"/>
              </a:lnSpc>
            </a:pPr>
            <a:r>
              <a:rPr lang="en-US" sz="5400" b="1" dirty="0">
                <a:solidFill>
                  <a:schemeClr val="accent6"/>
                </a:solidFill>
                <a:latin typeface="Georgia" pitchFamily="18" charset="0"/>
              </a:rPr>
              <a:t>These are being </a:t>
            </a:r>
            <a:r>
              <a:rPr lang="en-US" sz="5400" b="1" dirty="0" smtClean="0">
                <a:solidFill>
                  <a:schemeClr val="accent6"/>
                </a:solidFill>
                <a:latin typeface="Georgia" pitchFamily="18" charset="0"/>
              </a:rPr>
              <a:t>scientifically developed</a:t>
            </a:r>
            <a:r>
              <a:rPr lang="en-US" sz="5400" b="1" dirty="0">
                <a:solidFill>
                  <a:schemeClr val="accent6"/>
                </a:solidFill>
                <a:latin typeface="Georgia" pitchFamily="18" charset="0"/>
              </a:rPr>
              <a:t>.</a:t>
            </a:r>
          </a:p>
        </p:txBody>
      </p:sp>
    </p:spTree>
    <p:extLst>
      <p:ext uri="{BB962C8B-B14F-4D97-AF65-F5344CB8AC3E}">
        <p14:creationId xmlns:p14="http://schemas.microsoft.com/office/powerpoint/2010/main" val="3523946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1200329"/>
          </a:xfrm>
          <a:prstGeom prst="rect">
            <a:avLst/>
          </a:prstGeom>
          <a:noFill/>
        </p:spPr>
        <p:txBody>
          <a:bodyPr wrap="square" rtlCol="0">
            <a:spAutoFit/>
          </a:bodyPr>
          <a:lstStyle/>
          <a:p>
            <a:pPr algn="ctr"/>
            <a:r>
              <a:rPr lang="en-US" sz="3600" b="1" dirty="0" smtClean="0">
                <a:solidFill>
                  <a:srgbClr val="FF0000"/>
                </a:solidFill>
                <a:latin typeface="Georgia" pitchFamily="18" charset="0"/>
              </a:rPr>
              <a:t>Cannabis-Based Medicines</a:t>
            </a:r>
            <a:endParaRPr lang="en-US" sz="3600" dirty="0" smtClean="0">
              <a:latin typeface="Georgia" pitchFamily="18" charset="0"/>
            </a:endParaRPr>
          </a:p>
          <a:p>
            <a:endParaRPr lang="en-US" sz="3600" b="1" dirty="0" smtClean="0">
              <a:solidFill>
                <a:srgbClr val="FFFF00"/>
              </a:solidFill>
              <a:latin typeface="Georgia"/>
              <a:cs typeface="Georgia"/>
            </a:endParaRP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
        <p:nvSpPr>
          <p:cNvPr id="5" name="Rectangle 4"/>
          <p:cNvSpPr/>
          <p:nvPr/>
        </p:nvSpPr>
        <p:spPr>
          <a:xfrm>
            <a:off x="251520" y="1245041"/>
            <a:ext cx="4404747" cy="5240751"/>
          </a:xfrm>
          <a:prstGeom prst="rect">
            <a:avLst/>
          </a:prstGeom>
        </p:spPr>
        <p:txBody>
          <a:bodyPr wrap="square">
            <a:spAutoFit/>
          </a:bodyPr>
          <a:lstStyle/>
          <a:p>
            <a:pPr>
              <a:lnSpc>
                <a:spcPts val="2000"/>
              </a:lnSpc>
              <a:tabLst>
                <a:tab pos="241300" algn="l"/>
                <a:tab pos="241300" algn="l"/>
                <a:tab pos="241300" algn="l"/>
                <a:tab pos="241300" algn="l"/>
                <a:tab pos="241300" algn="l"/>
              </a:tabLst>
            </a:pPr>
            <a:endParaRPr lang="en-CA" sz="2000" dirty="0" smtClean="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000" dirty="0" err="1" smtClean="0">
                <a:latin typeface="Georgia" pitchFamily="18" charset="0"/>
                <a:cs typeface="Arial Unicode MS"/>
              </a:rPr>
              <a:t>Sativex</a:t>
            </a:r>
            <a:r>
              <a:rPr lang="en-CA" sz="2000" dirty="0" smtClean="0">
                <a:latin typeface="Georgia" pitchFamily="18" charset="0"/>
                <a:cs typeface="Arial Unicode MS"/>
              </a:rPr>
              <a:t> is in the process of being studied</a:t>
            </a:r>
          </a:p>
          <a:p>
            <a:pPr marL="342900" indent="-342900">
              <a:lnSpc>
                <a:spcPts val="2000"/>
              </a:lnSpc>
              <a:buFont typeface="Wingdings" charset="2"/>
              <a:buChar char="q"/>
              <a:tabLst>
                <a:tab pos="241300" algn="l"/>
                <a:tab pos="241300" algn="l"/>
                <a:tab pos="241300" algn="l"/>
                <a:tab pos="241300" algn="l"/>
                <a:tab pos="241300" algn="l"/>
              </a:tabLst>
            </a:pPr>
            <a:endParaRPr lang="en-CA" sz="2000" dirty="0" smtClean="0">
              <a:latin typeface="Georgia" pitchFamily="18" charset="0"/>
              <a:cs typeface="Arial Unicode MS"/>
            </a:endParaRPr>
          </a:p>
          <a:p>
            <a:pPr>
              <a:lnSpc>
                <a:spcPts val="2000"/>
              </a:lnSpc>
              <a:tabLst>
                <a:tab pos="241300" algn="l"/>
                <a:tab pos="241300" algn="l"/>
                <a:tab pos="241300" algn="l"/>
                <a:tab pos="241300" algn="l"/>
                <a:tab pos="241300" algn="l"/>
              </a:tabLst>
            </a:pPr>
            <a:endParaRPr lang="en-CA" sz="2000" dirty="0" smtClean="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000" dirty="0" smtClean="0">
                <a:latin typeface="Georgia" pitchFamily="18" charset="0"/>
                <a:cs typeface="Arial Unicode MS"/>
              </a:rPr>
              <a:t>Approved in Canada and across Europe</a:t>
            </a:r>
          </a:p>
          <a:p>
            <a:pPr marL="342900" indent="-342900">
              <a:lnSpc>
                <a:spcPts val="2000"/>
              </a:lnSpc>
              <a:buFont typeface="Wingdings" charset="2"/>
              <a:buChar char="q"/>
              <a:tabLst>
                <a:tab pos="241300" algn="l"/>
                <a:tab pos="241300" algn="l"/>
                <a:tab pos="241300" algn="l"/>
                <a:tab pos="241300" algn="l"/>
                <a:tab pos="241300" algn="l"/>
              </a:tabLst>
            </a:pPr>
            <a:endParaRPr lang="en-CA" sz="20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endParaRPr lang="en-CA" sz="20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000" dirty="0" smtClean="0">
                <a:latin typeface="Georgia" pitchFamily="18" charset="0"/>
                <a:cs typeface="Arial Unicode MS"/>
              </a:rPr>
              <a:t>Administered via an oral spray</a:t>
            </a:r>
          </a:p>
          <a:p>
            <a:pPr marL="342900" indent="-342900">
              <a:lnSpc>
                <a:spcPts val="2000"/>
              </a:lnSpc>
              <a:buFont typeface="Wingdings" charset="2"/>
              <a:buChar char="q"/>
              <a:tabLst>
                <a:tab pos="241300" algn="l"/>
                <a:tab pos="241300" algn="l"/>
                <a:tab pos="241300" algn="l"/>
                <a:tab pos="241300" algn="l"/>
                <a:tab pos="241300" algn="l"/>
              </a:tabLst>
            </a:pPr>
            <a:endParaRPr lang="en-CA" sz="2000" dirty="0">
              <a:latin typeface="Georgia" pitchFamily="18" charset="0"/>
              <a:cs typeface="Arial Unicode MS"/>
            </a:endParaRPr>
          </a:p>
          <a:p>
            <a:pPr>
              <a:lnSpc>
                <a:spcPts val="2000"/>
              </a:lnSpc>
              <a:tabLst>
                <a:tab pos="241300" algn="l"/>
                <a:tab pos="241300" algn="l"/>
                <a:tab pos="241300" algn="l"/>
                <a:tab pos="241300" algn="l"/>
                <a:tab pos="241300" algn="l"/>
              </a:tabLst>
            </a:pPr>
            <a:endParaRPr lang="en-CA" sz="20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r>
              <a:rPr lang="en-CA" sz="2000" dirty="0" smtClean="0">
                <a:latin typeface="Georgia" pitchFamily="18" charset="0"/>
                <a:cs typeface="Arial Unicode MS"/>
              </a:rPr>
              <a:t>Research on the efficacy of cannabinoids is not focused on raw/crude marijuana, but in the individual components that may have medical use.</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lnSpc>
                <a:spcPts val="2000"/>
              </a:lnSpc>
              <a:buFont typeface="Wingdings" charset="2"/>
              <a:buChar char="q"/>
              <a:tabLst>
                <a:tab pos="241300" algn="l"/>
                <a:tab pos="241300" algn="l"/>
                <a:tab pos="241300" algn="l"/>
                <a:tab pos="241300" algn="l"/>
                <a:tab pos="241300" algn="l"/>
              </a:tabLst>
            </a:pPr>
            <a:endParaRPr lang="en-CA" sz="2400" dirty="0" smtClean="0">
              <a:latin typeface="Georgia" pitchFamily="18" charset="0"/>
              <a:cs typeface="Arial Unicode MS"/>
            </a:endParaRPr>
          </a:p>
        </p:txBody>
      </p:sp>
      <p:pic>
        <p:nvPicPr>
          <p:cNvPr id="6" name="Picture 5"/>
          <p:cNvPicPr>
            <a:picLocks noChangeAspect="1"/>
          </p:cNvPicPr>
          <p:nvPr/>
        </p:nvPicPr>
        <p:blipFill>
          <a:blip r:embed="rId2"/>
          <a:stretch>
            <a:fillRect/>
          </a:stretch>
        </p:blipFill>
        <p:spPr>
          <a:xfrm>
            <a:off x="4860077" y="1532985"/>
            <a:ext cx="3809674" cy="4238933"/>
          </a:xfrm>
          <a:prstGeom prst="rect">
            <a:avLst/>
          </a:prstGeom>
        </p:spPr>
      </p:pic>
    </p:spTree>
    <p:extLst>
      <p:ext uri="{BB962C8B-B14F-4D97-AF65-F5344CB8AC3E}">
        <p14:creationId xmlns:p14="http://schemas.microsoft.com/office/powerpoint/2010/main" val="21319107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555642"/>
          </a:xfrm>
          <a:prstGeom prst="rect">
            <a:avLst/>
          </a:prstGeom>
          <a:noFill/>
        </p:spPr>
        <p:txBody>
          <a:bodyPr wrap="square" rtlCol="0">
            <a:spAutoFit/>
          </a:bodyPr>
          <a:lstStyle/>
          <a:p>
            <a:pPr algn="ctr"/>
            <a:r>
              <a:rPr lang="en-US" sz="3600" b="1" dirty="0" smtClean="0">
                <a:solidFill>
                  <a:srgbClr val="FF0000"/>
                </a:solidFill>
                <a:latin typeface="Georgia" pitchFamily="18" charset="0"/>
              </a:rPr>
              <a:t>Let’s Not Go Back Here</a:t>
            </a:r>
            <a:endParaRPr lang="en-US" sz="3600" dirty="0" smtClean="0">
              <a:latin typeface="Georgia" pitchFamily="18" charset="0"/>
            </a:endParaRPr>
          </a:p>
          <a:p>
            <a:endParaRPr lang="en-US" sz="3600" b="1" dirty="0" smtClean="0">
              <a:solidFill>
                <a:srgbClr val="FFFF00"/>
              </a:solidFill>
              <a:latin typeface="Georgia"/>
              <a:cs typeface="Georgia"/>
            </a:endParaRPr>
          </a:p>
          <a:p>
            <a:r>
              <a:rPr lang="en-US" sz="3600" b="1" dirty="0" smtClean="0">
                <a:solidFill>
                  <a:srgbClr val="336699"/>
                </a:solidFill>
                <a:latin typeface="Georgia"/>
                <a:cs typeface="Georgia"/>
              </a:rPr>
              <a:t>The </a:t>
            </a:r>
            <a:r>
              <a:rPr lang="en-US" sz="3600" b="1" dirty="0">
                <a:solidFill>
                  <a:srgbClr val="336699"/>
                </a:solidFill>
                <a:latin typeface="Georgia"/>
                <a:cs typeface="Georgia"/>
              </a:rPr>
              <a:t>Liggett Group:</a:t>
            </a:r>
            <a:r>
              <a:rPr lang="en-US" sz="3600" dirty="0">
                <a:solidFill>
                  <a:srgbClr val="336699"/>
                </a:solidFill>
                <a:latin typeface="Georgia"/>
                <a:cs typeface="Georgia"/>
              </a:rPr>
              <a:t> “If you are really and truly not going to sell [cigarettes] to children, you are going to be out of business in 30 years.”</a:t>
            </a:r>
          </a:p>
          <a:p>
            <a:r>
              <a:rPr lang="en-US" sz="3600" dirty="0">
                <a:solidFill>
                  <a:srgbClr val="336699"/>
                </a:solidFill>
                <a:latin typeface="Georgia"/>
                <a:cs typeface="Georgia"/>
              </a:rPr>
              <a:t> </a:t>
            </a:r>
          </a:p>
          <a:p>
            <a:r>
              <a:rPr lang="en-US" sz="3600" b="1" dirty="0">
                <a:solidFill>
                  <a:srgbClr val="336699"/>
                </a:solidFill>
                <a:latin typeface="Georgia"/>
                <a:cs typeface="Georgia"/>
              </a:rPr>
              <a:t>R. J. Reynolds:</a:t>
            </a:r>
            <a:r>
              <a:rPr lang="en-US" sz="3600" dirty="0">
                <a:solidFill>
                  <a:srgbClr val="336699"/>
                </a:solidFill>
                <a:latin typeface="Georgia"/>
                <a:cs typeface="Georgia"/>
              </a:rPr>
              <a:t> “Realistically, if our company is to survive and prosper, over the long term we must get our share of the youth market.”</a:t>
            </a:r>
          </a:p>
          <a:p>
            <a:r>
              <a:rPr lang="en-US" sz="2400" dirty="0">
                <a:solidFill>
                  <a:srgbClr val="FFFF00"/>
                </a:solidFill>
                <a:latin typeface="Georgia"/>
                <a:cs typeface="Georgia"/>
              </a:rPr>
              <a:t> </a:t>
            </a: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34748594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76672"/>
            <a:ext cx="8280920" cy="6186310"/>
          </a:xfrm>
          <a:prstGeom prst="rect">
            <a:avLst/>
          </a:prstGeom>
        </p:spPr>
        <p:txBody>
          <a:bodyPr wrap="square">
            <a:spAutoFit/>
          </a:bodyPr>
          <a:lstStyle/>
          <a:p>
            <a:r>
              <a:rPr lang="en-US" sz="3600" b="1" dirty="0">
                <a:solidFill>
                  <a:srgbClr val="336699"/>
                </a:solidFill>
                <a:latin typeface="Georgia"/>
                <a:cs typeface="Georgia"/>
              </a:rPr>
              <a:t>Lorillard:</a:t>
            </a:r>
            <a:r>
              <a:rPr lang="en-US" sz="3600" dirty="0">
                <a:solidFill>
                  <a:srgbClr val="336699"/>
                </a:solidFill>
                <a:latin typeface="Georgia"/>
                <a:cs typeface="Georgia"/>
              </a:rPr>
              <a:t> “The base of our business is the high school student.”</a:t>
            </a:r>
          </a:p>
          <a:p>
            <a:r>
              <a:rPr lang="en-US" sz="3600" dirty="0">
                <a:solidFill>
                  <a:srgbClr val="336699"/>
                </a:solidFill>
                <a:latin typeface="Georgia"/>
                <a:cs typeface="Georgia"/>
              </a:rPr>
              <a:t> </a:t>
            </a:r>
          </a:p>
          <a:p>
            <a:r>
              <a:rPr lang="en-US" sz="3600" b="1" dirty="0">
                <a:solidFill>
                  <a:srgbClr val="336699"/>
                </a:solidFill>
                <a:latin typeface="Georgia"/>
                <a:cs typeface="Georgia"/>
              </a:rPr>
              <a:t>Phillip Morris:</a:t>
            </a:r>
            <a:r>
              <a:rPr lang="en-US" sz="3600" dirty="0">
                <a:solidFill>
                  <a:srgbClr val="336699"/>
                </a:solidFill>
                <a:latin typeface="Georgia"/>
                <a:cs typeface="Georgia"/>
              </a:rPr>
              <a:t> “Today's teenager is tomorrow's potential regular customer… Because of our high share of the market among the youngest smokers, Philip Morris will suffer more than the other companies from the decline in the number of teenage smokers.”</a:t>
            </a:r>
          </a:p>
        </p:txBody>
      </p:sp>
    </p:spTree>
    <p:extLst>
      <p:ext uri="{BB962C8B-B14F-4D97-AF65-F5344CB8AC3E}">
        <p14:creationId xmlns:p14="http://schemas.microsoft.com/office/powerpoint/2010/main" val="4143922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740308"/>
          </a:xfrm>
          <a:prstGeom prst="rect">
            <a:avLst/>
          </a:prstGeom>
          <a:noFill/>
        </p:spPr>
        <p:txBody>
          <a:bodyPr wrap="square" rtlCol="0">
            <a:spAutoFit/>
          </a:bodyPr>
          <a:lstStyle/>
          <a:p>
            <a:pPr algn="ctr"/>
            <a:r>
              <a:rPr lang="en-US" sz="3600" b="1" dirty="0" smtClean="0">
                <a:solidFill>
                  <a:srgbClr val="FF0000"/>
                </a:solidFill>
                <a:latin typeface="Georgia" pitchFamily="18" charset="0"/>
              </a:rPr>
              <a:t>We Need to Remember</a:t>
            </a:r>
            <a:endParaRPr lang="en-US" sz="3600" dirty="0" smtClean="0">
              <a:latin typeface="Georgia" pitchFamily="18" charset="0"/>
            </a:endParaRPr>
          </a:p>
          <a:p>
            <a:endParaRPr lang="en-US" sz="3600" b="1" dirty="0">
              <a:solidFill>
                <a:srgbClr val="FFFF00"/>
              </a:solidFill>
              <a:latin typeface="Georgia"/>
              <a:cs typeface="Georgia"/>
            </a:endParaRPr>
          </a:p>
          <a:p>
            <a:r>
              <a:rPr lang="en-US" sz="3600" b="1" dirty="0" smtClean="0">
                <a:solidFill>
                  <a:srgbClr val="336699"/>
                </a:solidFill>
                <a:latin typeface="Georgia"/>
                <a:cs typeface="Georgia"/>
              </a:rPr>
              <a:t>We are right.</a:t>
            </a:r>
          </a:p>
          <a:p>
            <a:endParaRPr lang="en-US" sz="3600" b="1" dirty="0" smtClean="0">
              <a:solidFill>
                <a:srgbClr val="336699"/>
              </a:solidFill>
              <a:latin typeface="Georgia"/>
              <a:cs typeface="Georgia"/>
            </a:endParaRPr>
          </a:p>
          <a:p>
            <a:r>
              <a:rPr lang="en-US" sz="3600" b="1" dirty="0" smtClean="0">
                <a:solidFill>
                  <a:srgbClr val="336699"/>
                </a:solidFill>
                <a:latin typeface="Georgia"/>
                <a:cs typeface="Georgia"/>
              </a:rPr>
              <a:t>We have the science on our side.</a:t>
            </a:r>
          </a:p>
          <a:p>
            <a:endParaRPr lang="en-US" sz="3600" b="1" dirty="0" smtClean="0">
              <a:solidFill>
                <a:srgbClr val="336699"/>
              </a:solidFill>
              <a:latin typeface="Georgia"/>
              <a:cs typeface="Georgia"/>
            </a:endParaRPr>
          </a:p>
          <a:p>
            <a:r>
              <a:rPr lang="en-US" sz="3600" b="1" dirty="0" smtClean="0">
                <a:solidFill>
                  <a:srgbClr val="336699"/>
                </a:solidFill>
                <a:latin typeface="Georgia"/>
                <a:cs typeface="Georgia"/>
              </a:rPr>
              <a:t>We need to stay strategic in our messaging.</a:t>
            </a:r>
          </a:p>
          <a:p>
            <a:endParaRPr lang="en-US" sz="3600" b="1" dirty="0" smtClean="0">
              <a:solidFill>
                <a:srgbClr val="336699"/>
              </a:solidFill>
              <a:latin typeface="Georgia"/>
              <a:cs typeface="Georgia"/>
            </a:endParaRPr>
          </a:p>
          <a:p>
            <a:r>
              <a:rPr lang="en-US" sz="3600" b="1" dirty="0" smtClean="0">
                <a:solidFill>
                  <a:srgbClr val="336699"/>
                </a:solidFill>
                <a:latin typeface="Georgia"/>
                <a:cs typeface="Georgia"/>
              </a:rPr>
              <a:t>We need to regain the middle in order to win the day.</a:t>
            </a:r>
            <a:endParaRPr lang="en-US" sz="3600" dirty="0">
              <a:solidFill>
                <a:srgbClr val="336699"/>
              </a:solidFill>
              <a:latin typeface="Georgia"/>
              <a:cs typeface="Georgia"/>
            </a:endParaRPr>
          </a:p>
          <a:p>
            <a:r>
              <a:rPr lang="en-US" sz="3600" dirty="0">
                <a:solidFill>
                  <a:srgbClr val="336699"/>
                </a:solidFill>
                <a:latin typeface="Georgia"/>
                <a:cs typeface="Georgia"/>
              </a:rPr>
              <a:t> </a:t>
            </a:r>
          </a:p>
        </p:txBody>
      </p:sp>
      <p:sp>
        <p:nvSpPr>
          <p:cNvPr id="3" name="Footer Placeholder 2"/>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358736931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1126965"/>
            <a:ext cx="8403231" cy="7571303"/>
          </a:xfrm>
          <a:prstGeom prst="rect">
            <a:avLst/>
          </a:prstGeom>
        </p:spPr>
        <p:txBody>
          <a:bodyPr wrap="square">
            <a:spAutoFit/>
          </a:bodyPr>
          <a:lstStyle/>
          <a:p>
            <a:pPr algn="ctr"/>
            <a:r>
              <a:rPr lang="en-US" sz="5400" cap="small" dirty="0">
                <a:solidFill>
                  <a:srgbClr val="FF0000"/>
                </a:solidFill>
                <a:latin typeface="Georgia" pitchFamily="18" charset="0"/>
              </a:rPr>
              <a:t>Thank you</a:t>
            </a:r>
            <a:r>
              <a:rPr lang="en-US" sz="5400" cap="small" dirty="0" smtClean="0">
                <a:solidFill>
                  <a:srgbClr val="FF0000"/>
                </a:solidFill>
                <a:latin typeface="Georgia" pitchFamily="18" charset="0"/>
              </a:rPr>
              <a:t>!</a:t>
            </a:r>
          </a:p>
          <a:p>
            <a:pPr algn="ctr"/>
            <a:r>
              <a:rPr lang="en-US" sz="5400" cap="small" dirty="0">
                <a:latin typeface="Georgia" pitchFamily="18" charset="0"/>
                <a:hlinkClick r:id="rId2"/>
              </a:rPr>
              <a:t>kevinsabet@</a:t>
            </a:r>
            <a:r>
              <a:rPr lang="en-US" sz="5400" cap="small" dirty="0" smtClean="0">
                <a:latin typeface="Georgia" pitchFamily="18" charset="0"/>
                <a:hlinkClick r:id="rId2"/>
              </a:rPr>
              <a:t>gmail.com</a:t>
            </a:r>
            <a:endParaRPr lang="en-US" sz="5400" cap="small" dirty="0" smtClean="0">
              <a:latin typeface="Georgia" pitchFamily="18" charset="0"/>
            </a:endParaRPr>
          </a:p>
          <a:p>
            <a:pPr algn="ctr"/>
            <a:endParaRPr lang="en-US" sz="5400" cap="small" dirty="0" smtClean="0">
              <a:latin typeface="Georgia" pitchFamily="18" charset="0"/>
            </a:endParaRPr>
          </a:p>
          <a:p>
            <a:pPr algn="ctr"/>
            <a:r>
              <a:rPr lang="en-US" sz="5400" cap="small" dirty="0" err="1" smtClean="0">
                <a:latin typeface="Georgia" pitchFamily="18" charset="0"/>
              </a:rPr>
              <a:t>www.learnaboutsam.org</a:t>
            </a:r>
            <a:endParaRPr lang="en-US" sz="5400" cap="small" dirty="0">
              <a:latin typeface="Georgia" pitchFamily="18" charset="0"/>
            </a:endParaRPr>
          </a:p>
          <a:p>
            <a:pPr algn="ctr"/>
            <a:r>
              <a:rPr lang="en-US" sz="5400" cap="small" dirty="0" err="1">
                <a:solidFill>
                  <a:schemeClr val="tx2">
                    <a:lumMod val="75000"/>
                    <a:lumOff val="25000"/>
                  </a:schemeClr>
                </a:solidFill>
                <a:latin typeface="Georgia" pitchFamily="18" charset="0"/>
              </a:rPr>
              <a:t>www.kevinsabet.com</a:t>
            </a:r>
            <a:endParaRPr lang="en-US" sz="5400" dirty="0">
              <a:solidFill>
                <a:schemeClr val="tx2">
                  <a:lumMod val="75000"/>
                  <a:lumOff val="25000"/>
                </a:schemeClr>
              </a:solidFill>
              <a:latin typeface="Georgia" pitchFamily="18" charset="0"/>
            </a:endParaRPr>
          </a:p>
          <a:p>
            <a:pPr algn="ctr"/>
            <a:endParaRPr lang="en-US" sz="5400" dirty="0">
              <a:latin typeface="Georgia" pitchFamily="18" charset="0"/>
            </a:endParaRPr>
          </a:p>
          <a:p>
            <a:pPr algn="ctr"/>
            <a:endParaRPr lang="en-US" sz="5400" cap="small" dirty="0">
              <a:solidFill>
                <a:srgbClr val="FF0000"/>
              </a:solidFill>
              <a:latin typeface="Georgia" pitchFamily="18" charset="0"/>
            </a:endParaRPr>
          </a:p>
          <a:p>
            <a:pPr algn="ctr"/>
            <a:endParaRPr lang="en-US" sz="5400" cap="small" dirty="0" smtClean="0">
              <a:solidFill>
                <a:srgbClr val="FF0000"/>
              </a:solidFill>
              <a:latin typeface="Georgia" pitchFamily="18" charset="0"/>
            </a:endParaRPr>
          </a:p>
          <a:p>
            <a:pPr algn="ctr"/>
            <a:endParaRPr lang="en-US" sz="5400" dirty="0">
              <a:solidFill>
                <a:srgbClr val="FF0000"/>
              </a:solidFill>
              <a:latin typeface="Georgia" pitchFamily="18" charset="0"/>
            </a:endParaRPr>
          </a:p>
        </p:txBody>
      </p:sp>
    </p:spTree>
    <p:extLst>
      <p:ext uri="{BB962C8B-B14F-4D97-AF65-F5344CB8AC3E}">
        <p14:creationId xmlns:p14="http://schemas.microsoft.com/office/powerpoint/2010/main" val="9570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pic>
        <p:nvPicPr>
          <p:cNvPr id="3" name="Content Placeholder 19" descr="elder in hospital b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63688" y="-243408"/>
            <a:ext cx="5832648" cy="7354329"/>
          </a:xfrm>
          <a:prstGeom prst="rect">
            <a:avLst/>
          </a:prstGeom>
        </p:spPr>
      </p:pic>
    </p:spTree>
    <p:extLst>
      <p:ext uri="{BB962C8B-B14F-4D97-AF65-F5344CB8AC3E}">
        <p14:creationId xmlns:p14="http://schemas.microsoft.com/office/powerpoint/2010/main" val="419417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95536" y="2060848"/>
            <a:ext cx="8229600" cy="1981200"/>
          </a:xfrm>
        </p:spPr>
        <p:txBody>
          <a:bodyPr>
            <a:noAutofit/>
          </a:bodyPr>
          <a:lstStyle/>
          <a:p>
            <a:pPr algn="ctr" eaLnBrk="1" hangingPunct="1">
              <a:buFontTx/>
              <a:buNone/>
            </a:pPr>
            <a:r>
              <a:rPr lang="en-US" sz="4000" b="1" dirty="0" smtClean="0">
                <a:latin typeface="Georgia"/>
                <a:cs typeface="Georgia"/>
              </a:rPr>
              <a:t>  Legalization is now a reality.</a:t>
            </a:r>
          </a:p>
          <a:p>
            <a:pPr algn="ctr" eaLnBrk="1" hangingPunct="1">
              <a:buFontTx/>
              <a:buNone/>
            </a:pPr>
            <a:endParaRPr lang="en-US" sz="4000" b="1" dirty="0">
              <a:latin typeface="Georgia"/>
              <a:cs typeface="Georgia"/>
            </a:endParaRPr>
          </a:p>
          <a:p>
            <a:pPr algn="ctr" eaLnBrk="1" hangingPunct="1">
              <a:buFontTx/>
              <a:buNone/>
            </a:pPr>
            <a:r>
              <a:rPr lang="en-US" sz="4000" b="1" dirty="0" smtClean="0">
                <a:latin typeface="Georgia"/>
                <a:cs typeface="Georgia"/>
              </a:rPr>
              <a:t>And it is gaining support every year.</a:t>
            </a:r>
          </a:p>
        </p:txBody>
      </p:sp>
      <p:sp>
        <p:nvSpPr>
          <p:cNvPr id="2" name="Slide Number Placeholder 1"/>
          <p:cNvSpPr>
            <a:spLocks noGrp="1"/>
          </p:cNvSpPr>
          <p:nvPr>
            <p:ph type="sldNum" sz="quarter" idx="12"/>
          </p:nvPr>
        </p:nvSpPr>
        <p:spPr/>
        <p:txBody>
          <a:bodyPr/>
          <a:lstStyle/>
          <a:p>
            <a:pPr>
              <a:defRPr/>
            </a:pPr>
            <a:fld id="{00E9D963-EBFC-4798-AA23-F6BE045989CF}" type="slidenum">
              <a:rPr lang="en-US" smtClean="0"/>
              <a:pPr>
                <a:defRPr/>
              </a:pPr>
              <a:t>7</a:t>
            </a:fld>
            <a:endParaRPr lang="en-US"/>
          </a:p>
        </p:txBody>
      </p:sp>
    </p:spTree>
    <p:extLst>
      <p:ext uri="{BB962C8B-B14F-4D97-AF65-F5344CB8AC3E}">
        <p14:creationId xmlns:p14="http://schemas.microsoft.com/office/powerpoint/2010/main" val="396716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E4C9F97-138D-4B90-81DD-76F8714CBA19}" type="slidenum">
              <a:rPr lang="en-US" sz="1400" smtClean="0"/>
              <a:pPr/>
              <a:t>8</a:t>
            </a:fld>
            <a:endParaRPr lang="en-US" sz="1400" smtClean="0"/>
          </a:p>
        </p:txBody>
      </p:sp>
      <p:sp>
        <p:nvSpPr>
          <p:cNvPr id="5123" name="TextBox 7"/>
          <p:cNvSpPr txBox="1">
            <a:spLocks noChangeArrowheads="1"/>
          </p:cNvSpPr>
          <p:nvPr/>
        </p:nvSpPr>
        <p:spPr bwMode="auto">
          <a:xfrm>
            <a:off x="228600" y="6477000"/>
            <a:ext cx="23177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900"/>
              <a:t>Sources: Gallup  http://bit.ly/olrSEQ and GSS </a:t>
            </a:r>
          </a:p>
        </p:txBody>
      </p:sp>
      <p:sp>
        <p:nvSpPr>
          <p:cNvPr id="5124" name="Title 1"/>
          <p:cNvSpPr txBox="1">
            <a:spLocks/>
          </p:cNvSpPr>
          <p:nvPr/>
        </p:nvSpPr>
        <p:spPr bwMode="auto">
          <a:xfrm>
            <a:off x="79564" y="548680"/>
            <a:ext cx="9036496"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endParaRPr lang="en-US" sz="4000" b="1" dirty="0" smtClean="0"/>
          </a:p>
          <a:p>
            <a:pPr algn="ctr" eaLnBrk="1" hangingPunct="1"/>
            <a:r>
              <a:rPr lang="en-US" sz="4000" b="1" dirty="0" smtClean="0">
                <a:solidFill>
                  <a:srgbClr val="FF0000"/>
                </a:solidFill>
              </a:rPr>
              <a:t>Support for Marijuana Legalization Has Reached Unprecedented Levels</a:t>
            </a:r>
            <a:endParaRPr lang="en-US" sz="4000" b="1"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1473406134"/>
              </p:ext>
            </p:extLst>
          </p:nvPr>
        </p:nvGraphicFramePr>
        <p:xfrm>
          <a:off x="609600" y="1371600"/>
          <a:ext cx="8001000" cy="5099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27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683568" y="1001915"/>
            <a:ext cx="7992888" cy="741267"/>
          </a:xfrm>
        </p:spPr>
        <p:txBody>
          <a:bodyPr>
            <a:noAutofit/>
          </a:bodyPr>
          <a:lstStyle/>
          <a:p>
            <a:r>
              <a:rPr lang="en-US" sz="3600" b="1" dirty="0" smtClean="0">
                <a:solidFill>
                  <a:srgbClr val="FF0000"/>
                </a:solidFill>
                <a:latin typeface="Georgia"/>
                <a:cs typeface="Georgia"/>
              </a:rPr>
              <a:t>In one mathematical model, legalization reaches 70% support in 5 years…</a:t>
            </a:r>
            <a:endParaRPr lang="en-US" sz="3600" b="1" dirty="0" smtClean="0">
              <a:solidFill>
                <a:srgbClr val="FFFF00"/>
              </a:solidFill>
              <a:latin typeface="Georgia"/>
              <a:cs typeface="Georgia"/>
            </a:endParaRPr>
          </a:p>
        </p:txBody>
      </p:sp>
      <p:sp>
        <p:nvSpPr>
          <p:cNvPr id="8" name="Slide Number Placeholder 7"/>
          <p:cNvSpPr>
            <a:spLocks noGrp="1"/>
          </p:cNvSpPr>
          <p:nvPr>
            <p:ph type="sldNum" sz="quarter" idx="12"/>
          </p:nvPr>
        </p:nvSpPr>
        <p:spPr/>
        <p:txBody>
          <a:bodyPr/>
          <a:lstStyle/>
          <a:p>
            <a:pPr>
              <a:defRPr/>
            </a:pPr>
            <a:fld id="{7B4D4052-2E5F-4059-8D87-89A3CD777475}" type="slidenum">
              <a:rPr lang="en-US" smtClean="0"/>
              <a:pPr>
                <a:defRPr/>
              </a:pPr>
              <a:t>9</a:t>
            </a:fld>
            <a:endParaRPr lang="en-US"/>
          </a:p>
        </p:txBody>
      </p:sp>
      <p:sp>
        <p:nvSpPr>
          <p:cNvPr id="12" name="Freeform 11"/>
          <p:cNvSpPr/>
          <p:nvPr/>
        </p:nvSpPr>
        <p:spPr>
          <a:xfrm>
            <a:off x="6748463" y="2243138"/>
            <a:ext cx="1916112" cy="1665287"/>
          </a:xfrm>
          <a:custGeom>
            <a:avLst/>
            <a:gdLst>
              <a:gd name="connsiteX0" fmla="*/ 0 w 1915886"/>
              <a:gd name="connsiteY0" fmla="*/ 1665514 h 1665514"/>
              <a:gd name="connsiteX1" fmla="*/ 435428 w 1915886"/>
              <a:gd name="connsiteY1" fmla="*/ 1262743 h 1665514"/>
              <a:gd name="connsiteX2" fmla="*/ 925286 w 1915886"/>
              <a:gd name="connsiteY2" fmla="*/ 914400 h 1665514"/>
              <a:gd name="connsiteX3" fmla="*/ 1328057 w 1915886"/>
              <a:gd name="connsiteY3" fmla="*/ 544286 h 1665514"/>
              <a:gd name="connsiteX4" fmla="*/ 1915886 w 1915886"/>
              <a:gd name="connsiteY4" fmla="*/ 0 h 1665514"/>
              <a:gd name="connsiteX5" fmla="*/ 1905000 w 1915886"/>
              <a:gd name="connsiteY5" fmla="*/ 1567543 h 1665514"/>
              <a:gd name="connsiteX6" fmla="*/ 152400 w 1915886"/>
              <a:gd name="connsiteY6" fmla="*/ 1621972 h 1665514"/>
              <a:gd name="connsiteX7" fmla="*/ 0 w 1915886"/>
              <a:gd name="connsiteY7" fmla="*/ 1665514 h 166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886" h="1665514">
                <a:moveTo>
                  <a:pt x="0" y="1665514"/>
                </a:moveTo>
                <a:lnTo>
                  <a:pt x="435428" y="1262743"/>
                </a:lnTo>
                <a:lnTo>
                  <a:pt x="925286" y="914400"/>
                </a:lnTo>
                <a:lnTo>
                  <a:pt x="1328057" y="544286"/>
                </a:lnTo>
                <a:lnTo>
                  <a:pt x="1915886" y="0"/>
                </a:lnTo>
                <a:cubicBezTo>
                  <a:pt x="1912257" y="522514"/>
                  <a:pt x="1908629" y="1045029"/>
                  <a:pt x="1905000" y="1567543"/>
                </a:cubicBezTo>
                <a:lnTo>
                  <a:pt x="152400" y="1621972"/>
                </a:lnTo>
                <a:lnTo>
                  <a:pt x="0" y="1665514"/>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Chart 5"/>
          <p:cNvGraphicFramePr/>
          <p:nvPr>
            <p:extLst>
              <p:ext uri="{D42A27DB-BD31-4B8C-83A1-F6EECF244321}">
                <p14:modId xmlns:p14="http://schemas.microsoft.com/office/powerpoint/2010/main" val="278647701"/>
              </p:ext>
            </p:extLst>
          </p:nvPr>
        </p:nvGraphicFramePr>
        <p:xfrm>
          <a:off x="251520" y="1052736"/>
          <a:ext cx="8763000" cy="5514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3964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ew CADCA Externa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 CADCA Extern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Breeze.thmx</Template>
  <TotalTime>4569</TotalTime>
  <Words>2112</Words>
  <Application>Microsoft Macintosh PowerPoint</Application>
  <PresentationFormat>On-screen Show (4:3)</PresentationFormat>
  <Paragraphs>496</Paragraphs>
  <Slides>56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Breeze</vt:lpstr>
      <vt:lpstr>Slide</vt:lpstr>
      <vt:lpstr>Marijuana Legalization Issues: Where Can We Go?</vt:lpstr>
      <vt:lpstr>Why Are We Having This Discussion?</vt:lpstr>
      <vt:lpstr>Because Legalization Proponents Have Been Brilliant…   …And We Have Not Been!</vt:lpstr>
      <vt:lpstr>They have framed the debate this way:</vt:lpstr>
      <vt:lpstr>PowerPoint Presentation</vt:lpstr>
      <vt:lpstr>PowerPoint Presentation</vt:lpstr>
      <vt:lpstr>PowerPoint Presentation</vt:lpstr>
      <vt:lpstr>PowerPoint Presentation</vt:lpstr>
      <vt:lpstr>In one mathematical model, legalization reaches 70% support in 5 years…</vt:lpstr>
      <vt:lpstr>PowerPoint Presentation</vt:lpstr>
      <vt:lpstr>PowerPoint Presentation</vt:lpstr>
      <vt:lpstr>PowerPoint Presentation</vt:lpstr>
      <vt:lpstr>PowerPoint Presentation</vt:lpstr>
      <vt:lpstr>PowerPoint Presentation</vt:lpstr>
      <vt:lpstr>How Can We Turn This Around?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&amp; Tobacco Money Makers or Dollar Drainers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Taxes Necessary to Prevent a Price Collapse Are Enormous  (Caulkins)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Current situation (being outfunded etc) 2. Results in CO and WA 3. What we have been doing 4. Their messages perception is reality 5. We need to be new AND against legalization 6. What can our new message be? Third Way specifics (including possession, including medical marijuana) 7. States can use model law, we will do PR focusing on tobacco companies,  etc. 8. room for everyone – this is getting a key group we never have gotten before;</dc:title>
  <dc:creator>Sue Rusche</dc:creator>
  <cp:lastModifiedBy>Bradley Nelson</cp:lastModifiedBy>
  <cp:revision>29</cp:revision>
  <dcterms:modified xsi:type="dcterms:W3CDTF">2013-05-30T17:23:58Z</dcterms:modified>
</cp:coreProperties>
</file>