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Lst>
  <p:notesMasterIdLst>
    <p:notesMasterId r:id="rId40"/>
  </p:notesMasterIdLst>
  <p:handoutMasterIdLst>
    <p:handoutMasterId r:id="rId41"/>
  </p:handoutMasterIdLst>
  <p:sldIdLst>
    <p:sldId id="323" r:id="rId2"/>
    <p:sldId id="272" r:id="rId3"/>
    <p:sldId id="343" r:id="rId4"/>
    <p:sldId id="344" r:id="rId5"/>
    <p:sldId id="345" r:id="rId6"/>
    <p:sldId id="346" r:id="rId7"/>
    <p:sldId id="347" r:id="rId8"/>
    <p:sldId id="348" r:id="rId9"/>
    <p:sldId id="349" r:id="rId10"/>
    <p:sldId id="350" r:id="rId11"/>
    <p:sldId id="351" r:id="rId12"/>
    <p:sldId id="352" r:id="rId13"/>
    <p:sldId id="366" r:id="rId14"/>
    <p:sldId id="365" r:id="rId15"/>
    <p:sldId id="260" r:id="rId16"/>
    <p:sldId id="324" r:id="rId17"/>
    <p:sldId id="325" r:id="rId18"/>
    <p:sldId id="329" r:id="rId19"/>
    <p:sldId id="331" r:id="rId20"/>
    <p:sldId id="330" r:id="rId21"/>
    <p:sldId id="333" r:id="rId22"/>
    <p:sldId id="335" r:id="rId23"/>
    <p:sldId id="336" r:id="rId24"/>
    <p:sldId id="339" r:id="rId25"/>
    <p:sldId id="340" r:id="rId26"/>
    <p:sldId id="341" r:id="rId27"/>
    <p:sldId id="360" r:id="rId28"/>
    <p:sldId id="342" r:id="rId29"/>
    <p:sldId id="355" r:id="rId30"/>
    <p:sldId id="357" r:id="rId31"/>
    <p:sldId id="358" r:id="rId32"/>
    <p:sldId id="361" r:id="rId33"/>
    <p:sldId id="362" r:id="rId34"/>
    <p:sldId id="368" r:id="rId35"/>
    <p:sldId id="354" r:id="rId36"/>
    <p:sldId id="356" r:id="rId37"/>
    <p:sldId id="359" r:id="rId38"/>
    <p:sldId id="367" r:id="rId39"/>
  </p:sldIdLst>
  <p:sldSz cx="9144000" cy="6858000" type="screen4x3"/>
  <p:notesSz cx="7077075" cy="9051925"/>
  <p:defaultTextStyle>
    <a:defPPr>
      <a:defRPr lang="en-US"/>
    </a:defPPr>
    <a:lvl1pPr algn="l" rtl="0" fontAlgn="base">
      <a:spcBef>
        <a:spcPct val="0"/>
      </a:spcBef>
      <a:spcAft>
        <a:spcPct val="0"/>
      </a:spcAft>
      <a:defRPr sz="3600" kern="1200">
        <a:solidFill>
          <a:schemeClr val="tx1"/>
        </a:solidFill>
        <a:latin typeface="Arial" charset="0"/>
        <a:ea typeface="ＭＳ Ｐゴシック" pitchFamily="126" charset="-128"/>
        <a:cs typeface="+mn-cs"/>
      </a:defRPr>
    </a:lvl1pPr>
    <a:lvl2pPr marL="457200" algn="l" rtl="0" fontAlgn="base">
      <a:spcBef>
        <a:spcPct val="0"/>
      </a:spcBef>
      <a:spcAft>
        <a:spcPct val="0"/>
      </a:spcAft>
      <a:defRPr sz="3600" kern="1200">
        <a:solidFill>
          <a:schemeClr val="tx1"/>
        </a:solidFill>
        <a:latin typeface="Arial" charset="0"/>
        <a:ea typeface="ＭＳ Ｐゴシック" pitchFamily="126" charset="-128"/>
        <a:cs typeface="+mn-cs"/>
      </a:defRPr>
    </a:lvl2pPr>
    <a:lvl3pPr marL="914400" algn="l" rtl="0" fontAlgn="base">
      <a:spcBef>
        <a:spcPct val="0"/>
      </a:spcBef>
      <a:spcAft>
        <a:spcPct val="0"/>
      </a:spcAft>
      <a:defRPr sz="3600" kern="1200">
        <a:solidFill>
          <a:schemeClr val="tx1"/>
        </a:solidFill>
        <a:latin typeface="Arial" charset="0"/>
        <a:ea typeface="ＭＳ Ｐゴシック" pitchFamily="126" charset="-128"/>
        <a:cs typeface="+mn-cs"/>
      </a:defRPr>
    </a:lvl3pPr>
    <a:lvl4pPr marL="1371600" algn="l" rtl="0" fontAlgn="base">
      <a:spcBef>
        <a:spcPct val="0"/>
      </a:spcBef>
      <a:spcAft>
        <a:spcPct val="0"/>
      </a:spcAft>
      <a:defRPr sz="3600" kern="1200">
        <a:solidFill>
          <a:schemeClr val="tx1"/>
        </a:solidFill>
        <a:latin typeface="Arial" charset="0"/>
        <a:ea typeface="ＭＳ Ｐゴシック" pitchFamily="126" charset="-128"/>
        <a:cs typeface="+mn-cs"/>
      </a:defRPr>
    </a:lvl4pPr>
    <a:lvl5pPr marL="1828800" algn="l" rtl="0" fontAlgn="base">
      <a:spcBef>
        <a:spcPct val="0"/>
      </a:spcBef>
      <a:spcAft>
        <a:spcPct val="0"/>
      </a:spcAft>
      <a:defRPr sz="3600" kern="1200">
        <a:solidFill>
          <a:schemeClr val="tx1"/>
        </a:solidFill>
        <a:latin typeface="Arial" charset="0"/>
        <a:ea typeface="ＭＳ Ｐゴシック" pitchFamily="126" charset="-128"/>
        <a:cs typeface="+mn-cs"/>
      </a:defRPr>
    </a:lvl5pPr>
    <a:lvl6pPr marL="2286000" algn="l" defTabSz="914400" rtl="0" eaLnBrk="1" latinLnBrk="0" hangingPunct="1">
      <a:defRPr sz="3600" kern="1200">
        <a:solidFill>
          <a:schemeClr val="tx1"/>
        </a:solidFill>
        <a:latin typeface="Arial" charset="0"/>
        <a:ea typeface="ＭＳ Ｐゴシック" pitchFamily="126" charset="-128"/>
        <a:cs typeface="+mn-cs"/>
      </a:defRPr>
    </a:lvl6pPr>
    <a:lvl7pPr marL="2743200" algn="l" defTabSz="914400" rtl="0" eaLnBrk="1" latinLnBrk="0" hangingPunct="1">
      <a:defRPr sz="3600" kern="1200">
        <a:solidFill>
          <a:schemeClr val="tx1"/>
        </a:solidFill>
        <a:latin typeface="Arial" charset="0"/>
        <a:ea typeface="ＭＳ Ｐゴシック" pitchFamily="126" charset="-128"/>
        <a:cs typeface="+mn-cs"/>
      </a:defRPr>
    </a:lvl7pPr>
    <a:lvl8pPr marL="3200400" algn="l" defTabSz="914400" rtl="0" eaLnBrk="1" latinLnBrk="0" hangingPunct="1">
      <a:defRPr sz="3600" kern="1200">
        <a:solidFill>
          <a:schemeClr val="tx1"/>
        </a:solidFill>
        <a:latin typeface="Arial" charset="0"/>
        <a:ea typeface="ＭＳ Ｐゴシック" pitchFamily="126" charset="-128"/>
        <a:cs typeface="+mn-cs"/>
      </a:defRPr>
    </a:lvl8pPr>
    <a:lvl9pPr marL="3657600" algn="l" defTabSz="914400" rtl="0" eaLnBrk="1" latinLnBrk="0" hangingPunct="1">
      <a:defRPr sz="3600" kern="1200">
        <a:solidFill>
          <a:schemeClr val="tx1"/>
        </a:solidFill>
        <a:latin typeface="Arial" charset="0"/>
        <a:ea typeface="ＭＳ Ｐゴシック" pitchFamily="12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243"/>
    <a:srgbClr val="2D0099"/>
    <a:srgbClr val="EEE5FF"/>
    <a:srgbClr val="000000"/>
    <a:srgbClr val="F4B47C"/>
    <a:srgbClr val="94D0E9"/>
    <a:srgbClr val="A49EC4"/>
    <a:srgbClr val="B3BB79"/>
    <a:srgbClr val="757B50"/>
    <a:srgbClr val="BF7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7" autoAdjust="0"/>
    <p:restoredTop sz="94655" autoAdjust="0"/>
  </p:normalViewPr>
  <p:slideViewPr>
    <p:cSldViewPr snapToGrid="0">
      <p:cViewPr>
        <p:scale>
          <a:sx n="80" d="100"/>
          <a:sy n="80" d="100"/>
        </p:scale>
        <p:origin x="-1672" y="-368"/>
      </p:cViewPr>
      <p:guideLst>
        <p:guide orient="horz" pos="3886"/>
        <p:guide orient="horz" pos="2736"/>
        <p:guide orient="horz" pos="2964"/>
        <p:guide orient="horz" pos="1009"/>
        <p:guide orient="horz" pos="2670"/>
        <p:guide orient="horz" pos="720"/>
        <p:guide orient="horz" pos="1065"/>
        <p:guide orient="horz" pos="953"/>
        <p:guide orient="horz" pos="3831"/>
        <p:guide orient="horz" pos="3947"/>
        <p:guide orient="horz" pos="3528"/>
        <p:guide pos="2880"/>
        <p:guide pos="288"/>
        <p:guide pos="344"/>
        <p:guide pos="232"/>
        <p:guide pos="5472"/>
        <p:guide pos="5416"/>
        <p:guide pos="5528"/>
      </p:guideLst>
    </p:cSldViewPr>
  </p:slideViewPr>
  <p:outlineViewPr>
    <p:cViewPr>
      <p:scale>
        <a:sx n="33" d="100"/>
        <a:sy n="33" d="100"/>
      </p:scale>
      <p:origin x="0" y="23832"/>
    </p:cViewPr>
  </p:outlineViewPr>
  <p:notesTextViewPr>
    <p:cViewPr>
      <p:scale>
        <a:sx n="100" d="100"/>
        <a:sy n="100" d="100"/>
      </p:scale>
      <p:origin x="0" y="0"/>
    </p:cViewPr>
  </p:notesTextViewPr>
  <p:sorterViewPr>
    <p:cViewPr>
      <p:scale>
        <a:sx n="98" d="100"/>
        <a:sy n="98" d="100"/>
      </p:scale>
      <p:origin x="0" y="516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sz="quarter" idx="1"/>
          </p:nvPr>
        </p:nvSpPr>
        <p:spPr bwMode="auto">
          <a:xfrm>
            <a:off x="4008438" y="0"/>
            <a:ext cx="3067050"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ChangeArrowheads="1"/>
          </p:cNvSpPr>
          <p:nvPr>
            <p:ph type="ftr" sz="quarter" idx="2"/>
          </p:nvPr>
        </p:nvSpPr>
        <p:spPr bwMode="auto">
          <a:xfrm>
            <a:off x="0" y="8597900"/>
            <a:ext cx="3067050"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09" name="Rectangle 5"/>
          <p:cNvSpPr>
            <a:spLocks noGrp="1" noChangeArrowheads="1"/>
          </p:cNvSpPr>
          <p:nvPr>
            <p:ph type="sldNum" sz="quarter" idx="3"/>
          </p:nvPr>
        </p:nvSpPr>
        <p:spPr bwMode="auto">
          <a:xfrm>
            <a:off x="4008438" y="8597900"/>
            <a:ext cx="3067050"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299ADF-EE41-40A1-8151-B5D19E095533}" type="slidenum">
              <a:rPr lang="en-US"/>
              <a:pPr/>
              <a:t>‹#›</a:t>
            </a:fld>
            <a:endParaRPr lang="en-US"/>
          </a:p>
        </p:txBody>
      </p:sp>
    </p:spTree>
    <p:extLst>
      <p:ext uri="{BB962C8B-B14F-4D97-AF65-F5344CB8AC3E}">
        <p14:creationId xmlns:p14="http://schemas.microsoft.com/office/powerpoint/2010/main" val="1502283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24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4008438" y="0"/>
            <a:ext cx="3067050" cy="4524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EACDE00-8041-45E8-BB9D-0F5C1213A631}" type="datetime1">
              <a:rPr lang="en-US"/>
              <a:pPr/>
              <a:t>4/8/15</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708025" y="4298950"/>
            <a:ext cx="5661025" cy="4073525"/>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597900"/>
            <a:ext cx="3067050" cy="4524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4008438" y="8597900"/>
            <a:ext cx="3067050" cy="4524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48D5EAC-394A-4AB0-8CC2-154BCCE95FD7}" type="slidenum">
              <a:rPr lang="en-US"/>
              <a:pPr/>
              <a:t>‹#›</a:t>
            </a:fld>
            <a:endParaRPr lang="en-US"/>
          </a:p>
        </p:txBody>
      </p:sp>
    </p:spTree>
    <p:extLst>
      <p:ext uri="{BB962C8B-B14F-4D97-AF65-F5344CB8AC3E}">
        <p14:creationId xmlns:p14="http://schemas.microsoft.com/office/powerpoint/2010/main" val="31875401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13" name="Picture 12" descr="03201213_2012_option2.jpg"/>
          <p:cNvPicPr>
            <a:picLocks noChangeAspect="1"/>
          </p:cNvPicPr>
          <p:nvPr userDrawn="1"/>
        </p:nvPicPr>
        <p:blipFill>
          <a:blip r:embed="rId2"/>
          <a:stretch>
            <a:fillRect/>
          </a:stretch>
        </p:blipFill>
        <p:spPr>
          <a:xfrm>
            <a:off x="0" y="-40027"/>
            <a:ext cx="9144000" cy="6938054"/>
          </a:xfrm>
          <a:prstGeom prst="rect">
            <a:avLst/>
          </a:prstGeom>
        </p:spPr>
      </p:pic>
    </p:spTree>
    <p:extLst>
      <p:ext uri="{BB962C8B-B14F-4D97-AF65-F5344CB8AC3E}">
        <p14:creationId xmlns:p14="http://schemas.microsoft.com/office/powerpoint/2010/main" val="83332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with Name-Affili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1905001"/>
            <a:ext cx="8382000" cy="2057399"/>
          </a:xfrm>
        </p:spPr>
        <p:txBody>
          <a:bodyPr>
            <a:noAutofit/>
          </a:bodyPr>
          <a:lstStyle>
            <a:lvl1pPr>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381000" y="4189444"/>
            <a:ext cx="8382000" cy="533400"/>
          </a:xfrm>
        </p:spPr>
        <p:txBody>
          <a:bodyPr>
            <a:no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Here</a:t>
            </a:r>
            <a:endParaRPr lang="en-US" dirty="0"/>
          </a:p>
        </p:txBody>
      </p:sp>
      <p:pic>
        <p:nvPicPr>
          <p:cNvPr id="25" name="cme llc logo"/>
          <p:cNvPicPr>
            <a:picLocks noChangeAspect="1"/>
          </p:cNvPicPr>
          <p:nvPr/>
        </p:nvPicPr>
        <p:blipFill>
          <a:blip r:embed="rId2"/>
          <a:stretch>
            <a:fillRect/>
          </a:stretch>
        </p:blipFill>
        <p:spPr>
          <a:xfrm>
            <a:off x="6629400" y="6019800"/>
            <a:ext cx="2159000" cy="609600"/>
          </a:xfrm>
          <a:prstGeom prst="rect">
            <a:avLst/>
          </a:prstGeom>
        </p:spPr>
      </p:pic>
      <p:sp>
        <p:nvSpPr>
          <p:cNvPr id="5" name="Text Placeholder 4"/>
          <p:cNvSpPr>
            <a:spLocks noGrp="1"/>
          </p:cNvSpPr>
          <p:nvPr>
            <p:ph type="body" sz="quarter" idx="10" hasCustomPrompt="1"/>
          </p:nvPr>
        </p:nvSpPr>
        <p:spPr>
          <a:xfrm>
            <a:off x="381000" y="4724400"/>
            <a:ext cx="8382000" cy="1295400"/>
          </a:xfrm>
        </p:spPr>
        <p:txBody>
          <a:bodyPr>
            <a:noAutofit/>
          </a:bodyPr>
          <a:lstStyle>
            <a:lvl1pPr marL="0" indent="0">
              <a:lnSpc>
                <a:spcPct val="90000"/>
              </a:lnSpc>
              <a:spcBef>
                <a:spcPts val="0"/>
              </a:spcBef>
              <a:buNone/>
              <a:defRPr sz="2200" i="1">
                <a:solidFill>
                  <a:schemeClr val="bg2">
                    <a:lumMod val="50000"/>
                  </a:schemeClr>
                </a:solidFill>
              </a:defRPr>
            </a:lvl1pPr>
            <a:lvl2pPr marL="0" indent="0">
              <a:lnSpc>
                <a:spcPct val="85000"/>
              </a:lnSpc>
              <a:spcBef>
                <a:spcPts val="0"/>
              </a:spcBef>
              <a:buNone/>
              <a:defRPr sz="2200" i="1">
                <a:solidFill>
                  <a:schemeClr val="bg2">
                    <a:lumMod val="50000"/>
                  </a:schemeClr>
                </a:solidFill>
              </a:defRPr>
            </a:lvl2pPr>
            <a:lvl3pPr marL="0" indent="0">
              <a:lnSpc>
                <a:spcPct val="85000"/>
              </a:lnSpc>
              <a:spcBef>
                <a:spcPts val="0"/>
              </a:spcBef>
              <a:buNone/>
              <a:defRPr sz="2200" i="1">
                <a:solidFill>
                  <a:schemeClr val="bg2">
                    <a:lumMod val="50000"/>
                  </a:schemeClr>
                </a:solidFill>
              </a:defRPr>
            </a:lvl3pPr>
            <a:lvl4pPr marL="0" indent="0">
              <a:lnSpc>
                <a:spcPct val="85000"/>
              </a:lnSpc>
              <a:spcBef>
                <a:spcPts val="0"/>
              </a:spcBef>
              <a:buNone/>
              <a:defRPr sz="2200" i="1">
                <a:solidFill>
                  <a:schemeClr val="bg2">
                    <a:lumMod val="50000"/>
                  </a:schemeClr>
                </a:solidFill>
              </a:defRPr>
            </a:lvl4pPr>
            <a:lvl5pPr marL="0" indent="0">
              <a:lnSpc>
                <a:spcPct val="85000"/>
              </a:lnSpc>
              <a:spcBef>
                <a:spcPts val="0"/>
              </a:spcBef>
              <a:buNone/>
              <a:defRPr sz="2200" i="1">
                <a:solidFill>
                  <a:schemeClr val="bg2">
                    <a:lumMod val="50000"/>
                  </a:schemeClr>
                </a:solidFill>
              </a:defRPr>
            </a:lvl5pPr>
          </a:lstStyle>
          <a:p>
            <a:pPr lvl="0"/>
            <a:r>
              <a:rPr lang="en-US" dirty="0" smtClean="0"/>
              <a:t>Presenter’s Affiliations Here</a:t>
            </a:r>
            <a:endParaRPr lang="en-US" dirty="0"/>
          </a:p>
        </p:txBody>
      </p:sp>
      <p:pic>
        <p:nvPicPr>
          <p:cNvPr id="10" name="Picture 9" descr="110907_2012_Psych_Congress_header_750by140b.jpg"/>
          <p:cNvPicPr>
            <a:picLocks noChangeAspect="1"/>
          </p:cNvPicPr>
          <p:nvPr userDrawn="1"/>
        </p:nvPicPr>
        <p:blipFill>
          <a:blip r:embed="rId3"/>
          <a:stretch>
            <a:fillRect/>
          </a:stretch>
        </p:blipFill>
        <p:spPr>
          <a:xfrm>
            <a:off x="0" y="0"/>
            <a:ext cx="9144000" cy="3072384"/>
          </a:xfrm>
          <a:prstGeom prst="rect">
            <a:avLst/>
          </a:prstGeom>
        </p:spPr>
      </p:pic>
    </p:spTree>
    <p:extLst>
      <p:ext uri="{BB962C8B-B14F-4D97-AF65-F5344CB8AC3E}">
        <p14:creationId xmlns:p14="http://schemas.microsoft.com/office/powerpoint/2010/main" val="270699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Two Presenter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1905001"/>
            <a:ext cx="8382000" cy="1752599"/>
          </a:xfrm>
        </p:spPr>
        <p:txBody>
          <a:bodyPr>
            <a:noAutofit/>
          </a:bodyPr>
          <a:lstStyle>
            <a:lvl1pPr>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381000" y="3884950"/>
            <a:ext cx="4151376" cy="533400"/>
          </a:xfrm>
        </p:spPr>
        <p:txBody>
          <a:bodyPr anchor="ctr">
            <a:no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Here</a:t>
            </a:r>
            <a:endParaRPr lang="en-US" dirty="0"/>
          </a:p>
        </p:txBody>
      </p:sp>
      <p:pic>
        <p:nvPicPr>
          <p:cNvPr id="25" name="cme llc logo"/>
          <p:cNvPicPr>
            <a:picLocks noChangeAspect="1"/>
          </p:cNvPicPr>
          <p:nvPr/>
        </p:nvPicPr>
        <p:blipFill>
          <a:blip r:embed="rId2"/>
          <a:stretch>
            <a:fillRect/>
          </a:stretch>
        </p:blipFill>
        <p:spPr>
          <a:xfrm>
            <a:off x="6629400" y="6019800"/>
            <a:ext cx="2159000" cy="609600"/>
          </a:xfrm>
          <a:prstGeom prst="rect">
            <a:avLst/>
          </a:prstGeom>
        </p:spPr>
      </p:pic>
      <p:sp>
        <p:nvSpPr>
          <p:cNvPr id="5" name="Text Placeholder 4"/>
          <p:cNvSpPr>
            <a:spLocks noGrp="1"/>
          </p:cNvSpPr>
          <p:nvPr>
            <p:ph type="body" sz="quarter" idx="10" hasCustomPrompt="1"/>
          </p:nvPr>
        </p:nvSpPr>
        <p:spPr>
          <a:xfrm>
            <a:off x="381000" y="4355258"/>
            <a:ext cx="4151376" cy="1588343"/>
          </a:xfrm>
        </p:spPr>
        <p:txBody>
          <a:bodyPr>
            <a:noAutofit/>
          </a:bodyPr>
          <a:lstStyle>
            <a:lvl1pPr marL="0" indent="0">
              <a:lnSpc>
                <a:spcPct val="90000"/>
              </a:lnSpc>
              <a:spcBef>
                <a:spcPts val="300"/>
              </a:spcBef>
              <a:buNone/>
              <a:defRPr sz="1600" i="1">
                <a:solidFill>
                  <a:schemeClr val="bg2">
                    <a:lumMod val="50000"/>
                  </a:schemeClr>
                </a:solidFill>
              </a:defRPr>
            </a:lvl1pPr>
            <a:lvl2pPr marL="0" indent="0">
              <a:lnSpc>
                <a:spcPct val="85000"/>
              </a:lnSpc>
              <a:spcBef>
                <a:spcPts val="0"/>
              </a:spcBef>
              <a:buNone/>
              <a:defRPr sz="2200" i="1">
                <a:solidFill>
                  <a:schemeClr val="bg2">
                    <a:lumMod val="50000"/>
                  </a:schemeClr>
                </a:solidFill>
              </a:defRPr>
            </a:lvl2pPr>
            <a:lvl3pPr marL="0" indent="0">
              <a:lnSpc>
                <a:spcPct val="85000"/>
              </a:lnSpc>
              <a:spcBef>
                <a:spcPts val="0"/>
              </a:spcBef>
              <a:buNone/>
              <a:defRPr sz="2200" i="1">
                <a:solidFill>
                  <a:schemeClr val="bg2">
                    <a:lumMod val="50000"/>
                  </a:schemeClr>
                </a:solidFill>
              </a:defRPr>
            </a:lvl3pPr>
            <a:lvl4pPr marL="0" indent="0">
              <a:lnSpc>
                <a:spcPct val="85000"/>
              </a:lnSpc>
              <a:spcBef>
                <a:spcPts val="0"/>
              </a:spcBef>
              <a:buNone/>
              <a:defRPr sz="2200" i="1">
                <a:solidFill>
                  <a:schemeClr val="bg2">
                    <a:lumMod val="50000"/>
                  </a:schemeClr>
                </a:solidFill>
              </a:defRPr>
            </a:lvl4pPr>
            <a:lvl5pPr marL="0" indent="0">
              <a:lnSpc>
                <a:spcPct val="85000"/>
              </a:lnSpc>
              <a:spcBef>
                <a:spcPts val="0"/>
              </a:spcBef>
              <a:buNone/>
              <a:defRPr sz="2200" i="1">
                <a:solidFill>
                  <a:schemeClr val="bg2">
                    <a:lumMod val="50000"/>
                  </a:schemeClr>
                </a:solidFill>
              </a:defRPr>
            </a:lvl5pPr>
          </a:lstStyle>
          <a:p>
            <a:pPr lvl="0"/>
            <a:r>
              <a:rPr lang="en-US" dirty="0" smtClean="0"/>
              <a:t>Presenter’s Affiliations Here</a:t>
            </a:r>
            <a:endParaRPr lang="en-US" dirty="0"/>
          </a:p>
        </p:txBody>
      </p:sp>
      <p:sp>
        <p:nvSpPr>
          <p:cNvPr id="9" name="Text Placeholder 4"/>
          <p:cNvSpPr>
            <a:spLocks noGrp="1"/>
          </p:cNvSpPr>
          <p:nvPr>
            <p:ph type="body" sz="quarter" idx="11" hasCustomPrompt="1"/>
          </p:nvPr>
        </p:nvSpPr>
        <p:spPr>
          <a:xfrm>
            <a:off x="4611624" y="4355257"/>
            <a:ext cx="4151376" cy="1588343"/>
          </a:xfrm>
        </p:spPr>
        <p:txBody>
          <a:bodyPr>
            <a:noAutofit/>
          </a:bodyPr>
          <a:lstStyle>
            <a:lvl1pPr marL="0" indent="0">
              <a:lnSpc>
                <a:spcPct val="90000"/>
              </a:lnSpc>
              <a:spcBef>
                <a:spcPts val="300"/>
              </a:spcBef>
              <a:buNone/>
              <a:defRPr sz="1600" i="1">
                <a:solidFill>
                  <a:schemeClr val="bg2">
                    <a:lumMod val="50000"/>
                  </a:schemeClr>
                </a:solidFill>
              </a:defRPr>
            </a:lvl1pPr>
            <a:lvl2pPr marL="0" indent="0">
              <a:lnSpc>
                <a:spcPct val="85000"/>
              </a:lnSpc>
              <a:spcBef>
                <a:spcPts val="0"/>
              </a:spcBef>
              <a:buNone/>
              <a:defRPr sz="2200" i="1">
                <a:solidFill>
                  <a:schemeClr val="bg2">
                    <a:lumMod val="50000"/>
                  </a:schemeClr>
                </a:solidFill>
              </a:defRPr>
            </a:lvl2pPr>
            <a:lvl3pPr marL="0" indent="0">
              <a:lnSpc>
                <a:spcPct val="85000"/>
              </a:lnSpc>
              <a:spcBef>
                <a:spcPts val="0"/>
              </a:spcBef>
              <a:buNone/>
              <a:defRPr sz="2200" i="1">
                <a:solidFill>
                  <a:schemeClr val="bg2">
                    <a:lumMod val="50000"/>
                  </a:schemeClr>
                </a:solidFill>
              </a:defRPr>
            </a:lvl3pPr>
            <a:lvl4pPr marL="0" indent="0">
              <a:lnSpc>
                <a:spcPct val="85000"/>
              </a:lnSpc>
              <a:spcBef>
                <a:spcPts val="0"/>
              </a:spcBef>
              <a:buNone/>
              <a:defRPr sz="2200" i="1">
                <a:solidFill>
                  <a:schemeClr val="bg2">
                    <a:lumMod val="50000"/>
                  </a:schemeClr>
                </a:solidFill>
              </a:defRPr>
            </a:lvl4pPr>
            <a:lvl5pPr marL="0" indent="0">
              <a:lnSpc>
                <a:spcPct val="85000"/>
              </a:lnSpc>
              <a:spcBef>
                <a:spcPts val="0"/>
              </a:spcBef>
              <a:buNone/>
              <a:defRPr sz="2200" i="1">
                <a:solidFill>
                  <a:schemeClr val="bg2">
                    <a:lumMod val="50000"/>
                  </a:schemeClr>
                </a:solidFill>
              </a:defRPr>
            </a:lvl5pPr>
          </a:lstStyle>
          <a:p>
            <a:pPr lvl="0"/>
            <a:r>
              <a:rPr lang="en-US" dirty="0" smtClean="0"/>
              <a:t>Presenter’s Affiliations Here</a:t>
            </a:r>
            <a:endParaRPr lang="en-US" dirty="0"/>
          </a:p>
        </p:txBody>
      </p:sp>
      <p:sp>
        <p:nvSpPr>
          <p:cNvPr id="10" name="Text Placeholder 4"/>
          <p:cNvSpPr>
            <a:spLocks noGrp="1"/>
          </p:cNvSpPr>
          <p:nvPr>
            <p:ph type="body" sz="quarter" idx="12" hasCustomPrompt="1"/>
          </p:nvPr>
        </p:nvSpPr>
        <p:spPr>
          <a:xfrm>
            <a:off x="4611624" y="3884950"/>
            <a:ext cx="4151376" cy="533400"/>
          </a:xfrm>
        </p:spPr>
        <p:txBody>
          <a:bodyPr anchor="ctr">
            <a:noAutofit/>
          </a:bodyPr>
          <a:lstStyle>
            <a:lvl1pPr marL="0" indent="0">
              <a:lnSpc>
                <a:spcPct val="90000"/>
              </a:lnSpc>
              <a:spcBef>
                <a:spcPts val="0"/>
              </a:spcBef>
              <a:buNone/>
              <a:defRPr sz="2400" b="1" i="0">
                <a:solidFill>
                  <a:schemeClr val="tx1"/>
                </a:solidFill>
              </a:defRPr>
            </a:lvl1pPr>
            <a:lvl2pPr marL="0" indent="0">
              <a:lnSpc>
                <a:spcPct val="85000"/>
              </a:lnSpc>
              <a:spcBef>
                <a:spcPts val="0"/>
              </a:spcBef>
              <a:buNone/>
              <a:defRPr sz="2200" i="1">
                <a:solidFill>
                  <a:schemeClr val="bg2">
                    <a:lumMod val="50000"/>
                  </a:schemeClr>
                </a:solidFill>
              </a:defRPr>
            </a:lvl2pPr>
            <a:lvl3pPr marL="0" indent="0">
              <a:lnSpc>
                <a:spcPct val="85000"/>
              </a:lnSpc>
              <a:spcBef>
                <a:spcPts val="0"/>
              </a:spcBef>
              <a:buNone/>
              <a:defRPr sz="2200" i="1">
                <a:solidFill>
                  <a:schemeClr val="bg2">
                    <a:lumMod val="50000"/>
                  </a:schemeClr>
                </a:solidFill>
              </a:defRPr>
            </a:lvl3pPr>
            <a:lvl4pPr marL="0" indent="0">
              <a:lnSpc>
                <a:spcPct val="85000"/>
              </a:lnSpc>
              <a:spcBef>
                <a:spcPts val="0"/>
              </a:spcBef>
              <a:buNone/>
              <a:defRPr sz="2200" i="1">
                <a:solidFill>
                  <a:schemeClr val="bg2">
                    <a:lumMod val="50000"/>
                  </a:schemeClr>
                </a:solidFill>
              </a:defRPr>
            </a:lvl4pPr>
            <a:lvl5pPr marL="0" indent="0">
              <a:lnSpc>
                <a:spcPct val="85000"/>
              </a:lnSpc>
              <a:spcBef>
                <a:spcPts val="0"/>
              </a:spcBef>
              <a:buNone/>
              <a:defRPr sz="2200" i="1">
                <a:solidFill>
                  <a:schemeClr val="bg2">
                    <a:lumMod val="50000"/>
                  </a:schemeClr>
                </a:solidFill>
              </a:defRPr>
            </a:lvl5pPr>
          </a:lstStyle>
          <a:p>
            <a:pPr lvl="0"/>
            <a:r>
              <a:rPr lang="en-US" dirty="0" smtClean="0"/>
              <a:t>Presenter’s Name Here</a:t>
            </a:r>
            <a:endParaRPr lang="en-US" dirty="0"/>
          </a:p>
        </p:txBody>
      </p:sp>
      <p:pic>
        <p:nvPicPr>
          <p:cNvPr id="13" name="Picture 12" descr="110907_2012_Psych_Congress_header_750by140b.jpg"/>
          <p:cNvPicPr>
            <a:picLocks noChangeAspect="1"/>
          </p:cNvPicPr>
          <p:nvPr userDrawn="1"/>
        </p:nvPicPr>
        <p:blipFill>
          <a:blip r:embed="rId3"/>
          <a:stretch>
            <a:fillRect/>
          </a:stretch>
        </p:blipFill>
        <p:spPr>
          <a:xfrm>
            <a:off x="0" y="0"/>
            <a:ext cx="9144000" cy="3072384"/>
          </a:xfrm>
          <a:prstGeom prst="rect">
            <a:avLst/>
          </a:prstGeom>
        </p:spPr>
      </p:pic>
    </p:spTree>
    <p:extLst>
      <p:ext uri="{BB962C8B-B14F-4D97-AF65-F5344CB8AC3E}">
        <p14:creationId xmlns:p14="http://schemas.microsoft.com/office/powerpoint/2010/main" val="49165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1905001"/>
            <a:ext cx="8382000" cy="2057399"/>
          </a:xfrm>
        </p:spPr>
        <p:txBody>
          <a:bodyPr>
            <a:noAutofit/>
          </a:bodyPr>
          <a:lstStyle>
            <a:lvl1pPr>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381000" y="4189444"/>
            <a:ext cx="8382000" cy="1830356"/>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Here</a:t>
            </a:r>
            <a:endParaRPr lang="en-US" dirty="0"/>
          </a:p>
        </p:txBody>
      </p:sp>
      <p:pic>
        <p:nvPicPr>
          <p:cNvPr id="25" name="cme llc logo"/>
          <p:cNvPicPr>
            <a:picLocks noChangeAspect="1"/>
          </p:cNvPicPr>
          <p:nvPr/>
        </p:nvPicPr>
        <p:blipFill>
          <a:blip r:embed="rId2"/>
          <a:stretch>
            <a:fillRect/>
          </a:stretch>
        </p:blipFill>
        <p:spPr>
          <a:xfrm>
            <a:off x="6629400" y="6019800"/>
            <a:ext cx="2159000" cy="609600"/>
          </a:xfrm>
          <a:prstGeom prst="rect">
            <a:avLst/>
          </a:prstGeom>
        </p:spPr>
      </p:pic>
      <p:pic>
        <p:nvPicPr>
          <p:cNvPr id="9" name="Picture 8" descr="110907_2012_Psych_Congress_header_750by140b.jpg"/>
          <p:cNvPicPr>
            <a:picLocks noChangeAspect="1"/>
          </p:cNvPicPr>
          <p:nvPr userDrawn="1"/>
        </p:nvPicPr>
        <p:blipFill>
          <a:blip r:embed="rId3"/>
          <a:stretch>
            <a:fillRect/>
          </a:stretch>
        </p:blipFill>
        <p:spPr>
          <a:xfrm>
            <a:off x="0" y="0"/>
            <a:ext cx="9144000" cy="3072384"/>
          </a:xfrm>
          <a:prstGeom prst="rect">
            <a:avLst/>
          </a:prstGeom>
        </p:spPr>
      </p:pic>
    </p:spTree>
    <p:extLst>
      <p:ext uri="{BB962C8B-B14F-4D97-AF65-F5344CB8AC3E}">
        <p14:creationId xmlns:p14="http://schemas.microsoft.com/office/powerpoint/2010/main" val="426675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ponsorship and Goal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1943101"/>
            <a:ext cx="8382000" cy="2438399"/>
          </a:xfrm>
        </p:spPr>
        <p:txBody>
          <a:bodyPr>
            <a:noAutofit/>
          </a:bodyPr>
          <a:lstStyle>
            <a:lvl1pPr>
              <a:defRPr sz="2800"/>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381000" y="4371975"/>
            <a:ext cx="8382000" cy="1428750"/>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Here</a:t>
            </a:r>
            <a:endParaRPr lang="en-US" dirty="0"/>
          </a:p>
        </p:txBody>
      </p:sp>
      <p:pic>
        <p:nvPicPr>
          <p:cNvPr id="25" name="cme llc logo"/>
          <p:cNvPicPr>
            <a:picLocks noChangeAspect="1"/>
          </p:cNvPicPr>
          <p:nvPr/>
        </p:nvPicPr>
        <p:blipFill>
          <a:blip r:embed="rId2"/>
          <a:stretch>
            <a:fillRect/>
          </a:stretch>
        </p:blipFill>
        <p:spPr>
          <a:xfrm>
            <a:off x="6629400" y="6019800"/>
            <a:ext cx="2159000" cy="609600"/>
          </a:xfrm>
          <a:prstGeom prst="rect">
            <a:avLst/>
          </a:prstGeom>
        </p:spPr>
      </p:pic>
      <p:pic>
        <p:nvPicPr>
          <p:cNvPr id="9" name="Picture 8" descr="110907_2012_Psych_Congress_header_750by140b.jpg"/>
          <p:cNvPicPr>
            <a:picLocks noChangeAspect="1"/>
          </p:cNvPicPr>
          <p:nvPr userDrawn="1"/>
        </p:nvPicPr>
        <p:blipFill>
          <a:blip r:embed="rId3"/>
          <a:stretch>
            <a:fillRect/>
          </a:stretch>
        </p:blipFill>
        <p:spPr>
          <a:xfrm>
            <a:off x="0" y="0"/>
            <a:ext cx="9144000" cy="3072384"/>
          </a:xfrm>
          <a:prstGeom prst="rect">
            <a:avLst/>
          </a:prstGeom>
        </p:spPr>
      </p:pic>
    </p:spTree>
    <p:extLst>
      <p:ext uri="{BB962C8B-B14F-4D97-AF65-F5344CB8AC3E}">
        <p14:creationId xmlns:p14="http://schemas.microsoft.com/office/powerpoint/2010/main" val="204749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Goal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1914525"/>
            <a:ext cx="8382000" cy="1009650"/>
          </a:xfrm>
        </p:spPr>
        <p:txBody>
          <a:bodyPr>
            <a:noAutofit/>
          </a:bodyPr>
          <a:lstStyle>
            <a:lvl1pPr>
              <a:defRPr sz="2800"/>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381000" y="3057525"/>
            <a:ext cx="8382000" cy="2657475"/>
          </a:xfrm>
        </p:spPr>
        <p:txBody>
          <a:bodyPr>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Here</a:t>
            </a:r>
            <a:endParaRPr lang="en-US" dirty="0"/>
          </a:p>
        </p:txBody>
      </p:sp>
      <p:pic>
        <p:nvPicPr>
          <p:cNvPr id="25" name="cme llc logo"/>
          <p:cNvPicPr>
            <a:picLocks noChangeAspect="1"/>
          </p:cNvPicPr>
          <p:nvPr/>
        </p:nvPicPr>
        <p:blipFill>
          <a:blip r:embed="rId2"/>
          <a:stretch>
            <a:fillRect/>
          </a:stretch>
        </p:blipFill>
        <p:spPr>
          <a:xfrm>
            <a:off x="6629400" y="6019800"/>
            <a:ext cx="2159000" cy="609600"/>
          </a:xfrm>
          <a:prstGeom prst="rect">
            <a:avLst/>
          </a:prstGeom>
        </p:spPr>
      </p:pic>
      <p:pic>
        <p:nvPicPr>
          <p:cNvPr id="9" name="Picture 8" descr="110907_2012_Psych_Congress_header_750by140b.jpg"/>
          <p:cNvPicPr>
            <a:picLocks noChangeAspect="1"/>
          </p:cNvPicPr>
          <p:nvPr userDrawn="1"/>
        </p:nvPicPr>
        <p:blipFill>
          <a:blip r:embed="rId3"/>
          <a:stretch>
            <a:fillRect/>
          </a:stretch>
        </p:blipFill>
        <p:spPr>
          <a:xfrm>
            <a:off x="0" y="0"/>
            <a:ext cx="9144000" cy="3072384"/>
          </a:xfrm>
          <a:prstGeom prst="rect">
            <a:avLst/>
          </a:prstGeom>
        </p:spPr>
      </p:pic>
    </p:spTree>
    <p:extLst>
      <p:ext uri="{BB962C8B-B14F-4D97-AF65-F5344CB8AC3E}">
        <p14:creationId xmlns:p14="http://schemas.microsoft.com/office/powerpoint/2010/main" val="338224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acul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Faculty</a:t>
            </a:r>
            <a:endParaRPr lang="en-US" dirty="0"/>
          </a:p>
        </p:txBody>
      </p:sp>
      <p:sp>
        <p:nvSpPr>
          <p:cNvPr id="3" name="Content Placeholder 2"/>
          <p:cNvSpPr>
            <a:spLocks noGrp="1"/>
          </p:cNvSpPr>
          <p:nvPr>
            <p:ph idx="1" hasCustomPrompt="1"/>
          </p:nvPr>
        </p:nvSpPr>
        <p:spPr>
          <a:xfrm>
            <a:off x="381000" y="1511659"/>
            <a:ext cx="4191000" cy="381000"/>
          </a:xfrm>
        </p:spPr>
        <p:txBody>
          <a:bodyPr/>
          <a:lstStyle>
            <a:lvl1pPr marL="0" indent="0">
              <a:lnSpc>
                <a:spcPct val="90000"/>
              </a:lnSpc>
              <a:spcBef>
                <a:spcPts val="0"/>
              </a:spcBef>
              <a:buFont typeface="Arial" pitchFamily="34" charset="0"/>
              <a:buNone/>
              <a:defRPr sz="2000" b="1"/>
            </a:lvl1pPr>
            <a:lvl2pPr marL="0" indent="0">
              <a:lnSpc>
                <a:spcPct val="90000"/>
              </a:lnSpc>
              <a:spcBef>
                <a:spcPts val="0"/>
              </a:spcBef>
              <a:buNone/>
              <a:defRPr sz="2000" b="1"/>
            </a:lvl2pPr>
            <a:lvl3pPr marL="0" indent="0">
              <a:lnSpc>
                <a:spcPct val="90000"/>
              </a:lnSpc>
              <a:spcBef>
                <a:spcPts val="0"/>
              </a:spcBef>
              <a:buNone/>
              <a:defRPr sz="2000" b="1"/>
            </a:lvl3pPr>
            <a:lvl4pPr marL="0" indent="0">
              <a:lnSpc>
                <a:spcPct val="90000"/>
              </a:lnSpc>
              <a:spcBef>
                <a:spcPts val="0"/>
              </a:spcBef>
              <a:buNone/>
              <a:defRPr sz="2000" b="1"/>
            </a:lvl4pPr>
            <a:lvl5pPr marL="0" indent="0">
              <a:lnSpc>
                <a:spcPct val="90000"/>
              </a:lnSpc>
              <a:spcBef>
                <a:spcPts val="0"/>
              </a:spcBef>
              <a:buNone/>
              <a:defRPr sz="2000" b="1"/>
            </a:lvl5pPr>
          </a:lstStyle>
          <a:p>
            <a:pPr lvl="0"/>
            <a:r>
              <a:rPr lang="en-US" dirty="0" smtClean="0"/>
              <a:t>Presenter 1 Name</a:t>
            </a:r>
            <a:endParaRPr lang="en-US" dirty="0"/>
          </a:p>
        </p:txBody>
      </p:sp>
      <p:sp>
        <p:nvSpPr>
          <p:cNvPr id="6" name="Content Placeholder 2"/>
          <p:cNvSpPr>
            <a:spLocks noGrp="1"/>
          </p:cNvSpPr>
          <p:nvPr>
            <p:ph idx="12" hasCustomPrompt="1"/>
          </p:nvPr>
        </p:nvSpPr>
        <p:spPr>
          <a:xfrm>
            <a:off x="381000" y="1892659"/>
            <a:ext cx="4191000" cy="1905000"/>
          </a:xfrm>
        </p:spPr>
        <p:txBody>
          <a:bodyPr/>
          <a:lstStyle>
            <a:lvl1pPr marL="0" indent="0">
              <a:lnSpc>
                <a:spcPct val="85000"/>
              </a:lnSpc>
              <a:spcBef>
                <a:spcPts val="300"/>
              </a:spcBef>
              <a:buFont typeface="Arial" pitchFamily="34" charset="0"/>
              <a:buNone/>
              <a:defRPr sz="1600" b="0" i="1" baseline="0">
                <a:solidFill>
                  <a:schemeClr val="bg2">
                    <a:lumMod val="50000"/>
                  </a:schemeClr>
                </a:solidFill>
              </a:defRPr>
            </a:lvl1pPr>
            <a:lvl2pPr marL="0" indent="0">
              <a:lnSpc>
                <a:spcPct val="90000"/>
              </a:lnSpc>
              <a:spcBef>
                <a:spcPts val="0"/>
              </a:spcBef>
              <a:buNone/>
              <a:defRPr sz="2000" b="1"/>
            </a:lvl2pPr>
            <a:lvl3pPr marL="0" indent="0">
              <a:lnSpc>
                <a:spcPct val="90000"/>
              </a:lnSpc>
              <a:spcBef>
                <a:spcPts val="0"/>
              </a:spcBef>
              <a:buNone/>
              <a:defRPr sz="2000" b="1"/>
            </a:lvl3pPr>
            <a:lvl4pPr marL="0" indent="0">
              <a:lnSpc>
                <a:spcPct val="90000"/>
              </a:lnSpc>
              <a:spcBef>
                <a:spcPts val="0"/>
              </a:spcBef>
              <a:buNone/>
              <a:defRPr sz="2000" b="1"/>
            </a:lvl4pPr>
            <a:lvl5pPr marL="0" indent="0">
              <a:lnSpc>
                <a:spcPct val="90000"/>
              </a:lnSpc>
              <a:spcBef>
                <a:spcPts val="0"/>
              </a:spcBef>
              <a:buNone/>
              <a:defRPr sz="2000" b="1"/>
            </a:lvl5pPr>
          </a:lstStyle>
          <a:p>
            <a:pPr lvl="0"/>
            <a:r>
              <a:rPr lang="en-US" dirty="0" smtClean="0"/>
              <a:t>Presenter 1 Affiliations</a:t>
            </a:r>
            <a:endParaRPr lang="en-US" dirty="0"/>
          </a:p>
        </p:txBody>
      </p:sp>
      <p:sp>
        <p:nvSpPr>
          <p:cNvPr id="7" name="Content Placeholder 2"/>
          <p:cNvSpPr>
            <a:spLocks noGrp="1"/>
          </p:cNvSpPr>
          <p:nvPr>
            <p:ph idx="13" hasCustomPrompt="1"/>
          </p:nvPr>
        </p:nvSpPr>
        <p:spPr>
          <a:xfrm>
            <a:off x="381000" y="3956304"/>
            <a:ext cx="4191000" cy="381000"/>
          </a:xfrm>
        </p:spPr>
        <p:txBody>
          <a:bodyPr/>
          <a:lstStyle>
            <a:lvl1pPr marL="0" indent="0">
              <a:lnSpc>
                <a:spcPct val="90000"/>
              </a:lnSpc>
              <a:spcBef>
                <a:spcPts val="0"/>
              </a:spcBef>
              <a:buFont typeface="Arial" pitchFamily="34" charset="0"/>
              <a:buNone/>
              <a:defRPr sz="2000" b="1" baseline="0"/>
            </a:lvl1pPr>
            <a:lvl2pPr marL="0" indent="0">
              <a:lnSpc>
                <a:spcPct val="90000"/>
              </a:lnSpc>
              <a:spcBef>
                <a:spcPts val="0"/>
              </a:spcBef>
              <a:buNone/>
              <a:defRPr sz="2000" b="1"/>
            </a:lvl2pPr>
            <a:lvl3pPr marL="0" indent="0">
              <a:lnSpc>
                <a:spcPct val="90000"/>
              </a:lnSpc>
              <a:spcBef>
                <a:spcPts val="0"/>
              </a:spcBef>
              <a:buNone/>
              <a:defRPr sz="2000" b="1"/>
            </a:lvl3pPr>
            <a:lvl4pPr marL="0" indent="0">
              <a:lnSpc>
                <a:spcPct val="90000"/>
              </a:lnSpc>
              <a:spcBef>
                <a:spcPts val="0"/>
              </a:spcBef>
              <a:buNone/>
              <a:defRPr sz="2000" b="1"/>
            </a:lvl4pPr>
            <a:lvl5pPr marL="0" indent="0">
              <a:lnSpc>
                <a:spcPct val="90000"/>
              </a:lnSpc>
              <a:spcBef>
                <a:spcPts val="0"/>
              </a:spcBef>
              <a:buNone/>
              <a:defRPr sz="2000" b="1"/>
            </a:lvl5pPr>
          </a:lstStyle>
          <a:p>
            <a:pPr lvl="0"/>
            <a:r>
              <a:rPr lang="en-US" dirty="0" smtClean="0"/>
              <a:t>Presenter 3 Name</a:t>
            </a:r>
            <a:endParaRPr lang="en-US" dirty="0"/>
          </a:p>
        </p:txBody>
      </p:sp>
      <p:sp>
        <p:nvSpPr>
          <p:cNvPr id="8" name="Content Placeholder 2"/>
          <p:cNvSpPr>
            <a:spLocks noGrp="1"/>
          </p:cNvSpPr>
          <p:nvPr>
            <p:ph idx="14" hasCustomPrompt="1"/>
          </p:nvPr>
        </p:nvSpPr>
        <p:spPr>
          <a:xfrm>
            <a:off x="381000" y="4337304"/>
            <a:ext cx="4191000" cy="1905000"/>
          </a:xfrm>
        </p:spPr>
        <p:txBody>
          <a:bodyPr/>
          <a:lstStyle>
            <a:lvl1pPr marL="0" indent="0">
              <a:lnSpc>
                <a:spcPct val="85000"/>
              </a:lnSpc>
              <a:spcBef>
                <a:spcPts val="300"/>
              </a:spcBef>
              <a:buFont typeface="Arial" pitchFamily="34" charset="0"/>
              <a:buNone/>
              <a:defRPr sz="1600" b="0" i="1">
                <a:solidFill>
                  <a:schemeClr val="bg2">
                    <a:lumMod val="50000"/>
                  </a:schemeClr>
                </a:solidFill>
              </a:defRPr>
            </a:lvl1pPr>
            <a:lvl2pPr marL="0" indent="0">
              <a:lnSpc>
                <a:spcPct val="90000"/>
              </a:lnSpc>
              <a:spcBef>
                <a:spcPts val="0"/>
              </a:spcBef>
              <a:buNone/>
              <a:defRPr sz="2000" b="1"/>
            </a:lvl2pPr>
            <a:lvl3pPr marL="0" indent="0">
              <a:lnSpc>
                <a:spcPct val="90000"/>
              </a:lnSpc>
              <a:spcBef>
                <a:spcPts val="0"/>
              </a:spcBef>
              <a:buNone/>
              <a:defRPr sz="2000" b="1"/>
            </a:lvl3pPr>
            <a:lvl4pPr marL="0" indent="0">
              <a:lnSpc>
                <a:spcPct val="90000"/>
              </a:lnSpc>
              <a:spcBef>
                <a:spcPts val="0"/>
              </a:spcBef>
              <a:buNone/>
              <a:defRPr sz="2000" b="1"/>
            </a:lvl4pPr>
            <a:lvl5pPr marL="0" indent="0">
              <a:lnSpc>
                <a:spcPct val="90000"/>
              </a:lnSpc>
              <a:spcBef>
                <a:spcPts val="0"/>
              </a:spcBef>
              <a:buNone/>
              <a:defRPr sz="2000" b="1"/>
            </a:lvl5pPr>
          </a:lstStyle>
          <a:p>
            <a:pPr lvl="0"/>
            <a:r>
              <a:rPr lang="en-US" dirty="0" smtClean="0"/>
              <a:t>Presenter 3 Affiliations</a:t>
            </a:r>
            <a:endParaRPr lang="en-US" dirty="0"/>
          </a:p>
        </p:txBody>
      </p:sp>
      <p:sp>
        <p:nvSpPr>
          <p:cNvPr id="9" name="Content Placeholder 2"/>
          <p:cNvSpPr>
            <a:spLocks noGrp="1"/>
          </p:cNvSpPr>
          <p:nvPr>
            <p:ph idx="15" hasCustomPrompt="1"/>
          </p:nvPr>
        </p:nvSpPr>
        <p:spPr>
          <a:xfrm>
            <a:off x="4572000" y="1511659"/>
            <a:ext cx="4191000" cy="381000"/>
          </a:xfrm>
        </p:spPr>
        <p:txBody>
          <a:bodyPr/>
          <a:lstStyle>
            <a:lvl1pPr marL="0" indent="0">
              <a:lnSpc>
                <a:spcPct val="90000"/>
              </a:lnSpc>
              <a:spcBef>
                <a:spcPts val="0"/>
              </a:spcBef>
              <a:buFont typeface="Arial" pitchFamily="34" charset="0"/>
              <a:buNone/>
              <a:defRPr sz="2000" b="1"/>
            </a:lvl1pPr>
            <a:lvl2pPr marL="0" indent="0">
              <a:lnSpc>
                <a:spcPct val="90000"/>
              </a:lnSpc>
              <a:spcBef>
                <a:spcPts val="0"/>
              </a:spcBef>
              <a:buNone/>
              <a:defRPr sz="2000" b="1"/>
            </a:lvl2pPr>
            <a:lvl3pPr marL="0" indent="0">
              <a:lnSpc>
                <a:spcPct val="90000"/>
              </a:lnSpc>
              <a:spcBef>
                <a:spcPts val="0"/>
              </a:spcBef>
              <a:buNone/>
              <a:defRPr sz="2000" b="1"/>
            </a:lvl3pPr>
            <a:lvl4pPr marL="0" indent="0">
              <a:lnSpc>
                <a:spcPct val="90000"/>
              </a:lnSpc>
              <a:spcBef>
                <a:spcPts val="0"/>
              </a:spcBef>
              <a:buNone/>
              <a:defRPr sz="2000" b="1"/>
            </a:lvl4pPr>
            <a:lvl5pPr marL="0" indent="0">
              <a:lnSpc>
                <a:spcPct val="90000"/>
              </a:lnSpc>
              <a:spcBef>
                <a:spcPts val="0"/>
              </a:spcBef>
              <a:buNone/>
              <a:defRPr sz="2000" b="1"/>
            </a:lvl5pPr>
          </a:lstStyle>
          <a:p>
            <a:pPr lvl="0"/>
            <a:r>
              <a:rPr lang="en-US" dirty="0" smtClean="0"/>
              <a:t>Presenter 2 Name</a:t>
            </a:r>
            <a:endParaRPr lang="en-US" dirty="0"/>
          </a:p>
        </p:txBody>
      </p:sp>
      <p:sp>
        <p:nvSpPr>
          <p:cNvPr id="10" name="Content Placeholder 2"/>
          <p:cNvSpPr>
            <a:spLocks noGrp="1"/>
          </p:cNvSpPr>
          <p:nvPr>
            <p:ph idx="16" hasCustomPrompt="1"/>
          </p:nvPr>
        </p:nvSpPr>
        <p:spPr>
          <a:xfrm>
            <a:off x="4572000" y="1892659"/>
            <a:ext cx="4191000" cy="1905000"/>
          </a:xfrm>
        </p:spPr>
        <p:txBody>
          <a:bodyPr/>
          <a:lstStyle>
            <a:lvl1pPr marL="0" indent="0">
              <a:lnSpc>
                <a:spcPct val="85000"/>
              </a:lnSpc>
              <a:spcBef>
                <a:spcPts val="300"/>
              </a:spcBef>
              <a:buFont typeface="Arial" pitchFamily="34" charset="0"/>
              <a:buNone/>
              <a:defRPr sz="1600" b="0" i="1" baseline="0">
                <a:solidFill>
                  <a:schemeClr val="bg2">
                    <a:lumMod val="50000"/>
                  </a:schemeClr>
                </a:solidFill>
              </a:defRPr>
            </a:lvl1pPr>
            <a:lvl2pPr marL="0" indent="0">
              <a:lnSpc>
                <a:spcPct val="90000"/>
              </a:lnSpc>
              <a:spcBef>
                <a:spcPts val="0"/>
              </a:spcBef>
              <a:buNone/>
              <a:defRPr sz="2000" b="1"/>
            </a:lvl2pPr>
            <a:lvl3pPr marL="0" indent="0">
              <a:lnSpc>
                <a:spcPct val="90000"/>
              </a:lnSpc>
              <a:spcBef>
                <a:spcPts val="0"/>
              </a:spcBef>
              <a:buNone/>
              <a:defRPr sz="2000" b="1"/>
            </a:lvl3pPr>
            <a:lvl4pPr marL="0" indent="0">
              <a:lnSpc>
                <a:spcPct val="90000"/>
              </a:lnSpc>
              <a:spcBef>
                <a:spcPts val="0"/>
              </a:spcBef>
              <a:buNone/>
              <a:defRPr sz="2000" b="1"/>
            </a:lvl4pPr>
            <a:lvl5pPr marL="0" indent="0">
              <a:lnSpc>
                <a:spcPct val="90000"/>
              </a:lnSpc>
              <a:spcBef>
                <a:spcPts val="0"/>
              </a:spcBef>
              <a:buNone/>
              <a:defRPr sz="2000" b="1"/>
            </a:lvl5pPr>
          </a:lstStyle>
          <a:p>
            <a:pPr lvl="0"/>
            <a:r>
              <a:rPr lang="en-US" dirty="0" smtClean="0"/>
              <a:t>Presenter 2 Affiliations</a:t>
            </a:r>
            <a:endParaRPr lang="en-US" dirty="0"/>
          </a:p>
        </p:txBody>
      </p:sp>
      <p:sp>
        <p:nvSpPr>
          <p:cNvPr id="11" name="Content Placeholder 2"/>
          <p:cNvSpPr>
            <a:spLocks noGrp="1"/>
          </p:cNvSpPr>
          <p:nvPr>
            <p:ph idx="17" hasCustomPrompt="1"/>
          </p:nvPr>
        </p:nvSpPr>
        <p:spPr>
          <a:xfrm>
            <a:off x="4572000" y="3956304"/>
            <a:ext cx="4191000" cy="381000"/>
          </a:xfrm>
        </p:spPr>
        <p:txBody>
          <a:bodyPr/>
          <a:lstStyle>
            <a:lvl1pPr marL="0" indent="0">
              <a:lnSpc>
                <a:spcPct val="90000"/>
              </a:lnSpc>
              <a:spcBef>
                <a:spcPts val="0"/>
              </a:spcBef>
              <a:buFont typeface="Arial" pitchFamily="34" charset="0"/>
              <a:buNone/>
              <a:defRPr sz="2000" b="1" baseline="0"/>
            </a:lvl1pPr>
            <a:lvl2pPr marL="0" indent="0">
              <a:lnSpc>
                <a:spcPct val="90000"/>
              </a:lnSpc>
              <a:spcBef>
                <a:spcPts val="0"/>
              </a:spcBef>
              <a:buNone/>
              <a:defRPr sz="2000" b="1"/>
            </a:lvl2pPr>
            <a:lvl3pPr marL="0" indent="0">
              <a:lnSpc>
                <a:spcPct val="90000"/>
              </a:lnSpc>
              <a:spcBef>
                <a:spcPts val="0"/>
              </a:spcBef>
              <a:buNone/>
              <a:defRPr sz="2000" b="1"/>
            </a:lvl3pPr>
            <a:lvl4pPr marL="0" indent="0">
              <a:lnSpc>
                <a:spcPct val="90000"/>
              </a:lnSpc>
              <a:spcBef>
                <a:spcPts val="0"/>
              </a:spcBef>
              <a:buNone/>
              <a:defRPr sz="2000" b="1"/>
            </a:lvl4pPr>
            <a:lvl5pPr marL="0" indent="0">
              <a:lnSpc>
                <a:spcPct val="90000"/>
              </a:lnSpc>
              <a:spcBef>
                <a:spcPts val="0"/>
              </a:spcBef>
              <a:buNone/>
              <a:defRPr sz="2000" b="1"/>
            </a:lvl5pPr>
          </a:lstStyle>
          <a:p>
            <a:pPr lvl="0"/>
            <a:r>
              <a:rPr lang="en-US" dirty="0" smtClean="0"/>
              <a:t>Presenter 4 Name</a:t>
            </a:r>
            <a:endParaRPr lang="en-US" dirty="0"/>
          </a:p>
        </p:txBody>
      </p:sp>
      <p:sp>
        <p:nvSpPr>
          <p:cNvPr id="12" name="Content Placeholder 2"/>
          <p:cNvSpPr>
            <a:spLocks noGrp="1"/>
          </p:cNvSpPr>
          <p:nvPr>
            <p:ph idx="18" hasCustomPrompt="1"/>
          </p:nvPr>
        </p:nvSpPr>
        <p:spPr>
          <a:xfrm>
            <a:off x="4572000" y="4337304"/>
            <a:ext cx="4191000" cy="1905000"/>
          </a:xfrm>
        </p:spPr>
        <p:txBody>
          <a:bodyPr/>
          <a:lstStyle>
            <a:lvl1pPr marL="0" indent="0">
              <a:lnSpc>
                <a:spcPct val="85000"/>
              </a:lnSpc>
              <a:spcBef>
                <a:spcPts val="300"/>
              </a:spcBef>
              <a:buFont typeface="Arial" pitchFamily="34" charset="0"/>
              <a:buNone/>
              <a:defRPr sz="1600" b="0" i="1">
                <a:solidFill>
                  <a:schemeClr val="bg2">
                    <a:lumMod val="50000"/>
                  </a:schemeClr>
                </a:solidFill>
              </a:defRPr>
            </a:lvl1pPr>
            <a:lvl2pPr marL="0" indent="0">
              <a:lnSpc>
                <a:spcPct val="90000"/>
              </a:lnSpc>
              <a:spcBef>
                <a:spcPts val="0"/>
              </a:spcBef>
              <a:buNone/>
              <a:defRPr sz="2000" b="1"/>
            </a:lvl2pPr>
            <a:lvl3pPr marL="0" indent="0">
              <a:lnSpc>
                <a:spcPct val="90000"/>
              </a:lnSpc>
              <a:spcBef>
                <a:spcPts val="0"/>
              </a:spcBef>
              <a:buNone/>
              <a:defRPr sz="2000" b="1"/>
            </a:lvl3pPr>
            <a:lvl4pPr marL="0" indent="0">
              <a:lnSpc>
                <a:spcPct val="90000"/>
              </a:lnSpc>
              <a:spcBef>
                <a:spcPts val="0"/>
              </a:spcBef>
              <a:buNone/>
              <a:defRPr sz="2000" b="1"/>
            </a:lvl4pPr>
            <a:lvl5pPr marL="0" indent="0">
              <a:lnSpc>
                <a:spcPct val="90000"/>
              </a:lnSpc>
              <a:spcBef>
                <a:spcPts val="0"/>
              </a:spcBef>
              <a:buNone/>
              <a:defRPr sz="2000" b="1"/>
            </a:lvl5pPr>
          </a:lstStyle>
          <a:p>
            <a:pPr lvl="0"/>
            <a:r>
              <a:rPr lang="en-US" dirty="0" smtClean="0"/>
              <a:t>Presenter 4 Affiliations</a:t>
            </a:r>
            <a:endParaRPr lang="en-US" dirty="0"/>
          </a:p>
        </p:txBody>
      </p:sp>
      <p:sp>
        <p:nvSpPr>
          <p:cNvPr id="14" name="Text Placeholder 5"/>
          <p:cNvSpPr>
            <a:spLocks noGrp="1"/>
          </p:cNvSpPr>
          <p:nvPr>
            <p:ph type="body" sz="quarter" idx="19"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126259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00025"/>
            <a:ext cx="8382000" cy="1128713"/>
          </a:xfrm>
        </p:spPr>
        <p:txBody>
          <a:bodyPr anchor="b">
            <a:noAutofit/>
          </a:bodyPr>
          <a:lstStyle>
            <a:lvl1pPr algn="l">
              <a:defRPr sz="3200" b="0"/>
            </a:lvl1pPr>
          </a:lstStyle>
          <a:p>
            <a:r>
              <a:rPr lang="en-US" dirty="0" smtClean="0"/>
              <a:t>Titles Are 32-pt Title Case, Not Bold</a:t>
            </a:r>
            <a:br>
              <a:rPr lang="en-US" dirty="0" smtClean="0"/>
            </a:br>
            <a:r>
              <a:rPr lang="en-US" dirty="0" smtClean="0"/>
              <a:t>There Is Room for 2 Lines of Title Text</a:t>
            </a:r>
            <a:endParaRPr lang="en-US" dirty="0"/>
          </a:p>
        </p:txBody>
      </p:sp>
      <p:sp>
        <p:nvSpPr>
          <p:cNvPr id="3" name="Content Placeholder 2"/>
          <p:cNvSpPr>
            <a:spLocks noGrp="1"/>
          </p:cNvSpPr>
          <p:nvPr>
            <p:ph idx="1"/>
          </p:nvPr>
        </p:nvSpPr>
        <p:spPr>
          <a:xfrm>
            <a:off x="381000" y="1676400"/>
            <a:ext cx="6553200" cy="4495800"/>
          </a:xfrm>
        </p:spPr>
        <p:txBody>
          <a:bodyPr vert="horz" lIns="91440" tIns="45720" rIns="91440" bIns="45720" rtlCol="0">
            <a:noAutofit/>
          </a:bodyPr>
          <a:lstStyle>
            <a:lvl1pPr>
              <a:defRPr lang="en-US" dirty="0" smtClean="0"/>
            </a:lvl1pPr>
            <a:lvl2pPr>
              <a:defRPr lang="en-US" dirty="0" smtClean="0"/>
            </a:lvl2pPr>
            <a:lvl3pPr>
              <a:defRPr lang="en-US" sz="2000" dirty="0" smtClean="0"/>
            </a:lvl3pPr>
            <a:lvl4pPr>
              <a:defRPr lang="en-US" sz="1800" dirty="0" smtClean="0"/>
            </a:lvl4pPr>
            <a:lvl5pPr>
              <a:defRPr lang="en-US" sz="16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hasCustomPrompt="1"/>
          </p:nvPr>
        </p:nvSpPr>
        <p:spPr>
          <a:xfrm>
            <a:off x="7010399" y="1676400"/>
            <a:ext cx="1752601" cy="4495800"/>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info here</a:t>
            </a:r>
          </a:p>
        </p:txBody>
      </p:sp>
      <p:sp>
        <p:nvSpPr>
          <p:cNvPr id="7"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16302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00025"/>
            <a:ext cx="8382000" cy="1128713"/>
          </a:xfrm>
        </p:spPr>
        <p:txBody>
          <a:bodyPr anchor="b">
            <a:noAutofit/>
          </a:bodyPr>
          <a:lstStyle>
            <a:lvl1pPr algn="l">
              <a:defRPr sz="3200" b="0"/>
            </a:lvl1pPr>
          </a:lstStyle>
          <a:p>
            <a:r>
              <a:rPr lang="en-US" dirty="0" smtClean="0"/>
              <a:t>Titles Are 32-pt Title Case, Not Bold</a:t>
            </a:r>
            <a:br>
              <a:rPr lang="en-US" dirty="0" smtClean="0"/>
            </a:br>
            <a:r>
              <a:rPr lang="en-US" dirty="0" smtClean="0"/>
              <a:t>There Is Room for 2 Lines of Title Text</a:t>
            </a:r>
            <a:endParaRPr lang="en-US" dirty="0"/>
          </a:p>
        </p:txBody>
      </p:sp>
      <p:sp>
        <p:nvSpPr>
          <p:cNvPr id="3" name="Picture Placeholder 2"/>
          <p:cNvSpPr>
            <a:spLocks noGrp="1"/>
          </p:cNvSpPr>
          <p:nvPr>
            <p:ph type="pic" idx="1"/>
          </p:nvPr>
        </p:nvSpPr>
        <p:spPr>
          <a:xfrm>
            <a:off x="381000" y="1512888"/>
            <a:ext cx="6553200" cy="4659312"/>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7010398" y="1676400"/>
            <a:ext cx="1752601" cy="449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info here</a:t>
            </a:r>
          </a:p>
        </p:txBody>
      </p:sp>
      <p:sp>
        <p:nvSpPr>
          <p:cNvPr id="7"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210003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Titles Are 32-pt Title Case, Not Bold</a:t>
            </a:r>
            <a:br>
              <a:rPr lang="en-US" dirty="0" smtClean="0"/>
            </a:br>
            <a:r>
              <a:rPr lang="en-US" dirty="0" smtClean="0"/>
              <a:t>There Is Room for 2 Lines of Title Text</a:t>
            </a:r>
            <a:endParaRPr lang="en-US" dirty="0"/>
          </a:p>
        </p:txBody>
      </p:sp>
      <p:sp>
        <p:nvSpPr>
          <p:cNvPr id="3" name="Vertical Text Placeholder 2"/>
          <p:cNvSpPr>
            <a:spLocks noGrp="1"/>
          </p:cNvSpPr>
          <p:nvPr>
            <p:ph type="body" orient="vert" idx="1"/>
          </p:nvPr>
        </p:nvSpPr>
        <p:spPr>
          <a:xfrm>
            <a:off x="381000" y="1512888"/>
            <a:ext cx="8382000" cy="455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312005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790688" y="152400"/>
            <a:ext cx="972312" cy="5929313"/>
          </a:xfrm>
        </p:spPr>
        <p:txBody>
          <a:bodyPr vert="eaVert"/>
          <a:lstStyle>
            <a:lvl1pPr>
              <a:defRPr/>
            </a:lvl1pPr>
          </a:lstStyle>
          <a:p>
            <a:r>
              <a:rPr lang="en-US" dirty="0" smtClean="0"/>
              <a:t>Titles Are 36-pt Title Case, </a:t>
            </a:r>
            <a:r>
              <a:rPr lang="en-US" dirty="0" err="1" smtClean="0"/>
              <a:t>Reg</a:t>
            </a:r>
            <a:r>
              <a:rPr lang="en-US" dirty="0" smtClean="0"/>
              <a:t/>
            </a:r>
            <a:br>
              <a:rPr lang="en-US" dirty="0" smtClean="0"/>
            </a:br>
            <a:r>
              <a:rPr lang="en-US" dirty="0" smtClean="0"/>
              <a:t>There Is Room for 2 Text Lines</a:t>
            </a:r>
            <a:endParaRPr lang="en-US" dirty="0"/>
          </a:p>
        </p:txBody>
      </p:sp>
      <p:sp>
        <p:nvSpPr>
          <p:cNvPr id="3" name="Vertical Text Placeholder 2"/>
          <p:cNvSpPr>
            <a:spLocks noGrp="1"/>
          </p:cNvSpPr>
          <p:nvPr>
            <p:ph type="body" orient="vert" idx="1"/>
          </p:nvPr>
        </p:nvSpPr>
        <p:spPr>
          <a:xfrm>
            <a:off x="381000" y="152400"/>
            <a:ext cx="7391400" cy="5929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70676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Titles Are 32-pt Title Case, Not Bold</a:t>
            </a:r>
            <a:br>
              <a:rPr lang="en-US" dirty="0" smtClean="0"/>
            </a:br>
            <a:r>
              <a:rPr lang="en-US" dirty="0" smtClean="0"/>
              <a:t>There Is Room for 2 Lines of Title Text</a:t>
            </a:r>
            <a:endParaRPr lang="en-US" dirty="0"/>
          </a:p>
        </p:txBody>
      </p:sp>
      <p:sp>
        <p:nvSpPr>
          <p:cNvPr id="3" name="Content Placeholder 2"/>
          <p:cNvSpPr>
            <a:spLocks noGrp="1"/>
          </p:cNvSpPr>
          <p:nvPr>
            <p:ph idx="1" hasCustomPrompt="1"/>
          </p:nvPr>
        </p:nvSpPr>
        <p:spPr/>
        <p:txBody>
          <a:bodyPr/>
          <a:lstStyle>
            <a:lvl1pPr marL="342900" indent="-342900">
              <a:buFont typeface="Arial" pitchFamily="34" charset="0"/>
              <a:buChar char="•"/>
              <a:defRPr baseline="0"/>
            </a:lvl1pPr>
            <a:lvl2pPr marL="342900" indent="-342900">
              <a:buFont typeface="Arial" pitchFamily="34" charset="0"/>
              <a:buChar char="•"/>
              <a:defRPr baseline="0"/>
            </a:lvl2pPr>
            <a:lvl3pPr marL="571500" indent="-238125">
              <a:buFont typeface="Arial" pitchFamily="34" charset="0"/>
              <a:buChar char="–"/>
              <a:defRPr baseline="0"/>
            </a:lvl3pPr>
          </a:lstStyle>
          <a:p>
            <a:pPr lvl="0"/>
            <a:r>
              <a:rPr lang="en-US" dirty="0" smtClean="0"/>
              <a:t>First level 24-pt remove bullet if needed for subhead</a:t>
            </a:r>
          </a:p>
          <a:p>
            <a:pPr lvl="1"/>
            <a:r>
              <a:rPr lang="en-US" dirty="0" smtClean="0"/>
              <a:t>Second level 22-pt remove bullet if needed for paragraph</a:t>
            </a:r>
          </a:p>
          <a:p>
            <a:pPr lvl="2"/>
            <a:r>
              <a:rPr lang="en-US" dirty="0" smtClean="0"/>
              <a:t>Sub bullet</a:t>
            </a:r>
          </a:p>
        </p:txBody>
      </p:sp>
      <p:sp>
        <p:nvSpPr>
          <p:cNvPr id="7"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42409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tl Title and Content (no bullets in sub and paragraph lev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Titles Are 32-pt Title Case, Not Bold</a:t>
            </a:r>
            <a:br>
              <a:rPr lang="en-US" dirty="0" smtClean="0"/>
            </a:br>
            <a:r>
              <a:rPr lang="en-US" dirty="0" smtClean="0"/>
              <a:t>There Is Room for 2 Lines of Title Text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268240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ith Reference P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Titles Are 32-pt Title Case, Not Bold</a:t>
            </a:r>
            <a:br>
              <a:rPr lang="en-US" dirty="0" smtClean="0"/>
            </a:br>
            <a:r>
              <a:rPr lang="en-US" dirty="0" smtClean="0"/>
              <a:t>There Is Room for 2 Lines of Title Text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92537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1"/>
            <a:ext cx="8382000" cy="3810000"/>
          </a:xfrm>
        </p:spPr>
        <p:txBody>
          <a:bodyPr anchor="b">
            <a:noAutofit/>
          </a:bodyPr>
          <a:lstStyle>
            <a:lvl1pPr algn="l">
              <a:defRPr sz="3600" b="0" cap="none" baseline="0"/>
            </a:lvl1pPr>
          </a:lstStyle>
          <a:p>
            <a:r>
              <a:rPr lang="en-US" dirty="0" smtClean="0"/>
              <a:t>Section Title</a:t>
            </a:r>
            <a:endParaRPr lang="en-US" dirty="0"/>
          </a:p>
        </p:txBody>
      </p:sp>
      <p:sp>
        <p:nvSpPr>
          <p:cNvPr id="3" name="Text Placeholder 2"/>
          <p:cNvSpPr>
            <a:spLocks noGrp="1"/>
          </p:cNvSpPr>
          <p:nvPr>
            <p:ph type="body" idx="1" hasCustomPrompt="1"/>
          </p:nvPr>
        </p:nvSpPr>
        <p:spPr>
          <a:xfrm>
            <a:off x="381000" y="4189444"/>
            <a:ext cx="8382000" cy="1982756"/>
          </a:xfrm>
        </p:spPr>
        <p:txBody>
          <a:bodyPr anchor="t">
            <a:noAutofit/>
          </a:bodyPr>
          <a:lstStyle>
            <a:lvl1pPr marL="0" indent="0">
              <a:buNone/>
              <a:defRPr sz="28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 extra information (journal reference, author acknowledgement, etc.) can go here</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4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00025"/>
            <a:ext cx="8382000" cy="1128713"/>
          </a:xfrm>
        </p:spPr>
        <p:txBody>
          <a:bodyPr/>
          <a:lstStyle>
            <a:lvl1pPr>
              <a:defRPr/>
            </a:lvl1pPr>
          </a:lstStyle>
          <a:p>
            <a:r>
              <a:rPr lang="en-US" dirty="0" smtClean="0"/>
              <a:t>Titles Are 32-pt Title Case, Not Bold</a:t>
            </a:r>
            <a:br>
              <a:rPr lang="en-US" dirty="0" smtClean="0"/>
            </a:br>
            <a:r>
              <a:rPr lang="en-US" dirty="0" smtClean="0"/>
              <a:t>There Is Room for 2 Lines of Title Text</a:t>
            </a:r>
            <a:endParaRPr lang="en-US" dirty="0"/>
          </a:p>
        </p:txBody>
      </p:sp>
      <p:sp>
        <p:nvSpPr>
          <p:cNvPr id="3" name="Content Placeholder 2"/>
          <p:cNvSpPr>
            <a:spLocks noGrp="1"/>
          </p:cNvSpPr>
          <p:nvPr>
            <p:ph sz="half" idx="1"/>
          </p:nvPr>
        </p:nvSpPr>
        <p:spPr>
          <a:xfrm>
            <a:off x="381000" y="1524000"/>
            <a:ext cx="4191000" cy="4533900"/>
          </a:xfrm>
        </p:spPr>
        <p:txBody>
          <a:bodyPr/>
          <a:lstStyle>
            <a:lvl1pPr>
              <a:lnSpc>
                <a:spcPct val="85000"/>
              </a:lnSpc>
              <a:defRPr sz="2400"/>
            </a:lvl1pPr>
            <a:lvl2pPr>
              <a:lnSpc>
                <a:spcPct val="85000"/>
              </a:lnSpc>
              <a:defRPr sz="2200"/>
            </a:lvl2pPr>
            <a:lvl3pPr>
              <a:lnSpc>
                <a:spcPct val="85000"/>
              </a:lnSpc>
              <a:defRPr sz="2000"/>
            </a:lvl3pPr>
            <a:lvl4pPr>
              <a:lnSpc>
                <a:spcPct val="85000"/>
              </a:lnSpc>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572000" y="1524000"/>
            <a:ext cx="4191000" cy="4533900"/>
          </a:xfrm>
        </p:spPr>
        <p:txBody>
          <a:bodyPr vert="horz" lIns="91440" tIns="45720" rIns="91440" bIns="45720" rtlCol="0">
            <a:noAutofit/>
          </a:bodyPr>
          <a:lstStyle>
            <a:lvl1pPr>
              <a:defRPr lang="en-US" dirty="0" smtClean="0"/>
            </a:lvl1pPr>
            <a:lvl2pPr>
              <a:defRPr lang="en-US" dirty="0" smtClean="0"/>
            </a:lvl2pPr>
            <a:lvl3pPr>
              <a:defRPr lang="en-US" sz="2000" dirty="0" smtClean="0"/>
            </a:lvl3pPr>
            <a:lvl4pPr>
              <a:defRPr lang="en-US" sz="1800" dirty="0" smtClean="0"/>
            </a:lvl4pPr>
          </a:lstStyle>
          <a:p>
            <a:pPr lvl="0">
              <a:lnSpc>
                <a:spcPct val="85000"/>
              </a:lnSpc>
            </a:pPr>
            <a:r>
              <a:rPr lang="en-US" smtClean="0"/>
              <a:t>Click to edit Master text styles</a:t>
            </a:r>
          </a:p>
          <a:p>
            <a:pPr lvl="1">
              <a:lnSpc>
                <a:spcPct val="85000"/>
              </a:lnSpc>
            </a:pPr>
            <a:r>
              <a:rPr lang="en-US" smtClean="0"/>
              <a:t>Second level</a:t>
            </a:r>
          </a:p>
          <a:p>
            <a:pPr lvl="2">
              <a:lnSpc>
                <a:spcPct val="85000"/>
              </a:lnSpc>
            </a:pPr>
            <a:r>
              <a:rPr lang="en-US" smtClean="0"/>
              <a:t>Third level</a:t>
            </a:r>
          </a:p>
          <a:p>
            <a:pPr lvl="3">
              <a:lnSpc>
                <a:spcPct val="85000"/>
              </a:lnSpc>
            </a:pPr>
            <a:r>
              <a:rPr lang="en-US" smtClean="0"/>
              <a:t>Fourth level</a:t>
            </a:r>
          </a:p>
        </p:txBody>
      </p:sp>
      <p:sp>
        <p:nvSpPr>
          <p:cNvPr id="7"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220096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00025"/>
            <a:ext cx="8382000" cy="1128713"/>
          </a:xfrm>
        </p:spPr>
        <p:txBody>
          <a:bodyPr/>
          <a:lstStyle>
            <a:lvl1pPr>
              <a:defRPr/>
            </a:lvl1pPr>
          </a:lstStyle>
          <a:p>
            <a:r>
              <a:rPr lang="en-US" dirty="0" smtClean="0"/>
              <a:t>Titles Are 32-pt Title Case, Not Bold</a:t>
            </a:r>
            <a:br>
              <a:rPr lang="en-US" dirty="0" smtClean="0"/>
            </a:br>
            <a:r>
              <a:rPr lang="en-US" dirty="0" smtClean="0"/>
              <a:t>There Is Room for 2 Lines of Title Text</a:t>
            </a:r>
            <a:endParaRPr lang="en-US" dirty="0"/>
          </a:p>
        </p:txBody>
      </p:sp>
      <p:sp>
        <p:nvSpPr>
          <p:cNvPr id="3" name="Text Placeholder 2"/>
          <p:cNvSpPr>
            <a:spLocks noGrp="1"/>
          </p:cNvSpPr>
          <p:nvPr>
            <p:ph type="body" idx="1" hasCustomPrompt="1"/>
          </p:nvPr>
        </p:nvSpPr>
        <p:spPr>
          <a:xfrm>
            <a:off x="381000" y="1290791"/>
            <a:ext cx="41893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Comparison Info (Study 1)</a:t>
            </a:r>
          </a:p>
        </p:txBody>
      </p:sp>
      <p:sp>
        <p:nvSpPr>
          <p:cNvPr id="4" name="Content Placeholder 3"/>
          <p:cNvSpPr>
            <a:spLocks noGrp="1"/>
          </p:cNvSpPr>
          <p:nvPr>
            <p:ph sz="half" idx="2"/>
          </p:nvPr>
        </p:nvSpPr>
        <p:spPr>
          <a:xfrm>
            <a:off x="381000" y="1929385"/>
            <a:ext cx="4189353" cy="41428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hasCustomPrompt="1"/>
          </p:nvPr>
        </p:nvSpPr>
        <p:spPr>
          <a:xfrm>
            <a:off x="4572000" y="1290791"/>
            <a:ext cx="41909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Comparison Info (Study 2)</a:t>
            </a:r>
          </a:p>
        </p:txBody>
      </p:sp>
      <p:sp>
        <p:nvSpPr>
          <p:cNvPr id="6" name="Content Placeholder 5"/>
          <p:cNvSpPr>
            <a:spLocks noGrp="1"/>
          </p:cNvSpPr>
          <p:nvPr>
            <p:ph sz="quarter" idx="4"/>
          </p:nvPr>
        </p:nvSpPr>
        <p:spPr>
          <a:xfrm>
            <a:off x="4572000" y="1929385"/>
            <a:ext cx="4190999" cy="4142804"/>
          </a:xfrm>
        </p:spPr>
        <p:txBody>
          <a:bodyPr/>
          <a:lstStyle>
            <a:lvl1pPr>
              <a:defRPr sz="2400"/>
            </a:lvl1pPr>
            <a:lvl2pPr>
              <a:defRPr sz="2000"/>
            </a:lvl2pPr>
            <a:lvl3pPr>
              <a:defRPr sz="1800"/>
            </a:lvl3pPr>
            <a:lvl4pPr>
              <a:defRPr sz="1600"/>
            </a:lvl4pPr>
            <a:lvl5pPr marL="1828800" indent="0">
              <a:buNone/>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354714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Titles Are 32-pt Title Case, Not Bold</a:t>
            </a:r>
            <a:br>
              <a:rPr lang="en-US" dirty="0" smtClean="0"/>
            </a:br>
            <a:r>
              <a:rPr lang="en-US" dirty="0" smtClean="0"/>
              <a:t>There Is Room for 2 Lines of Title Text</a:t>
            </a:r>
            <a:endParaRPr lang="en-US" dirty="0"/>
          </a:p>
        </p:txBody>
      </p:sp>
      <p:sp>
        <p:nvSpPr>
          <p:cNvPr id="5"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392397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5"/>
          <p:cNvSpPr>
            <a:spLocks noGrp="1"/>
          </p:cNvSpPr>
          <p:nvPr>
            <p:ph type="body" sz="quarter" idx="12" hasCustomPrompt="1"/>
          </p:nvPr>
        </p:nvSpPr>
        <p:spPr>
          <a:xfrm>
            <a:off x="381000" y="6248400"/>
            <a:ext cx="8382000" cy="473075"/>
          </a:xfrm>
        </p:spPr>
        <p:txBody>
          <a:bodyPr anchor="b">
            <a:noAutofit/>
          </a:bodyPr>
          <a:lstStyle>
            <a:lvl1pPr marL="0" indent="0" algn="l">
              <a:lnSpc>
                <a:spcPct val="85000"/>
              </a:lnSpc>
              <a:spcBef>
                <a:spcPts val="0"/>
              </a:spcBef>
              <a:buNone/>
              <a:defRPr sz="1400"/>
            </a:lvl1pPr>
            <a:lvl2pPr marL="0" indent="0" algn="l">
              <a:lnSpc>
                <a:spcPct val="85000"/>
              </a:lnSpc>
              <a:spcBef>
                <a:spcPts val="0"/>
              </a:spcBef>
              <a:buNone/>
              <a:defRPr sz="1400"/>
            </a:lvl2pPr>
            <a:lvl3pPr marL="0" indent="0" algn="l">
              <a:lnSpc>
                <a:spcPct val="85000"/>
              </a:lnSpc>
              <a:spcBef>
                <a:spcPts val="0"/>
              </a:spcBef>
              <a:buNone/>
              <a:defRPr sz="1400"/>
            </a:lvl3pPr>
            <a:lvl4pPr marL="0" indent="0" algn="l">
              <a:lnSpc>
                <a:spcPct val="85000"/>
              </a:lnSpc>
              <a:spcBef>
                <a:spcPts val="0"/>
              </a:spcBef>
              <a:buNone/>
              <a:defRPr sz="1400"/>
            </a:lvl4pPr>
            <a:lvl5pPr marL="0" indent="0" algn="l">
              <a:lnSpc>
                <a:spcPct val="85000"/>
              </a:lnSpc>
              <a:spcBef>
                <a:spcPts val="0"/>
              </a:spcBef>
              <a:buNone/>
              <a:defRPr sz="1400"/>
            </a:lvl5pPr>
          </a:lstStyle>
          <a:p>
            <a:pPr lvl="0"/>
            <a:r>
              <a:rPr lang="en-US" dirty="0" smtClean="0"/>
              <a:t>Reference placeholder</a:t>
            </a:r>
            <a:endParaRPr lang="en-US" dirty="0"/>
          </a:p>
        </p:txBody>
      </p:sp>
    </p:spTree>
    <p:extLst>
      <p:ext uri="{BB962C8B-B14F-4D97-AF65-F5344CB8AC3E}">
        <p14:creationId xmlns:p14="http://schemas.microsoft.com/office/powerpoint/2010/main" val="283839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00025"/>
            <a:ext cx="8382000" cy="1128713"/>
          </a:xfrm>
          <a:prstGeom prst="rect">
            <a:avLst/>
          </a:prstGeom>
        </p:spPr>
        <p:txBody>
          <a:bodyPr vert="horz" lIns="91440" tIns="45720" rIns="91440" bIns="45720" rtlCol="0" anchor="b">
            <a:noAutofit/>
          </a:bodyPr>
          <a:lstStyle/>
          <a:p>
            <a:r>
              <a:rPr lang="en-US" dirty="0" smtClean="0"/>
              <a:t>Titles Are 32-pt Title Case, Not Bold</a:t>
            </a:r>
            <a:br>
              <a:rPr lang="en-US" dirty="0" smtClean="0"/>
            </a:br>
            <a:r>
              <a:rPr lang="en-US" dirty="0" smtClean="0"/>
              <a:t>There Is Room for 2 Lines of Title Text</a:t>
            </a:r>
            <a:endParaRPr lang="en-US" dirty="0"/>
          </a:p>
        </p:txBody>
      </p:sp>
      <p:sp>
        <p:nvSpPr>
          <p:cNvPr id="3" name="Text Placeholder 2"/>
          <p:cNvSpPr>
            <a:spLocks noGrp="1"/>
          </p:cNvSpPr>
          <p:nvPr>
            <p:ph type="body" idx="1"/>
          </p:nvPr>
        </p:nvSpPr>
        <p:spPr>
          <a:xfrm>
            <a:off x="381000" y="1524000"/>
            <a:ext cx="8382000" cy="4548188"/>
          </a:xfrm>
          <a:prstGeom prst="rect">
            <a:avLst/>
          </a:prstGeom>
        </p:spPr>
        <p:txBody>
          <a:bodyPr vert="horz" lIns="91440" tIns="45720" rIns="91440" bIns="45720" rtlCol="0">
            <a:noAutofit/>
          </a:bodyPr>
          <a:lstStyle/>
          <a:p>
            <a:pPr lvl="0"/>
            <a:r>
              <a:rPr lang="en-US" dirty="0" smtClean="0"/>
              <a:t>Type subhead in sentence case 24-pt</a:t>
            </a:r>
          </a:p>
          <a:p>
            <a:pPr lvl="1"/>
            <a:r>
              <a:rPr lang="en-US" dirty="0" smtClean="0"/>
              <a:t>Paragraph level is 22-pt</a:t>
            </a:r>
          </a:p>
          <a:p>
            <a:pPr lvl="2"/>
            <a:r>
              <a:rPr lang="en-US" dirty="0" smtClean="0"/>
              <a:t>Bullet level is 22 </a:t>
            </a:r>
            <a:r>
              <a:rPr lang="en-US" dirty="0" err="1" smtClean="0"/>
              <a:t>pt</a:t>
            </a:r>
            <a:endParaRPr lang="en-US" dirty="0" smtClean="0"/>
          </a:p>
          <a:p>
            <a:pPr lvl="3"/>
            <a:r>
              <a:rPr lang="en-US" dirty="0" smtClean="0"/>
              <a:t>Sub bullet is 20-pt</a:t>
            </a:r>
          </a:p>
        </p:txBody>
      </p:sp>
      <p:sp>
        <p:nvSpPr>
          <p:cNvPr id="4" name="Date Placeholder 3"/>
          <p:cNvSpPr>
            <a:spLocks noGrp="1"/>
          </p:cNvSpPr>
          <p:nvPr>
            <p:ph type="dt" sz="half" idx="2"/>
          </p:nvPr>
        </p:nvSpPr>
        <p:spPr>
          <a:xfrm>
            <a:off x="7620000" y="6248400"/>
            <a:ext cx="838200" cy="473075"/>
          </a:xfrm>
          <a:prstGeom prst="rect">
            <a:avLst/>
          </a:prstGeom>
        </p:spPr>
        <p:txBody>
          <a:bodyPr vert="horz" lIns="91440" tIns="45720" rIns="91440" bIns="45720" rtlCol="0" anchor="ctr"/>
          <a:lstStyle>
            <a:lvl1pPr algn="l">
              <a:defRPr sz="800">
                <a:solidFill>
                  <a:schemeClr val="tx1"/>
                </a:solidFill>
              </a:defRPr>
            </a:lvl1pPr>
          </a:lstStyle>
          <a:p>
            <a:fld id="{CB706FF4-EF62-4A12-8C6C-FA8BEE575109}" type="datetimeFigureOut">
              <a:rPr lang="en-US" smtClean="0"/>
              <a:pPr/>
              <a:t>4/8/15</a:t>
            </a:fld>
            <a:endParaRPr lang="en-US"/>
          </a:p>
        </p:txBody>
      </p:sp>
      <p:sp>
        <p:nvSpPr>
          <p:cNvPr id="5" name="Footer Placeholder 4"/>
          <p:cNvSpPr>
            <a:spLocks noGrp="1"/>
          </p:cNvSpPr>
          <p:nvPr>
            <p:ph type="ftr" sz="quarter" idx="3"/>
          </p:nvPr>
        </p:nvSpPr>
        <p:spPr>
          <a:xfrm>
            <a:off x="381000" y="6248400"/>
            <a:ext cx="8382000" cy="473075"/>
          </a:xfrm>
          <a:prstGeom prst="rect">
            <a:avLst/>
          </a:prstGeom>
        </p:spPr>
        <p:txBody>
          <a:bodyPr vert="horz" lIns="91440" tIns="45720" rIns="91440" bIns="45720" rtlCol="0" anchor="b"/>
          <a:lstStyle>
            <a:lvl1pPr algn="l">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8382000" y="6248400"/>
            <a:ext cx="381000" cy="473075"/>
          </a:xfrm>
          <a:prstGeom prst="rect">
            <a:avLst/>
          </a:prstGeom>
        </p:spPr>
        <p:txBody>
          <a:bodyPr vert="horz" lIns="91440" tIns="45720" rIns="91440" bIns="45720" rtlCol="0" anchor="ctr"/>
          <a:lstStyle>
            <a:lvl1pPr algn="r">
              <a:defRPr sz="800">
                <a:solidFill>
                  <a:schemeClr val="tx1"/>
                </a:solidFill>
              </a:defRPr>
            </a:lvl1pPr>
          </a:lstStyle>
          <a:p>
            <a:fld id="{5CBEA07A-18EB-41CE-B2F8-A96D28F75F12}" type="slidenum">
              <a:rPr lang="en-US" smtClean="0"/>
              <a:pPr/>
              <a:t>‹#›</a:t>
            </a:fld>
            <a:endParaRPr lang="en-US"/>
          </a:p>
        </p:txBody>
      </p:sp>
    </p:spTree>
    <p:extLst>
      <p:ext uri="{BB962C8B-B14F-4D97-AF65-F5344CB8AC3E}">
        <p14:creationId xmlns:p14="http://schemas.microsoft.com/office/powerpoint/2010/main" val="358608621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814"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12" r:id="rId13"/>
    <p:sldLayoutId id="2147483813" r:id="rId14"/>
    <p:sldLayoutId id="2147483805" r:id="rId15"/>
    <p:sldLayoutId id="2147483806" r:id="rId16"/>
    <p:sldLayoutId id="2147483807" r:id="rId17"/>
    <p:sldLayoutId id="2147483808" r:id="rId18"/>
    <p:sldLayoutId id="214748380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85000"/>
        </a:lnSpc>
        <a:spcBef>
          <a:spcPts val="1000"/>
        </a:spcBef>
        <a:buFont typeface="Arial" pitchFamily="34" charset="0"/>
        <a:buNone/>
        <a:defRPr sz="2400" kern="1200">
          <a:solidFill>
            <a:schemeClr val="tx1"/>
          </a:solidFill>
          <a:latin typeface="+mn-lt"/>
          <a:ea typeface="+mn-ea"/>
          <a:cs typeface="+mn-cs"/>
        </a:defRPr>
      </a:lvl1pPr>
      <a:lvl2pPr marL="0" indent="0" algn="l" defTabSz="914400" rtl="0" eaLnBrk="1" latinLnBrk="0" hangingPunct="1">
        <a:lnSpc>
          <a:spcPct val="85000"/>
        </a:lnSpc>
        <a:spcBef>
          <a:spcPts val="1000"/>
        </a:spcBef>
        <a:buFont typeface="Arial" pitchFamily="34" charset="0"/>
        <a:buNone/>
        <a:defRPr sz="2200" kern="1200" baseline="0">
          <a:solidFill>
            <a:schemeClr val="tx1"/>
          </a:solidFill>
          <a:latin typeface="+mn-lt"/>
          <a:ea typeface="+mn-ea"/>
          <a:cs typeface="+mn-cs"/>
        </a:defRPr>
      </a:lvl2pPr>
      <a:lvl3pPr marL="411163" indent="-411163" algn="l" defTabSz="914400" rtl="0" eaLnBrk="1" latinLnBrk="0" hangingPunct="1">
        <a:lnSpc>
          <a:spcPct val="85000"/>
        </a:lnSpc>
        <a:spcBef>
          <a:spcPts val="1000"/>
        </a:spcBef>
        <a:buFont typeface="Arial" pitchFamily="34" charset="0"/>
        <a:buChar char="•"/>
        <a:defRPr sz="2200" kern="1200">
          <a:solidFill>
            <a:schemeClr val="tx1"/>
          </a:solidFill>
          <a:latin typeface="+mn-lt"/>
          <a:ea typeface="+mn-ea"/>
          <a:cs typeface="+mn-cs"/>
        </a:defRPr>
      </a:lvl3pPr>
      <a:lvl4pPr marL="685800" indent="-228600" algn="l" defTabSz="914400" rtl="0" eaLnBrk="1" latinLnBrk="0" hangingPunct="1">
        <a:lnSpc>
          <a:spcPct val="85000"/>
        </a:lnSpc>
        <a:spcBef>
          <a:spcPts val="1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ts val="2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 Medicine, or Just Another Buzz?</a:t>
            </a:r>
            <a:endParaRPr lang="en-US" dirty="0"/>
          </a:p>
        </p:txBody>
      </p:sp>
      <p:sp>
        <p:nvSpPr>
          <p:cNvPr id="3" name="Content Placeholder 2"/>
          <p:cNvSpPr>
            <a:spLocks noGrp="1"/>
          </p:cNvSpPr>
          <p:nvPr>
            <p:ph idx="1"/>
          </p:nvPr>
        </p:nvSpPr>
        <p:spPr/>
        <p:txBody>
          <a:bodyPr/>
          <a:lstStyle/>
          <a:p>
            <a:r>
              <a:rPr lang="en-US" dirty="0" smtClean="0"/>
              <a:t>Stuart Gitlow </a:t>
            </a:r>
            <a:r>
              <a:rPr lang="en-US" smtClean="0"/>
              <a:t>MD </a:t>
            </a:r>
            <a:r>
              <a:rPr lang="en-US" smtClean="0"/>
              <a:t>MPH MBA, DFAPA</a:t>
            </a:r>
            <a:endParaRPr lang="en-US" dirty="0" smtClean="0"/>
          </a:p>
          <a:p>
            <a:endParaRPr lang="en-US" dirty="0"/>
          </a:p>
          <a:p>
            <a:r>
              <a:rPr lang="en-US" dirty="0" smtClean="0"/>
              <a:t>President</a:t>
            </a:r>
            <a:endParaRPr lang="en-US" dirty="0" smtClean="0"/>
          </a:p>
          <a:p>
            <a:r>
              <a:rPr lang="en-US" dirty="0" smtClean="0"/>
              <a:t>American Society of Addiction Medicine</a:t>
            </a:r>
            <a:endParaRPr lang="en-US" dirty="0" smtClean="0"/>
          </a:p>
          <a:p>
            <a:endParaRPr lang="en-US" dirty="0"/>
          </a:p>
          <a:p>
            <a:r>
              <a:rPr lang="en-US" dirty="0" smtClean="0"/>
              <a:t>Executive Director</a:t>
            </a:r>
          </a:p>
          <a:p>
            <a:r>
              <a:rPr lang="en-US" dirty="0" smtClean="0"/>
              <a:t>Annenberg Physician Training Program in Addictive Disease</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8675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Problems</a:t>
            </a:r>
            <a:endParaRPr lang="en-US" dirty="0"/>
          </a:p>
        </p:txBody>
      </p:sp>
      <p:sp>
        <p:nvSpPr>
          <p:cNvPr id="3" name="Content Placeholder 2"/>
          <p:cNvSpPr>
            <a:spLocks noGrp="1"/>
          </p:cNvSpPr>
          <p:nvPr>
            <p:ph idx="1"/>
          </p:nvPr>
        </p:nvSpPr>
        <p:spPr/>
        <p:txBody>
          <a:bodyPr/>
          <a:lstStyle/>
          <a:p>
            <a:r>
              <a:rPr lang="en-US" dirty="0" smtClean="0"/>
              <a:t>If I study alcoholism and my outcome measure is quantity of alcohol imbibed, then my study protocols described here would be successful interventions:</a:t>
            </a:r>
          </a:p>
          <a:p>
            <a:endParaRPr lang="en-US" dirty="0"/>
          </a:p>
          <a:p>
            <a:pPr lvl="2"/>
            <a:r>
              <a:rPr lang="en-US" dirty="0" smtClean="0"/>
              <a:t>Hit the patient on the head with a hammer repeatedly.</a:t>
            </a:r>
          </a:p>
          <a:p>
            <a:pPr lvl="2"/>
            <a:r>
              <a:rPr lang="en-US" dirty="0" smtClean="0"/>
              <a:t>Place the patient in a small room and lock him in. </a:t>
            </a:r>
          </a:p>
          <a:p>
            <a:pPr lvl="2"/>
            <a:endParaRPr lang="en-US" dirty="0"/>
          </a:p>
          <a:p>
            <a:pPr lvl="2"/>
            <a:endParaRPr lang="en-US" dirty="0" smtClean="0"/>
          </a:p>
          <a:p>
            <a:pPr lvl="2"/>
            <a:r>
              <a:rPr lang="en-US" dirty="0" smtClean="0"/>
              <a:t>A single outcome measure does not necessarily demonstrate success even when the outcome measure is an intuitive one.</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1181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Problems</a:t>
            </a:r>
            <a:endParaRPr lang="en-US" dirty="0"/>
          </a:p>
        </p:txBody>
      </p:sp>
      <p:sp>
        <p:nvSpPr>
          <p:cNvPr id="3" name="Content Placeholder 2"/>
          <p:cNvSpPr>
            <a:spLocks noGrp="1"/>
          </p:cNvSpPr>
          <p:nvPr>
            <p:ph idx="1"/>
          </p:nvPr>
        </p:nvSpPr>
        <p:spPr/>
        <p:txBody>
          <a:bodyPr/>
          <a:lstStyle/>
          <a:p>
            <a:r>
              <a:rPr lang="en-US" dirty="0" smtClean="0"/>
              <a:t>Subjective outcome measures also don’t work. If I give methadone to a TB patient, is that useful?</a:t>
            </a:r>
          </a:p>
          <a:p>
            <a:endParaRPr lang="en-US" dirty="0"/>
          </a:p>
          <a:p>
            <a:pPr lvl="2"/>
            <a:r>
              <a:rPr lang="en-US" dirty="0" smtClean="0"/>
              <a:t>They feel much better.</a:t>
            </a:r>
          </a:p>
          <a:p>
            <a:pPr lvl="2"/>
            <a:r>
              <a:rPr lang="en-US" dirty="0" smtClean="0"/>
              <a:t>Was the intervention useful?</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0033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Considerations</a:t>
            </a:r>
            <a:endParaRPr lang="en-US" dirty="0"/>
          </a:p>
        </p:txBody>
      </p:sp>
      <p:sp>
        <p:nvSpPr>
          <p:cNvPr id="3" name="Content Placeholder 2"/>
          <p:cNvSpPr>
            <a:spLocks noGrp="1"/>
          </p:cNvSpPr>
          <p:nvPr>
            <p:ph idx="1"/>
          </p:nvPr>
        </p:nvSpPr>
        <p:spPr/>
        <p:txBody>
          <a:bodyPr/>
          <a:lstStyle/>
          <a:p>
            <a:r>
              <a:rPr lang="en-US" dirty="0" smtClean="0"/>
              <a:t>Subjective improvement might present in the face of a worsening overall condition</a:t>
            </a:r>
          </a:p>
          <a:p>
            <a:r>
              <a:rPr lang="en-US" dirty="0" smtClean="0"/>
              <a:t>Intervention might have side effects that are more impairing than the original condition</a:t>
            </a:r>
          </a:p>
          <a:p>
            <a:r>
              <a:rPr lang="en-US" dirty="0" smtClean="0"/>
              <a:t>Long-term use of the intervention might lead to worse difficulty than the original target condition</a:t>
            </a:r>
          </a:p>
          <a:p>
            <a:r>
              <a:rPr lang="en-US" dirty="0" smtClean="0"/>
              <a:t>Do alternative treatments exist that are superior for the condition, even if subjectively less desirable?</a:t>
            </a:r>
          </a:p>
          <a:p>
            <a:r>
              <a:rPr lang="en-US" dirty="0" smtClean="0"/>
              <a:t>Can a component of the drug be synthesized, relieving the need to take other components?</a:t>
            </a:r>
          </a:p>
          <a:p>
            <a:r>
              <a:rPr lang="en-US" dirty="0" smtClean="0"/>
              <a:t>Risk to population </a:t>
            </a:r>
            <a:r>
              <a:rPr lang="en-US" dirty="0" err="1" smtClean="0"/>
              <a:t>vs</a:t>
            </a:r>
            <a:r>
              <a:rPr lang="en-US" dirty="0" smtClean="0"/>
              <a:t> Benefit to individual</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519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past year drug use among 12</a:t>
            </a:r>
            <a:r>
              <a:rPr lang="en-US" baseline="30000" dirty="0" smtClean="0"/>
              <a:t>th</a:t>
            </a:r>
            <a:r>
              <a:rPr lang="en-US" dirty="0" smtClean="0"/>
              <a:t> graders</a:t>
            </a:r>
            <a:endParaRPr lang="en-US" dirty="0"/>
          </a:p>
        </p:txBody>
      </p:sp>
      <p:pic>
        <p:nvPicPr>
          <p:cNvPr id="5" name="Content Placeholder 4"/>
          <p:cNvPicPr>
            <a:picLocks noGrp="1" noChangeAspect="1"/>
          </p:cNvPicPr>
          <p:nvPr>
            <p:ph idx="1"/>
          </p:nvPr>
        </p:nvPicPr>
        <p:blipFill>
          <a:blip r:embed="rId2"/>
          <a:srcRect t="1768" b="1768"/>
          <a:stretch>
            <a:fillRect/>
          </a:stretch>
        </p:blipFill>
        <p:spPr/>
      </p:pic>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3668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use among 12</a:t>
            </a:r>
            <a:r>
              <a:rPr lang="en-US" baseline="30000" dirty="0" smtClean="0"/>
              <a:t>th</a:t>
            </a:r>
            <a:r>
              <a:rPr lang="en-US" dirty="0" smtClean="0"/>
              <a:t> graders – University of Michigan Study</a:t>
            </a:r>
            <a:endParaRPr lang="en-US" dirty="0"/>
          </a:p>
        </p:txBody>
      </p:sp>
      <p:pic>
        <p:nvPicPr>
          <p:cNvPr id="5" name="Content Placeholder 4"/>
          <p:cNvPicPr>
            <a:picLocks noGrp="1" noChangeAspect="1"/>
          </p:cNvPicPr>
          <p:nvPr>
            <p:ph idx="1"/>
          </p:nvPr>
        </p:nvPicPr>
        <p:blipFill>
          <a:blip r:embed="rId2"/>
          <a:srcRect t="1292" b="1292"/>
          <a:stretch>
            <a:fillRect/>
          </a:stretch>
        </p:blipFill>
        <p:spPr/>
      </p:pic>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376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Marijuana</a:t>
            </a:r>
            <a:endParaRPr lang="en-US" dirty="0"/>
          </a:p>
        </p:txBody>
      </p:sp>
      <p:sp>
        <p:nvSpPr>
          <p:cNvPr id="3" name="Content Placeholder 2"/>
          <p:cNvSpPr>
            <a:spLocks noGrp="1"/>
          </p:cNvSpPr>
          <p:nvPr>
            <p:ph idx="1"/>
          </p:nvPr>
        </p:nvSpPr>
        <p:spPr/>
        <p:txBody>
          <a:bodyPr/>
          <a:lstStyle/>
          <a:p>
            <a:r>
              <a:rPr lang="en-US" dirty="0" smtClean="0"/>
              <a:t>Marijuana is a plant.</a:t>
            </a:r>
          </a:p>
          <a:p>
            <a:r>
              <a:rPr lang="en-US" dirty="0" smtClean="0"/>
              <a:t>It contains over 400 components, many more when combusted.</a:t>
            </a:r>
          </a:p>
          <a:p>
            <a:r>
              <a:rPr lang="en-US" dirty="0" smtClean="0"/>
              <a:t>Among these components are 60+ cannabinoids, a fraction of the products of combusted marijuana.</a:t>
            </a:r>
          </a:p>
          <a:p>
            <a:r>
              <a:rPr lang="en-US" dirty="0" smtClean="0"/>
              <a:t>Over the last 35 years, there have been fewer than 20 small randomized controlled trials, each of short duration, with a grand total of approximately 300 subjects.</a:t>
            </a:r>
          </a:p>
          <a:p>
            <a:r>
              <a:rPr lang="en-US" dirty="0" smtClean="0"/>
              <a:t>Marijuana is a crude delivery system that delivers known toxins and carcinogens while delivering potentially useful cannabinoids.</a:t>
            </a:r>
            <a:endParaRPr lang="en-US" dirty="0"/>
          </a:p>
        </p:txBody>
      </p:sp>
      <p:sp>
        <p:nvSpPr>
          <p:cNvPr id="6" name="Text Placeholder 5"/>
          <p:cNvSpPr>
            <a:spLocks noGrp="1"/>
          </p:cNvSpPr>
          <p:nvPr>
            <p:ph type="body" sz="quarter" idx="12"/>
          </p:nvPr>
        </p:nvSpPr>
        <p:spPr/>
        <p:txBody>
          <a:bodyPr/>
          <a:lstStyle/>
          <a:p>
            <a:endParaRPr lang="en-US" i="1" dirty="0"/>
          </a:p>
        </p:txBody>
      </p:sp>
    </p:spTree>
    <p:extLst>
      <p:ext uri="{BB962C8B-B14F-4D97-AF65-F5344CB8AC3E}">
        <p14:creationId xmlns:p14="http://schemas.microsoft.com/office/powerpoint/2010/main" val="396159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is present to support research in:</a:t>
            </a:r>
            <a:endParaRPr lang="en-US" dirty="0"/>
          </a:p>
        </p:txBody>
      </p:sp>
      <p:sp>
        <p:nvSpPr>
          <p:cNvPr id="3" name="Content Placeholder 2"/>
          <p:cNvSpPr>
            <a:spLocks noGrp="1"/>
          </p:cNvSpPr>
          <p:nvPr>
            <p:ph idx="1"/>
          </p:nvPr>
        </p:nvSpPr>
        <p:spPr/>
        <p:txBody>
          <a:bodyPr/>
          <a:lstStyle/>
          <a:p>
            <a:r>
              <a:rPr lang="en-US" dirty="0" smtClean="0"/>
              <a:t>HIV patients with cachexia, neuropathy, or chronic pain.</a:t>
            </a:r>
          </a:p>
          <a:p>
            <a:r>
              <a:rPr lang="en-US" dirty="0" smtClean="0"/>
              <a:t>Chemotherapy patients who obtain insufficient relief from anti-emetics</a:t>
            </a:r>
          </a:p>
          <a:p>
            <a:r>
              <a:rPr lang="en-US" dirty="0" smtClean="0"/>
              <a:t>Anti-emetic effect in opioid-based treatment of post-op, traumatic, or cancer pain</a:t>
            </a:r>
          </a:p>
          <a:p>
            <a:r>
              <a:rPr lang="en-US" dirty="0" smtClean="0"/>
              <a:t>Patients with spinal cord injury or neuropathic pain syndromes</a:t>
            </a:r>
          </a:p>
          <a:p>
            <a:r>
              <a:rPr lang="en-US" dirty="0" smtClean="0"/>
              <a:t>Other patients with chronic pain syndromes</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770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clinical trials</a:t>
            </a:r>
            <a:endParaRPr lang="en-US" dirty="0"/>
          </a:p>
        </p:txBody>
      </p:sp>
      <p:sp>
        <p:nvSpPr>
          <p:cNvPr id="3" name="Content Placeholder 2"/>
          <p:cNvSpPr>
            <a:spLocks noGrp="1"/>
          </p:cNvSpPr>
          <p:nvPr>
            <p:ph idx="1"/>
          </p:nvPr>
        </p:nvSpPr>
        <p:spPr/>
        <p:txBody>
          <a:bodyPr/>
          <a:lstStyle/>
          <a:p>
            <a:r>
              <a:rPr lang="en-US" dirty="0" smtClean="0"/>
              <a:t>To determine if the development of non-smoked cannabinoid rapid-delivery systems has significant benefit without significant risk.</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69193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a:t>
            </a:r>
            <a:endParaRPr lang="en-US" dirty="0"/>
          </a:p>
        </p:txBody>
      </p:sp>
      <p:sp>
        <p:nvSpPr>
          <p:cNvPr id="3" name="Content Placeholder 2"/>
          <p:cNvSpPr>
            <a:spLocks noGrp="1"/>
          </p:cNvSpPr>
          <p:nvPr>
            <p:ph idx="1"/>
          </p:nvPr>
        </p:nvSpPr>
        <p:spPr/>
        <p:txBody>
          <a:bodyPr/>
          <a:lstStyle/>
          <a:p>
            <a:pPr marL="333375" lvl="2" indent="0">
              <a:buNone/>
            </a:pPr>
            <a:r>
              <a:rPr lang="en-US" dirty="0" smtClean="0"/>
              <a:t>Approved Conditions: AIDS, anorexia, arthritis, cachexia, cancer, chronic pain, glaucoma, migraine, persistent muscle spasms, seizures, severe nausea, </a:t>
            </a:r>
            <a:r>
              <a:rPr lang="en-US" i="1" dirty="0" smtClean="0"/>
              <a:t>or other chronic or persistent medical symptoms</a:t>
            </a:r>
            <a:r>
              <a:rPr lang="en-US" dirty="0" smtClean="0"/>
              <a:t>.</a:t>
            </a:r>
          </a:p>
          <a:p>
            <a:pPr marL="333375" lvl="2" indent="0">
              <a:buNone/>
            </a:pPr>
            <a:endParaRPr lang="en-US" dirty="0"/>
          </a:p>
          <a:p>
            <a:pPr marL="333375" lvl="2" indent="0">
              <a:buNone/>
            </a:pPr>
            <a:r>
              <a:rPr lang="en-US" dirty="0" smtClean="0"/>
              <a:t>Allowed Possession: 8 ounces</a:t>
            </a:r>
          </a:p>
          <a:p>
            <a:pPr marL="333375" lvl="2" indent="0">
              <a:buNone/>
            </a:pPr>
            <a:r>
              <a:rPr lang="en-US" dirty="0" smtClean="0"/>
              <a:t>Fee: $66, unless on Medicaid, then $33.</a:t>
            </a:r>
          </a:p>
          <a:p>
            <a:pPr marL="333375" lvl="2" indent="0">
              <a:buNone/>
            </a:pPr>
            <a:endParaRPr lang="en-US" dirty="0"/>
          </a:p>
          <a:p>
            <a:pPr marL="333375" lvl="2" indent="0">
              <a:buNone/>
            </a:pPr>
            <a:r>
              <a:rPr lang="en-US" dirty="0" smtClean="0"/>
              <a:t>	Note that a typical 1/8</a:t>
            </a:r>
            <a:r>
              <a:rPr lang="en-US" baseline="30000" dirty="0" smtClean="0"/>
              <a:t>th</a:t>
            </a:r>
            <a:r>
              <a:rPr lang="en-US" dirty="0" smtClean="0"/>
              <a:t> ounce bag of marijuana costs about $50 on the street. </a:t>
            </a:r>
          </a:p>
          <a:p>
            <a:pPr marL="333375" lvl="2" indent="0">
              <a:buNone/>
            </a:pPr>
            <a:r>
              <a:rPr lang="en-US" dirty="0"/>
              <a:t>	</a:t>
            </a:r>
            <a:r>
              <a:rPr lang="en-US" dirty="0" smtClean="0"/>
              <a:t>Also note that one ounce of marijuana can be used to make approximately 50 joints. </a:t>
            </a:r>
          </a:p>
          <a:p>
            <a:pPr lvl="2"/>
            <a:endParaRPr lang="en-US" dirty="0" smtClean="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1711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Connecticut</a:t>
            </a:r>
            <a:endParaRPr lang="en-US" dirty="0"/>
          </a:p>
        </p:txBody>
      </p:sp>
      <p:sp>
        <p:nvSpPr>
          <p:cNvPr id="3" name="Content Placeholder 2"/>
          <p:cNvSpPr>
            <a:spLocks noGrp="1"/>
          </p:cNvSpPr>
          <p:nvPr>
            <p:ph idx="1"/>
          </p:nvPr>
        </p:nvSpPr>
        <p:spPr/>
        <p:txBody>
          <a:bodyPr/>
          <a:lstStyle/>
          <a:p>
            <a:pPr marL="333375" lvl="2" indent="0">
              <a:buNone/>
            </a:pPr>
            <a:r>
              <a:rPr lang="en-US" dirty="0" smtClean="0"/>
              <a:t>Approved Conditions: Cancer, glaucoma, HIV, Parkinson’s, MS, spinal damage, </a:t>
            </a:r>
            <a:r>
              <a:rPr lang="en-US" dirty="0" err="1" smtClean="0"/>
              <a:t>Crohn’s</a:t>
            </a:r>
            <a:r>
              <a:rPr lang="en-US" dirty="0" smtClean="0"/>
              <a:t>, PTSD.</a:t>
            </a:r>
          </a:p>
          <a:p>
            <a:pPr marL="333375" lvl="2" indent="0">
              <a:buNone/>
            </a:pPr>
            <a:endParaRPr lang="en-US" dirty="0"/>
          </a:p>
          <a:p>
            <a:pPr marL="333375" lvl="2" indent="0">
              <a:buNone/>
            </a:pPr>
            <a:r>
              <a:rPr lang="en-US" dirty="0" smtClean="0"/>
              <a:t>Allowed Possession: An amount necessary to ensure uninterrupted availability for a period of one month.</a:t>
            </a:r>
          </a:p>
          <a:p>
            <a:pPr marL="333375" lvl="2" indent="0">
              <a:buNone/>
            </a:pPr>
            <a:endParaRPr lang="en-US" dirty="0" smtClean="0"/>
          </a:p>
          <a:p>
            <a:pPr marL="333375" lvl="2" indent="0">
              <a:buNone/>
            </a:pPr>
            <a:r>
              <a:rPr lang="en-US" dirty="0" smtClean="0"/>
              <a:t>Fee: Not yet established</a:t>
            </a:r>
          </a:p>
          <a:p>
            <a:pPr marL="333375" lvl="2" indent="0">
              <a:buNone/>
            </a:pPr>
            <a:endParaRPr lang="en-US" dirty="0"/>
          </a:p>
          <a:p>
            <a:pPr lvl="2"/>
            <a:endParaRPr lang="en-US" dirty="0" smtClean="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2929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Faculty Disclosure</a:t>
            </a:r>
            <a:endParaRPr lang="en-US" dirty="0"/>
          </a:p>
        </p:txBody>
      </p:sp>
      <p:sp>
        <p:nvSpPr>
          <p:cNvPr id="9" name="Content Placeholder 8"/>
          <p:cNvSpPr>
            <a:spLocks noGrp="1"/>
          </p:cNvSpPr>
          <p:nvPr>
            <p:ph idx="1"/>
          </p:nvPr>
        </p:nvSpPr>
        <p:spPr/>
        <p:txBody>
          <a:bodyPr/>
          <a:lstStyle/>
          <a:p>
            <a:pPr marL="0" marR="0">
              <a:spcBef>
                <a:spcPts val="0"/>
              </a:spcBef>
              <a:spcAft>
                <a:spcPts val="0"/>
              </a:spcAft>
              <a:buNone/>
            </a:pPr>
            <a:r>
              <a:rPr lang="en-US" dirty="0" smtClean="0">
                <a:highlight>
                  <a:srgbClr val="FFFF00"/>
                </a:highlight>
                <a:latin typeface="Arial" pitchFamily="34" charset="0"/>
                <a:ea typeface="Calibri"/>
                <a:cs typeface="Arial" pitchFamily="34" charset="0"/>
              </a:rPr>
              <a:t>Stuart Gitlow MD MPH MBA serves as President of the American Society of Addiction Medicine. He is a solo practitioner specializing in addictive disease. </a:t>
            </a:r>
            <a:endParaRPr lang="en-US" dirty="0" smtClean="0"/>
          </a:p>
          <a:p>
            <a:endParaRPr lang="en-US" dirty="0"/>
          </a:p>
        </p:txBody>
      </p:sp>
      <p:sp>
        <p:nvSpPr>
          <p:cNvPr id="10" name="Text Placeholder 9"/>
          <p:cNvSpPr>
            <a:spLocks noGrp="1"/>
          </p:cNvSpPr>
          <p:nvPr>
            <p:ph type="body" sz="quarter" idx="12"/>
          </p:nvPr>
        </p:nvSpPr>
        <p:spPr/>
        <p:txBody>
          <a:bodyPr/>
          <a:lstStyle/>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Rhode Island</a:t>
            </a:r>
            <a:endParaRPr lang="en-US" dirty="0"/>
          </a:p>
        </p:txBody>
      </p:sp>
      <p:sp>
        <p:nvSpPr>
          <p:cNvPr id="3" name="Content Placeholder 2"/>
          <p:cNvSpPr>
            <a:spLocks noGrp="1"/>
          </p:cNvSpPr>
          <p:nvPr>
            <p:ph idx="1"/>
          </p:nvPr>
        </p:nvSpPr>
        <p:spPr/>
        <p:txBody>
          <a:bodyPr/>
          <a:lstStyle/>
          <a:p>
            <a:pPr marL="333375" lvl="2" indent="0">
              <a:buNone/>
            </a:pPr>
            <a:r>
              <a:rPr lang="en-US" dirty="0" smtClean="0"/>
              <a:t>Approved Conditions: Cancer, glaucoma, +HIV, Hepatitis C, or any cachexia, severe chronic pain, severe nausea, seizures, severe muscle spasms, Alzheimer’s disease-related agitation.</a:t>
            </a:r>
          </a:p>
          <a:p>
            <a:pPr marL="333375" lvl="2" indent="0">
              <a:buNone/>
            </a:pPr>
            <a:endParaRPr lang="en-US" dirty="0"/>
          </a:p>
          <a:p>
            <a:pPr marL="333375" lvl="2" indent="0">
              <a:buNone/>
            </a:pPr>
            <a:r>
              <a:rPr lang="en-US" dirty="0" smtClean="0"/>
              <a:t>Allowed Possession: 2.5 ounces</a:t>
            </a:r>
          </a:p>
          <a:p>
            <a:pPr marL="333375" lvl="2" indent="0">
              <a:buNone/>
            </a:pPr>
            <a:endParaRPr lang="en-US" dirty="0"/>
          </a:p>
          <a:p>
            <a:pPr marL="333375" lvl="2" indent="0">
              <a:buNone/>
            </a:pPr>
            <a:r>
              <a:rPr lang="en-US" dirty="0" smtClean="0"/>
              <a:t>Fee: $75, unless you are on Medicaid or SSI, in which case the fee is $10. </a:t>
            </a: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4295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(state)</a:t>
            </a:r>
            <a:endParaRPr lang="en-US" dirty="0"/>
          </a:p>
        </p:txBody>
      </p:sp>
      <p:sp>
        <p:nvSpPr>
          <p:cNvPr id="3" name="Content Placeholder 2"/>
          <p:cNvSpPr>
            <a:spLocks noGrp="1"/>
          </p:cNvSpPr>
          <p:nvPr>
            <p:ph idx="1"/>
          </p:nvPr>
        </p:nvSpPr>
        <p:spPr/>
        <p:txBody>
          <a:bodyPr/>
          <a:lstStyle/>
          <a:p>
            <a:pPr marL="333375" lvl="2" indent="0">
              <a:buNone/>
            </a:pPr>
            <a:r>
              <a:rPr lang="en-US" dirty="0" smtClean="0"/>
              <a:t>Allowed Possession: 24 ounces (enough for 1200 joints)</a:t>
            </a:r>
          </a:p>
          <a:p>
            <a:pPr marL="333375" lvl="2" indent="0">
              <a:buNone/>
            </a:pPr>
            <a:endParaRPr lang="en-US" dirty="0"/>
          </a:p>
          <a:p>
            <a:pPr marL="333375" lvl="2" indent="0">
              <a:buNone/>
            </a:pPr>
            <a:endParaRPr lang="en-US" dirty="0" smtClean="0"/>
          </a:p>
          <a:p>
            <a:pPr marL="333375" lvl="2" indent="0">
              <a:buNone/>
            </a:pPr>
            <a:endParaRPr lang="en-US" dirty="0"/>
          </a:p>
          <a:p>
            <a:pPr marL="333375" lvl="2" indent="0">
              <a:buNone/>
            </a:pPr>
            <a:endParaRPr lang="en-US" dirty="0" smtClean="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6867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a:t>
            </a:r>
            <a:endParaRPr lang="en-US" dirty="0"/>
          </a:p>
        </p:txBody>
      </p:sp>
      <p:sp>
        <p:nvSpPr>
          <p:cNvPr id="3" name="Content Placeholder 2"/>
          <p:cNvSpPr>
            <a:spLocks noGrp="1"/>
          </p:cNvSpPr>
          <p:nvPr>
            <p:ph idx="1"/>
          </p:nvPr>
        </p:nvSpPr>
        <p:spPr/>
        <p:txBody>
          <a:bodyPr/>
          <a:lstStyle/>
          <a:p>
            <a:r>
              <a:rPr lang="en-US" dirty="0" smtClean="0"/>
              <a:t>Schedule I Definition:</a:t>
            </a:r>
          </a:p>
          <a:p>
            <a:pPr lvl="2"/>
            <a:r>
              <a:rPr lang="en-US" dirty="0" smtClean="0"/>
              <a:t>High potential for abuse</a:t>
            </a:r>
          </a:p>
          <a:p>
            <a:pPr lvl="2"/>
            <a:r>
              <a:rPr lang="en-US" dirty="0" smtClean="0"/>
              <a:t>No currently accepted medical use in treatment</a:t>
            </a:r>
          </a:p>
          <a:p>
            <a:pPr lvl="2"/>
            <a:r>
              <a:rPr lang="en-US" dirty="0" smtClean="0"/>
              <a:t>Lack of accepted safety for use under medical supervision</a:t>
            </a:r>
          </a:p>
          <a:p>
            <a:pPr marL="333375" lvl="2" indent="0">
              <a:buNone/>
            </a:pPr>
            <a:endParaRPr lang="en-US" dirty="0"/>
          </a:p>
          <a:p>
            <a:pPr marL="333375" lvl="2" indent="0">
              <a:buNone/>
            </a:pPr>
            <a:r>
              <a:rPr lang="en-US" dirty="0" smtClean="0"/>
              <a:t>Advocates first attempted to have marijuana removed from Schedule I in 1972. </a:t>
            </a:r>
          </a:p>
          <a:p>
            <a:pPr marL="333375" lvl="2" indent="0">
              <a:buNone/>
            </a:pPr>
            <a:endParaRPr lang="en-US" dirty="0"/>
          </a:p>
          <a:p>
            <a:pPr marL="333375" lvl="2" indent="0">
              <a:buNone/>
            </a:pPr>
            <a:r>
              <a:rPr lang="en-US" dirty="0" smtClean="0"/>
              <a:t>This led to a five part test to determine whether a drug has a currently accepted medical use</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2852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currently accepted medical use?	</a:t>
            </a:r>
            <a:endParaRPr lang="en-US" dirty="0"/>
          </a:p>
        </p:txBody>
      </p:sp>
      <p:sp>
        <p:nvSpPr>
          <p:cNvPr id="3" name="Content Placeholder 2"/>
          <p:cNvSpPr>
            <a:spLocks noGrp="1"/>
          </p:cNvSpPr>
          <p:nvPr>
            <p:ph idx="1"/>
          </p:nvPr>
        </p:nvSpPr>
        <p:spPr/>
        <p:txBody>
          <a:bodyPr/>
          <a:lstStyle/>
          <a:p>
            <a:r>
              <a:rPr lang="en-US" dirty="0" smtClean="0"/>
              <a:t>The drug’s chemistry is known and reproducible</a:t>
            </a:r>
          </a:p>
          <a:p>
            <a:r>
              <a:rPr lang="en-US" dirty="0" smtClean="0"/>
              <a:t>There must be adequate safety studies</a:t>
            </a:r>
          </a:p>
          <a:p>
            <a:r>
              <a:rPr lang="en-US" dirty="0" smtClean="0"/>
              <a:t>There must be adequate and well-controlled studies proving efficacy</a:t>
            </a:r>
          </a:p>
          <a:p>
            <a:r>
              <a:rPr lang="en-US" dirty="0" smtClean="0"/>
              <a:t>The drug must be accepted by qualified experts</a:t>
            </a:r>
          </a:p>
          <a:p>
            <a:r>
              <a:rPr lang="en-US" dirty="0" smtClean="0"/>
              <a:t>Scientific evidence must be widely available</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6465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on Smoked Marijuana</a:t>
            </a:r>
            <a:endParaRPr lang="en-US" dirty="0"/>
          </a:p>
        </p:txBody>
      </p:sp>
      <p:sp>
        <p:nvSpPr>
          <p:cNvPr id="3" name="Content Placeholder 2"/>
          <p:cNvSpPr>
            <a:spLocks noGrp="1"/>
          </p:cNvSpPr>
          <p:nvPr>
            <p:ph idx="1"/>
          </p:nvPr>
        </p:nvSpPr>
        <p:spPr/>
        <p:txBody>
          <a:bodyPr/>
          <a:lstStyle/>
          <a:p>
            <a:r>
              <a:rPr lang="en-US" dirty="0" smtClean="0"/>
              <a:t>Cancer chemotherapy – 3 randomized double blind controlled trials involving 43 patients revealed a modest antiemetic effect. No studies against contemporary </a:t>
            </a:r>
            <a:r>
              <a:rPr lang="en-US" dirty="0" err="1" smtClean="0"/>
              <a:t>antiemetics</a:t>
            </a:r>
            <a:r>
              <a:rPr lang="en-US" dirty="0" smtClean="0"/>
              <a:t> (which are superior to those available at the time of the study).</a:t>
            </a:r>
          </a:p>
          <a:p>
            <a:endParaRPr lang="en-US" dirty="0"/>
          </a:p>
          <a:p>
            <a:r>
              <a:rPr lang="en-US" dirty="0" smtClean="0"/>
              <a:t>Appetite stimulation – 3 trials involving 97 HIV patients revealed no difference between oral cannabinoids and smoked marijuana in efficacy.</a:t>
            </a:r>
          </a:p>
          <a:p>
            <a:endParaRPr lang="en-US" dirty="0"/>
          </a:p>
          <a:p>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4419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on Smoked Marijuana</a:t>
            </a:r>
            <a:endParaRPr lang="en-US" dirty="0"/>
          </a:p>
        </p:txBody>
      </p:sp>
      <p:sp>
        <p:nvSpPr>
          <p:cNvPr id="3" name="Content Placeholder 2"/>
          <p:cNvSpPr>
            <a:spLocks noGrp="1"/>
          </p:cNvSpPr>
          <p:nvPr>
            <p:ph idx="1"/>
          </p:nvPr>
        </p:nvSpPr>
        <p:spPr/>
        <p:txBody>
          <a:bodyPr/>
          <a:lstStyle/>
          <a:p>
            <a:r>
              <a:rPr lang="en-US" dirty="0" smtClean="0"/>
              <a:t>Pain Management – 2 trials involving 89 patients with varying results due to subjective reporting issues. Of note, 27% of HIV patients use marijuana to relieve pain, but nearly half of these users report memory deterioration.</a:t>
            </a:r>
          </a:p>
          <a:p>
            <a:endParaRPr lang="en-US" dirty="0"/>
          </a:p>
          <a:p>
            <a:r>
              <a:rPr lang="en-US" dirty="0" smtClean="0"/>
              <a:t>Glaucoma – One randomized double-blind placebo controlled trial with 18 patients revealed a brief reduction in intraocular pressure secondary to marijuana use. </a:t>
            </a:r>
          </a:p>
          <a:p>
            <a:endParaRPr lang="en-US" dirty="0"/>
          </a:p>
          <a:p>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157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Effects of Smoked Marijuana</a:t>
            </a:r>
            <a:endParaRPr lang="en-US" dirty="0"/>
          </a:p>
        </p:txBody>
      </p:sp>
      <p:sp>
        <p:nvSpPr>
          <p:cNvPr id="3" name="Content Placeholder 2"/>
          <p:cNvSpPr>
            <a:spLocks noGrp="1"/>
          </p:cNvSpPr>
          <p:nvPr>
            <p:ph idx="1"/>
          </p:nvPr>
        </p:nvSpPr>
        <p:spPr/>
        <p:txBody>
          <a:bodyPr/>
          <a:lstStyle/>
          <a:p>
            <a:r>
              <a:rPr lang="en-US" dirty="0" smtClean="0"/>
              <a:t>There have been only short-term controlled trials. Adverse reactions observed in short-term randomized placebo-controlled trials are largely mild without substantial impairment. </a:t>
            </a:r>
          </a:p>
          <a:p>
            <a:r>
              <a:rPr lang="en-US" dirty="0" smtClean="0"/>
              <a:t>Note that this would be true for smoked tobacco as well.</a:t>
            </a:r>
          </a:p>
          <a:p>
            <a:r>
              <a:rPr lang="en-US" dirty="0" smtClean="0"/>
              <a:t>This has led to the frequent statement by marijuana advocates that marijuana use has not led to any deaths. </a:t>
            </a:r>
            <a:endParaRPr lang="en-US" dirty="0"/>
          </a:p>
          <a:p>
            <a:r>
              <a:rPr lang="en-US" dirty="0" smtClean="0"/>
              <a:t>Neuropsychological deficits are consistently observed in frequent users of marijuana.</a:t>
            </a:r>
          </a:p>
          <a:p>
            <a:r>
              <a:rPr lang="en-US" dirty="0" smtClean="0"/>
              <a:t>In a minority, marijuana use can lead to anxiety, panic, confusion, paranoia, and frank psychosis such as delusions and hallucinations. </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7658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Effects of Smoked Marijuana</a:t>
            </a:r>
            <a:endParaRPr lang="en-US" dirty="0"/>
          </a:p>
        </p:txBody>
      </p:sp>
      <p:sp>
        <p:nvSpPr>
          <p:cNvPr id="3" name="Content Placeholder 2"/>
          <p:cNvSpPr>
            <a:spLocks noGrp="1"/>
          </p:cNvSpPr>
          <p:nvPr>
            <p:ph idx="1"/>
          </p:nvPr>
        </p:nvSpPr>
        <p:spPr/>
        <p:txBody>
          <a:bodyPr/>
          <a:lstStyle/>
          <a:p>
            <a:r>
              <a:rPr lang="en-US" dirty="0" smtClean="0"/>
              <a:t>Marijuana use is the most common drug involved in drugged driving. It doubles the risk of a crash and increases the risk of crash injuries. </a:t>
            </a:r>
          </a:p>
          <a:p>
            <a:pPr lvl="2"/>
            <a:r>
              <a:rPr lang="en-US" dirty="0" smtClean="0"/>
              <a:t>A study of seriously injured drivers in Maryland showed that 26.9% were positive for marijuana. </a:t>
            </a:r>
          </a:p>
          <a:p>
            <a:r>
              <a:rPr lang="en-US" dirty="0" smtClean="0"/>
              <a:t>7 cohort studies have shown a 40% increased risk of psychosis in marijuana users when compared to nonusers. Cannabis use by age 18 leads to a 6-fold increase in risk of schizophrenia later in life (</a:t>
            </a:r>
            <a:r>
              <a:rPr lang="en-US" dirty="0" err="1" smtClean="0"/>
              <a:t>Andréasson</a:t>
            </a:r>
            <a:r>
              <a:rPr lang="en-US" smtClean="0"/>
              <a:t>).</a:t>
            </a:r>
            <a:endParaRPr lang="en-US" dirty="0" smtClean="0"/>
          </a:p>
          <a:p>
            <a:pPr lvl="2"/>
            <a:r>
              <a:rPr lang="en-US" dirty="0" smtClean="0"/>
              <a:t>There is a dose-response effect, with risk increasing 50-200% in those who use marijuana frequently</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3603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 Recommendations (2009 – CSAPH)</a:t>
            </a:r>
            <a:endParaRPr lang="en-US" dirty="0"/>
          </a:p>
        </p:txBody>
      </p:sp>
      <p:sp>
        <p:nvSpPr>
          <p:cNvPr id="3" name="Content Placeholder 2"/>
          <p:cNvSpPr>
            <a:spLocks noGrp="1"/>
          </p:cNvSpPr>
          <p:nvPr>
            <p:ph idx="1"/>
          </p:nvPr>
        </p:nvSpPr>
        <p:spPr/>
        <p:txBody>
          <a:bodyPr/>
          <a:lstStyle/>
          <a:p>
            <a:r>
              <a:rPr lang="en-US" dirty="0" smtClean="0"/>
              <a:t>1) Adequate and well-controlled studies of marijuana and related cannabinoids should be conducted.</a:t>
            </a:r>
          </a:p>
          <a:p>
            <a:r>
              <a:rPr lang="en-US" dirty="0" smtClean="0"/>
              <a:t>2) Noting that Schedule I listing causes difficulty in research, facilitation of clinical R&amp;D should be implemented.</a:t>
            </a:r>
          </a:p>
          <a:p>
            <a:r>
              <a:rPr lang="en-US" dirty="0" smtClean="0"/>
              <a:t>3) The AMA urged the NIH to implement appropriate research protocols, funding allotments, and availability of study-grade marijuana</a:t>
            </a:r>
          </a:p>
          <a:p>
            <a:r>
              <a:rPr lang="en-US" dirty="0" smtClean="0"/>
              <a:t>4) Discussion of marijuana by the physician should not subject the physician or patient to criminal sanctions</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1378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 Recommendations (2008)</a:t>
            </a:r>
            <a:endParaRPr lang="en-US" dirty="0"/>
          </a:p>
        </p:txBody>
      </p:sp>
      <p:sp>
        <p:nvSpPr>
          <p:cNvPr id="3" name="Content Placeholder 2"/>
          <p:cNvSpPr>
            <a:spLocks noGrp="1"/>
          </p:cNvSpPr>
          <p:nvPr>
            <p:ph idx="1"/>
          </p:nvPr>
        </p:nvSpPr>
        <p:spPr/>
        <p:txBody>
          <a:bodyPr/>
          <a:lstStyle/>
          <a:p>
            <a:r>
              <a:rPr lang="en-US" dirty="0" smtClean="0"/>
              <a:t>1) Confirm the therapeutic efficacy of medical marijuana</a:t>
            </a:r>
          </a:p>
          <a:p>
            <a:r>
              <a:rPr lang="en-US" dirty="0" smtClean="0"/>
              <a:t>2) Reclassify marijuana into a schedule other than Schedule I</a:t>
            </a:r>
          </a:p>
          <a:p>
            <a:r>
              <a:rPr lang="en-US" dirty="0" smtClean="0"/>
              <a:t>3) Exempt from prosecution, liability, or sanction those who prescribe, dispense, or administer medical marijuana in accordance with state law</a:t>
            </a:r>
          </a:p>
          <a:p>
            <a:r>
              <a:rPr lang="en-US" dirty="0" smtClean="0"/>
              <a:t>4) Protect patients using medical marijuana from criminal or civil penalties</a:t>
            </a:r>
          </a:p>
          <a:p>
            <a:r>
              <a:rPr lang="en-US" dirty="0" smtClean="0"/>
              <a:t>5) Educate clinicians regarding appropriate use of marijuana</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3764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Question</a:t>
            </a:r>
            <a:endParaRPr lang="en-US" dirty="0"/>
          </a:p>
        </p:txBody>
      </p:sp>
      <p:sp>
        <p:nvSpPr>
          <p:cNvPr id="3" name="Content Placeholder 2"/>
          <p:cNvSpPr>
            <a:spLocks noGrp="1"/>
          </p:cNvSpPr>
          <p:nvPr>
            <p:ph idx="1"/>
          </p:nvPr>
        </p:nvSpPr>
        <p:spPr/>
        <p:txBody>
          <a:bodyPr/>
          <a:lstStyle/>
          <a:p>
            <a:r>
              <a:rPr lang="en-US" dirty="0" smtClean="0"/>
              <a:t>John has cancer and will die in precisely 12 months. </a:t>
            </a:r>
          </a:p>
          <a:p>
            <a:r>
              <a:rPr lang="en-US" dirty="0" smtClean="0"/>
              <a:t>A drug is available to treat John</a:t>
            </a:r>
          </a:p>
          <a:p>
            <a:pPr lvl="2"/>
            <a:r>
              <a:rPr lang="en-US" dirty="0" smtClean="0"/>
              <a:t>50% of the time, the drug leads to complete cure if given at this stage in the disease</a:t>
            </a:r>
          </a:p>
          <a:p>
            <a:pPr lvl="2"/>
            <a:r>
              <a:rPr lang="en-US" dirty="0" smtClean="0"/>
              <a:t>50% of the time, the drug causes death in one week</a:t>
            </a:r>
          </a:p>
          <a:p>
            <a:pPr lvl="2"/>
            <a:endParaRPr lang="en-US" dirty="0"/>
          </a:p>
          <a:p>
            <a:pPr lvl="2"/>
            <a:r>
              <a:rPr lang="en-US" dirty="0" smtClean="0"/>
              <a:t>On what basis should the decision be made as to whether John will take the drug?</a:t>
            </a:r>
          </a:p>
          <a:p>
            <a:pPr lvl="2"/>
            <a:r>
              <a:rPr lang="en-US" dirty="0" smtClean="0"/>
              <a:t>Who should make the decision?</a:t>
            </a: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6773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ASAM Recommendations (2010)</a:t>
            </a:r>
            <a:endParaRPr lang="en-US" dirty="0"/>
          </a:p>
        </p:txBody>
      </p:sp>
      <p:sp>
        <p:nvSpPr>
          <p:cNvPr id="3" name="Content Placeholder 2"/>
          <p:cNvSpPr>
            <a:spLocks noGrp="1"/>
          </p:cNvSpPr>
          <p:nvPr>
            <p:ph idx="1"/>
          </p:nvPr>
        </p:nvSpPr>
        <p:spPr/>
        <p:txBody>
          <a:bodyPr/>
          <a:lstStyle/>
          <a:p>
            <a:r>
              <a:rPr lang="en-US" dirty="0" smtClean="0"/>
              <a:t>1) Marijuana must be subject to the same standards applicable to prescription medication</a:t>
            </a:r>
          </a:p>
          <a:p>
            <a:r>
              <a:rPr lang="en-US" dirty="0" smtClean="0"/>
              <a:t>2) Clinicians should not provide patient access to marijuana until appropriate FDA approval is present</a:t>
            </a:r>
          </a:p>
          <a:p>
            <a:r>
              <a:rPr lang="en-US" dirty="0" smtClean="0"/>
              <a:t>3) Smoking is inherently unsafe</a:t>
            </a:r>
          </a:p>
          <a:p>
            <a:r>
              <a:rPr lang="en-US" dirty="0" smtClean="0"/>
              <a:t>4) Discourages state interference in the federal medication approval process</a:t>
            </a:r>
          </a:p>
          <a:p>
            <a:r>
              <a:rPr lang="en-US" dirty="0" smtClean="0"/>
              <a:t>5) Rejects state legislative process as a means for which individuals without appropriate qualifications make determinations about medication</a:t>
            </a:r>
          </a:p>
          <a:p>
            <a:r>
              <a:rPr lang="en-US" dirty="0" smtClean="0"/>
              <a:t>6) Physicians ignoring (2) should have a true patient-physician relationship and conduct themselves accordingly.</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6364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ASAM Recommendations (2010)</a:t>
            </a:r>
            <a:endParaRPr lang="en-US" dirty="0"/>
          </a:p>
        </p:txBody>
      </p:sp>
      <p:sp>
        <p:nvSpPr>
          <p:cNvPr id="3" name="Content Placeholder 2"/>
          <p:cNvSpPr>
            <a:spLocks noGrp="1"/>
          </p:cNvSpPr>
          <p:nvPr>
            <p:ph idx="1"/>
          </p:nvPr>
        </p:nvSpPr>
        <p:spPr/>
        <p:txBody>
          <a:bodyPr/>
          <a:lstStyle/>
          <a:p>
            <a:r>
              <a:rPr lang="en-US" dirty="0" smtClean="0"/>
              <a:t>7) Ensure that recommendations for marijuana are not a large or exclusive aspect of the physician’s practice</a:t>
            </a:r>
          </a:p>
          <a:p>
            <a:r>
              <a:rPr lang="en-US" dirty="0" smtClean="0"/>
              <a:t>8) No recommendation be given unless the physician has information regarding composition and dose</a:t>
            </a:r>
          </a:p>
          <a:p>
            <a:r>
              <a:rPr lang="en-US" dirty="0" smtClean="0"/>
              <a:t>9) Any physician discussing marijuana with patients should have adequate training in identifying addictive illness. </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2509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ASAM Recommendations (2012)</a:t>
            </a:r>
            <a:endParaRPr lang="en-US" dirty="0"/>
          </a:p>
        </p:txBody>
      </p:sp>
      <p:sp>
        <p:nvSpPr>
          <p:cNvPr id="3" name="Content Placeholder 2"/>
          <p:cNvSpPr>
            <a:spLocks noGrp="1"/>
          </p:cNvSpPr>
          <p:nvPr>
            <p:ph idx="1"/>
          </p:nvPr>
        </p:nvSpPr>
        <p:spPr/>
        <p:txBody>
          <a:bodyPr/>
          <a:lstStyle/>
          <a:p>
            <a:r>
              <a:rPr lang="en-US" dirty="0" smtClean="0"/>
              <a:t>1) Physicians lead efforts to oppose legislative initiatives that would result in legalization of marijuana production, distribution, marketing, possession, and use by the general public.</a:t>
            </a:r>
          </a:p>
          <a:p>
            <a:r>
              <a:rPr lang="en-US" dirty="0" smtClean="0"/>
              <a:t>2) All physicians should incorporate screening and treatment for risky substance use into their routine.</a:t>
            </a:r>
          </a:p>
          <a:p>
            <a:r>
              <a:rPr lang="en-US" dirty="0" smtClean="0"/>
              <a:t>3) Inform the public that marijuana available today is of far higher potency than that which was available in the 1960s. Further inform the public about potential development and progression of psychotic conditions related to use of high-potency marijuana among adolescents. </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5434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ASAM Recommendations (2012)</a:t>
            </a:r>
            <a:endParaRPr lang="en-US" dirty="0"/>
          </a:p>
        </p:txBody>
      </p:sp>
      <p:sp>
        <p:nvSpPr>
          <p:cNvPr id="3" name="Content Placeholder 2"/>
          <p:cNvSpPr>
            <a:spLocks noGrp="1"/>
          </p:cNvSpPr>
          <p:nvPr>
            <p:ph idx="1"/>
          </p:nvPr>
        </p:nvSpPr>
        <p:spPr/>
        <p:txBody>
          <a:bodyPr/>
          <a:lstStyle/>
          <a:p>
            <a:r>
              <a:rPr lang="en-US" dirty="0" smtClean="0"/>
              <a:t>4) Carefully monitored addiction treatment be provided to those with marijuana use disorders.</a:t>
            </a:r>
          </a:p>
          <a:p>
            <a:r>
              <a:rPr lang="en-US" dirty="0" smtClean="0"/>
              <a:t>5) Study drugged driving associated with marijuana use and recommend consequences of drugged driving be comparable to those of drunk driving.</a:t>
            </a:r>
          </a:p>
          <a:p>
            <a:r>
              <a:rPr lang="en-US" dirty="0" smtClean="0"/>
              <a:t>6) Promote systems such as Drug Courts.</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3836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 Guidance (2012)</a:t>
            </a:r>
            <a:endParaRPr lang="en-US" dirty="0"/>
          </a:p>
        </p:txBody>
      </p:sp>
      <p:sp>
        <p:nvSpPr>
          <p:cNvPr id="3" name="Content Placeholder 2"/>
          <p:cNvSpPr>
            <a:spLocks noGrp="1"/>
          </p:cNvSpPr>
          <p:nvPr>
            <p:ph idx="1"/>
          </p:nvPr>
        </p:nvSpPr>
        <p:spPr/>
        <p:txBody>
          <a:bodyPr/>
          <a:lstStyle/>
          <a:p>
            <a:r>
              <a:rPr lang="en-US" dirty="0" smtClean="0"/>
              <a:t>By sanctioning patients’ consumption, psychiatrists may contribute to the adverse community impact of the culture surrounding marijuana dispensaries, including criminal behavior.</a:t>
            </a:r>
          </a:p>
          <a:p>
            <a:r>
              <a:rPr lang="en-US" dirty="0" smtClean="0"/>
              <a:t>They advise that physicians assume their role of educating patients about risks and benefits, particularly when responding to requests for a </a:t>
            </a:r>
            <a:r>
              <a:rPr lang="en-US" dirty="0" err="1" smtClean="0"/>
              <a:t>nonbeneficial</a:t>
            </a:r>
            <a:r>
              <a:rPr lang="en-US" dirty="0" smtClean="0"/>
              <a:t> treatment. </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10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such thing as Medical Marijuana - currently</a:t>
            </a:r>
            <a:endParaRPr lang="en-US" dirty="0"/>
          </a:p>
        </p:txBody>
      </p:sp>
      <p:sp>
        <p:nvSpPr>
          <p:cNvPr id="3" name="Content Placeholder 2"/>
          <p:cNvSpPr>
            <a:spLocks noGrp="1"/>
          </p:cNvSpPr>
          <p:nvPr>
            <p:ph idx="1"/>
          </p:nvPr>
        </p:nvSpPr>
        <p:spPr/>
        <p:txBody>
          <a:bodyPr/>
          <a:lstStyle/>
          <a:p>
            <a:r>
              <a:rPr lang="en-US" dirty="0" smtClean="0"/>
              <a:t>Currently available marijuana lacks quality control and standardization, can be contaminated with pesticides and microbes, and does not assure patients of a reliable and reproducible dose. </a:t>
            </a:r>
          </a:p>
          <a:p>
            <a:r>
              <a:rPr lang="en-US" dirty="0" smtClean="0"/>
              <a:t>There is a paucity of evidence-based high-quality data.</a:t>
            </a:r>
          </a:p>
          <a:p>
            <a:r>
              <a:rPr lang="en-US" dirty="0" smtClean="0"/>
              <a:t>Guidelines for physicians indicate that physicians should not advise patients to seek treatments about which the physician has inadequate information regarding composition, dose, side effects, or appropriate therapeutic targets or patient populations. </a:t>
            </a:r>
          </a:p>
          <a:p>
            <a:r>
              <a:rPr lang="en-US" dirty="0" smtClean="0"/>
              <a:t>No mechanism exists for collecting data on efficacy or adverse events.</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1059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Liability</a:t>
            </a:r>
            <a:endParaRPr lang="en-US" dirty="0"/>
          </a:p>
        </p:txBody>
      </p:sp>
      <p:sp>
        <p:nvSpPr>
          <p:cNvPr id="3" name="Content Placeholder 2"/>
          <p:cNvSpPr>
            <a:spLocks noGrp="1"/>
          </p:cNvSpPr>
          <p:nvPr>
            <p:ph idx="1"/>
          </p:nvPr>
        </p:nvSpPr>
        <p:spPr/>
        <p:txBody>
          <a:bodyPr/>
          <a:lstStyle/>
          <a:p>
            <a:pPr marL="0" indent="0">
              <a:buNone/>
            </a:pPr>
            <a:r>
              <a:rPr lang="en-US" dirty="0" smtClean="0"/>
              <a:t>Professional liability coverage may not extend to harm resulting from patient’s use of marijuana upon the physician’s recommendation. </a:t>
            </a:r>
          </a:p>
          <a:p>
            <a:pPr marL="0" indent="0">
              <a:buNone/>
            </a:pPr>
            <a:endParaRPr lang="en-US" dirty="0"/>
          </a:p>
          <a:p>
            <a:pPr marL="0" indent="0">
              <a:buNone/>
            </a:pPr>
            <a:r>
              <a:rPr lang="en-US" dirty="0" smtClean="0"/>
              <a:t>Failure to conduct a physical exam, medical history, or provide appropriate medication may result in unprofessional conduct, sanctions, license suspension, license revocation.</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96706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Costs</a:t>
            </a:r>
            <a:endParaRPr lang="en-US" dirty="0"/>
          </a:p>
        </p:txBody>
      </p:sp>
      <p:sp>
        <p:nvSpPr>
          <p:cNvPr id="3" name="Content Placeholder 2"/>
          <p:cNvSpPr>
            <a:spLocks noGrp="1"/>
          </p:cNvSpPr>
          <p:nvPr>
            <p:ph idx="1"/>
          </p:nvPr>
        </p:nvSpPr>
        <p:spPr/>
        <p:txBody>
          <a:bodyPr/>
          <a:lstStyle/>
          <a:p>
            <a:r>
              <a:rPr lang="en-US" dirty="0" smtClean="0"/>
              <a:t>Alcohol has US tax revenue of $14B</a:t>
            </a:r>
          </a:p>
          <a:p>
            <a:r>
              <a:rPr lang="en-US" dirty="0" smtClean="0"/>
              <a:t>Alcohol has annual social costs of $185-235B</a:t>
            </a:r>
          </a:p>
          <a:p>
            <a:endParaRPr lang="en-US" dirty="0"/>
          </a:p>
          <a:p>
            <a:r>
              <a:rPr lang="en-US" dirty="0" smtClean="0"/>
              <a:t>Tobacco has US tax revenue of $25B</a:t>
            </a:r>
          </a:p>
          <a:p>
            <a:r>
              <a:rPr lang="en-US" dirty="0" smtClean="0"/>
              <a:t>Tobacco’s costs are approximately $200B</a:t>
            </a:r>
          </a:p>
          <a:p>
            <a:endParaRPr lang="en-US" dirty="0"/>
          </a:p>
          <a:p>
            <a:r>
              <a:rPr lang="en-US" dirty="0" smtClean="0"/>
              <a:t>Revenues from taxes on alcohol and tobacco do not approach the costs of prevention/treatment. How would this work with marijuana?</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608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1) Marijuana is not an acceptable medical product</a:t>
            </a:r>
          </a:p>
          <a:p>
            <a:r>
              <a:rPr lang="en-US" dirty="0" smtClean="0"/>
              <a:t>2) Scientific approval is not yet supportable and synthesized, purified, medication-grade prescriptions are not available</a:t>
            </a:r>
          </a:p>
          <a:p>
            <a:r>
              <a:rPr lang="en-US" dirty="0" smtClean="0"/>
              <a:t>3) Malpractice/liability issues are high for clinicians recommending use of a drug with unknown content at an unknown dose in a manner that does not reflect any medical guidelines. Responsibility for any resulting accident or injury would rest with the clinician</a:t>
            </a:r>
          </a:p>
          <a:p>
            <a:r>
              <a:rPr lang="en-US" dirty="0" smtClean="0"/>
              <a:t>4) Clinicians should assist at the legislative level by educating legislators as to the state of the art, and encouraging appropriate study of cannabinoids so that medication can be utilized if found to be appropriate</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3746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Given a disease, will a given treatment resolve the disease?</a:t>
            </a:r>
            <a:endParaRPr lang="en-US" dirty="0"/>
          </a:p>
        </p:txBody>
      </p:sp>
      <p:sp>
        <p:nvSpPr>
          <p:cNvPr id="4" name="Text Placeholder 3"/>
          <p:cNvSpPr>
            <a:spLocks noGrp="1"/>
          </p:cNvSpPr>
          <p:nvPr>
            <p:ph type="body" sz="quarter" idx="12"/>
          </p:nvPr>
        </p:nvSpPr>
        <p:spPr/>
        <p:txBody>
          <a:bodyPr/>
          <a:lstStyle/>
          <a:p>
            <a:endParaRPr lang="en-US"/>
          </a:p>
        </p:txBody>
      </p:sp>
      <p:pic>
        <p:nvPicPr>
          <p:cNvPr id="8" name="Content Placeholder 7"/>
          <p:cNvPicPr>
            <a:picLocks noGrp="1" noChangeAspect="1"/>
          </p:cNvPicPr>
          <p:nvPr>
            <p:ph idx="1"/>
          </p:nvPr>
        </p:nvPicPr>
        <p:blipFill>
          <a:blip r:embed="rId2"/>
          <a:srcRect l="-27424" r="-27424"/>
          <a:stretch>
            <a:fillRect/>
          </a:stretch>
        </p:blipFill>
        <p:spPr/>
      </p:pic>
    </p:spTree>
    <p:extLst>
      <p:ext uri="{BB962C8B-B14F-4D97-AF65-F5344CB8AC3E}">
        <p14:creationId xmlns:p14="http://schemas.microsoft.com/office/powerpoint/2010/main" val="23632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treatment itself cause other difficulties to arise?</a:t>
            </a:r>
            <a:endParaRPr lang="en-US" dirty="0"/>
          </a:p>
        </p:txBody>
      </p:sp>
      <p:sp>
        <p:nvSpPr>
          <p:cNvPr id="4" name="Text Placeholder 3"/>
          <p:cNvSpPr>
            <a:spLocks noGrp="1"/>
          </p:cNvSpPr>
          <p:nvPr>
            <p:ph type="body" sz="quarter" idx="12"/>
          </p:nvPr>
        </p:nvSpPr>
        <p:spPr/>
        <p:txBody>
          <a:bodyPr/>
          <a:lstStyle/>
          <a:p>
            <a:endParaRPr lang="en-US"/>
          </a:p>
        </p:txBody>
      </p:sp>
      <p:pic>
        <p:nvPicPr>
          <p:cNvPr id="5" name="Content Placeholder 4"/>
          <p:cNvPicPr>
            <a:picLocks noGrp="1" noChangeAspect="1"/>
          </p:cNvPicPr>
          <p:nvPr>
            <p:ph idx="1"/>
          </p:nvPr>
        </p:nvPicPr>
        <p:blipFill>
          <a:blip r:embed="rId2"/>
          <a:srcRect l="-29832" r="-29832"/>
          <a:stretch>
            <a:fillRect/>
          </a:stretch>
        </p:blipFill>
        <p:spPr/>
      </p:pic>
    </p:spTree>
    <p:extLst>
      <p:ext uri="{BB962C8B-B14F-4D97-AF65-F5344CB8AC3E}">
        <p14:creationId xmlns:p14="http://schemas.microsoft.com/office/powerpoint/2010/main" val="28396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treatment itself cause other difficulties to arise?</a:t>
            </a:r>
            <a:endParaRPr lang="en-US" dirty="0"/>
          </a:p>
        </p:txBody>
      </p:sp>
      <p:sp>
        <p:nvSpPr>
          <p:cNvPr id="4" name="Text Placeholder 3"/>
          <p:cNvSpPr>
            <a:spLocks noGrp="1"/>
          </p:cNvSpPr>
          <p:nvPr>
            <p:ph type="body" sz="quarter" idx="12"/>
          </p:nvPr>
        </p:nvSpPr>
        <p:spPr/>
        <p:txBody>
          <a:bodyPr/>
          <a:lstStyle/>
          <a:p>
            <a:endParaRPr lang="en-US"/>
          </a:p>
        </p:txBody>
      </p:sp>
      <p:pic>
        <p:nvPicPr>
          <p:cNvPr id="6" name="Content Placeholder 5"/>
          <p:cNvPicPr>
            <a:picLocks noGrp="1" noChangeAspect="1"/>
          </p:cNvPicPr>
          <p:nvPr>
            <p:ph idx="1"/>
          </p:nvPr>
        </p:nvPicPr>
        <p:blipFill>
          <a:blip r:embed="rId2"/>
          <a:srcRect l="-29832" r="-29832"/>
          <a:stretch>
            <a:fillRect/>
          </a:stretch>
        </p:blipFill>
        <p:spPr/>
      </p:pic>
    </p:spTree>
    <p:extLst>
      <p:ext uri="{BB962C8B-B14F-4D97-AF65-F5344CB8AC3E}">
        <p14:creationId xmlns:p14="http://schemas.microsoft.com/office/powerpoint/2010/main" val="398352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 alternative and superior treatment available?</a:t>
            </a:r>
            <a:endParaRPr lang="en-US" dirty="0"/>
          </a:p>
        </p:txBody>
      </p:sp>
      <p:sp>
        <p:nvSpPr>
          <p:cNvPr id="4" name="Text Placeholder 3"/>
          <p:cNvSpPr>
            <a:spLocks noGrp="1"/>
          </p:cNvSpPr>
          <p:nvPr>
            <p:ph type="body" sz="quarter" idx="12"/>
          </p:nvPr>
        </p:nvSpPr>
        <p:spPr/>
        <p:txBody>
          <a:bodyPr/>
          <a:lstStyle/>
          <a:p>
            <a:endParaRPr lang="en-US"/>
          </a:p>
        </p:txBody>
      </p:sp>
      <p:pic>
        <p:nvPicPr>
          <p:cNvPr id="5" name="Content Placeholder 4"/>
          <p:cNvPicPr>
            <a:picLocks noGrp="1" noChangeAspect="1"/>
          </p:cNvPicPr>
          <p:nvPr>
            <p:ph idx="1"/>
          </p:nvPr>
        </p:nvPicPr>
        <p:blipFill>
          <a:blip r:embed="rId2"/>
          <a:srcRect l="-29832" r="-29832"/>
          <a:stretch>
            <a:fillRect/>
          </a:stretch>
        </p:blipFill>
        <p:spPr/>
      </p:pic>
    </p:spTree>
    <p:extLst>
      <p:ext uri="{BB962C8B-B14F-4D97-AF65-F5344CB8AC3E}">
        <p14:creationId xmlns:p14="http://schemas.microsoft.com/office/powerpoint/2010/main" val="372203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risks to the public v. gains to the individual?</a:t>
            </a:r>
            <a:endParaRPr lang="en-US" dirty="0"/>
          </a:p>
        </p:txBody>
      </p:sp>
      <p:sp>
        <p:nvSpPr>
          <p:cNvPr id="4" name="Text Placeholder 3"/>
          <p:cNvSpPr>
            <a:spLocks noGrp="1"/>
          </p:cNvSpPr>
          <p:nvPr>
            <p:ph type="body" sz="quarter" idx="12"/>
          </p:nvPr>
        </p:nvSpPr>
        <p:spPr/>
        <p:txBody>
          <a:bodyPr/>
          <a:lstStyle/>
          <a:p>
            <a:endParaRPr lang="en-US"/>
          </a:p>
        </p:txBody>
      </p:sp>
      <p:pic>
        <p:nvPicPr>
          <p:cNvPr id="6" name="Content Placeholder 5"/>
          <p:cNvPicPr>
            <a:picLocks noGrp="1" noChangeAspect="1"/>
          </p:cNvPicPr>
          <p:nvPr>
            <p:ph idx="1"/>
          </p:nvPr>
        </p:nvPicPr>
        <p:blipFill>
          <a:blip r:embed="rId2"/>
          <a:srcRect l="-29514" r="-29514"/>
          <a:stretch>
            <a:fillRect/>
          </a:stretch>
        </p:blipFill>
        <p:spPr/>
      </p:pic>
    </p:spTree>
    <p:extLst>
      <p:ext uri="{BB962C8B-B14F-4D97-AF65-F5344CB8AC3E}">
        <p14:creationId xmlns:p14="http://schemas.microsoft.com/office/powerpoint/2010/main" val="5483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Question 2</a:t>
            </a:r>
            <a:endParaRPr lang="en-US" dirty="0"/>
          </a:p>
        </p:txBody>
      </p:sp>
      <p:sp>
        <p:nvSpPr>
          <p:cNvPr id="3" name="Content Placeholder 2"/>
          <p:cNvSpPr>
            <a:spLocks noGrp="1"/>
          </p:cNvSpPr>
          <p:nvPr>
            <p:ph idx="1"/>
          </p:nvPr>
        </p:nvSpPr>
        <p:spPr/>
        <p:txBody>
          <a:bodyPr/>
          <a:lstStyle/>
          <a:p>
            <a:r>
              <a:rPr lang="en-US" dirty="0" smtClean="0"/>
              <a:t>John has cancer and will die in precisely 12 months. He has marked impairment, is debilitated, and uncomfortable. He is entirely unproductive and miserable. </a:t>
            </a:r>
          </a:p>
          <a:p>
            <a:r>
              <a:rPr lang="en-US" dirty="0" smtClean="0"/>
              <a:t>Wouldn’t ANY potential cure be worth trying? John can’t get any worse, can he?</a:t>
            </a:r>
          </a:p>
          <a:p>
            <a:r>
              <a:rPr lang="en-US" dirty="0" smtClean="0"/>
              <a:t>Or is it possible he could be worse and simply not know it?</a:t>
            </a: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5005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ME">
  <a:themeElements>
    <a:clrScheme name="Custom 3">
      <a:dk1>
        <a:srgbClr val="000000"/>
      </a:dk1>
      <a:lt1>
        <a:srgbClr val="FFFFFF"/>
      </a:lt1>
      <a:dk2>
        <a:srgbClr val="67030A"/>
      </a:dk2>
      <a:lt2>
        <a:srgbClr val="BFBFBF"/>
      </a:lt2>
      <a:accent1>
        <a:srgbClr val="444597"/>
      </a:accent1>
      <a:accent2>
        <a:srgbClr val="0098EC"/>
      </a:accent2>
      <a:accent3>
        <a:srgbClr val="AF0922"/>
      </a:accent3>
      <a:accent4>
        <a:srgbClr val="D1AA1F"/>
      </a:accent4>
      <a:accent5>
        <a:srgbClr val="2D331E"/>
      </a:accent5>
      <a:accent6>
        <a:srgbClr val="44B15F"/>
      </a:accent6>
      <a:hlink>
        <a:srgbClr val="AF0922"/>
      </a:hlink>
      <a:folHlink>
        <a:srgbClr val="D1AA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8EC"/>
        </a:solidFill>
        <a:ln w="25400"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25400" cap="flat" cmpd="sng" algn="ctr">
              <a:solidFill>
                <a:schemeClr val="accent1">
                  <a:shade val="50000"/>
                </a:schemeClr>
              </a:solidFill>
              <a:prstDash val="solid"/>
            </a14:hiddenLine>
          </a:ext>
        </a:extLst>
      </a:spPr>
      <a:bodyPr rtlCol="0" anchor="ctr"/>
      <a:lstStyle>
        <a:defPPr>
          <a:lnSpc>
            <a:spcPct val="90000"/>
          </a:lnSpc>
          <a:defRPr sz="20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bg2">
              <a:lumMod val="50000"/>
            </a:schemeClr>
          </a:solidFill>
        </a:ln>
        <a:effectLst>
          <a:outerShdw blurRad="63500" sx="102000" sy="102000" algn="ctr"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1200"/>
          </a:spcBef>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CME</Template>
  <TotalTime>10828</TotalTime>
  <Words>2087</Words>
  <Application>Microsoft Macintosh PowerPoint</Application>
  <PresentationFormat>On-screen Show (4:3)</PresentationFormat>
  <Paragraphs>176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CME</vt:lpstr>
      <vt:lpstr>Marijuana – Medicine, or Just Another Buzz?</vt:lpstr>
      <vt:lpstr>Faculty Disclosure</vt:lpstr>
      <vt:lpstr>Study Question</vt:lpstr>
      <vt:lpstr>Given a disease, will a given treatment resolve the disease?</vt:lpstr>
      <vt:lpstr>Will treatment itself cause other difficulties to arise?</vt:lpstr>
      <vt:lpstr>Will treatment itself cause other difficulties to arise?</vt:lpstr>
      <vt:lpstr>Is an alternative and superior treatment available?</vt:lpstr>
      <vt:lpstr>What are the risks to the public v. gains to the individual?</vt:lpstr>
      <vt:lpstr>Study Question 2</vt:lpstr>
      <vt:lpstr>Study Problems</vt:lpstr>
      <vt:lpstr>Study Problems</vt:lpstr>
      <vt:lpstr>Study Considerations</vt:lpstr>
      <vt:lpstr>Prevalence of past year drug use among 12th graders</vt:lpstr>
      <vt:lpstr>Marijuana use among 12th graders – University of Michigan Study</vt:lpstr>
      <vt:lpstr>Marijuana</vt:lpstr>
      <vt:lpstr>Evidence is present to support research in:</vt:lpstr>
      <vt:lpstr>The purpose of clinical trials</vt:lpstr>
      <vt:lpstr>California</vt:lpstr>
      <vt:lpstr>Connecticut</vt:lpstr>
      <vt:lpstr>Rhode Island</vt:lpstr>
      <vt:lpstr>Washington (state)</vt:lpstr>
      <vt:lpstr>Federal Law</vt:lpstr>
      <vt:lpstr>Is there a currently accepted medical use? </vt:lpstr>
      <vt:lpstr>Studies on Smoked Marijuana</vt:lpstr>
      <vt:lpstr>Studies on Smoked Marijuana</vt:lpstr>
      <vt:lpstr>Adverse Effects of Smoked Marijuana</vt:lpstr>
      <vt:lpstr>Adverse Effects of Smoked Marijuana</vt:lpstr>
      <vt:lpstr>AMA Recommendations (2009 – CSAPH)</vt:lpstr>
      <vt:lpstr>ANA Recommendations (2008)</vt:lpstr>
      <vt:lpstr>ASAM Recommendations (2010)</vt:lpstr>
      <vt:lpstr>ASAM Recommendations (2010)</vt:lpstr>
      <vt:lpstr>ASAM Recommendations (2012)</vt:lpstr>
      <vt:lpstr>ASAM Recommendations (2012)</vt:lpstr>
      <vt:lpstr>APA Guidance (2012)</vt:lpstr>
      <vt:lpstr>There is no such thing as Medical Marijuana - currently</vt:lpstr>
      <vt:lpstr>Professional Liability</vt:lpstr>
      <vt:lpstr>Societal Costs</vt:lpstr>
      <vt:lpstr>Conclusions</vt:lpstr>
    </vt:vector>
  </TitlesOfParts>
  <Company>CMP Media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CME LLC</dc:title>
  <dc:creator>CMP Media</dc:creator>
  <cp:lastModifiedBy>Stuart Gitlow</cp:lastModifiedBy>
  <cp:revision>197</cp:revision>
  <dcterms:created xsi:type="dcterms:W3CDTF">2012-03-19T13:27:54Z</dcterms:created>
  <dcterms:modified xsi:type="dcterms:W3CDTF">2015-04-08T19:09:47Z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1210278</vt:lpwstr>
  </property>
  <property fmtid="{D5CDD505-2E9C-101B-9397-08002B2CF9AE}" pid="3" name="NXPowerLiteSettings">
    <vt:lpwstr>F6000400038000</vt:lpwstr>
  </property>
  <property fmtid="{D5CDD505-2E9C-101B-9397-08002B2CF9AE}" pid="4" name="NXPowerLiteVersion">
    <vt:lpwstr>D4.3.0</vt:lpwstr>
  </property>
</Properties>
</file>