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3"/>
  </p:notesMasterIdLst>
  <p:sldIdLst>
    <p:sldId id="303" r:id="rId2"/>
    <p:sldId id="289" r:id="rId3"/>
    <p:sldId id="302" r:id="rId4"/>
    <p:sldId id="259" r:id="rId5"/>
    <p:sldId id="300" r:id="rId6"/>
    <p:sldId id="304" r:id="rId7"/>
    <p:sldId id="301" r:id="rId8"/>
    <p:sldId id="284" r:id="rId9"/>
    <p:sldId id="285" r:id="rId10"/>
    <p:sldId id="278" r:id="rId11"/>
    <p:sldId id="279" r:id="rId12"/>
    <p:sldId id="280" r:id="rId13"/>
    <p:sldId id="291" r:id="rId14"/>
    <p:sldId id="292" r:id="rId15"/>
    <p:sldId id="305" r:id="rId16"/>
    <p:sldId id="306" r:id="rId17"/>
    <p:sldId id="307" r:id="rId18"/>
    <p:sldId id="308" r:id="rId19"/>
    <p:sldId id="309" r:id="rId20"/>
    <p:sldId id="310" r:id="rId21"/>
    <p:sldId id="31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1921" autoAdjust="0"/>
  </p:normalViewPr>
  <p:slideViewPr>
    <p:cSldViewPr snapToGrid="0">
      <p:cViewPr varScale="1">
        <p:scale>
          <a:sx n="103" d="100"/>
          <a:sy n="103" d="100"/>
        </p:scale>
        <p:origin x="-848" y="-112"/>
      </p:cViewPr>
      <p:guideLst>
        <p:guide orient="horz" pos="2160"/>
        <p:guide pos="3840"/>
      </p:guideLst>
    </p:cSldViewPr>
  </p:slideViewPr>
  <p:notesTextViewPr>
    <p:cViewPr>
      <p:scale>
        <a:sx n="1" d="1"/>
        <a:sy n="1" d="1"/>
      </p:scale>
      <p:origin x="0" y="0"/>
    </p:cViewPr>
  </p:notesTextViewPr>
  <p:sorterViewPr>
    <p:cViewPr>
      <p:scale>
        <a:sx n="80" d="100"/>
        <a:sy n="80" d="100"/>
      </p:scale>
      <p:origin x="0" y="-147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1.xml"/><Relationship Id="rId3"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smtClean="0">
                <a:solidFill>
                  <a:schemeClr val="accent2">
                    <a:lumMod val="75000"/>
                  </a:schemeClr>
                </a:solidFill>
              </a:rPr>
              <a:t>Workplace </a:t>
            </a:r>
            <a:r>
              <a:rPr lang="en-US" b="1" dirty="0" err="1" smtClean="0">
                <a:solidFill>
                  <a:schemeClr val="accent2">
                    <a:lumMod val="75000"/>
                  </a:schemeClr>
                </a:solidFill>
              </a:rPr>
              <a:t>Pos</a:t>
            </a:r>
            <a:r>
              <a:rPr lang="en-US" b="1" dirty="0" smtClean="0">
                <a:solidFill>
                  <a:schemeClr val="accent2">
                    <a:lumMod val="75000"/>
                  </a:schemeClr>
                </a:solidFill>
              </a:rPr>
              <a:t> </a:t>
            </a:r>
            <a:r>
              <a:rPr lang="en-US" b="1" dirty="0">
                <a:solidFill>
                  <a:schemeClr val="accent2">
                    <a:lumMod val="75000"/>
                  </a:schemeClr>
                </a:solidFill>
              </a:rPr>
              <a:t>MJ </a:t>
            </a:r>
            <a:r>
              <a:rPr lang="en-US" b="1" dirty="0" smtClean="0">
                <a:solidFill>
                  <a:schemeClr val="accent2">
                    <a:lumMod val="75000"/>
                  </a:schemeClr>
                </a:solidFill>
              </a:rPr>
              <a:t>Tests: Increase</a:t>
            </a:r>
            <a:r>
              <a:rPr lang="en-US" b="1" baseline="0" dirty="0" smtClean="0">
                <a:solidFill>
                  <a:schemeClr val="accent2">
                    <a:lumMod val="75000"/>
                  </a:schemeClr>
                </a:solidFill>
              </a:rPr>
              <a:t> from 2012-2013</a:t>
            </a:r>
            <a:endParaRPr lang="en-US" b="1" dirty="0">
              <a:solidFill>
                <a:schemeClr val="accent2">
                  <a:lumMod val="75000"/>
                </a:schemeClr>
              </a:solidFill>
            </a:endParaRPr>
          </a:p>
        </c:rich>
      </c:tx>
      <c:overlay val="0"/>
      <c:spPr>
        <a:noFill/>
        <a:ln>
          <a:noFill/>
        </a:ln>
        <a:effectLst/>
      </c:spPr>
    </c:title>
    <c:autoTitleDeleted val="0"/>
    <c:plotArea>
      <c:layout/>
      <c:barChart>
        <c:barDir val="bar"/>
        <c:grouping val="clustered"/>
        <c:varyColors val="0"/>
        <c:ser>
          <c:idx val="0"/>
          <c:order val="0"/>
          <c:tx>
            <c:strRef>
              <c:f>Sheet1!$B$1</c:f>
              <c:strCache>
                <c:ptCount val="1"/>
                <c:pt idx="0">
                  <c:v>Pos MJ Tests</c:v>
                </c:pt>
              </c:strCache>
            </c:strRef>
          </c:tx>
          <c:spPr>
            <a:solidFill>
              <a:schemeClr val="accent6"/>
            </a:solidFill>
            <a:ln>
              <a:noFill/>
            </a:ln>
            <a:effectLst/>
          </c:spPr>
          <c:invertIfNegative val="0"/>
          <c:cat>
            <c:strRef>
              <c:f>Sheet1!$A$2:$A$4</c:f>
              <c:strCache>
                <c:ptCount val="3"/>
                <c:pt idx="0">
                  <c:v>National</c:v>
                </c:pt>
                <c:pt idx="1">
                  <c:v>CO</c:v>
                </c:pt>
                <c:pt idx="2">
                  <c:v>WA</c:v>
                </c:pt>
              </c:strCache>
            </c:strRef>
          </c:cat>
          <c:val>
            <c:numRef>
              <c:f>Sheet1!$B$2:$B$4</c:f>
              <c:numCache>
                <c:formatCode>General</c:formatCode>
                <c:ptCount val="3"/>
                <c:pt idx="0">
                  <c:v>6.0</c:v>
                </c:pt>
                <c:pt idx="1">
                  <c:v>20.0</c:v>
                </c:pt>
                <c:pt idx="2">
                  <c:v>23.0</c:v>
                </c:pt>
              </c:numCache>
            </c:numRef>
          </c:val>
        </c:ser>
        <c:dLbls>
          <c:showLegendKey val="0"/>
          <c:showVal val="0"/>
          <c:showCatName val="0"/>
          <c:showSerName val="0"/>
          <c:showPercent val="0"/>
          <c:showBubbleSize val="0"/>
        </c:dLbls>
        <c:gapWidth val="182"/>
        <c:axId val="-2134612440"/>
        <c:axId val="-2134608600"/>
      </c:barChart>
      <c:catAx>
        <c:axId val="-2134612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2134608600"/>
        <c:crosses val="autoZero"/>
        <c:auto val="1"/>
        <c:lblAlgn val="ctr"/>
        <c:lblOffset val="100"/>
        <c:noMultiLvlLbl val="0"/>
      </c:catAx>
      <c:valAx>
        <c:axId val="-21346086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4612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31298B-CAD8-43B3-B630-5A12EDA6B0D5}" type="datetimeFigureOut">
              <a:rPr lang="en-US" smtClean="0"/>
              <a:t>4/13/15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5A6A01-DF1D-4E88-9ADD-1453AF50A0A5}" type="slidenum">
              <a:rPr lang="en-US" smtClean="0"/>
              <a:t>‹#›</a:t>
            </a:fld>
            <a:endParaRPr lang="en-US"/>
          </a:p>
        </p:txBody>
      </p:sp>
    </p:spTree>
    <p:extLst>
      <p:ext uri="{BB962C8B-B14F-4D97-AF65-F5344CB8AC3E}">
        <p14:creationId xmlns:p14="http://schemas.microsoft.com/office/powerpoint/2010/main" val="476004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www.questdiagnostics.com/home/physicians/health-trends/drug-testing"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www.colorado.gov/cs/Satellite?blobcol=urldata&amp;blobheader=application/pdf&amp;blobkey=id&amp;blobtable=MungoBlobs&amp;blobwhere=1251874262653&amp;ssbinary=true"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5A6A01-DF1D-4E88-9ADD-1453AF50A0A5}" type="slidenum">
              <a:rPr lang="en-US" smtClean="0"/>
              <a:t>1</a:t>
            </a:fld>
            <a:endParaRPr lang="en-US"/>
          </a:p>
        </p:txBody>
      </p:sp>
    </p:spTree>
    <p:extLst>
      <p:ext uri="{BB962C8B-B14F-4D97-AF65-F5344CB8AC3E}">
        <p14:creationId xmlns:p14="http://schemas.microsoft.com/office/powerpoint/2010/main" val="161422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 cut-off levels and what they mean</a:t>
            </a:r>
          </a:p>
          <a:p>
            <a:r>
              <a:rPr lang="en-US" dirty="0" smtClean="0"/>
              <a:t>Know impairment information - DUID</a:t>
            </a:r>
          </a:p>
          <a:p>
            <a:r>
              <a:rPr lang="en-US" dirty="0" smtClean="0"/>
              <a:t>Employers need to stop warning in advance for “clean” testing</a:t>
            </a:r>
          </a:p>
          <a:p>
            <a:r>
              <a:rPr lang="en-US" dirty="0" smtClean="0"/>
              <a:t>Know</a:t>
            </a:r>
            <a:r>
              <a:rPr lang="en-US" baseline="0" dirty="0" smtClean="0"/>
              <a:t> what to look for in a policy</a:t>
            </a:r>
          </a:p>
          <a:p>
            <a:r>
              <a:rPr lang="en-US" baseline="0" dirty="0" smtClean="0"/>
              <a:t>Know about presence in system</a:t>
            </a:r>
          </a:p>
          <a:p>
            <a:r>
              <a:rPr lang="en-US" baseline="0" dirty="0" smtClean="0"/>
              <a:t>Know the latest in testing methods</a:t>
            </a:r>
            <a:endParaRPr lang="en-US" dirty="0"/>
          </a:p>
        </p:txBody>
      </p:sp>
      <p:sp>
        <p:nvSpPr>
          <p:cNvPr id="4" name="Slide Number Placeholder 3"/>
          <p:cNvSpPr>
            <a:spLocks noGrp="1"/>
          </p:cNvSpPr>
          <p:nvPr>
            <p:ph type="sldNum" sz="quarter" idx="10"/>
          </p:nvPr>
        </p:nvSpPr>
        <p:spPr/>
        <p:txBody>
          <a:bodyPr/>
          <a:lstStyle/>
          <a:p>
            <a:fld id="{6FA500F7-EE76-48C8-9A19-4444F2A51A5D}" type="slidenum">
              <a:rPr lang="en-US" smtClean="0"/>
              <a:t>13</a:t>
            </a:fld>
            <a:endParaRPr lang="en-US"/>
          </a:p>
        </p:txBody>
      </p:sp>
    </p:spTree>
    <p:extLst>
      <p:ext uri="{BB962C8B-B14F-4D97-AF65-F5344CB8AC3E}">
        <p14:creationId xmlns:p14="http://schemas.microsoft.com/office/powerpoint/2010/main" val="362744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5A6A01-DF1D-4E88-9ADD-1453AF50A0A5}" type="slidenum">
              <a:rPr lang="en-US" smtClean="0"/>
              <a:t>14</a:t>
            </a:fld>
            <a:endParaRPr lang="en-US"/>
          </a:p>
        </p:txBody>
      </p:sp>
    </p:spTree>
    <p:extLst>
      <p:ext uri="{BB962C8B-B14F-4D97-AF65-F5344CB8AC3E}">
        <p14:creationId xmlns:p14="http://schemas.microsoft.com/office/powerpoint/2010/main" val="4182001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Amendment</a:t>
            </a:r>
            <a:r>
              <a:rPr lang="en-US" baseline="0" dirty="0" smtClean="0"/>
              <a:t> 64 is very clear in that employers must not be forced to tolerate or accommodate the effects of marijuana in the workplace. This is duplicated in Colorado State Law in several areas concerning workplace safety.</a:t>
            </a:r>
          </a:p>
          <a:p>
            <a:endParaRPr lang="en-US" baseline="0" dirty="0" smtClean="0"/>
          </a:p>
          <a:p>
            <a:r>
              <a:rPr lang="en-US" baseline="0" dirty="0" smtClean="0"/>
              <a:t>Every HR person should ask themselves – which position in our company can afford impaired workers?  The answer to that should be “none”.</a:t>
            </a:r>
          </a:p>
        </p:txBody>
      </p:sp>
      <p:sp>
        <p:nvSpPr>
          <p:cNvPr id="4" name="Slide Number Placeholder 3"/>
          <p:cNvSpPr>
            <a:spLocks noGrp="1"/>
          </p:cNvSpPr>
          <p:nvPr>
            <p:ph type="sldNum" sz="quarter" idx="10"/>
          </p:nvPr>
        </p:nvSpPr>
        <p:spPr/>
        <p:txBody>
          <a:bodyPr/>
          <a:lstStyle/>
          <a:p>
            <a:fld id="{7F2E8ABE-F154-4D7F-9C14-DFD2D06F2E62}" type="slidenum">
              <a:rPr lang="en-US" smtClean="0"/>
              <a:t>2</a:t>
            </a:fld>
            <a:endParaRPr lang="en-US" dirty="0"/>
          </a:p>
        </p:txBody>
      </p:sp>
    </p:spTree>
    <p:extLst>
      <p:ext uri="{BB962C8B-B14F-4D97-AF65-F5344CB8AC3E}">
        <p14:creationId xmlns:p14="http://schemas.microsoft.com/office/powerpoint/2010/main" val="1651654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Amendment</a:t>
            </a:r>
            <a:r>
              <a:rPr lang="en-US" baseline="0" dirty="0" smtClean="0"/>
              <a:t> 64 is very clear in that employers must not be forced to tolerate or accommodate the effects of marijuana in the workplace. This is duplicated in Colorado State Law in several areas concerning workplace safety.</a:t>
            </a:r>
          </a:p>
          <a:p>
            <a:endParaRPr lang="en-US" baseline="0" dirty="0" smtClean="0"/>
          </a:p>
          <a:p>
            <a:r>
              <a:rPr lang="en-US" baseline="0" dirty="0" smtClean="0"/>
              <a:t>Every HR person should ask themselves – which position in our company can afford impaired workers?  The answer to that should be “none”.</a:t>
            </a:r>
          </a:p>
        </p:txBody>
      </p:sp>
      <p:sp>
        <p:nvSpPr>
          <p:cNvPr id="4" name="Slide Number Placeholder 3"/>
          <p:cNvSpPr>
            <a:spLocks noGrp="1"/>
          </p:cNvSpPr>
          <p:nvPr>
            <p:ph type="sldNum" sz="quarter" idx="10"/>
          </p:nvPr>
        </p:nvSpPr>
        <p:spPr/>
        <p:txBody>
          <a:bodyPr/>
          <a:lstStyle/>
          <a:p>
            <a:fld id="{7F2E8ABE-F154-4D7F-9C14-DFD2D06F2E62}" type="slidenum">
              <a:rPr lang="en-US" smtClean="0"/>
              <a:t>3</a:t>
            </a:fld>
            <a:endParaRPr lang="en-US" dirty="0"/>
          </a:p>
        </p:txBody>
      </p:sp>
    </p:spTree>
    <p:extLst>
      <p:ext uri="{BB962C8B-B14F-4D97-AF65-F5344CB8AC3E}">
        <p14:creationId xmlns:p14="http://schemas.microsoft.com/office/powerpoint/2010/main" val="847594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Quest Diagnostics’ Drug Testing Index showed that in 2013, positive results for marijuana increased 6.2%.  Marijuana positivity rates were dramatically higher in the two states with legal recreational marijuana:  marijuana positivity rates increased 20% in Colorado and increased 23% in Washington.  Quest Diagnostics Drug Testing Index. (2014, September 11). Workforce drug test positivity rate increases for the first time in 10 years, driven by marijuana and amphetamines, finds Quest Diagnostics Drug Testing </a:t>
            </a:r>
            <a:r>
              <a:rPr lang="en-US" sz="1200" kern="1200" dirty="0" err="1" smtClean="0">
                <a:solidFill>
                  <a:schemeClr val="tx1"/>
                </a:solidFill>
                <a:effectLst/>
                <a:latin typeface="+mn-lt"/>
                <a:ea typeface="+mn-ea"/>
                <a:cs typeface="+mn-cs"/>
              </a:rPr>
              <a:t>Index</a:t>
            </a:r>
            <a:r>
              <a:rPr lang="en-US" sz="1200" kern="1200" baseline="30000" dirty="0" err="1" smtClean="0">
                <a:solidFill>
                  <a:schemeClr val="tx1"/>
                </a:solidFill>
                <a:effectLst/>
                <a:latin typeface="+mn-lt"/>
                <a:ea typeface="+mn-ea"/>
                <a:cs typeface="+mn-cs"/>
              </a:rPr>
              <a:t>TM</a:t>
            </a:r>
            <a:r>
              <a:rPr lang="en-US" sz="1200" kern="1200" baseline="300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analysis of employment drug tests. Madison, NJ: Quest Diagnostics. Available: </a:t>
            </a:r>
            <a:r>
              <a:rPr lang="en-US" sz="1200" u="sng" kern="1200" dirty="0" smtClean="0">
                <a:solidFill>
                  <a:schemeClr val="tx1"/>
                </a:solidFill>
                <a:effectLst/>
                <a:latin typeface="+mn-lt"/>
                <a:ea typeface="+mn-ea"/>
                <a:cs typeface="+mn-cs"/>
                <a:hlinkClick r:id="rId3"/>
              </a:rPr>
              <a:t>http://www.questdiagnostics.com/home/physicians/health-trends/drug-testing</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05A6A01-DF1D-4E88-9ADD-1453AF50A0A5}" type="slidenum">
              <a:rPr lang="en-US" smtClean="0"/>
              <a:t>4</a:t>
            </a:fld>
            <a:endParaRPr lang="en-US"/>
          </a:p>
        </p:txBody>
      </p:sp>
    </p:spTree>
    <p:extLst>
      <p:ext uri="{BB962C8B-B14F-4D97-AF65-F5344CB8AC3E}">
        <p14:creationId xmlns:p14="http://schemas.microsoft.com/office/powerpoint/2010/main" val="306580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introduction of vaporizers</a:t>
            </a:r>
            <a:r>
              <a:rPr lang="en-US" baseline="0" dirty="0" smtClean="0"/>
              <a:t> to the marijuana market has allowed a revolution of new thinking in public consumption. The sophisticated products allow employees, students and people in the general public to consume concentrated hash oil virtually without notice.  There is little to no obvious odor depending upon the sophistication of the product. Some companies are considering policies that are consistent with non-smoking on company property, however it is the impairment that must be considered thoughtfully when determining how to handle these products and their usage by employees.</a:t>
            </a:r>
            <a:endParaRPr lang="en-US" dirty="0"/>
          </a:p>
        </p:txBody>
      </p:sp>
      <p:sp>
        <p:nvSpPr>
          <p:cNvPr id="4" name="Slide Number Placeholder 3"/>
          <p:cNvSpPr>
            <a:spLocks noGrp="1"/>
          </p:cNvSpPr>
          <p:nvPr>
            <p:ph type="sldNum" sz="quarter" idx="10"/>
          </p:nvPr>
        </p:nvSpPr>
        <p:spPr/>
        <p:txBody>
          <a:bodyPr/>
          <a:lstStyle/>
          <a:p>
            <a:fld id="{7F2E8ABE-F154-4D7F-9C14-DFD2D06F2E62}" type="slidenum">
              <a:rPr lang="en-US" smtClean="0"/>
              <a:t>8</a:t>
            </a:fld>
            <a:endParaRPr lang="en-US"/>
          </a:p>
        </p:txBody>
      </p:sp>
    </p:spTree>
    <p:extLst>
      <p:ext uri="{BB962C8B-B14F-4D97-AF65-F5344CB8AC3E}">
        <p14:creationId xmlns:p14="http://schemas.microsoft.com/office/powerpoint/2010/main" val="3785526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Edibles come in</a:t>
            </a:r>
            <a:r>
              <a:rPr lang="en-US" baseline="0" dirty="0" smtClean="0"/>
              <a:t> an unlimited array of options that mirror foods you would see people eat every day without question.</a:t>
            </a:r>
          </a:p>
          <a:p>
            <a:r>
              <a:rPr lang="en-US" baseline="0" dirty="0" smtClean="0"/>
              <a:t>Serving suggestions are not standardized, nor are there parameters for determining warning labels, etc.</a:t>
            </a:r>
          </a:p>
          <a:p>
            <a:r>
              <a:rPr lang="en-US" baseline="0" dirty="0" smtClean="0"/>
              <a:t>Potency is highly variable.</a:t>
            </a:r>
          </a:p>
          <a:p>
            <a:r>
              <a:rPr lang="en-US" baseline="0" dirty="0" smtClean="0"/>
              <a:t>Employers would have no way of knowing if an employer were to consume edibles during work hours, except for signs and symptoms of impairment which can take a little longer to manifest through the digestion system.</a:t>
            </a:r>
            <a:endParaRPr lang="en-US" dirty="0"/>
          </a:p>
        </p:txBody>
      </p:sp>
      <p:sp>
        <p:nvSpPr>
          <p:cNvPr id="4" name="Slide Number Placeholder 3"/>
          <p:cNvSpPr>
            <a:spLocks noGrp="1"/>
          </p:cNvSpPr>
          <p:nvPr>
            <p:ph type="sldNum" sz="quarter" idx="10"/>
          </p:nvPr>
        </p:nvSpPr>
        <p:spPr/>
        <p:txBody>
          <a:bodyPr/>
          <a:lstStyle/>
          <a:p>
            <a:fld id="{7F2E8ABE-F154-4D7F-9C14-DFD2D06F2E62}" type="slidenum">
              <a:rPr lang="en-US" smtClean="0"/>
              <a:t>9</a:t>
            </a:fld>
            <a:endParaRPr lang="en-US"/>
          </a:p>
        </p:txBody>
      </p:sp>
    </p:spTree>
    <p:extLst>
      <p:ext uri="{BB962C8B-B14F-4D97-AF65-F5344CB8AC3E}">
        <p14:creationId xmlns:p14="http://schemas.microsoft.com/office/powerpoint/2010/main" val="373033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Colorado law repeatedly states that substances “present in the system” qualify for positive drug tests. While marijuana proponents decry this as unfair because it</a:t>
            </a:r>
            <a:r>
              <a:rPr lang="en-US" baseline="0" dirty="0" smtClean="0"/>
              <a:t> may not necessarily mean “impairment” at the time of the test – remember 3 important issues:</a:t>
            </a:r>
          </a:p>
          <a:p>
            <a:pPr marL="228600" indent="-228600">
              <a:buAutoNum type="arabicPeriod"/>
            </a:pPr>
            <a:r>
              <a:rPr lang="en-US" baseline="0" dirty="0" smtClean="0"/>
              <a:t>Presence in system testing is the only scientific method currently available. Also – every other drug test result is ALSO presence-in-system testing.</a:t>
            </a:r>
          </a:p>
          <a:p>
            <a:pPr marL="228600" indent="-228600">
              <a:buAutoNum type="arabicPeriod"/>
            </a:pPr>
            <a:r>
              <a:rPr lang="en-US" baseline="0" dirty="0" smtClean="0"/>
              <a:t>Aside from pre-employment testing – you are also using signs and symptoms of impairment and/or drug use violating safe and drug free workplaces to make your determination</a:t>
            </a:r>
          </a:p>
          <a:p>
            <a:pPr marL="228600" indent="-228600">
              <a:buAutoNum type="arabicPeriod"/>
            </a:pPr>
            <a:r>
              <a:rPr lang="en-US" baseline="0" dirty="0" smtClean="0"/>
              <a:t>In Colorado – the unsafe behaviors of an employee alone are enough to take action. While confirmatory testing is helpful – you are not bound to a decision solely based on a drug test result. Make sure your policy is very clear that erratic/unsafe behaviors are actionable.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Colorado Unemployment Law:</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smtClean="0">
                <a:effectLst>
                  <a:outerShdw blurRad="38100" dist="38100" dir="2700000" algn="tl">
                    <a:srgbClr val="000000">
                      <a:alpha val="43137"/>
                    </a:srgbClr>
                  </a:outerShdw>
                </a:effectLst>
                <a:latin typeface="Arial Narrow" panose="020B0606020202030204" pitchFamily="34" charset="0"/>
              </a:rPr>
              <a:t>http://www.colorado.gov/cs/Satellite?blobcol=urldata&amp;blobheader=application%2Fpdf&amp;blobkey=id&amp;blobtable=MungoBlobs&amp;blobwhere=1251874262653&amp;ssbinary=true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sng" baseline="0" dirty="0" smtClean="0">
                <a:effectLst>
                  <a:outerShdw blurRad="38100" dist="38100" dir="2700000" algn="tl">
                    <a:srgbClr val="000000">
                      <a:alpha val="43137"/>
                    </a:srgbClr>
                  </a:outerShdw>
                </a:effectLst>
                <a:latin typeface="Arial Narrow" panose="020B0606020202030204" pitchFamily="34" charset="0"/>
              </a:rPr>
              <a:t>Colorado Worker’s Compensation Act: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smtClean="0">
                <a:effectLst>
                  <a:outerShdw blurRad="38100" dist="38100" dir="2700000" algn="tl">
                    <a:srgbClr val="000000">
                      <a:alpha val="43137"/>
                    </a:srgbClr>
                  </a:outerShdw>
                </a:effectLst>
                <a:latin typeface="Arial Narrow" panose="020B0606020202030204" pitchFamily="34" charset="0"/>
                <a:hlinkClick r:id="rId3"/>
              </a:rPr>
              <a:t>http://www.colorado.gov/cs/Satellite?blobcol=urldata&amp;blobheader=application%2Fpdf&amp;blobkey=id&amp;blobtable=MungoBlobs&amp;blobwhere=1251874262653&amp;ssbinary=true</a:t>
            </a: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Medical Marijuana Act: </a:t>
            </a:r>
            <a:r>
              <a:rPr lang="en-US" sz="1200" dirty="0" smtClean="0"/>
              <a:t>http://www.colorado.gov/cs/Colorado+Constitution+Article+XVIII.pdf</a:t>
            </a:r>
          </a:p>
          <a:p>
            <a:pPr marL="0" indent="0">
              <a:buNone/>
            </a:pPr>
            <a:endParaRPr lang="en-US" dirty="0"/>
          </a:p>
        </p:txBody>
      </p:sp>
      <p:sp>
        <p:nvSpPr>
          <p:cNvPr id="4" name="Slide Number Placeholder 3"/>
          <p:cNvSpPr>
            <a:spLocks noGrp="1"/>
          </p:cNvSpPr>
          <p:nvPr>
            <p:ph type="sldNum" sz="quarter" idx="10"/>
          </p:nvPr>
        </p:nvSpPr>
        <p:spPr/>
        <p:txBody>
          <a:bodyPr/>
          <a:lstStyle/>
          <a:p>
            <a:fld id="{7F2E8ABE-F154-4D7F-9C14-DFD2D06F2E62}" type="slidenum">
              <a:rPr lang="en-US" smtClean="0"/>
              <a:t>10</a:t>
            </a:fld>
            <a:endParaRPr lang="en-US"/>
          </a:p>
        </p:txBody>
      </p:sp>
    </p:spTree>
    <p:extLst>
      <p:ext uri="{BB962C8B-B14F-4D97-AF65-F5344CB8AC3E}">
        <p14:creationId xmlns:p14="http://schemas.microsoft.com/office/powerpoint/2010/main" val="471742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buClr>
                <a:schemeClr val="bg1">
                  <a:lumMod val="95000"/>
                  <a:lumOff val="5000"/>
                </a:schemeClr>
              </a:buClr>
              <a:buFontTx/>
              <a:buNone/>
            </a:pPr>
            <a:r>
              <a:rPr lang="en-US" sz="1200" b="0" dirty="0" smtClean="0">
                <a:solidFill>
                  <a:schemeClr val="accent5">
                    <a:lumMod val="75000"/>
                  </a:schemeClr>
                </a:solidFill>
                <a:latin typeface="+mn-lt"/>
              </a:rPr>
              <a:t>Have a sound drug policy in place – check resources for good policies and have yours</a:t>
            </a:r>
            <a:r>
              <a:rPr lang="en-US" sz="1200" b="0" baseline="0" dirty="0" smtClean="0">
                <a:solidFill>
                  <a:schemeClr val="accent5">
                    <a:lumMod val="75000"/>
                  </a:schemeClr>
                </a:solidFill>
                <a:latin typeface="+mn-lt"/>
              </a:rPr>
              <a:t> reviewed by an attorney </a:t>
            </a:r>
            <a:r>
              <a:rPr lang="en-US" sz="1200" b="1" baseline="0" dirty="0" smtClean="0">
                <a:solidFill>
                  <a:schemeClr val="accent5">
                    <a:lumMod val="75000"/>
                  </a:schemeClr>
                </a:solidFill>
                <a:latin typeface="+mn-lt"/>
              </a:rPr>
              <a:t>WHO IS FAMILIAR </a:t>
            </a:r>
            <a:r>
              <a:rPr lang="en-US" sz="1200" b="0" baseline="0" dirty="0" smtClean="0">
                <a:solidFill>
                  <a:schemeClr val="accent5">
                    <a:lumMod val="75000"/>
                  </a:schemeClr>
                </a:solidFill>
                <a:latin typeface="+mn-lt"/>
              </a:rPr>
              <a:t>with drug/alcohol policies and testing. (Just because they practice law – does not mean they know this area well)</a:t>
            </a:r>
            <a:endParaRPr lang="en-US" sz="1200" b="0" dirty="0" smtClean="0">
              <a:solidFill>
                <a:schemeClr val="accent5">
                  <a:lumMod val="75000"/>
                </a:schemeClr>
              </a:solidFill>
              <a:latin typeface="+mn-lt"/>
            </a:endParaRPr>
          </a:p>
          <a:p>
            <a:pPr marL="228600" lvl="2" indent="0">
              <a:lnSpc>
                <a:spcPct val="150000"/>
              </a:lnSpc>
              <a:buClr>
                <a:schemeClr val="bg1">
                  <a:lumMod val="95000"/>
                  <a:lumOff val="5000"/>
                </a:schemeClr>
              </a:buClr>
              <a:buFontTx/>
              <a:buNone/>
            </a:pPr>
            <a:r>
              <a:rPr lang="en-US" sz="1200" b="0" dirty="0" smtClean="0">
                <a:latin typeface="+mn-lt"/>
              </a:rPr>
              <a:t>Zero-tolerance is absolutely allowable and enforceable and</a:t>
            </a:r>
            <a:r>
              <a:rPr lang="en-US" sz="1200" b="0" baseline="0" dirty="0" smtClean="0">
                <a:latin typeface="+mn-lt"/>
              </a:rPr>
              <a:t> is indeed the BEST practice. Attempting “case-by-case” basis is shaky ground.</a:t>
            </a:r>
            <a:endParaRPr lang="en-US" sz="1200" b="0" dirty="0" smtClean="0">
              <a:solidFill>
                <a:schemeClr val="accent5">
                  <a:lumMod val="75000"/>
                </a:schemeClr>
              </a:solidFill>
              <a:latin typeface="+mn-lt"/>
            </a:endParaRPr>
          </a:p>
          <a:p>
            <a:pPr>
              <a:lnSpc>
                <a:spcPct val="150000"/>
              </a:lnSpc>
              <a:buClr>
                <a:schemeClr val="bg1">
                  <a:lumMod val="95000"/>
                  <a:lumOff val="5000"/>
                </a:schemeClr>
              </a:buClr>
              <a:buFontTx/>
              <a:buNone/>
            </a:pPr>
            <a:r>
              <a:rPr lang="en-US" sz="1200" b="0" dirty="0" smtClean="0">
                <a:solidFill>
                  <a:schemeClr val="accent5">
                    <a:lumMod val="75000"/>
                  </a:schemeClr>
                </a:solidFill>
                <a:latin typeface="+mn-lt"/>
              </a:rPr>
              <a:t>Communicate the policy with all staff &amp; employees – Either one-on-one in orientation or in mandatory</a:t>
            </a:r>
            <a:r>
              <a:rPr lang="en-US" sz="1200" b="0" baseline="0" dirty="0" smtClean="0">
                <a:solidFill>
                  <a:schemeClr val="accent5">
                    <a:lumMod val="75000"/>
                  </a:schemeClr>
                </a:solidFill>
                <a:latin typeface="+mn-lt"/>
              </a:rPr>
              <a:t> all-staff training. Do not neglect to prove this has been communicated and the employee is aware.</a:t>
            </a:r>
          </a:p>
          <a:p>
            <a:pPr>
              <a:lnSpc>
                <a:spcPct val="150000"/>
              </a:lnSpc>
              <a:buClr>
                <a:schemeClr val="bg1">
                  <a:lumMod val="95000"/>
                  <a:lumOff val="5000"/>
                </a:schemeClr>
              </a:buClr>
              <a:buFontTx/>
              <a:buNone/>
            </a:pPr>
            <a:r>
              <a:rPr lang="en-US" sz="1200" b="0" baseline="0" dirty="0" smtClean="0">
                <a:solidFill>
                  <a:schemeClr val="accent5">
                    <a:lumMod val="75000"/>
                  </a:schemeClr>
                </a:solidFill>
                <a:latin typeface="+mn-lt"/>
              </a:rPr>
              <a:t>     </a:t>
            </a:r>
            <a:r>
              <a:rPr lang="en-US" sz="1200" b="0" dirty="0" smtClean="0">
                <a:solidFill>
                  <a:schemeClr val="bg1"/>
                </a:solidFill>
                <a:latin typeface="+mn-lt"/>
              </a:rPr>
              <a:t>Keep signature pages in each employee file for proof – or have a</a:t>
            </a:r>
            <a:r>
              <a:rPr lang="en-US" sz="1200" b="0" baseline="0" dirty="0" smtClean="0">
                <a:solidFill>
                  <a:schemeClr val="bg1"/>
                </a:solidFill>
                <a:latin typeface="+mn-lt"/>
              </a:rPr>
              <a:t> classroom/training sign-in sheet proving that the employee attended training.</a:t>
            </a:r>
            <a:endParaRPr lang="en-US" sz="1200" b="0" dirty="0" smtClean="0">
              <a:solidFill>
                <a:schemeClr val="bg1"/>
              </a:solidFill>
              <a:latin typeface="+mn-lt"/>
            </a:endParaRPr>
          </a:p>
          <a:p>
            <a:endParaRPr lang="en-US" dirty="0"/>
          </a:p>
        </p:txBody>
      </p:sp>
      <p:sp>
        <p:nvSpPr>
          <p:cNvPr id="4" name="Slide Number Placeholder 3"/>
          <p:cNvSpPr>
            <a:spLocks noGrp="1"/>
          </p:cNvSpPr>
          <p:nvPr>
            <p:ph type="sldNum" sz="quarter" idx="10"/>
          </p:nvPr>
        </p:nvSpPr>
        <p:spPr/>
        <p:txBody>
          <a:bodyPr/>
          <a:lstStyle/>
          <a:p>
            <a:fld id="{7F2E8ABE-F154-4D7F-9C14-DFD2D06F2E62}" type="slidenum">
              <a:rPr lang="en-US" smtClean="0"/>
              <a:t>11</a:t>
            </a:fld>
            <a:endParaRPr lang="en-US"/>
          </a:p>
        </p:txBody>
      </p:sp>
    </p:spTree>
    <p:extLst>
      <p:ext uri="{BB962C8B-B14F-4D97-AF65-F5344CB8AC3E}">
        <p14:creationId xmlns:p14="http://schemas.microsoft.com/office/powerpoint/2010/main" val="1632636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Pre-employment</a:t>
            </a:r>
            <a:r>
              <a:rPr lang="en-US" baseline="0" dirty="0" smtClean="0"/>
              <a:t> testing should be a MUST in your company. Never make a job offer without it. In 2 Colorado cases, offers were extended prior to drug test results with no contingency clause and the employee was able to successfully sue for unemployment benefits. </a:t>
            </a:r>
          </a:p>
          <a:p>
            <a:r>
              <a:rPr lang="en-US" b="1" baseline="0" dirty="0" smtClean="0"/>
              <a:t>Post-accident</a:t>
            </a:r>
            <a:r>
              <a:rPr lang="en-US" baseline="0" dirty="0" smtClean="0"/>
              <a:t> testing should be a mandatory company policy with terms and parameters clearly identified. This prevents company liability should an employee cause harm or damage while impaired. It can also alleviate the amount of disability pay-outs if the employee is found at fault due to drug or alcohol impairment. </a:t>
            </a:r>
            <a:r>
              <a:rPr lang="en-US" sz="1200" kern="1200" dirty="0" smtClean="0">
                <a:solidFill>
                  <a:schemeClr val="tx1"/>
                </a:solidFill>
                <a:effectLst/>
                <a:latin typeface="+mn-lt"/>
                <a:ea typeface="+mn-ea"/>
                <a:cs typeface="+mn-cs"/>
              </a:rPr>
              <a:t>A federal report on Workplace Drug-Testing by SAMHSA, states that that employees using marijuana cause 55% more accidents than those who do not and positive drug tests showing THC in the employee’s system verifies 85% more on-the-job injuries by marijuana users.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Random</a:t>
            </a:r>
            <a:r>
              <a:rPr lang="en-US" baseline="0" dirty="0" smtClean="0"/>
              <a:t> testing is highly recommended and the benefits far outweigh the minimal costs. </a:t>
            </a:r>
            <a:r>
              <a:rPr lang="en-US" sz="1200" kern="1200" baseline="0" dirty="0" smtClean="0">
                <a:solidFill>
                  <a:schemeClr val="tx1"/>
                </a:solidFill>
                <a:effectLst/>
                <a:latin typeface="+mn-lt"/>
                <a:ea typeface="+mn-ea"/>
                <a:cs typeface="+mn-cs"/>
              </a:rPr>
              <a:t>Employees who use marijuana regularly have </a:t>
            </a:r>
            <a:r>
              <a:rPr lang="en-US" sz="1200" kern="1200" dirty="0" smtClean="0">
                <a:solidFill>
                  <a:schemeClr val="tx1"/>
                </a:solidFill>
                <a:effectLst/>
                <a:latin typeface="+mn-lt"/>
                <a:ea typeface="+mn-ea"/>
                <a:cs typeface="+mn-cs"/>
              </a:rPr>
              <a:t>increased absenteeism, higher instances of workplace theft and loss of work productivity as additional costs to the employer. In</a:t>
            </a:r>
            <a:r>
              <a:rPr lang="en-US" sz="1200" kern="1200" baseline="0" dirty="0" smtClean="0">
                <a:solidFill>
                  <a:schemeClr val="tx1"/>
                </a:solidFill>
                <a:effectLst/>
                <a:latin typeface="+mn-lt"/>
                <a:ea typeface="+mn-ea"/>
                <a:cs typeface="+mn-cs"/>
              </a:rPr>
              <a:t> the U.S. employee drug use costs employers over $81 billion per year in lost revenues. (SAMHSA)</a:t>
            </a:r>
            <a:endParaRPr lang="en-US" baseline="0" dirty="0" smtClean="0"/>
          </a:p>
          <a:p>
            <a:r>
              <a:rPr lang="en-US" b="1" baseline="0" dirty="0" smtClean="0"/>
              <a:t>Reasonable Cause </a:t>
            </a:r>
            <a:r>
              <a:rPr lang="en-US" baseline="0" dirty="0" smtClean="0"/>
              <a:t>testing should not be confused with random drug testing. In order to call a test “random” you must be able to prove the absolute scientific randomness of the individual being chosen for the test. So call it what it is: Reasonable Cause or Reasonable Suspicion and document it as such. Know the signs and symptoms and make sure all HR personnel and supervisory staff are also trained to detect signs of impairment.</a:t>
            </a:r>
            <a:endParaRPr lang="en-US" dirty="0"/>
          </a:p>
        </p:txBody>
      </p:sp>
      <p:sp>
        <p:nvSpPr>
          <p:cNvPr id="4" name="Slide Number Placeholder 3"/>
          <p:cNvSpPr>
            <a:spLocks noGrp="1"/>
          </p:cNvSpPr>
          <p:nvPr>
            <p:ph type="sldNum" sz="quarter" idx="10"/>
          </p:nvPr>
        </p:nvSpPr>
        <p:spPr/>
        <p:txBody>
          <a:bodyPr/>
          <a:lstStyle/>
          <a:p>
            <a:fld id="{7F2E8ABE-F154-4D7F-9C14-DFD2D06F2E62}" type="slidenum">
              <a:rPr lang="en-US" smtClean="0"/>
              <a:t>12</a:t>
            </a:fld>
            <a:endParaRPr lang="en-US"/>
          </a:p>
        </p:txBody>
      </p:sp>
    </p:spTree>
    <p:extLst>
      <p:ext uri="{BB962C8B-B14F-4D97-AF65-F5344CB8AC3E}">
        <p14:creationId xmlns:p14="http://schemas.microsoft.com/office/powerpoint/2010/main" val="1537651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5FB6786C-6326-4322-8CB1-FB4003A5A34C}" type="datetimeFigureOut">
              <a:rPr lang="en-US" smtClean="0"/>
              <a:t>4/13/15</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C31DD1F-D169-4561-970C-BB9380145329}"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071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B6786C-6326-4322-8CB1-FB4003A5A34C}" type="datetimeFigureOut">
              <a:rPr lang="en-US" smtClean="0"/>
              <a:t>4/13/15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1DD1F-D169-4561-970C-BB9380145329}" type="slidenum">
              <a:rPr lang="en-US" smtClean="0"/>
              <a:t>‹#›</a:t>
            </a:fld>
            <a:endParaRPr lang="en-US"/>
          </a:p>
        </p:txBody>
      </p:sp>
    </p:spTree>
    <p:extLst>
      <p:ext uri="{BB962C8B-B14F-4D97-AF65-F5344CB8AC3E}">
        <p14:creationId xmlns:p14="http://schemas.microsoft.com/office/powerpoint/2010/main" val="574651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B6786C-6326-4322-8CB1-FB4003A5A34C}" type="datetimeFigureOut">
              <a:rPr lang="en-US" smtClean="0"/>
              <a:t>4/13/15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1DD1F-D169-4561-970C-BB9380145329}" type="slidenum">
              <a:rPr lang="en-US" smtClean="0"/>
              <a:t>‹#›</a:t>
            </a:fld>
            <a:endParaRPr lang="en-US"/>
          </a:p>
        </p:txBody>
      </p:sp>
    </p:spTree>
    <p:extLst>
      <p:ext uri="{BB962C8B-B14F-4D97-AF65-F5344CB8AC3E}">
        <p14:creationId xmlns:p14="http://schemas.microsoft.com/office/powerpoint/2010/main" val="1783282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B6786C-6326-4322-8CB1-FB4003A5A34C}" type="datetimeFigureOut">
              <a:rPr lang="en-US" smtClean="0"/>
              <a:t>4/13/15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1DD1F-D169-4561-970C-BB9380145329}" type="slidenum">
              <a:rPr lang="en-US" smtClean="0"/>
              <a:t>‹#›</a:t>
            </a:fld>
            <a:endParaRPr lang="en-US"/>
          </a:p>
        </p:txBody>
      </p:sp>
    </p:spTree>
    <p:extLst>
      <p:ext uri="{BB962C8B-B14F-4D97-AF65-F5344CB8AC3E}">
        <p14:creationId xmlns:p14="http://schemas.microsoft.com/office/powerpoint/2010/main" val="3410996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B6786C-6326-4322-8CB1-FB4003A5A34C}" type="datetimeFigureOut">
              <a:rPr lang="en-US" smtClean="0"/>
              <a:t>4/13/15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1DD1F-D169-4561-970C-BB9380145329}"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552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FB6786C-6326-4322-8CB1-FB4003A5A34C}" type="datetimeFigureOut">
              <a:rPr lang="en-US" smtClean="0"/>
              <a:t>4/13/15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31DD1F-D169-4561-970C-BB9380145329}" type="slidenum">
              <a:rPr lang="en-US" smtClean="0"/>
              <a:t>‹#›</a:t>
            </a:fld>
            <a:endParaRPr lang="en-US"/>
          </a:p>
        </p:txBody>
      </p:sp>
    </p:spTree>
    <p:extLst>
      <p:ext uri="{BB962C8B-B14F-4D97-AF65-F5344CB8AC3E}">
        <p14:creationId xmlns:p14="http://schemas.microsoft.com/office/powerpoint/2010/main" val="3845867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B6786C-6326-4322-8CB1-FB4003A5A34C}" type="datetimeFigureOut">
              <a:rPr lang="en-US" smtClean="0"/>
              <a:t>4/13/15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31DD1F-D169-4561-970C-BB9380145329}" type="slidenum">
              <a:rPr lang="en-US" smtClean="0"/>
              <a:t>‹#›</a:t>
            </a:fld>
            <a:endParaRPr lang="en-US"/>
          </a:p>
        </p:txBody>
      </p:sp>
    </p:spTree>
    <p:extLst>
      <p:ext uri="{BB962C8B-B14F-4D97-AF65-F5344CB8AC3E}">
        <p14:creationId xmlns:p14="http://schemas.microsoft.com/office/powerpoint/2010/main" val="1285201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FB6786C-6326-4322-8CB1-FB4003A5A34C}" type="datetimeFigureOut">
              <a:rPr lang="en-US" smtClean="0"/>
              <a:t>4/13/15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31DD1F-D169-4561-970C-BB9380145329}" type="slidenum">
              <a:rPr lang="en-US" smtClean="0"/>
              <a:t>‹#›</a:t>
            </a:fld>
            <a:endParaRPr lang="en-US"/>
          </a:p>
        </p:txBody>
      </p:sp>
    </p:spTree>
    <p:extLst>
      <p:ext uri="{BB962C8B-B14F-4D97-AF65-F5344CB8AC3E}">
        <p14:creationId xmlns:p14="http://schemas.microsoft.com/office/powerpoint/2010/main" val="1947133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B6786C-6326-4322-8CB1-FB4003A5A34C}" type="datetimeFigureOut">
              <a:rPr lang="en-US" smtClean="0"/>
              <a:t>4/13/15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31DD1F-D169-4561-970C-BB9380145329}" type="slidenum">
              <a:rPr lang="en-US" smtClean="0"/>
              <a:t>‹#›</a:t>
            </a:fld>
            <a:endParaRPr lang="en-US"/>
          </a:p>
        </p:txBody>
      </p:sp>
    </p:spTree>
    <p:extLst>
      <p:ext uri="{BB962C8B-B14F-4D97-AF65-F5344CB8AC3E}">
        <p14:creationId xmlns:p14="http://schemas.microsoft.com/office/powerpoint/2010/main" val="392938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B6786C-6326-4322-8CB1-FB4003A5A34C}" type="datetimeFigureOut">
              <a:rPr lang="en-US" smtClean="0"/>
              <a:t>4/13/15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31DD1F-D169-4561-970C-BB9380145329}" type="slidenum">
              <a:rPr lang="en-US" smtClean="0"/>
              <a:t>‹#›</a:t>
            </a:fld>
            <a:endParaRPr lang="en-US"/>
          </a:p>
        </p:txBody>
      </p:sp>
    </p:spTree>
    <p:extLst>
      <p:ext uri="{BB962C8B-B14F-4D97-AF65-F5344CB8AC3E}">
        <p14:creationId xmlns:p14="http://schemas.microsoft.com/office/powerpoint/2010/main" val="3762082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B6786C-6326-4322-8CB1-FB4003A5A34C}" type="datetimeFigureOut">
              <a:rPr lang="en-US" smtClean="0"/>
              <a:t>4/13/15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31DD1F-D169-4561-970C-BB9380145329}" type="slidenum">
              <a:rPr lang="en-US" smtClean="0"/>
              <a:t>‹#›</a:t>
            </a:fld>
            <a:endParaRPr lang="en-US"/>
          </a:p>
        </p:txBody>
      </p:sp>
    </p:spTree>
    <p:extLst>
      <p:ext uri="{BB962C8B-B14F-4D97-AF65-F5344CB8AC3E}">
        <p14:creationId xmlns:p14="http://schemas.microsoft.com/office/powerpoint/2010/main" val="8969650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5FB6786C-6326-4322-8CB1-FB4003A5A34C}" type="datetimeFigureOut">
              <a:rPr lang="en-US" smtClean="0"/>
              <a:t>4/13/15</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EC31DD1F-D169-4561-970C-BB9380145329}" type="slidenum">
              <a:rPr lang="en-US" smtClean="0"/>
              <a:t>‹#›</a:t>
            </a:fld>
            <a:endParaRPr lang="en-US"/>
          </a:p>
        </p:txBody>
      </p:sp>
    </p:spTree>
    <p:extLst>
      <p:ext uri="{BB962C8B-B14F-4D97-AF65-F5344CB8AC3E}">
        <p14:creationId xmlns:p14="http://schemas.microsoft.com/office/powerpoint/2010/main" val="3667380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9.jp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microsoft.com/office/2007/relationships/hdphoto" Target="../media/hdphoto1.wdp"/><Relationship Id="rId5"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JP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3.jpeg"/><Relationship Id="rId1" Type="http://schemas.openxmlformats.org/officeDocument/2006/relationships/slideLayout" Target="../slideLayouts/slideLayout8.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hyperlink" Target="http://gazette.com/drug-use-a-problem-for-employers/article/1548427" TargetMode="External"/><Relationship Id="rId4" Type="http://schemas.openxmlformats.org/officeDocument/2006/relationships/image" Target="../media/image8.jpeg"/><Relationship Id="rId1" Type="http://schemas.openxmlformats.org/officeDocument/2006/relationships/slideLayout" Target="../slideLayouts/slideLayout8.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hyperlink" Target="http://gazette.com/drug-use-a-problem-for-employers/article/1548427" TargetMode="External"/><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0.jpg"/><Relationship Id="rId5" Type="http://schemas.openxmlformats.org/officeDocument/2006/relationships/image" Target="../media/image11.jpg"/><Relationship Id="rId6"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3.jpeg"/><Relationship Id="rId5" Type="http://schemas.openxmlformats.org/officeDocument/2006/relationships/image" Target="../media/image14.jpg"/><Relationship Id="rId6" Type="http://schemas.openxmlformats.org/officeDocument/2006/relationships/image" Target="../media/image15.jpg"/><Relationship Id="rId7" Type="http://schemas.openxmlformats.org/officeDocument/2006/relationships/image" Target="../media/image16.jpg"/><Relationship Id="rId8" Type="http://schemas.openxmlformats.org/officeDocument/2006/relationships/image" Target="../media/image17.jpg"/><Relationship Id="rId9"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9980" y="766616"/>
            <a:ext cx="9966960" cy="2926080"/>
          </a:xfrm>
        </p:spPr>
        <p:txBody>
          <a:bodyPr>
            <a:normAutofit/>
          </a:bodyPr>
          <a:lstStyle/>
          <a:p>
            <a:r>
              <a:rPr lang="en-US" dirty="0" smtClean="0"/>
              <a:t>Colorado:</a:t>
            </a:r>
            <a:br>
              <a:rPr lang="en-US" dirty="0" smtClean="0"/>
            </a:br>
            <a:r>
              <a:rPr lang="en-US" dirty="0" smtClean="0"/>
              <a:t>Costing Employers</a:t>
            </a:r>
            <a:endParaRPr lang="en-US" dirty="0"/>
          </a:p>
        </p:txBody>
      </p:sp>
      <p:sp>
        <p:nvSpPr>
          <p:cNvPr id="3" name="Subtitle 2"/>
          <p:cNvSpPr>
            <a:spLocks noGrp="1"/>
          </p:cNvSpPr>
          <p:nvPr>
            <p:ph type="subTitle" idx="1"/>
          </p:nvPr>
        </p:nvSpPr>
        <p:spPr/>
        <p:txBody>
          <a:bodyPr/>
          <a:lstStyle/>
          <a:p>
            <a:r>
              <a:rPr lang="en-US" sz="2800" b="1" dirty="0" smtClean="0"/>
              <a:t>An Update on Workplace Realities</a:t>
            </a:r>
          </a:p>
          <a:p>
            <a:pPr>
              <a:spcBef>
                <a:spcPts val="0"/>
              </a:spcBef>
            </a:pPr>
            <a:r>
              <a:rPr lang="en-US" sz="2800" b="1" dirty="0" smtClean="0"/>
              <a:t>in the Era of Legalized Marijuana</a:t>
            </a:r>
          </a:p>
          <a:p>
            <a:endParaRPr lang="en-US" dirty="0"/>
          </a:p>
        </p:txBody>
      </p:sp>
      <p:sp>
        <p:nvSpPr>
          <p:cNvPr id="5" name="TextBox 4"/>
          <p:cNvSpPr txBox="1"/>
          <p:nvPr/>
        </p:nvSpPr>
        <p:spPr>
          <a:xfrm>
            <a:off x="8215533" y="5005630"/>
            <a:ext cx="3443544" cy="1464231"/>
          </a:xfrm>
          <a:prstGeom prst="roundRect">
            <a:avLst/>
          </a:prstGeom>
          <a:ln w="38100">
            <a:solidFill>
              <a:srgbClr val="00206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b="1" dirty="0" smtClean="0">
                <a:solidFill>
                  <a:schemeClr val="accent1">
                    <a:lumMod val="50000"/>
                  </a:schemeClr>
                </a:solidFill>
              </a:rPr>
              <a:t>Jo McGuire</a:t>
            </a:r>
          </a:p>
          <a:p>
            <a:pPr algn="ctr"/>
            <a:r>
              <a:rPr lang="en-US" sz="2000" b="1" dirty="0" smtClean="0">
                <a:solidFill>
                  <a:schemeClr val="accent1">
                    <a:lumMod val="50000"/>
                  </a:schemeClr>
                </a:solidFill>
              </a:rPr>
              <a:t>jo@jomcguire.org</a:t>
            </a:r>
          </a:p>
          <a:p>
            <a:pPr algn="ctr"/>
            <a:r>
              <a:rPr lang="en-US" sz="2000" b="1" i="1" dirty="0" smtClean="0">
                <a:solidFill>
                  <a:schemeClr val="accent1">
                    <a:lumMod val="50000"/>
                  </a:schemeClr>
                </a:solidFill>
              </a:rPr>
              <a:t>Five Minutes of Courage</a:t>
            </a:r>
          </a:p>
          <a:p>
            <a:pPr algn="ctr"/>
            <a:r>
              <a:rPr lang="en-US" sz="2000" b="1" dirty="0" smtClean="0">
                <a:solidFill>
                  <a:schemeClr val="accent1">
                    <a:lumMod val="50000"/>
                  </a:schemeClr>
                </a:solidFill>
              </a:rPr>
              <a:t>www.jomcguire.org  </a:t>
            </a:r>
            <a:endParaRPr lang="en-US" sz="2000" b="1" dirty="0">
              <a:solidFill>
                <a:schemeClr val="accent1">
                  <a:lumMod val="50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37" y="4153378"/>
            <a:ext cx="3416957" cy="2562718"/>
          </a:xfrm>
          <a:prstGeom prst="rect">
            <a:avLst/>
          </a:prstGeom>
          <a:effectLst>
            <a:softEdge rad="317500"/>
          </a:effectLst>
        </p:spPr>
      </p:pic>
    </p:spTree>
    <p:extLst>
      <p:ext uri="{BB962C8B-B14F-4D97-AF65-F5344CB8AC3E}">
        <p14:creationId xmlns:p14="http://schemas.microsoft.com/office/powerpoint/2010/main" val="241879740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1"/>
            <a:ext cx="7315200" cy="1154097"/>
          </a:xfrm>
        </p:spPr>
        <p:txBody>
          <a:bodyPr anchor="ctr"/>
          <a:lstStyle/>
          <a:p>
            <a:pPr algn="ctr"/>
            <a:r>
              <a:rPr lang="en-US" b="1" dirty="0" smtClean="0">
                <a:ln w="22225">
                  <a:solidFill>
                    <a:schemeClr val="accent2"/>
                  </a:solidFill>
                  <a:prstDash val="solid"/>
                </a:ln>
                <a:solidFill>
                  <a:schemeClr val="accent2">
                    <a:lumMod val="40000"/>
                    <a:lumOff val="60000"/>
                  </a:schemeClr>
                </a:solidFill>
              </a:rPr>
              <a:t>Employer’s Rights</a:t>
            </a:r>
            <a:endParaRPr lang="en-US" b="1" dirty="0">
              <a:ln w="22225">
                <a:solidFill>
                  <a:schemeClr val="accent2"/>
                </a:solidFill>
                <a:prstDash val="solid"/>
              </a:ln>
              <a:solidFill>
                <a:schemeClr val="accent2">
                  <a:lumMod val="40000"/>
                  <a:lumOff val="60000"/>
                </a:schemeClr>
              </a:solidFill>
            </a:endParaRPr>
          </a:p>
        </p:txBody>
      </p:sp>
      <p:sp>
        <p:nvSpPr>
          <p:cNvPr id="3" name="Content Placeholder 2"/>
          <p:cNvSpPr>
            <a:spLocks noGrp="1"/>
          </p:cNvSpPr>
          <p:nvPr>
            <p:ph idx="1"/>
          </p:nvPr>
        </p:nvSpPr>
        <p:spPr>
          <a:xfrm>
            <a:off x="822961" y="1534552"/>
            <a:ext cx="7673926" cy="4261336"/>
          </a:xfrm>
          <a:ln w="57150"/>
        </p:spPr>
        <p:style>
          <a:lnRef idx="2">
            <a:schemeClr val="accent2"/>
          </a:lnRef>
          <a:fillRef idx="1">
            <a:schemeClr val="lt1"/>
          </a:fillRef>
          <a:effectRef idx="0">
            <a:schemeClr val="accent2"/>
          </a:effectRef>
          <a:fontRef idx="minor">
            <a:schemeClr val="dk1"/>
          </a:fontRef>
        </p:style>
        <p:txBody>
          <a:bodyPr anchor="ctr">
            <a:normAutofit/>
          </a:bodyPr>
          <a:lstStyle/>
          <a:p>
            <a:pPr>
              <a:lnSpc>
                <a:spcPct val="150000"/>
              </a:lnSpc>
              <a:buClr>
                <a:schemeClr val="bg1">
                  <a:lumMod val="95000"/>
                  <a:lumOff val="5000"/>
                </a:schemeClr>
              </a:buClr>
              <a:buFont typeface="Wingdings" panose="05000000000000000000" pitchFamily="2" charset="2"/>
              <a:buChar char="Ø"/>
            </a:pPr>
            <a:r>
              <a:rPr lang="en-US" b="1" dirty="0" smtClean="0">
                <a:solidFill>
                  <a:schemeClr val="accent2">
                    <a:lumMod val="75000"/>
                  </a:schemeClr>
                </a:solidFill>
              </a:rPr>
              <a:t>Colorado Employment Law repeatedly requires, endorses &amp; allows for </a:t>
            </a:r>
            <a:r>
              <a:rPr lang="en-US" b="1" i="1" dirty="0" smtClean="0">
                <a:solidFill>
                  <a:schemeClr val="accent2">
                    <a:lumMod val="75000"/>
                  </a:schemeClr>
                </a:solidFill>
              </a:rPr>
              <a:t>“presence in system” </a:t>
            </a:r>
            <a:r>
              <a:rPr lang="en-US" b="1" dirty="0" smtClean="0">
                <a:solidFill>
                  <a:schemeClr val="accent2">
                    <a:lumMod val="75000"/>
                  </a:schemeClr>
                </a:solidFill>
              </a:rPr>
              <a:t>testing</a:t>
            </a:r>
          </a:p>
          <a:p>
            <a:pPr lvl="1">
              <a:lnSpc>
                <a:spcPct val="150000"/>
              </a:lnSpc>
              <a:buClr>
                <a:schemeClr val="bg1">
                  <a:lumMod val="95000"/>
                  <a:lumOff val="5000"/>
                </a:schemeClr>
              </a:buClr>
              <a:buFont typeface="Wingdings" panose="05000000000000000000" pitchFamily="2" charset="2"/>
              <a:buChar char="§"/>
            </a:pPr>
            <a:r>
              <a:rPr lang="en-US" dirty="0" smtClean="0"/>
              <a:t>Colorado State Unemployment Law</a:t>
            </a:r>
          </a:p>
          <a:p>
            <a:pPr lvl="1">
              <a:lnSpc>
                <a:spcPct val="150000"/>
              </a:lnSpc>
              <a:buClr>
                <a:schemeClr val="bg1">
                  <a:lumMod val="95000"/>
                  <a:lumOff val="5000"/>
                </a:schemeClr>
              </a:buClr>
              <a:buFont typeface="Wingdings" panose="05000000000000000000" pitchFamily="2" charset="2"/>
              <a:buChar char="§"/>
            </a:pPr>
            <a:r>
              <a:rPr lang="en-US" dirty="0" smtClean="0"/>
              <a:t>Worker’s Compensation Act</a:t>
            </a:r>
          </a:p>
          <a:p>
            <a:pPr lvl="1">
              <a:lnSpc>
                <a:spcPct val="150000"/>
              </a:lnSpc>
              <a:buClr>
                <a:schemeClr val="bg1">
                  <a:lumMod val="95000"/>
                  <a:lumOff val="5000"/>
                </a:schemeClr>
              </a:buClr>
              <a:buFont typeface="Wingdings" panose="05000000000000000000" pitchFamily="2" charset="2"/>
              <a:buChar char="§"/>
            </a:pPr>
            <a:r>
              <a:rPr lang="en-US" dirty="0" smtClean="0"/>
              <a:t>Medical Marijuana Act</a:t>
            </a:r>
          </a:p>
          <a:p>
            <a:pPr marL="274320" lvl="1" indent="0">
              <a:lnSpc>
                <a:spcPct val="150000"/>
              </a:lnSpc>
              <a:buClr>
                <a:schemeClr val="bg1">
                  <a:lumMod val="95000"/>
                  <a:lumOff val="5000"/>
                </a:schemeClr>
              </a:buClr>
              <a:buNone/>
            </a:pPr>
            <a:r>
              <a:rPr lang="en-US" sz="2200" b="1" i="1" u="sng" dirty="0" smtClean="0">
                <a:solidFill>
                  <a:schemeClr val="accent2">
                    <a:lumMod val="75000"/>
                  </a:schemeClr>
                </a:solidFill>
              </a:rPr>
              <a:t>Employers in other states should check their state laws</a:t>
            </a:r>
            <a:endParaRPr lang="en-US" sz="2200" b="1" i="1" u="sng" dirty="0">
              <a:solidFill>
                <a:schemeClr val="accent2">
                  <a:lumMod val="75000"/>
                </a:schemeClr>
              </a:solidFill>
            </a:endParaRPr>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08565" y="5952796"/>
            <a:ext cx="974864" cy="55959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4416" y="2538677"/>
            <a:ext cx="3185235" cy="3185235"/>
          </a:xfrm>
          <a:prstGeom prst="rect">
            <a:avLst/>
          </a:prstGeom>
          <a:effectLst>
            <a:softEdge rad="317500"/>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3850" y="530426"/>
            <a:ext cx="3028838" cy="2008251"/>
          </a:xfrm>
          <a:prstGeom prst="rect">
            <a:avLst/>
          </a:prstGeom>
          <a:effectLst>
            <a:softEdge rad="127000"/>
          </a:effectLst>
        </p:spPr>
      </p:pic>
    </p:spTree>
    <p:extLst>
      <p:ext uri="{BB962C8B-B14F-4D97-AF65-F5344CB8AC3E}">
        <p14:creationId xmlns:p14="http://schemas.microsoft.com/office/powerpoint/2010/main" val="3328777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3385" y="1660331"/>
            <a:ext cx="8046720" cy="4572262"/>
          </a:xfrm>
          <a:ln w="57150"/>
        </p:spPr>
        <p:style>
          <a:lnRef idx="2">
            <a:schemeClr val="accent2"/>
          </a:lnRef>
          <a:fillRef idx="1">
            <a:schemeClr val="lt1"/>
          </a:fillRef>
          <a:effectRef idx="0">
            <a:schemeClr val="accent2"/>
          </a:effectRef>
          <a:fontRef idx="minor">
            <a:schemeClr val="dk1"/>
          </a:fontRef>
        </p:style>
        <p:txBody>
          <a:bodyPr anchor="ctr">
            <a:normAutofit fontScale="92500"/>
          </a:bodyPr>
          <a:lstStyle/>
          <a:p>
            <a:pPr marL="45720" indent="0">
              <a:lnSpc>
                <a:spcPct val="150000"/>
              </a:lnSpc>
              <a:buClr>
                <a:schemeClr val="bg1">
                  <a:lumMod val="95000"/>
                  <a:lumOff val="5000"/>
                </a:schemeClr>
              </a:buClr>
              <a:buNone/>
            </a:pPr>
            <a:r>
              <a:rPr lang="en-US" sz="900" b="1" dirty="0">
                <a:solidFill>
                  <a:schemeClr val="accent5">
                    <a:lumMod val="75000"/>
                  </a:schemeClr>
                </a:solidFill>
                <a:latin typeface="+mj-lt"/>
              </a:rPr>
              <a:t> </a:t>
            </a:r>
            <a:r>
              <a:rPr lang="en-US" sz="900" b="1" dirty="0" smtClean="0">
                <a:solidFill>
                  <a:schemeClr val="accent5">
                    <a:lumMod val="75000"/>
                  </a:schemeClr>
                </a:solidFill>
                <a:latin typeface="+mj-lt"/>
              </a:rPr>
              <a:t>        </a:t>
            </a:r>
            <a:r>
              <a:rPr lang="en-US" sz="2600" b="1" dirty="0" smtClean="0">
                <a:solidFill>
                  <a:schemeClr val="accent5">
                    <a:lumMod val="75000"/>
                  </a:schemeClr>
                </a:solidFill>
                <a:latin typeface="+mj-lt"/>
              </a:rPr>
              <a:t>Have a sound drug policy in place</a:t>
            </a:r>
          </a:p>
          <a:p>
            <a:pPr marL="514350" lvl="2" indent="-285750">
              <a:lnSpc>
                <a:spcPct val="150000"/>
              </a:lnSpc>
              <a:buClr>
                <a:schemeClr val="bg1">
                  <a:lumMod val="95000"/>
                  <a:lumOff val="5000"/>
                </a:schemeClr>
              </a:buClr>
              <a:buFont typeface="Wingdings" panose="05000000000000000000" pitchFamily="2" charset="2"/>
              <a:buChar char="§"/>
            </a:pPr>
            <a:r>
              <a:rPr lang="en-US" sz="2200" dirty="0" smtClean="0"/>
              <a:t>Zero-tolerance of impairment </a:t>
            </a:r>
            <a:r>
              <a:rPr lang="en-US" sz="2200" dirty="0"/>
              <a:t>is </a:t>
            </a:r>
            <a:r>
              <a:rPr lang="en-US" sz="2200" dirty="0" smtClean="0"/>
              <a:t>absolutely </a:t>
            </a:r>
            <a:r>
              <a:rPr lang="en-US" sz="2200" dirty="0"/>
              <a:t>a</a:t>
            </a:r>
            <a:r>
              <a:rPr lang="en-US" sz="2200" dirty="0" smtClean="0"/>
              <a:t>llowable &amp; </a:t>
            </a:r>
            <a:r>
              <a:rPr lang="en-US" sz="2200" dirty="0"/>
              <a:t>enforceable</a:t>
            </a:r>
            <a:endParaRPr lang="en-US" sz="2200" dirty="0">
              <a:solidFill>
                <a:schemeClr val="accent5">
                  <a:lumMod val="75000"/>
                </a:schemeClr>
              </a:solidFill>
            </a:endParaRPr>
          </a:p>
          <a:p>
            <a:pPr>
              <a:lnSpc>
                <a:spcPct val="150000"/>
              </a:lnSpc>
              <a:buClr>
                <a:schemeClr val="bg1">
                  <a:lumMod val="95000"/>
                  <a:lumOff val="5000"/>
                </a:schemeClr>
              </a:buClr>
              <a:buFont typeface="Wingdings" panose="05000000000000000000" pitchFamily="2" charset="2"/>
              <a:buChar char="Ø"/>
            </a:pPr>
            <a:r>
              <a:rPr lang="en-US" sz="2600" b="1" dirty="0" smtClean="0">
                <a:solidFill>
                  <a:schemeClr val="accent5">
                    <a:lumMod val="75000"/>
                  </a:schemeClr>
                </a:solidFill>
                <a:latin typeface="+mj-lt"/>
              </a:rPr>
              <a:t>Communicate expectations/outcomes with all employees</a:t>
            </a:r>
          </a:p>
          <a:p>
            <a:pPr marL="502920" lvl="2">
              <a:lnSpc>
                <a:spcPct val="150000"/>
              </a:lnSpc>
              <a:spcBef>
                <a:spcPts val="1400"/>
              </a:spcBef>
              <a:spcAft>
                <a:spcPts val="0"/>
              </a:spcAft>
              <a:buClr>
                <a:schemeClr val="bg1">
                  <a:lumMod val="95000"/>
                  <a:lumOff val="5000"/>
                </a:schemeClr>
              </a:buClr>
              <a:buFont typeface="Wingdings" panose="05000000000000000000" pitchFamily="2" charset="2"/>
              <a:buChar char="Ø"/>
            </a:pPr>
            <a:r>
              <a:rPr lang="en-US" sz="2200" dirty="0">
                <a:solidFill>
                  <a:schemeClr val="tx1"/>
                </a:solidFill>
              </a:rPr>
              <a:t>Keep signature pages for </a:t>
            </a:r>
            <a:r>
              <a:rPr lang="en-US" sz="2200" dirty="0" smtClean="0">
                <a:solidFill>
                  <a:schemeClr val="tx1"/>
                </a:solidFill>
              </a:rPr>
              <a:t>documentation</a:t>
            </a:r>
            <a:endParaRPr lang="en-US" sz="2200" b="1" dirty="0" smtClean="0">
              <a:solidFill>
                <a:schemeClr val="accent5">
                  <a:lumMod val="75000"/>
                </a:schemeClr>
              </a:solidFill>
            </a:endParaRPr>
          </a:p>
          <a:p>
            <a:pPr>
              <a:lnSpc>
                <a:spcPct val="150000"/>
              </a:lnSpc>
              <a:buClr>
                <a:schemeClr val="bg1">
                  <a:lumMod val="95000"/>
                  <a:lumOff val="5000"/>
                </a:schemeClr>
              </a:buClr>
              <a:buFont typeface="Wingdings" panose="05000000000000000000" pitchFamily="2" charset="2"/>
              <a:buChar char="Ø"/>
            </a:pPr>
            <a:r>
              <a:rPr lang="en-US" sz="2600" b="1" dirty="0" smtClean="0">
                <a:solidFill>
                  <a:schemeClr val="accent5">
                    <a:lumMod val="75000"/>
                  </a:schemeClr>
                </a:solidFill>
                <a:latin typeface="+mj-lt"/>
              </a:rPr>
              <a:t>Consistently enforce policies with clarity</a:t>
            </a:r>
          </a:p>
          <a:p>
            <a:pPr lvl="1">
              <a:lnSpc>
                <a:spcPct val="150000"/>
              </a:lnSpc>
              <a:buClr>
                <a:schemeClr val="bg1">
                  <a:lumMod val="95000"/>
                  <a:lumOff val="5000"/>
                </a:schemeClr>
              </a:buClr>
              <a:buFont typeface="Wingdings" panose="05000000000000000000" pitchFamily="2" charset="2"/>
              <a:buChar char="Ø"/>
            </a:pPr>
            <a:r>
              <a:rPr lang="en-US" sz="2200" dirty="0" smtClean="0">
                <a:solidFill>
                  <a:schemeClr val="tx1"/>
                </a:solidFill>
              </a:rPr>
              <a:t> No “case-by-case” basis</a:t>
            </a:r>
          </a:p>
        </p:txBody>
      </p:sp>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08565" y="5952796"/>
            <a:ext cx="974864" cy="559594"/>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7466" b="10169"/>
          <a:stretch/>
        </p:blipFill>
        <p:spPr>
          <a:xfrm>
            <a:off x="5642321" y="-363013"/>
            <a:ext cx="6767586" cy="3190619"/>
          </a:xfrm>
          <a:prstGeom prst="rect">
            <a:avLst/>
          </a:prstGeom>
          <a:effectLst>
            <a:softEdge rad="127000"/>
          </a:effectLst>
        </p:spPr>
      </p:pic>
      <p:sp>
        <p:nvSpPr>
          <p:cNvPr id="2" name="Title 1"/>
          <p:cNvSpPr>
            <a:spLocks noGrp="1"/>
          </p:cNvSpPr>
          <p:nvPr>
            <p:ph type="title"/>
          </p:nvPr>
        </p:nvSpPr>
        <p:spPr>
          <a:xfrm>
            <a:off x="560363" y="392136"/>
            <a:ext cx="5587219" cy="1154097"/>
          </a:xfrm>
        </p:spPr>
        <p:txBody>
          <a:bodyPr anchor="ctr"/>
          <a:lstStyle/>
          <a:p>
            <a:pPr algn="ctr"/>
            <a:r>
              <a:rPr lang="en-US" b="1" dirty="0" smtClean="0">
                <a:ln w="22225">
                  <a:solidFill>
                    <a:schemeClr val="accent2"/>
                  </a:solidFill>
                  <a:prstDash val="solid"/>
                </a:ln>
                <a:solidFill>
                  <a:schemeClr val="accent2">
                    <a:lumMod val="40000"/>
                    <a:lumOff val="60000"/>
                  </a:schemeClr>
                </a:solidFill>
              </a:rPr>
              <a:t>Employer’s Rights</a:t>
            </a:r>
            <a:endParaRPr lang="en-US"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3988935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2216" y="323376"/>
            <a:ext cx="7315200" cy="1154097"/>
          </a:xfrm>
        </p:spPr>
        <p:txBody>
          <a:bodyPr anchor="ctr"/>
          <a:lstStyle/>
          <a:p>
            <a:pPr algn="ctr"/>
            <a:r>
              <a:rPr lang="en-US" b="1" dirty="0" smtClean="0">
                <a:ln w="22225">
                  <a:solidFill>
                    <a:schemeClr val="accent2"/>
                  </a:solidFill>
                  <a:prstDash val="solid"/>
                </a:ln>
                <a:solidFill>
                  <a:schemeClr val="accent2">
                    <a:lumMod val="40000"/>
                    <a:lumOff val="60000"/>
                  </a:schemeClr>
                </a:solidFill>
              </a:rPr>
              <a:t>Employer’s Rights</a:t>
            </a:r>
            <a:endParaRPr lang="en-US" b="1" dirty="0">
              <a:ln w="22225">
                <a:solidFill>
                  <a:schemeClr val="accent2"/>
                </a:solidFill>
                <a:prstDash val="solid"/>
              </a:ln>
              <a:solidFill>
                <a:schemeClr val="accent2">
                  <a:lumMod val="40000"/>
                  <a:lumOff val="60000"/>
                </a:schemeClr>
              </a:solidFill>
            </a:endParaRPr>
          </a:p>
        </p:txBody>
      </p:sp>
      <p:sp>
        <p:nvSpPr>
          <p:cNvPr id="3" name="Content Placeholder 2"/>
          <p:cNvSpPr>
            <a:spLocks noGrp="1"/>
          </p:cNvSpPr>
          <p:nvPr>
            <p:ph idx="1"/>
          </p:nvPr>
        </p:nvSpPr>
        <p:spPr>
          <a:xfrm>
            <a:off x="3967091" y="1477474"/>
            <a:ext cx="7061982" cy="4234010"/>
          </a:xfrm>
          <a:ln w="57150"/>
        </p:spPr>
        <p:style>
          <a:lnRef idx="2">
            <a:schemeClr val="accent2"/>
          </a:lnRef>
          <a:fillRef idx="1">
            <a:schemeClr val="lt1"/>
          </a:fillRef>
          <a:effectRef idx="0">
            <a:schemeClr val="accent2"/>
          </a:effectRef>
          <a:fontRef idx="minor">
            <a:schemeClr val="dk1"/>
          </a:fontRef>
        </p:style>
        <p:txBody>
          <a:bodyPr anchor="ctr">
            <a:normAutofit/>
          </a:bodyPr>
          <a:lstStyle/>
          <a:p>
            <a:pPr>
              <a:lnSpc>
                <a:spcPct val="150000"/>
              </a:lnSpc>
              <a:buClr>
                <a:schemeClr val="bg1">
                  <a:lumMod val="95000"/>
                  <a:lumOff val="5000"/>
                </a:schemeClr>
              </a:buClr>
              <a:buFont typeface="Wingdings" panose="05000000000000000000" pitchFamily="2" charset="2"/>
              <a:buChar char="Ø"/>
            </a:pPr>
            <a:r>
              <a:rPr lang="en-US" sz="2400" b="1" dirty="0" smtClean="0">
                <a:solidFill>
                  <a:schemeClr val="accent1">
                    <a:lumMod val="75000"/>
                  </a:schemeClr>
                </a:solidFill>
              </a:rPr>
              <a:t>Pre-Employment, Post-Accident, Random &amp; Reasonable-Cause testing are all permissible and encouraged</a:t>
            </a:r>
          </a:p>
          <a:p>
            <a:pPr lvl="1">
              <a:lnSpc>
                <a:spcPct val="150000"/>
              </a:lnSpc>
              <a:buSzPct val="100000"/>
            </a:pPr>
            <a:r>
              <a:rPr lang="en-US" b="1" dirty="0" smtClean="0"/>
              <a:t>All supervisors should be trained in detecting signs &amp; symptoms</a:t>
            </a:r>
          </a:p>
          <a:p>
            <a:pPr lvl="1">
              <a:lnSpc>
                <a:spcPct val="150000"/>
              </a:lnSpc>
              <a:buSzPct val="100000"/>
            </a:pPr>
            <a:r>
              <a:rPr lang="en-US" b="1" dirty="0" smtClean="0"/>
              <a:t>Never call a Reasonable Cause test a “random”</a:t>
            </a:r>
          </a:p>
        </p:txBody>
      </p:sp>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08565" y="5952796"/>
            <a:ext cx="974864" cy="55959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955" y="1345271"/>
            <a:ext cx="3397322" cy="5105265"/>
          </a:xfrm>
          <a:prstGeom prst="rect">
            <a:avLst/>
          </a:prstGeom>
          <a:effectLst>
            <a:softEdge rad="63500"/>
          </a:effectLst>
        </p:spPr>
      </p:pic>
    </p:spTree>
    <p:extLst>
      <p:ext uri="{BB962C8B-B14F-4D97-AF65-F5344CB8AC3E}">
        <p14:creationId xmlns:p14="http://schemas.microsoft.com/office/powerpoint/2010/main" val="122233775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0919" t="10823" r="10938"/>
          <a:stretch/>
        </p:blipFill>
        <p:spPr>
          <a:xfrm>
            <a:off x="486710" y="1892502"/>
            <a:ext cx="4114800" cy="4281055"/>
          </a:xfrm>
          <a:prstGeom prst="rect">
            <a:avLst/>
          </a:prstGeom>
          <a:effectLst>
            <a:softEdge rad="317500"/>
          </a:effectLst>
        </p:spPr>
      </p:pic>
      <p:sp>
        <p:nvSpPr>
          <p:cNvPr id="5" name="Content Placeholder 4"/>
          <p:cNvSpPr>
            <a:spLocks noGrp="1"/>
          </p:cNvSpPr>
          <p:nvPr>
            <p:ph sz="quarter" idx="4294967295"/>
          </p:nvPr>
        </p:nvSpPr>
        <p:spPr>
          <a:xfrm>
            <a:off x="4417255" y="1917279"/>
            <a:ext cx="7230793" cy="3610127"/>
          </a:xfrm>
          <a:prstGeom prst="rect">
            <a:avLst/>
          </a:prstGeom>
        </p:spPr>
        <p:txBody>
          <a:bodyPr>
            <a:normAutofit fontScale="70000" lnSpcReduction="20000"/>
          </a:bodyPr>
          <a:lstStyle/>
          <a:p>
            <a:pPr marL="0" indent="0" algn="ctr">
              <a:lnSpc>
                <a:spcPct val="200000"/>
              </a:lnSpc>
              <a:buNone/>
            </a:pPr>
            <a:r>
              <a:rPr lang="en-US" sz="5100" b="1" dirty="0" smtClean="0">
                <a:solidFill>
                  <a:schemeClr val="accent2">
                    <a:lumMod val="75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Safe and Drug-Free Workplace</a:t>
            </a:r>
          </a:p>
          <a:p>
            <a:pPr marL="45720" indent="0" algn="ctr">
              <a:lnSpc>
                <a:spcPct val="120000"/>
              </a:lnSpc>
              <a:buNone/>
            </a:pPr>
            <a:r>
              <a:rPr lang="en-US" sz="3600" dirty="0" smtClean="0">
                <a:solidFill>
                  <a:schemeClr val="accent4">
                    <a:lumMod val="75000"/>
                  </a:schemeClr>
                </a:solidFill>
                <a:effectLst>
                  <a:outerShdw blurRad="38100" dist="38100" dir="2700000" algn="tl">
                    <a:srgbClr val="000000">
                      <a:alpha val="43137"/>
                    </a:srgbClr>
                  </a:outerShdw>
                </a:effectLst>
              </a:rPr>
              <a:t>Protect employees, customers, </a:t>
            </a:r>
          </a:p>
          <a:p>
            <a:pPr marL="45720" indent="0" algn="ctr">
              <a:lnSpc>
                <a:spcPct val="120000"/>
              </a:lnSpc>
              <a:buNone/>
            </a:pPr>
            <a:r>
              <a:rPr lang="en-US" sz="3600" dirty="0" smtClean="0">
                <a:solidFill>
                  <a:schemeClr val="accent4">
                    <a:lumMod val="75000"/>
                  </a:schemeClr>
                </a:solidFill>
                <a:effectLst>
                  <a:outerShdw blurRad="38100" dist="38100" dir="2700000" algn="tl">
                    <a:srgbClr val="000000">
                      <a:alpha val="43137"/>
                    </a:srgbClr>
                  </a:outerShdw>
                </a:effectLst>
              </a:rPr>
              <a:t>work-environment and the public</a:t>
            </a:r>
          </a:p>
          <a:p>
            <a:pPr marL="45720" indent="0" algn="ctr">
              <a:lnSpc>
                <a:spcPct val="120000"/>
              </a:lnSpc>
              <a:buNone/>
            </a:pPr>
            <a:r>
              <a:rPr lang="en-US" sz="5100" b="1" dirty="0" smtClean="0">
                <a:solidFill>
                  <a:schemeClr val="accent2">
                    <a:lumMod val="75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Get involved in Protecting Employer’s Rights </a:t>
            </a:r>
            <a:endParaRPr lang="en-US" sz="5100" b="1" dirty="0">
              <a:solidFill>
                <a:schemeClr val="accent2">
                  <a:lumMod val="75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a:p>
            <a:pPr marL="45720" indent="0" algn="ctr">
              <a:lnSpc>
                <a:spcPct val="120000"/>
              </a:lnSpc>
              <a:buNone/>
            </a:pPr>
            <a:endParaRPr lang="en-US" sz="3600" dirty="0">
              <a:solidFill>
                <a:schemeClr val="accent4">
                  <a:lumMod val="75000"/>
                </a:schemeClr>
              </a:solidFill>
              <a:effectLst>
                <a:outerShdw blurRad="38100" dist="38100" dir="2700000" algn="tl">
                  <a:srgbClr val="000000">
                    <a:alpha val="43137"/>
                  </a:srgbClr>
                </a:outerShdw>
              </a:effectLst>
            </a:endParaRPr>
          </a:p>
        </p:txBody>
      </p:sp>
      <p:sp>
        <p:nvSpPr>
          <p:cNvPr id="7" name="Rectangle 6"/>
          <p:cNvSpPr/>
          <p:nvPr/>
        </p:nvSpPr>
        <p:spPr>
          <a:xfrm>
            <a:off x="1290739" y="568560"/>
            <a:ext cx="9617826"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Employer Responsibilities</a:t>
            </a:r>
          </a:p>
        </p:txBody>
      </p:sp>
      <p:pic>
        <p:nvPicPr>
          <p:cNvPr id="8" name="Picture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08565" y="5952796"/>
            <a:ext cx="974864" cy="559594"/>
          </a:xfrm>
          <a:prstGeom prst="rect">
            <a:avLst/>
          </a:prstGeom>
        </p:spPr>
      </p:pic>
    </p:spTree>
    <p:extLst>
      <p:ext uri="{BB962C8B-B14F-4D97-AF65-F5344CB8AC3E}">
        <p14:creationId xmlns:p14="http://schemas.microsoft.com/office/powerpoint/2010/main" val="244645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9980" y="766616"/>
            <a:ext cx="9966960" cy="2926080"/>
          </a:xfrm>
        </p:spPr>
        <p:txBody>
          <a:bodyPr>
            <a:normAutofit/>
          </a:bodyPr>
          <a:lstStyle/>
          <a:p>
            <a:r>
              <a:rPr lang="en-US" dirty="0" smtClean="0"/>
              <a:t>Colorado:</a:t>
            </a:r>
            <a:br>
              <a:rPr lang="en-US" dirty="0" smtClean="0"/>
            </a:br>
            <a:r>
              <a:rPr lang="en-US" dirty="0" smtClean="0"/>
              <a:t>Costing Employers</a:t>
            </a:r>
            <a:endParaRPr lang="en-US" dirty="0"/>
          </a:p>
        </p:txBody>
      </p:sp>
      <p:sp>
        <p:nvSpPr>
          <p:cNvPr id="3" name="Subtitle 2"/>
          <p:cNvSpPr>
            <a:spLocks noGrp="1"/>
          </p:cNvSpPr>
          <p:nvPr>
            <p:ph type="subTitle" idx="1"/>
          </p:nvPr>
        </p:nvSpPr>
        <p:spPr/>
        <p:txBody>
          <a:bodyPr/>
          <a:lstStyle/>
          <a:p>
            <a:r>
              <a:rPr lang="en-US" sz="2800" b="1" dirty="0" smtClean="0"/>
              <a:t>An Update on Workplace Realities</a:t>
            </a:r>
          </a:p>
          <a:p>
            <a:pPr>
              <a:spcBef>
                <a:spcPts val="0"/>
              </a:spcBef>
            </a:pPr>
            <a:r>
              <a:rPr lang="en-US" sz="2800" b="1" dirty="0" smtClean="0"/>
              <a:t>in the Era of Legalized Marijuana</a:t>
            </a:r>
          </a:p>
          <a:p>
            <a:endParaRPr lang="en-US" dirty="0"/>
          </a:p>
        </p:txBody>
      </p:sp>
      <p:sp>
        <p:nvSpPr>
          <p:cNvPr id="5" name="TextBox 4"/>
          <p:cNvSpPr txBox="1"/>
          <p:nvPr/>
        </p:nvSpPr>
        <p:spPr>
          <a:xfrm>
            <a:off x="8215533" y="5005630"/>
            <a:ext cx="3443544" cy="1464231"/>
          </a:xfrm>
          <a:prstGeom prst="roundRect">
            <a:avLst/>
          </a:prstGeom>
          <a:ln w="38100">
            <a:solidFill>
              <a:srgbClr val="00206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b="1" dirty="0" smtClean="0">
                <a:solidFill>
                  <a:schemeClr val="accent1">
                    <a:lumMod val="50000"/>
                  </a:schemeClr>
                </a:solidFill>
              </a:rPr>
              <a:t>Jo McGuire</a:t>
            </a:r>
          </a:p>
          <a:p>
            <a:pPr algn="ctr"/>
            <a:r>
              <a:rPr lang="en-US" sz="2000" b="1" dirty="0" smtClean="0">
                <a:solidFill>
                  <a:schemeClr val="accent1">
                    <a:lumMod val="50000"/>
                  </a:schemeClr>
                </a:solidFill>
              </a:rPr>
              <a:t>jo@jomcguire.org</a:t>
            </a:r>
          </a:p>
          <a:p>
            <a:pPr algn="ctr"/>
            <a:r>
              <a:rPr lang="en-US" sz="2000" b="1" i="1" dirty="0" smtClean="0">
                <a:solidFill>
                  <a:schemeClr val="accent1">
                    <a:lumMod val="50000"/>
                  </a:schemeClr>
                </a:solidFill>
              </a:rPr>
              <a:t>Five Minutes of Courage</a:t>
            </a:r>
          </a:p>
          <a:p>
            <a:pPr algn="ctr"/>
            <a:r>
              <a:rPr lang="en-US" sz="2000" b="1" dirty="0" smtClean="0">
                <a:solidFill>
                  <a:schemeClr val="accent1">
                    <a:lumMod val="50000"/>
                  </a:schemeClr>
                </a:solidFill>
              </a:rPr>
              <a:t>www.jomcguire.org  </a:t>
            </a:r>
            <a:endParaRPr lang="en-US" sz="2000" b="1" dirty="0">
              <a:solidFill>
                <a:schemeClr val="accent1">
                  <a:lumMod val="50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37" y="4153378"/>
            <a:ext cx="3416957" cy="2562718"/>
          </a:xfrm>
          <a:prstGeom prst="rect">
            <a:avLst/>
          </a:prstGeom>
          <a:effectLst>
            <a:softEdge rad="317500"/>
          </a:effectLst>
        </p:spPr>
      </p:pic>
    </p:spTree>
    <p:extLst>
      <p:ext uri="{BB962C8B-B14F-4D97-AF65-F5344CB8AC3E}">
        <p14:creationId xmlns:p14="http://schemas.microsoft.com/office/powerpoint/2010/main" val="11978342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86150" y="66675"/>
            <a:ext cx="5202032" cy="6747563"/>
          </a:xfrm>
          <a:prstGeom prst="rect">
            <a:avLst/>
          </a:prstGeom>
          <a:ln w="3175">
            <a:solidFill>
              <a:schemeClr val="bg1">
                <a:lumMod val="75000"/>
              </a:schemeClr>
            </a:solidFill>
          </a:ln>
        </p:spPr>
      </p:pic>
    </p:spTree>
    <p:extLst>
      <p:ext uri="{BB962C8B-B14F-4D97-AF65-F5344CB8AC3E}">
        <p14:creationId xmlns:p14="http://schemas.microsoft.com/office/powerpoint/2010/main" val="1715211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Sue\Documents\1-Marijuana Studies Program\Aecelis and Bodman Foundation Proposal\1-Litigatio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178" y="630237"/>
            <a:ext cx="2839166" cy="2735132"/>
          </a:xfrm>
          <a:prstGeom prst="rect">
            <a:avLst/>
          </a:prstGeom>
          <a:noFill/>
          <a:ln>
            <a:noFill/>
          </a:ln>
        </p:spPr>
      </p:pic>
      <p:sp>
        <p:nvSpPr>
          <p:cNvPr id="3" name="TextBox 2"/>
          <p:cNvSpPr txBox="1"/>
          <p:nvPr/>
        </p:nvSpPr>
        <p:spPr>
          <a:xfrm>
            <a:off x="4067176" y="600075"/>
            <a:ext cx="6104346" cy="6500241"/>
          </a:xfrm>
          <a:prstGeom prst="rect">
            <a:avLst/>
          </a:prstGeom>
          <a:noFill/>
        </p:spPr>
        <p:txBody>
          <a:bodyPr wrap="square" rtlCol="0">
            <a:spAutoFit/>
          </a:bodyPr>
          <a:lstStyle/>
          <a:p>
            <a:pPr>
              <a:lnSpc>
                <a:spcPct val="80000"/>
              </a:lnSpc>
            </a:pPr>
            <a:r>
              <a:rPr lang="en-US" sz="3200" b="1" spc="-80" dirty="0" smtClean="0">
                <a:latin typeface="Arial" panose="020B0604020202020204" pitchFamily="34" charset="0"/>
                <a:cs typeface="Arial" panose="020B0604020202020204" pitchFamily="34" charset="0"/>
              </a:rPr>
              <a:t>Employers’ litigation costs will </a:t>
            </a:r>
          </a:p>
          <a:p>
            <a:pPr>
              <a:lnSpc>
                <a:spcPct val="80000"/>
              </a:lnSpc>
            </a:pPr>
            <a:r>
              <a:rPr lang="en-US" sz="3200" b="1" spc="-80" dirty="0" smtClean="0">
                <a:latin typeface="Arial" panose="020B0604020202020204" pitchFamily="34" charset="0"/>
                <a:cs typeface="Arial" panose="020B0604020202020204" pitchFamily="34" charset="0"/>
              </a:rPr>
              <a:t>rise as case law is established</a:t>
            </a:r>
          </a:p>
          <a:p>
            <a:pPr>
              <a:lnSpc>
                <a:spcPct val="80000"/>
              </a:lnSpc>
            </a:pPr>
            <a:endParaRPr lang="en-US" sz="2000" b="1" dirty="0">
              <a:latin typeface="Arial" panose="020B0604020202020204" pitchFamily="34" charset="0"/>
              <a:cs typeface="Arial" panose="020B0604020202020204" pitchFamily="34" charset="0"/>
            </a:endParaRPr>
          </a:p>
          <a:p>
            <a:pPr>
              <a:lnSpc>
                <a:spcPct val="90000"/>
              </a:lnSpc>
            </a:pPr>
            <a:r>
              <a:rPr lang="en-US" sz="2400" b="1" spc="-60" dirty="0" smtClean="0">
                <a:latin typeface="Arial" panose="020B0604020202020204" pitchFamily="34" charset="0"/>
                <a:cs typeface="Arial" panose="020B0604020202020204" pitchFamily="34" charset="0"/>
              </a:rPr>
              <a:t>Current questions being litigated:</a:t>
            </a:r>
          </a:p>
          <a:p>
            <a:pPr>
              <a:lnSpc>
                <a:spcPct val="90000"/>
              </a:lnSpc>
            </a:pPr>
            <a:endParaRPr lang="en-US" sz="2400" spc="-60" dirty="0">
              <a:latin typeface="Arial" panose="020B0604020202020204" pitchFamily="34" charset="0"/>
              <a:cs typeface="Arial" panose="020B0604020202020204" pitchFamily="34" charset="0"/>
            </a:endParaRPr>
          </a:p>
          <a:p>
            <a:pPr>
              <a:lnSpc>
                <a:spcPct val="90000"/>
              </a:lnSpc>
            </a:pPr>
            <a:r>
              <a:rPr lang="en-US" sz="2000" spc="-60" dirty="0">
                <a:latin typeface="Arial" panose="020B0604020202020204" pitchFamily="34" charset="0"/>
                <a:cs typeface="Arial" panose="020B0604020202020204" pitchFamily="34" charset="0"/>
              </a:rPr>
              <a:t>Can employers fire an employee for engaging in legal activities off the clock?</a:t>
            </a:r>
          </a:p>
          <a:p>
            <a:pPr>
              <a:lnSpc>
                <a:spcPct val="90000"/>
              </a:lnSpc>
            </a:pPr>
            <a:endParaRPr lang="en-US" sz="2000" spc="-60" dirty="0" smtClean="0">
              <a:latin typeface="Arial" panose="020B0604020202020204" pitchFamily="34" charset="0"/>
              <a:cs typeface="Arial" panose="020B0604020202020204" pitchFamily="34" charset="0"/>
            </a:endParaRPr>
          </a:p>
          <a:p>
            <a:pPr>
              <a:lnSpc>
                <a:spcPct val="90000"/>
              </a:lnSpc>
            </a:pPr>
            <a:r>
              <a:rPr lang="en-US" sz="2000" spc="-60" dirty="0">
                <a:latin typeface="Arial" panose="020B0604020202020204" pitchFamily="34" charset="0"/>
                <a:cs typeface="Arial" panose="020B0604020202020204" pitchFamily="34" charset="0"/>
              </a:rPr>
              <a:t>Does firing an employee who tests positive for marijuana violate anti-discrimination laws?</a:t>
            </a:r>
            <a:endParaRPr lang="en-US" sz="2000" spc="-60" dirty="0" smtClean="0">
              <a:latin typeface="Arial" panose="020B0604020202020204" pitchFamily="34" charset="0"/>
              <a:cs typeface="Arial" panose="020B0604020202020204" pitchFamily="34" charset="0"/>
            </a:endParaRPr>
          </a:p>
          <a:p>
            <a:pPr>
              <a:lnSpc>
                <a:spcPct val="90000"/>
              </a:lnSpc>
            </a:pPr>
            <a:endParaRPr lang="en-US" sz="2000" spc="-60" dirty="0">
              <a:latin typeface="Arial" panose="020B0604020202020204" pitchFamily="34" charset="0"/>
              <a:cs typeface="Arial" panose="020B0604020202020204" pitchFamily="34" charset="0"/>
            </a:endParaRPr>
          </a:p>
          <a:p>
            <a:pPr>
              <a:lnSpc>
                <a:spcPct val="90000"/>
              </a:lnSpc>
            </a:pPr>
            <a:r>
              <a:rPr lang="en-US" sz="2000" spc="-60" dirty="0">
                <a:latin typeface="Arial" panose="020B0604020202020204" pitchFamily="34" charset="0"/>
                <a:cs typeface="Arial" panose="020B0604020202020204" pitchFamily="34" charset="0"/>
              </a:rPr>
              <a:t>Are employees who use marijuana off the clock impaired when they come to work?</a:t>
            </a:r>
          </a:p>
          <a:p>
            <a:pPr>
              <a:lnSpc>
                <a:spcPct val="90000"/>
              </a:lnSpc>
            </a:pPr>
            <a:endParaRPr lang="en-US" sz="2000" spc="-60" dirty="0">
              <a:latin typeface="Arial" panose="020B0604020202020204" pitchFamily="34" charset="0"/>
              <a:cs typeface="Arial" panose="020B0604020202020204" pitchFamily="34" charset="0"/>
            </a:endParaRPr>
          </a:p>
          <a:p>
            <a:pPr>
              <a:lnSpc>
                <a:spcPct val="80000"/>
              </a:lnSpc>
            </a:pPr>
            <a:r>
              <a:rPr lang="en-US" sz="2000" spc="-60" dirty="0">
                <a:latin typeface="Arial" panose="020B0604020202020204" pitchFamily="34" charset="0"/>
                <a:cs typeface="Arial" panose="020B0604020202020204" pitchFamily="34" charset="0"/>
              </a:rPr>
              <a:t>Must employers cover medical marijuana costs for employees injured on the job? </a:t>
            </a:r>
            <a:endParaRPr lang="en-US" sz="2000" spc="-60" dirty="0" smtClean="0">
              <a:latin typeface="Arial" panose="020B0604020202020204" pitchFamily="34" charset="0"/>
              <a:cs typeface="Arial" panose="020B0604020202020204" pitchFamily="34" charset="0"/>
            </a:endParaRPr>
          </a:p>
          <a:p>
            <a:pPr>
              <a:lnSpc>
                <a:spcPct val="80000"/>
              </a:lnSpc>
            </a:pPr>
            <a:endParaRPr lang="en-US" sz="2000" spc="-60" dirty="0" smtClean="0">
              <a:latin typeface="Arial" panose="020B0604020202020204" pitchFamily="34" charset="0"/>
              <a:cs typeface="Arial" panose="020B0604020202020204" pitchFamily="34" charset="0"/>
            </a:endParaRPr>
          </a:p>
          <a:p>
            <a:pPr>
              <a:lnSpc>
                <a:spcPct val="80000"/>
              </a:lnSpc>
            </a:pPr>
            <a:r>
              <a:rPr lang="en-US" sz="2000" spc="-60" dirty="0" smtClean="0">
                <a:latin typeface="Arial" panose="020B0604020202020204" pitchFamily="34" charset="0"/>
                <a:cs typeface="Arial" panose="020B0604020202020204" pitchFamily="34" charset="0"/>
              </a:rPr>
              <a:t>Must </a:t>
            </a:r>
            <a:r>
              <a:rPr lang="en-US" sz="2000" spc="-60" dirty="0">
                <a:latin typeface="Arial" panose="020B0604020202020204" pitchFamily="34" charset="0"/>
                <a:cs typeface="Arial" panose="020B0604020202020204" pitchFamily="34" charset="0"/>
              </a:rPr>
              <a:t>employers pay unemployment compensation to employees fired for failing a drug test?</a:t>
            </a:r>
          </a:p>
          <a:p>
            <a:pPr>
              <a:lnSpc>
                <a:spcPct val="80000"/>
              </a:lnSpc>
            </a:pPr>
            <a:endParaRPr lang="en-US" sz="2000" b="1" dirty="0" smtClean="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4124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Sue\Documents\1-Marijuana Studies Program\Aecelis and Bodman Foundation Proposal\4-Productivity.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022" y="508256"/>
            <a:ext cx="2723067" cy="2762846"/>
          </a:xfrm>
          <a:prstGeom prst="rect">
            <a:avLst/>
          </a:prstGeom>
          <a:noFill/>
          <a:ln>
            <a:noFill/>
          </a:ln>
        </p:spPr>
      </p:pic>
      <p:sp>
        <p:nvSpPr>
          <p:cNvPr id="4" name="TextBox 3"/>
          <p:cNvSpPr txBox="1"/>
          <p:nvPr/>
        </p:nvSpPr>
        <p:spPr>
          <a:xfrm>
            <a:off x="4100660" y="612742"/>
            <a:ext cx="6052008" cy="5810822"/>
          </a:xfrm>
          <a:prstGeom prst="rect">
            <a:avLst/>
          </a:prstGeom>
          <a:noFill/>
        </p:spPr>
        <p:txBody>
          <a:bodyPr wrap="square" rtlCol="0">
            <a:spAutoFit/>
          </a:bodyPr>
          <a:lstStyle/>
          <a:p>
            <a:pPr>
              <a:lnSpc>
                <a:spcPct val="80000"/>
              </a:lnSpc>
            </a:pPr>
            <a:r>
              <a:rPr lang="en-US" sz="3200" b="1" spc="-80" dirty="0" smtClean="0">
                <a:latin typeface="Arial" panose="020B0604020202020204" pitchFamily="34" charset="0"/>
                <a:cs typeface="Arial" panose="020B0604020202020204" pitchFamily="34" charset="0"/>
              </a:rPr>
              <a:t>Will there be an adequate supply of qualified workers?</a:t>
            </a:r>
          </a:p>
          <a:p>
            <a:pPr>
              <a:lnSpc>
                <a:spcPct val="80000"/>
              </a:lnSpc>
            </a:pPr>
            <a:endParaRPr lang="en-US" sz="2400" b="1" spc="-80" dirty="0">
              <a:latin typeface="Arial" panose="020B0604020202020204" pitchFamily="34" charset="0"/>
              <a:cs typeface="Arial" panose="020B0604020202020204" pitchFamily="34" charset="0"/>
            </a:endParaRPr>
          </a:p>
          <a:p>
            <a:pPr>
              <a:lnSpc>
                <a:spcPct val="80000"/>
              </a:lnSpc>
            </a:pPr>
            <a:r>
              <a:rPr lang="en-US" sz="2400" b="1" spc="-60" dirty="0" smtClean="0">
                <a:latin typeface="Arial" panose="020B0604020202020204" pitchFamily="34" charset="0"/>
                <a:cs typeface="Arial" panose="020B0604020202020204" pitchFamily="34" charset="0"/>
              </a:rPr>
              <a:t>Potential Consequences</a:t>
            </a:r>
          </a:p>
          <a:p>
            <a:pPr>
              <a:lnSpc>
                <a:spcPct val="80000"/>
              </a:lnSpc>
            </a:pPr>
            <a:endParaRPr lang="en-US" sz="2000" spc="-60" dirty="0">
              <a:latin typeface="Arial" panose="020B0604020202020204" pitchFamily="34" charset="0"/>
              <a:cs typeface="Arial" panose="020B0604020202020204" pitchFamily="34" charset="0"/>
            </a:endParaRPr>
          </a:p>
          <a:p>
            <a:pPr>
              <a:lnSpc>
                <a:spcPct val="90000"/>
              </a:lnSpc>
            </a:pPr>
            <a:r>
              <a:rPr lang="en-US" sz="2000" spc="-60" dirty="0" smtClean="0">
                <a:latin typeface="Arial" panose="020B0604020202020204" pitchFamily="34" charset="0"/>
                <a:cs typeface="Arial" panose="020B0604020202020204" pitchFamily="34" charset="0"/>
              </a:rPr>
              <a:t>Fewer job applicants able to pass a pre-employment drug test</a:t>
            </a:r>
          </a:p>
          <a:p>
            <a:pPr>
              <a:lnSpc>
                <a:spcPct val="90000"/>
              </a:lnSpc>
            </a:pPr>
            <a:endParaRPr lang="en-US" sz="2000" spc="-60" dirty="0">
              <a:latin typeface="Arial" panose="020B0604020202020204" pitchFamily="34" charset="0"/>
              <a:cs typeface="Arial" panose="020B0604020202020204" pitchFamily="34" charset="0"/>
            </a:endParaRPr>
          </a:p>
          <a:p>
            <a:pPr>
              <a:lnSpc>
                <a:spcPct val="90000"/>
              </a:lnSpc>
            </a:pPr>
            <a:r>
              <a:rPr lang="en-US" sz="2000" spc="-60" dirty="0" smtClean="0">
                <a:latin typeface="Arial" panose="020B0604020202020204" pitchFamily="34" charset="0"/>
                <a:cs typeface="Arial" panose="020B0604020202020204" pitchFamily="34" charset="0"/>
              </a:rPr>
              <a:t>Reduced motivation among mj using employees</a:t>
            </a:r>
          </a:p>
          <a:p>
            <a:pPr>
              <a:lnSpc>
                <a:spcPct val="90000"/>
              </a:lnSpc>
            </a:pPr>
            <a:endParaRPr lang="en-US" sz="2000" spc="-60" dirty="0">
              <a:latin typeface="Arial" panose="020B0604020202020204" pitchFamily="34" charset="0"/>
              <a:cs typeface="Arial" panose="020B0604020202020204" pitchFamily="34" charset="0"/>
            </a:endParaRPr>
          </a:p>
          <a:p>
            <a:pPr>
              <a:lnSpc>
                <a:spcPct val="90000"/>
              </a:lnSpc>
            </a:pPr>
            <a:r>
              <a:rPr lang="en-US" sz="2000" spc="-60" dirty="0" smtClean="0">
                <a:latin typeface="Arial" panose="020B0604020202020204" pitchFamily="34" charset="0"/>
                <a:cs typeface="Arial" panose="020B0604020202020204" pitchFamily="34" charset="0"/>
              </a:rPr>
              <a:t>Increased accidents, injuries, absenteeism</a:t>
            </a:r>
            <a:br>
              <a:rPr lang="en-US" sz="2000" spc="-60" dirty="0" smtClean="0">
                <a:latin typeface="Arial" panose="020B0604020202020204" pitchFamily="34" charset="0"/>
                <a:cs typeface="Arial" panose="020B0604020202020204" pitchFamily="34" charset="0"/>
              </a:rPr>
            </a:br>
            <a:endParaRPr lang="en-US" sz="2000" spc="-60" dirty="0" smtClean="0">
              <a:latin typeface="Arial" panose="020B0604020202020204" pitchFamily="34" charset="0"/>
              <a:cs typeface="Arial" panose="020B0604020202020204" pitchFamily="34" charset="0"/>
            </a:endParaRPr>
          </a:p>
          <a:p>
            <a:pPr>
              <a:lnSpc>
                <a:spcPct val="90000"/>
              </a:lnSpc>
            </a:pPr>
            <a:r>
              <a:rPr lang="en-US" sz="2000" spc="-60" dirty="0" smtClean="0">
                <a:latin typeface="Arial" panose="020B0604020202020204" pitchFamily="34" charset="0"/>
                <a:cs typeface="Arial" panose="020B0604020202020204" pitchFamily="34" charset="0"/>
              </a:rPr>
              <a:t>Increased addiction</a:t>
            </a:r>
          </a:p>
          <a:p>
            <a:pPr>
              <a:lnSpc>
                <a:spcPct val="90000"/>
              </a:lnSpc>
            </a:pPr>
            <a:endParaRPr lang="en-US" sz="2000" spc="-60" dirty="0">
              <a:latin typeface="Arial" panose="020B0604020202020204" pitchFamily="34" charset="0"/>
              <a:cs typeface="Arial" panose="020B0604020202020204" pitchFamily="34" charset="0"/>
            </a:endParaRPr>
          </a:p>
          <a:p>
            <a:pPr>
              <a:lnSpc>
                <a:spcPct val="90000"/>
              </a:lnSpc>
            </a:pPr>
            <a:r>
              <a:rPr lang="en-US" sz="2000" spc="-60" dirty="0" smtClean="0">
                <a:latin typeface="Arial" panose="020B0604020202020204" pitchFamily="34" charset="0"/>
                <a:cs typeface="Arial" panose="020B0604020202020204" pitchFamily="34" charset="0"/>
              </a:rPr>
              <a:t>Impact on brain development, memory, lowered IQ means diminished ability to learn</a:t>
            </a:r>
          </a:p>
          <a:p>
            <a:pPr>
              <a:lnSpc>
                <a:spcPct val="90000"/>
              </a:lnSpc>
            </a:pPr>
            <a:endParaRPr lang="en-US" sz="2000" spc="-60" dirty="0">
              <a:latin typeface="Arial" panose="020B0604020202020204" pitchFamily="34" charset="0"/>
              <a:cs typeface="Arial" panose="020B0604020202020204" pitchFamily="34" charset="0"/>
            </a:endParaRPr>
          </a:p>
          <a:p>
            <a:pPr>
              <a:lnSpc>
                <a:spcPct val="90000"/>
              </a:lnSpc>
            </a:pPr>
            <a:r>
              <a:rPr lang="en-US" sz="2000" spc="-60" dirty="0" smtClean="0">
                <a:latin typeface="Arial" panose="020B0604020202020204" pitchFamily="34" charset="0"/>
                <a:cs typeface="Arial" panose="020B0604020202020204" pitchFamily="34" charset="0"/>
              </a:rPr>
              <a:t>Increased liability and health insurance costs</a:t>
            </a:r>
          </a:p>
          <a:p>
            <a:pPr>
              <a:lnSpc>
                <a:spcPct val="80000"/>
              </a:lnSpc>
            </a:pPr>
            <a:endParaRPr lang="en-US" sz="2000" spc="-60" dirty="0">
              <a:latin typeface="Arial" panose="020B0604020202020204" pitchFamily="34" charset="0"/>
              <a:cs typeface="Arial" panose="020B0604020202020204" pitchFamily="34" charset="0"/>
            </a:endParaRPr>
          </a:p>
          <a:p>
            <a:pPr>
              <a:lnSpc>
                <a:spcPct val="80000"/>
              </a:lnSpc>
            </a:pPr>
            <a:r>
              <a:rPr lang="en-US" sz="2000" spc="-60" dirty="0" smtClean="0">
                <a:latin typeface="Arial" panose="020B0604020202020204" pitchFamily="34" charset="0"/>
                <a:cs typeface="Arial" panose="020B0604020202020204" pitchFamily="34" charset="0"/>
              </a:rPr>
              <a:t> </a:t>
            </a:r>
            <a:endParaRPr lang="en-US" sz="2000" spc="-6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2089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Sue\Documents\1-Marijuana Studies Program\Aecelis and Bodman Foundation Proposal\2-Safety.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314" y="518219"/>
            <a:ext cx="2740628" cy="2573773"/>
          </a:xfrm>
          <a:prstGeom prst="rect">
            <a:avLst/>
          </a:prstGeom>
          <a:noFill/>
          <a:ln>
            <a:noFill/>
          </a:ln>
        </p:spPr>
      </p:pic>
      <p:sp>
        <p:nvSpPr>
          <p:cNvPr id="3" name="TextBox 2"/>
          <p:cNvSpPr txBox="1"/>
          <p:nvPr/>
        </p:nvSpPr>
        <p:spPr>
          <a:xfrm>
            <a:off x="4025245" y="612742"/>
            <a:ext cx="6023728" cy="6247864"/>
          </a:xfrm>
          <a:prstGeom prst="rect">
            <a:avLst/>
          </a:prstGeom>
          <a:noFill/>
        </p:spPr>
        <p:txBody>
          <a:bodyPr wrap="square" rtlCol="0">
            <a:spAutoFit/>
          </a:bodyPr>
          <a:lstStyle/>
          <a:p>
            <a:r>
              <a:rPr lang="en-US" sz="3200" b="1" spc="-80" dirty="0" smtClean="0">
                <a:latin typeface="Arial" panose="020B0604020202020204" pitchFamily="34" charset="0"/>
                <a:cs typeface="Arial" panose="020B0604020202020204" pitchFamily="34" charset="0"/>
              </a:rPr>
              <a:t>Workplace safety threatened</a:t>
            </a:r>
          </a:p>
          <a:p>
            <a:endParaRPr lang="en-US" sz="2400" b="1" dirty="0">
              <a:latin typeface="Arial" panose="020B0604020202020204" pitchFamily="34" charset="0"/>
              <a:cs typeface="Arial" panose="020B0604020202020204" pitchFamily="34" charset="0"/>
            </a:endParaRPr>
          </a:p>
          <a:p>
            <a:r>
              <a:rPr lang="en-US" sz="2400" b="1" spc="-60" dirty="0" smtClean="0">
                <a:latin typeface="Arial" panose="020B0604020202020204" pitchFamily="34" charset="0"/>
                <a:cs typeface="Arial" panose="020B0604020202020204" pitchFamily="34" charset="0"/>
              </a:rPr>
              <a:t>Relevant issues</a:t>
            </a:r>
          </a:p>
          <a:p>
            <a:endParaRPr lang="en-US" sz="2000" b="1" spc="-60" dirty="0">
              <a:latin typeface="Arial" panose="020B0604020202020204" pitchFamily="34" charset="0"/>
              <a:cs typeface="Arial" panose="020B0604020202020204" pitchFamily="34" charset="0"/>
            </a:endParaRPr>
          </a:p>
          <a:p>
            <a:r>
              <a:rPr lang="en-US" sz="2000" spc="-60" dirty="0">
                <a:latin typeface="Arial" panose="020B0604020202020204" pitchFamily="34" charset="0"/>
                <a:cs typeface="Arial" panose="020B0604020202020204" pitchFamily="34" charset="0"/>
              </a:rPr>
              <a:t>Will employers be able to maintain a drug-free workplace?</a:t>
            </a:r>
          </a:p>
          <a:p>
            <a:endParaRPr lang="en-US" sz="2000" b="1" spc="-60" dirty="0" smtClean="0">
              <a:latin typeface="Arial" panose="020B0604020202020204" pitchFamily="34" charset="0"/>
              <a:cs typeface="Arial" panose="020B0604020202020204" pitchFamily="34" charset="0"/>
            </a:endParaRPr>
          </a:p>
          <a:p>
            <a:r>
              <a:rPr lang="en-US" sz="2000" spc="-60" dirty="0" smtClean="0">
                <a:latin typeface="Arial" panose="020B0604020202020204" pitchFamily="34" charset="0"/>
                <a:cs typeface="Arial" panose="020B0604020202020204" pitchFamily="34" charset="0"/>
              </a:rPr>
              <a:t>How </a:t>
            </a:r>
            <a:r>
              <a:rPr lang="en-US" sz="2000" spc="-60" dirty="0">
                <a:latin typeface="Arial" panose="020B0604020202020204" pitchFamily="34" charset="0"/>
                <a:cs typeface="Arial" panose="020B0604020202020204" pitchFamily="34" charset="0"/>
              </a:rPr>
              <a:t>can employers ensure safety if they must show </a:t>
            </a:r>
            <a:r>
              <a:rPr lang="en-US" sz="2000" i="1" spc="-60" dirty="0">
                <a:latin typeface="Arial" panose="020B0604020202020204" pitchFamily="34" charset="0"/>
                <a:cs typeface="Arial" panose="020B0604020202020204" pitchFamily="34" charset="0"/>
              </a:rPr>
              <a:t>impairment</a:t>
            </a:r>
            <a:r>
              <a:rPr lang="en-US" sz="2000" spc="-60" dirty="0">
                <a:latin typeface="Arial" panose="020B0604020202020204" pitchFamily="34" charset="0"/>
                <a:cs typeface="Arial" panose="020B0604020202020204" pitchFamily="34" charset="0"/>
              </a:rPr>
              <a:t> rather than the presence of marijuana in the body?</a:t>
            </a:r>
          </a:p>
          <a:p>
            <a:endParaRPr lang="en-US" sz="2000" b="1" spc="-60" dirty="0" smtClean="0">
              <a:latin typeface="Arial" panose="020B0604020202020204" pitchFamily="34" charset="0"/>
              <a:cs typeface="Arial" panose="020B0604020202020204" pitchFamily="34" charset="0"/>
            </a:endParaRPr>
          </a:p>
          <a:p>
            <a:r>
              <a:rPr lang="en-US" sz="2000" spc="-60" dirty="0">
                <a:latin typeface="Arial" panose="020B0604020202020204" pitchFamily="34" charset="0"/>
                <a:cs typeface="Arial" panose="020B0604020202020204" pitchFamily="34" charset="0"/>
              </a:rPr>
              <a:t>Must employers required by DOT to drug-test workers in safety-sensitive jobs exempt those using medical marijuana? </a:t>
            </a:r>
          </a:p>
          <a:p>
            <a:endParaRPr lang="en-US" sz="2000" b="1" spc="-60" dirty="0" smtClean="0">
              <a:latin typeface="Arial" panose="020B0604020202020204" pitchFamily="34" charset="0"/>
              <a:cs typeface="Arial" panose="020B0604020202020204" pitchFamily="34" charset="0"/>
            </a:endParaRPr>
          </a:p>
          <a:p>
            <a:r>
              <a:rPr lang="en-US" sz="2000" spc="-60" dirty="0" smtClean="0">
                <a:latin typeface="Arial" panose="020B0604020202020204" pitchFamily="34" charset="0"/>
                <a:cs typeface="Arial" panose="020B0604020202020204" pitchFamily="34" charset="0"/>
              </a:rPr>
              <a:t>Legalization </a:t>
            </a:r>
            <a:r>
              <a:rPr lang="en-US" sz="2000" spc="-60" dirty="0">
                <a:latin typeface="Arial" panose="020B0604020202020204" pitchFamily="34" charset="0"/>
                <a:cs typeface="Arial" panose="020B0604020202020204" pitchFamily="34" charset="0"/>
              </a:rPr>
              <a:t>advocates challenge drug-free workplace programs </a:t>
            </a:r>
          </a:p>
          <a:p>
            <a:r>
              <a:rPr lang="en-US" sz="2000" b="1" spc="-60" dirty="0">
                <a:latin typeface="Arial" panose="020B0604020202020204" pitchFamily="34" charset="0"/>
                <a:cs typeface="Arial" panose="020B0604020202020204" pitchFamily="34" charset="0"/>
              </a:rPr>
              <a:t> </a:t>
            </a:r>
            <a:endParaRPr lang="en-US" sz="2000" spc="-60"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5827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Sue\Documents\1-Marijuana Studies Program\Aecelis and Bodman Foundation Proposal\5-flexibility.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332" y="583571"/>
            <a:ext cx="2612341" cy="2423579"/>
          </a:xfrm>
          <a:prstGeom prst="rect">
            <a:avLst/>
          </a:prstGeom>
          <a:noFill/>
          <a:ln>
            <a:noFill/>
          </a:ln>
        </p:spPr>
      </p:pic>
      <p:sp>
        <p:nvSpPr>
          <p:cNvPr id="3" name="TextBox 2"/>
          <p:cNvSpPr txBox="1"/>
          <p:nvPr/>
        </p:nvSpPr>
        <p:spPr>
          <a:xfrm>
            <a:off x="3799002" y="716437"/>
            <a:ext cx="6900421" cy="2862322"/>
          </a:xfrm>
          <a:prstGeom prst="rect">
            <a:avLst/>
          </a:prstGeom>
          <a:noFill/>
        </p:spPr>
        <p:txBody>
          <a:bodyPr wrap="square" rtlCol="0">
            <a:spAutoFit/>
          </a:bodyPr>
          <a:lstStyle/>
          <a:p>
            <a:r>
              <a:rPr lang="en-US" sz="3200" b="1" spc="-100" dirty="0" smtClean="0">
                <a:latin typeface="Arial" panose="020B0604020202020204" pitchFamily="34" charset="0"/>
                <a:cs typeface="Arial" panose="020B0604020202020204" pitchFamily="34" charset="0"/>
              </a:rPr>
              <a:t>Workplace flexibility imperiled </a:t>
            </a:r>
          </a:p>
          <a:p>
            <a:endParaRPr lang="en-US" sz="2400" b="1" dirty="0">
              <a:latin typeface="Arial" panose="020B0604020202020204" pitchFamily="34" charset="0"/>
              <a:cs typeface="Arial" panose="020B0604020202020204" pitchFamily="34" charset="0"/>
            </a:endParaRPr>
          </a:p>
          <a:p>
            <a:r>
              <a:rPr lang="en-US" sz="2400" b="1" spc="-60" dirty="0" smtClean="0">
                <a:latin typeface="Arial" panose="020B0604020202020204" pitchFamily="34" charset="0"/>
                <a:cs typeface="Arial" panose="020B0604020202020204" pitchFamily="34" charset="0"/>
              </a:rPr>
              <a:t>Potential loss of flexibility</a:t>
            </a:r>
          </a:p>
          <a:p>
            <a:endParaRPr lang="en-US" sz="2000" b="1" spc="-60" dirty="0" smtClean="0">
              <a:latin typeface="Arial" panose="020B0604020202020204" pitchFamily="34" charset="0"/>
              <a:cs typeface="Arial" panose="020B0604020202020204" pitchFamily="34" charset="0"/>
            </a:endParaRPr>
          </a:p>
          <a:p>
            <a:r>
              <a:rPr lang="en-US" sz="2000" spc="-60" dirty="0" smtClean="0">
                <a:latin typeface="Arial" panose="020B0604020202020204" pitchFamily="34" charset="0"/>
                <a:cs typeface="Arial" panose="020B0604020202020204" pitchFamily="34" charset="0"/>
              </a:rPr>
              <a:t>Will employers be able to shift employees to different jobs in the company?</a:t>
            </a:r>
          </a:p>
          <a:p>
            <a:endParaRPr lang="en-US" sz="2000" spc="-60" dirty="0">
              <a:latin typeface="Arial" panose="020B0604020202020204" pitchFamily="34" charset="0"/>
              <a:cs typeface="Arial" panose="020B0604020202020204" pitchFamily="34" charset="0"/>
            </a:endParaRPr>
          </a:p>
          <a:p>
            <a:r>
              <a:rPr lang="en-US" sz="2000" spc="-60" dirty="0" smtClean="0">
                <a:latin typeface="Arial" panose="020B0604020202020204" pitchFamily="34" charset="0"/>
                <a:cs typeface="Arial" panose="020B0604020202020204" pitchFamily="34" charset="0"/>
              </a:rPr>
              <a:t>Will employees still be able to work from home?</a:t>
            </a:r>
            <a:endParaRPr lang="en-US" sz="2000" spc="-6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7060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flipH="1">
            <a:off x="245416" y="1885071"/>
            <a:ext cx="5631884" cy="3179298"/>
          </a:xfrm>
          <a:prstGeom prst="rect">
            <a:avLst/>
          </a:prstGeom>
          <a:effectLst>
            <a:softEdge rad="127000"/>
          </a:effectLst>
        </p:spPr>
      </p:pic>
      <p:sp>
        <p:nvSpPr>
          <p:cNvPr id="2" name="Title 1"/>
          <p:cNvSpPr>
            <a:spLocks noGrp="1"/>
          </p:cNvSpPr>
          <p:nvPr>
            <p:ph type="title"/>
          </p:nvPr>
        </p:nvSpPr>
        <p:spPr>
          <a:xfrm>
            <a:off x="1805354" y="462844"/>
            <a:ext cx="8646942" cy="702210"/>
          </a:xfrm>
        </p:spPr>
        <p:txBody>
          <a:bodyPr anchor="ctr">
            <a:norm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Amendment 64 Employer Clause</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6" name="Picture 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08565" y="5952796"/>
            <a:ext cx="974864" cy="559594"/>
          </a:xfrm>
          <a:prstGeom prst="rect">
            <a:avLst/>
          </a:prstGeom>
        </p:spPr>
      </p:pic>
      <p:sp>
        <p:nvSpPr>
          <p:cNvPr id="3" name="Content Placeholder 2"/>
          <p:cNvSpPr>
            <a:spLocks noGrp="1"/>
          </p:cNvSpPr>
          <p:nvPr>
            <p:ph idx="1"/>
          </p:nvPr>
        </p:nvSpPr>
        <p:spPr>
          <a:xfrm>
            <a:off x="5430129" y="1252026"/>
            <a:ext cx="6260123" cy="4851192"/>
          </a:xfrm>
          <a:prstGeom prst="roundRect">
            <a:avLst/>
          </a:prstGeom>
        </p:spPr>
        <p:style>
          <a:lnRef idx="3">
            <a:schemeClr val="lt1"/>
          </a:lnRef>
          <a:fillRef idx="1">
            <a:schemeClr val="accent6"/>
          </a:fillRef>
          <a:effectRef idx="1">
            <a:schemeClr val="accent6"/>
          </a:effectRef>
          <a:fontRef idx="minor">
            <a:schemeClr val="lt1"/>
          </a:fontRef>
        </p:style>
        <p:txBody>
          <a:bodyPr anchor="ctr">
            <a:normAutofit fontScale="92500"/>
          </a:bodyPr>
          <a:lstStyle/>
          <a:p>
            <a:pPr marL="0" indent="0" algn="ctr">
              <a:lnSpc>
                <a:spcPct val="200000"/>
              </a:lnSpc>
              <a:buNone/>
            </a:pPr>
            <a:r>
              <a:rPr lang="en-US" sz="2400" dirty="0">
                <a:effectLst>
                  <a:outerShdw blurRad="38100" dist="38100" dir="2700000" algn="tl">
                    <a:srgbClr val="000000">
                      <a:alpha val="43137"/>
                    </a:srgbClr>
                  </a:outerShdw>
                </a:effectLst>
                <a:latin typeface="Arial Narrow" panose="020B0606020202030204" pitchFamily="34" charset="0"/>
                <a:cs typeface="Andalus" panose="02020603050405020304" pitchFamily="18" charset="-78"/>
              </a:rPr>
              <a:t>“Nothing in this section is intended to require an employer to permit or accommodate the use, consumption, possession, transfer, display, transportation, sale or growing of marijuana in the workplace or to affect the ability of employers to have policies </a:t>
            </a:r>
            <a:r>
              <a:rPr lang="en-US" sz="2400" dirty="0">
                <a:solidFill>
                  <a:srgbClr val="FFFF00"/>
                </a:solidFill>
                <a:effectLst>
                  <a:outerShdw blurRad="38100" dist="38100" dir="2700000" algn="tl">
                    <a:srgbClr val="000000">
                      <a:alpha val="43137"/>
                    </a:srgbClr>
                  </a:outerShdw>
                </a:effectLst>
                <a:latin typeface="Arial Narrow" panose="020B0606020202030204" pitchFamily="34" charset="0"/>
                <a:cs typeface="Andalus" panose="02020603050405020304" pitchFamily="18" charset="-78"/>
              </a:rPr>
              <a:t>restricting</a:t>
            </a:r>
            <a:r>
              <a:rPr lang="en-US" sz="2400" dirty="0">
                <a:effectLst>
                  <a:outerShdw blurRad="38100" dist="38100" dir="2700000" algn="tl">
                    <a:srgbClr val="000000">
                      <a:alpha val="43137"/>
                    </a:srgbClr>
                  </a:outerShdw>
                </a:effectLst>
                <a:latin typeface="Arial Narrow" panose="020B0606020202030204" pitchFamily="34" charset="0"/>
                <a:cs typeface="Andalus" panose="02020603050405020304" pitchFamily="18" charset="-78"/>
              </a:rPr>
              <a:t> the use of marijuana by employees.”</a:t>
            </a:r>
          </a:p>
        </p:txBody>
      </p:sp>
    </p:spTree>
    <p:extLst>
      <p:ext uri="{BB962C8B-B14F-4D97-AF65-F5344CB8AC3E}">
        <p14:creationId xmlns:p14="http://schemas.microsoft.com/office/powerpoint/2010/main" val="1226020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Sue\Documents\1-Marijuana Studies Program\Aecelis and Bodman Foundation Proposal\3-complianc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299" y="549529"/>
            <a:ext cx="2529254" cy="2542463"/>
          </a:xfrm>
          <a:prstGeom prst="rect">
            <a:avLst/>
          </a:prstGeom>
          <a:noFill/>
          <a:ln>
            <a:noFill/>
          </a:ln>
        </p:spPr>
      </p:pic>
      <p:sp>
        <p:nvSpPr>
          <p:cNvPr id="3" name="TextBox 2"/>
          <p:cNvSpPr txBox="1"/>
          <p:nvPr/>
        </p:nvSpPr>
        <p:spPr>
          <a:xfrm>
            <a:off x="3723588" y="622169"/>
            <a:ext cx="6881567" cy="6100131"/>
          </a:xfrm>
          <a:prstGeom prst="rect">
            <a:avLst/>
          </a:prstGeom>
          <a:noFill/>
        </p:spPr>
        <p:txBody>
          <a:bodyPr wrap="square" rtlCol="0">
            <a:spAutoFit/>
          </a:bodyPr>
          <a:lstStyle/>
          <a:p>
            <a:pPr>
              <a:lnSpc>
                <a:spcPct val="80000"/>
              </a:lnSpc>
            </a:pPr>
            <a:r>
              <a:rPr lang="en-US" sz="3200" b="1" spc="-80" dirty="0">
                <a:latin typeface="Arial" panose="020B0604020202020204" pitchFamily="34" charset="0"/>
                <a:cs typeface="Arial" panose="020B0604020202020204" pitchFamily="34" charset="0"/>
              </a:rPr>
              <a:t>How can employers with employees in multiple states comply with marijuana laws that differ from state to state </a:t>
            </a:r>
            <a:r>
              <a:rPr lang="en-US" sz="3200" b="1" spc="-80" dirty="0" smtClean="0">
                <a:latin typeface="Arial" panose="020B0604020202020204" pitchFamily="34" charset="0"/>
                <a:cs typeface="Arial" panose="020B0604020202020204" pitchFamily="34" charset="0"/>
              </a:rPr>
              <a:t>– and </a:t>
            </a:r>
            <a:r>
              <a:rPr lang="en-US" sz="3200" b="1" spc="-80" dirty="0">
                <a:latin typeface="Arial" panose="020B0604020202020204" pitchFamily="34" charset="0"/>
                <a:cs typeface="Arial" panose="020B0604020202020204" pitchFamily="34" charset="0"/>
              </a:rPr>
              <a:t>with federal law?</a:t>
            </a:r>
            <a:endParaRPr lang="en-US" sz="3200" spc="-80" dirty="0">
              <a:latin typeface="Arial" panose="020B0604020202020204" pitchFamily="34" charset="0"/>
              <a:cs typeface="Arial" panose="020B0604020202020204" pitchFamily="34" charset="0"/>
            </a:endParaRPr>
          </a:p>
          <a:p>
            <a:endParaRPr lang="en-US" sz="2400" b="1" dirty="0" smtClean="0">
              <a:latin typeface="Arial" panose="020B0604020202020204" pitchFamily="34" charset="0"/>
              <a:cs typeface="Arial" panose="020B0604020202020204" pitchFamily="34" charset="0"/>
            </a:endParaRPr>
          </a:p>
          <a:p>
            <a:r>
              <a:rPr lang="en-US" sz="2000" spc="-60" dirty="0">
                <a:latin typeface="Arial" panose="020B0604020202020204" pitchFamily="34" charset="0"/>
                <a:cs typeface="Arial" panose="020B0604020202020204" pitchFamily="34" charset="0"/>
              </a:rPr>
              <a:t>To what lengths do employers have to go to comply with marijuana-friendly laws vis-à-vis their employees</a:t>
            </a:r>
            <a:r>
              <a:rPr lang="en-US" sz="2000" spc="-60" dirty="0" smtClean="0">
                <a:latin typeface="Arial" panose="020B0604020202020204" pitchFamily="34" charset="0"/>
                <a:cs typeface="Arial" panose="020B0604020202020204" pitchFamily="34" charset="0"/>
              </a:rPr>
              <a:t>? </a:t>
            </a:r>
          </a:p>
          <a:p>
            <a:endParaRPr lang="en-US" sz="2000" spc="-60" dirty="0">
              <a:latin typeface="Arial" panose="020B0604020202020204" pitchFamily="34" charset="0"/>
              <a:cs typeface="Arial" panose="020B0604020202020204" pitchFamily="34" charset="0"/>
            </a:endParaRPr>
          </a:p>
          <a:p>
            <a:r>
              <a:rPr lang="en-US" sz="2000" spc="-60" dirty="0" smtClean="0">
                <a:latin typeface="Arial" panose="020B0604020202020204" pitchFamily="34" charset="0"/>
                <a:cs typeface="Arial" panose="020B0604020202020204" pitchFamily="34" charset="0"/>
              </a:rPr>
              <a:t>Must employers allow employees to use medical marijauna on the job?</a:t>
            </a:r>
          </a:p>
          <a:p>
            <a:endParaRPr lang="en-US" sz="2000" spc="-60" dirty="0">
              <a:latin typeface="Arial" panose="020B0604020202020204" pitchFamily="34" charset="0"/>
              <a:cs typeface="Arial" panose="020B0604020202020204" pitchFamily="34" charset="0"/>
            </a:endParaRPr>
          </a:p>
          <a:p>
            <a:r>
              <a:rPr lang="en-US" sz="2000" spc="-60" dirty="0" smtClean="0">
                <a:latin typeface="Arial" panose="020B0604020202020204" pitchFamily="34" charset="0"/>
                <a:cs typeface="Arial" panose="020B0604020202020204" pitchFamily="34" charset="0"/>
              </a:rPr>
              <a:t>If employers with federal contracts do business in legal marijauna states, how can they comply with federal mandates to maintain drug-free workplaces? </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400" b="1" dirty="0" smtClean="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4978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11222" y="-21972"/>
            <a:ext cx="6778221" cy="6879972"/>
          </a:xfrm>
          <a:prstGeom prst="rect">
            <a:avLst/>
          </a:prstGeom>
        </p:spPr>
      </p:pic>
    </p:spTree>
    <p:extLst>
      <p:ext uri="{BB962C8B-B14F-4D97-AF65-F5344CB8AC3E}">
        <p14:creationId xmlns:p14="http://schemas.microsoft.com/office/powerpoint/2010/main" val="1660713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08565" y="5952796"/>
            <a:ext cx="974864" cy="55959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445" y="768504"/>
            <a:ext cx="3514065" cy="5310901"/>
          </a:xfrm>
          <a:prstGeom prst="rect">
            <a:avLst/>
          </a:prstGeom>
          <a:ln w="228600" cap="sq" cmpd="thickThin">
            <a:solidFill>
              <a:srgbClr val="000000"/>
            </a:solidFill>
            <a:prstDash val="solid"/>
            <a:miter lim="800000"/>
          </a:ln>
          <a:effectLst>
            <a:innerShdw blurRad="76200">
              <a:srgbClr val="000000"/>
            </a:innerShdw>
          </a:effectLst>
        </p:spPr>
      </p:pic>
      <p:sp>
        <p:nvSpPr>
          <p:cNvPr id="9" name="TextBox 8"/>
          <p:cNvSpPr txBox="1"/>
          <p:nvPr/>
        </p:nvSpPr>
        <p:spPr>
          <a:xfrm>
            <a:off x="5762817" y="921732"/>
            <a:ext cx="5633180" cy="4616648"/>
          </a:xfrm>
          <a:prstGeom prst="wedgeRectCallout">
            <a:avLst>
              <a:gd name="adj1" fmla="val -43309"/>
              <a:gd name="adj2" fmla="val 61586"/>
            </a:avLst>
          </a:prstGeom>
        </p:spPr>
        <p:style>
          <a:lnRef idx="1">
            <a:schemeClr val="accent3"/>
          </a:lnRef>
          <a:fillRef idx="3">
            <a:schemeClr val="accent3"/>
          </a:fillRef>
          <a:effectRef idx="2">
            <a:schemeClr val="accent3"/>
          </a:effectRef>
          <a:fontRef idx="minor">
            <a:schemeClr val="lt1"/>
          </a:fontRef>
        </p:style>
        <p:txBody>
          <a:bodyPr wrap="square" rtlCol="0" anchor="ctr">
            <a:spAutoFit/>
          </a:bodyPr>
          <a:lstStyle/>
          <a:p>
            <a:pPr algn="ctr">
              <a:lnSpc>
                <a:spcPct val="150000"/>
              </a:lnSpc>
            </a:pPr>
            <a:r>
              <a:rPr lang="en-US" sz="2800" dirty="0" smtClean="0"/>
              <a:t>“Every existing Colorado law that is not compliant with Amendment 64 should be changed  …. because an employee’s Constitutional Right to use marijuana supersedes an employer’s right to drug test.”</a:t>
            </a:r>
          </a:p>
          <a:p>
            <a:pPr algn="r">
              <a:lnSpc>
                <a:spcPct val="150000"/>
              </a:lnSpc>
            </a:pPr>
            <a:r>
              <a:rPr lang="en-US" sz="2800" dirty="0" smtClean="0"/>
              <a:t> </a:t>
            </a:r>
            <a:r>
              <a:rPr lang="en-US" sz="2400" dirty="0" smtClean="0"/>
              <a:t>– </a:t>
            </a:r>
            <a:r>
              <a:rPr lang="en-US" sz="2400" dirty="0" err="1" smtClean="0"/>
              <a:t>Kimberlie</a:t>
            </a:r>
            <a:r>
              <a:rPr lang="en-US" sz="2400" dirty="0" smtClean="0"/>
              <a:t> Ryan, </a:t>
            </a:r>
            <a:r>
              <a:rPr lang="en-US" sz="2400" dirty="0" err="1" smtClean="0"/>
              <a:t>Atty</a:t>
            </a:r>
            <a:endParaRPr lang="en-US" sz="2400"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0040" y="4111576"/>
            <a:ext cx="1582631" cy="2281270"/>
          </a:xfrm>
          <a:prstGeom prst="rect">
            <a:avLst/>
          </a:prstGeom>
        </p:spPr>
      </p:pic>
    </p:spTree>
    <p:extLst>
      <p:ext uri="{BB962C8B-B14F-4D97-AF65-F5344CB8AC3E}">
        <p14:creationId xmlns:p14="http://schemas.microsoft.com/office/powerpoint/2010/main" val="25662996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895643"/>
          </a:xfrm>
        </p:spPr>
        <p:txBody>
          <a:bodyPr/>
          <a:lstStyle/>
          <a:p>
            <a:pPr algn="ctr"/>
            <a:r>
              <a:rPr lang="en-US"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Quest Diagnostics Drug Test Index™</a:t>
            </a:r>
            <a:endParaRPr lang="en-US"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3" name="Content Placeholder 2"/>
          <p:cNvSpPr>
            <a:spLocks noGrp="1"/>
          </p:cNvSpPr>
          <p:nvPr>
            <p:ph idx="1"/>
          </p:nvPr>
        </p:nvSpPr>
        <p:spPr>
          <a:xfrm>
            <a:off x="1145649" y="6085897"/>
            <a:ext cx="9872871" cy="426493"/>
          </a:xfrm>
        </p:spPr>
        <p:txBody>
          <a:bodyPr>
            <a:normAutofit/>
          </a:bodyPr>
          <a:lstStyle/>
          <a:p>
            <a:pPr marL="45720" indent="0" algn="ctr">
              <a:buNone/>
            </a:pPr>
            <a:r>
              <a:rPr lang="en-US" sz="1600" dirty="0"/>
              <a:t>http://www.questdiagnostics.com/home/physicians/health-trends/drug-testing</a:t>
            </a:r>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08565" y="5952796"/>
            <a:ext cx="974864" cy="559594"/>
          </a:xfrm>
          <a:prstGeom prst="rect">
            <a:avLst/>
          </a:prstGeom>
        </p:spPr>
      </p:pic>
      <p:graphicFrame>
        <p:nvGraphicFramePr>
          <p:cNvPr id="8" name="Chart 7"/>
          <p:cNvGraphicFramePr/>
          <p:nvPr>
            <p:extLst>
              <p:ext uri="{D42A27DB-BD31-4B8C-83A1-F6EECF244321}">
                <p14:modId xmlns:p14="http://schemas.microsoft.com/office/powerpoint/2010/main" val="4153793530"/>
              </p:ext>
            </p:extLst>
          </p:nvPr>
        </p:nvGraphicFramePr>
        <p:xfrm>
          <a:off x="2214762" y="1505243"/>
          <a:ext cx="7624690" cy="44924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624414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0271" y="587242"/>
            <a:ext cx="4637994" cy="1737360"/>
          </a:xfrm>
        </p:spPr>
        <p:txBody>
          <a:bodyPr anchor="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smtClean="0">
                <a:ln/>
                <a:solidFill>
                  <a:schemeClr val="accent3"/>
                </a:solidFill>
              </a:rPr>
              <a:t>Job Applicants at CO Electric Company</a:t>
            </a:r>
            <a:endParaRPr lang="en-US" sz="3600" b="1" dirty="0">
              <a:ln/>
              <a:solidFill>
                <a:schemeClr val="accent3"/>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56811" y="2318273"/>
            <a:ext cx="2766333" cy="2028644"/>
          </a:xfrm>
          <a:effectLst>
            <a:softEdge rad="317500"/>
          </a:effectLst>
        </p:spPr>
      </p:pic>
      <p:sp>
        <p:nvSpPr>
          <p:cNvPr id="6" name="Text Placeholder 5"/>
          <p:cNvSpPr>
            <a:spLocks noGrp="1"/>
          </p:cNvSpPr>
          <p:nvPr>
            <p:ph type="body" sz="half" idx="2"/>
          </p:nvPr>
        </p:nvSpPr>
        <p:spPr>
          <a:xfrm>
            <a:off x="389034" y="1290741"/>
            <a:ext cx="5190979" cy="4775966"/>
          </a:xfrm>
        </p:spPr>
        <p:txBody>
          <a:bodyPr anchor="ctr">
            <a:noAutofit/>
          </a:bodyPr>
          <a:lstStyle/>
          <a:p>
            <a:pPr algn="ctr"/>
            <a:r>
              <a:rPr lang="en-US" sz="2400" b="1" u="sng" dirty="0" smtClean="0">
                <a:solidFill>
                  <a:schemeClr val="tx1"/>
                </a:solidFill>
                <a:latin typeface="Arial Narrow" panose="020B0606020202030204" pitchFamily="34" charset="0"/>
                <a:cs typeface="Aparajita" panose="020B0604020202020204" pitchFamily="34" charset="0"/>
              </a:rPr>
              <a:t>February 2015</a:t>
            </a:r>
          </a:p>
          <a:p>
            <a:pPr algn="ctr"/>
            <a:r>
              <a:rPr lang="en-US" sz="2400" dirty="0" smtClean="0">
                <a:solidFill>
                  <a:schemeClr val="tx1"/>
                </a:solidFill>
                <a:latin typeface="Arial Narrow" panose="020B0606020202030204" pitchFamily="34" charset="0"/>
                <a:cs typeface="Aparajita" panose="020B0604020202020204" pitchFamily="34" charset="0"/>
              </a:rPr>
              <a:t>12 applicants in the pre-employment process</a:t>
            </a:r>
          </a:p>
          <a:p>
            <a:pPr algn="ctr"/>
            <a:r>
              <a:rPr lang="en-US" sz="2400" dirty="0" smtClean="0">
                <a:solidFill>
                  <a:schemeClr val="tx1"/>
                </a:solidFill>
                <a:latin typeface="Arial Narrow" panose="020B0606020202030204" pitchFamily="34" charset="0"/>
                <a:cs typeface="Aparajita" panose="020B0604020202020204" pitchFamily="34" charset="0"/>
              </a:rPr>
              <a:t>Mobile drug test collector arrives </a:t>
            </a:r>
          </a:p>
          <a:p>
            <a:pPr algn="ctr"/>
            <a:r>
              <a:rPr lang="en-US" sz="2400" b="1" i="1" dirty="0" smtClean="0">
                <a:solidFill>
                  <a:schemeClr val="tx1"/>
                </a:solidFill>
                <a:latin typeface="Arial Narrow" panose="020B0606020202030204" pitchFamily="34" charset="0"/>
                <a:cs typeface="Aparajita" panose="020B0604020202020204" pitchFamily="34" charset="0"/>
              </a:rPr>
              <a:t>9 applicants walk-out</a:t>
            </a:r>
          </a:p>
          <a:p>
            <a:pPr algn="ctr"/>
            <a:r>
              <a:rPr lang="en-US" sz="2400" dirty="0" smtClean="0">
                <a:solidFill>
                  <a:schemeClr val="tx1"/>
                </a:solidFill>
                <a:latin typeface="Arial Narrow" panose="020B0606020202030204" pitchFamily="34" charset="0"/>
                <a:cs typeface="Aparajita" panose="020B0604020202020204" pitchFamily="34" charset="0"/>
              </a:rPr>
              <a:t>3 complete pre-employment drug screen</a:t>
            </a:r>
          </a:p>
          <a:p>
            <a:pPr algn="ctr"/>
            <a:r>
              <a:rPr lang="en-US" sz="2400" b="1" dirty="0" smtClean="0">
                <a:solidFill>
                  <a:schemeClr val="tx1"/>
                </a:solidFill>
                <a:latin typeface="Arial Narrow" panose="020B0606020202030204" pitchFamily="34" charset="0"/>
                <a:cs typeface="Aparajita" panose="020B0604020202020204" pitchFamily="34" charset="0"/>
              </a:rPr>
              <a:t>2 pass the drug screen</a:t>
            </a:r>
          </a:p>
          <a:p>
            <a:pPr algn="ctr"/>
            <a:r>
              <a:rPr lang="en-US" sz="2400" dirty="0" smtClean="0">
                <a:solidFill>
                  <a:schemeClr val="tx1"/>
                </a:solidFill>
                <a:latin typeface="Arial Narrow" panose="020B0606020202030204" pitchFamily="34" charset="0"/>
                <a:cs typeface="Aparajita" panose="020B0604020202020204" pitchFamily="34" charset="0"/>
              </a:rPr>
              <a:t>1 fails (THC positive)</a:t>
            </a:r>
            <a:endParaRPr lang="en-US" sz="2400" dirty="0">
              <a:solidFill>
                <a:schemeClr val="tx1"/>
              </a:solidFill>
              <a:latin typeface="Arial Narrow" panose="020B0606020202030204" pitchFamily="34" charset="0"/>
              <a:cs typeface="Aparajita" panose="020B0604020202020204" pitchFamily="34"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1535" t="-559" r="18629" b="559"/>
          <a:stretch/>
        </p:blipFill>
        <p:spPr>
          <a:xfrm>
            <a:off x="5303520" y="1247067"/>
            <a:ext cx="3324113" cy="3847652"/>
          </a:xfrm>
          <a:prstGeom prst="rect">
            <a:avLst/>
          </a:prstGeom>
          <a:effectLst>
            <a:softEdge rad="317500"/>
          </a:effectLst>
        </p:spPr>
      </p:pic>
      <p:sp>
        <p:nvSpPr>
          <p:cNvPr id="9" name="TextBox 8"/>
          <p:cNvSpPr txBox="1"/>
          <p:nvPr/>
        </p:nvSpPr>
        <p:spPr>
          <a:xfrm>
            <a:off x="8301508" y="2663061"/>
            <a:ext cx="989704" cy="1015663"/>
          </a:xfrm>
          <a:prstGeom prst="rect">
            <a:avLst/>
          </a:prstGeom>
          <a:noFill/>
        </p:spPr>
        <p:txBody>
          <a:bodyPr wrap="square" rtlCol="0">
            <a:spAutoFit/>
          </a:bodyPr>
          <a:lstStyle/>
          <a:p>
            <a:r>
              <a:rPr lang="en-US" sz="6000" b="1" dirty="0" smtClean="0"/>
              <a:t>vs</a:t>
            </a:r>
            <a:endParaRPr lang="en-US" sz="6000" b="1" dirty="0"/>
          </a:p>
        </p:txBody>
      </p:sp>
      <p:pic>
        <p:nvPicPr>
          <p:cNvPr id="10" name="Picture 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08565" y="5952796"/>
            <a:ext cx="974864" cy="559594"/>
          </a:xfrm>
          <a:prstGeom prst="rect">
            <a:avLst/>
          </a:prstGeom>
        </p:spPr>
      </p:pic>
    </p:spTree>
    <p:extLst>
      <p:ext uri="{BB962C8B-B14F-4D97-AF65-F5344CB8AC3E}">
        <p14:creationId xmlns:p14="http://schemas.microsoft.com/office/powerpoint/2010/main" val="6074262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5716" y="430305"/>
            <a:ext cx="11577713" cy="959502"/>
          </a:xfrm>
        </p:spPr>
        <p:txBody>
          <a:bodyPr anchor="ctr"/>
          <a:lstStyle/>
          <a:p>
            <a:pPr algn="ctr"/>
            <a:r>
              <a:rPr lang="en-US"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Looking Outside the State for Qualified Employees</a:t>
            </a:r>
            <a:endPar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6" name="Text Placeholder 5"/>
          <p:cNvSpPr>
            <a:spLocks noGrp="1"/>
          </p:cNvSpPr>
          <p:nvPr>
            <p:ph type="body" sz="half" idx="2"/>
          </p:nvPr>
        </p:nvSpPr>
        <p:spPr>
          <a:xfrm>
            <a:off x="7132320" y="1848862"/>
            <a:ext cx="4623944" cy="3454658"/>
          </a:xfrm>
          <a:prstGeom prst="ellipse">
            <a:avLst/>
          </a:prstGeom>
          <a:ln w="57150"/>
        </p:spPr>
        <p:style>
          <a:lnRef idx="2">
            <a:schemeClr val="accent4"/>
          </a:lnRef>
          <a:fillRef idx="1">
            <a:schemeClr val="lt1"/>
          </a:fillRef>
          <a:effectRef idx="0">
            <a:schemeClr val="accent4"/>
          </a:effectRef>
          <a:fontRef idx="minor">
            <a:schemeClr val="dk1"/>
          </a:fontRef>
        </p:style>
        <p:txBody>
          <a:bodyPr>
            <a:normAutofit fontScale="92500" lnSpcReduction="20000"/>
          </a:bodyPr>
          <a:lstStyle/>
          <a:p>
            <a:pPr algn="ctr">
              <a:lnSpc>
                <a:spcPct val="110000"/>
              </a:lnSpc>
            </a:pPr>
            <a:r>
              <a:rPr lang="en-US" sz="2200" dirty="0" smtClean="0">
                <a:effectLst>
                  <a:outerShdw blurRad="38100" dist="38100" dir="2700000" algn="tl">
                    <a:srgbClr val="000000">
                      <a:alpha val="43137"/>
                    </a:srgbClr>
                  </a:outerShdw>
                </a:effectLst>
              </a:rPr>
              <a:t>Jim Johnson </a:t>
            </a:r>
            <a:r>
              <a:rPr lang="en-US" sz="2200" dirty="0">
                <a:effectLst>
                  <a:outerShdw blurRad="38100" dist="38100" dir="2700000" algn="tl">
                    <a:srgbClr val="000000">
                      <a:alpha val="43137"/>
                    </a:srgbClr>
                  </a:outerShdw>
                </a:effectLst>
              </a:rPr>
              <a:t>said his company has encountered so many job candidates who have failed pre-employment drug tests because of their THC </a:t>
            </a:r>
            <a:r>
              <a:rPr lang="en-US" sz="2200" dirty="0" smtClean="0">
                <a:effectLst>
                  <a:outerShdw blurRad="38100" dist="38100" dir="2700000" algn="tl">
                    <a:srgbClr val="000000">
                      <a:alpha val="43137"/>
                    </a:srgbClr>
                  </a:outerShdw>
                </a:effectLst>
              </a:rPr>
              <a:t>use … </a:t>
            </a:r>
            <a:r>
              <a:rPr lang="en-US" sz="2200" dirty="0">
                <a:effectLst>
                  <a:outerShdw blurRad="38100" dist="38100" dir="2700000" algn="tl">
                    <a:srgbClr val="000000">
                      <a:alpha val="43137"/>
                    </a:srgbClr>
                  </a:outerShdw>
                </a:effectLst>
              </a:rPr>
              <a:t>it is actively recruiting construction workers from other </a:t>
            </a:r>
            <a:r>
              <a:rPr lang="en-US" sz="2200" dirty="0" smtClean="0">
                <a:effectLst>
                  <a:outerShdw blurRad="38100" dist="38100" dir="2700000" algn="tl">
                    <a:srgbClr val="000000">
                      <a:alpha val="43137"/>
                    </a:srgbClr>
                  </a:outerShdw>
                </a:effectLst>
              </a:rPr>
              <a:t>states</a:t>
            </a:r>
            <a:r>
              <a:rPr lang="en-US" sz="2000" dirty="0" smtClean="0"/>
              <a:t>.</a:t>
            </a:r>
            <a:endParaRPr lang="en-US" sz="2000" dirty="0">
              <a:solidFill>
                <a:schemeClr val="tx1"/>
              </a:solidFill>
              <a:latin typeface="Aparajita" panose="020B0604020202020204" pitchFamily="34" charset="0"/>
              <a:cs typeface="Aparajita" panose="020B0604020202020204" pitchFamily="34" charset="0"/>
            </a:endParaRPr>
          </a:p>
        </p:txBody>
      </p:sp>
      <p:pic>
        <p:nvPicPr>
          <p:cNvPr id="10" name="Picture 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08565" y="5952796"/>
            <a:ext cx="974864" cy="559594"/>
          </a:xfrm>
          <a:prstGeom prst="rect">
            <a:avLst/>
          </a:prstGeom>
        </p:spPr>
      </p:pic>
      <p:sp>
        <p:nvSpPr>
          <p:cNvPr id="3" name="TextBox 2"/>
          <p:cNvSpPr txBox="1"/>
          <p:nvPr/>
        </p:nvSpPr>
        <p:spPr>
          <a:xfrm>
            <a:off x="2433709" y="6137462"/>
            <a:ext cx="7891976" cy="369332"/>
          </a:xfrm>
          <a:prstGeom prst="rect">
            <a:avLst/>
          </a:prstGeom>
          <a:noFill/>
        </p:spPr>
        <p:txBody>
          <a:bodyPr wrap="square" rtlCol="0">
            <a:spAutoFit/>
          </a:bodyPr>
          <a:lstStyle/>
          <a:p>
            <a:r>
              <a:rPr lang="en-US" dirty="0">
                <a:hlinkClick r:id="rId3"/>
              </a:rPr>
              <a:t>http://</a:t>
            </a:r>
            <a:r>
              <a:rPr lang="en-US" dirty="0" smtClean="0">
                <a:hlinkClick r:id="rId3"/>
              </a:rPr>
              <a:t>gazette.com/drug-use-a-problem-for-employers/article/1548427</a:t>
            </a:r>
            <a:r>
              <a:rPr lang="en-US" dirty="0" smtClean="0"/>
              <a:t> </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053" y="1389807"/>
            <a:ext cx="6738427" cy="4488316"/>
          </a:xfrm>
          <a:prstGeom prst="rect">
            <a:avLst/>
          </a:prstGeom>
          <a:effectLst>
            <a:softEdge rad="317500"/>
          </a:effectLst>
        </p:spPr>
      </p:pic>
      <p:sp>
        <p:nvSpPr>
          <p:cNvPr id="11" name="TextBox 10"/>
          <p:cNvSpPr txBox="1"/>
          <p:nvPr/>
        </p:nvSpPr>
        <p:spPr>
          <a:xfrm>
            <a:off x="7540817" y="1741371"/>
            <a:ext cx="970671" cy="1785104"/>
          </a:xfrm>
          <a:prstGeom prst="rect">
            <a:avLst/>
          </a:prstGeom>
          <a:noFill/>
        </p:spPr>
        <p:txBody>
          <a:bodyPr wrap="square" rtlCol="0">
            <a:spAutoFit/>
          </a:bodyPr>
          <a:lstStyle/>
          <a:p>
            <a:r>
              <a:rPr lang="en-US" sz="11000" dirty="0" smtClean="0">
                <a:latin typeface="Times New Roman" panose="02020603050405020304" pitchFamily="18" charset="0"/>
                <a:cs typeface="Times New Roman" panose="02020603050405020304" pitchFamily="18" charset="0"/>
              </a:rPr>
              <a:t>“</a:t>
            </a:r>
            <a:endParaRPr lang="en-US" sz="110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0908565" y="3805718"/>
            <a:ext cx="970671" cy="1785104"/>
          </a:xfrm>
          <a:prstGeom prst="rect">
            <a:avLst/>
          </a:prstGeom>
          <a:noFill/>
        </p:spPr>
        <p:txBody>
          <a:bodyPr wrap="square" rtlCol="0">
            <a:spAutoFit/>
          </a:bodyPr>
          <a:lstStyle/>
          <a:p>
            <a:r>
              <a:rPr lang="en-US" sz="11000" dirty="0" smtClean="0">
                <a:latin typeface="Times New Roman" panose="02020603050405020304" pitchFamily="18" charset="0"/>
                <a:cs typeface="Times New Roman" panose="02020603050405020304" pitchFamily="18" charset="0"/>
              </a:rPr>
              <a:t>”</a:t>
            </a:r>
            <a:endParaRPr lang="en-US" sz="110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8142445" y="4698270"/>
            <a:ext cx="2532185" cy="366099"/>
          </a:xfrm>
          <a:prstGeom prst="rect">
            <a:avLst/>
          </a:prstGeom>
          <a:noFill/>
        </p:spPr>
        <p:txBody>
          <a:bodyPr wrap="square" rtlCol="0">
            <a:spAutoFit/>
          </a:bodyPr>
          <a:lstStyle/>
          <a:p>
            <a:pPr algn="ctr"/>
            <a:r>
              <a:rPr lang="en-US" dirty="0" smtClean="0"/>
              <a:t>GE Johnson</a:t>
            </a:r>
            <a:endParaRPr lang="en-US" dirty="0"/>
          </a:p>
        </p:txBody>
      </p:sp>
    </p:spTree>
    <p:extLst>
      <p:ext uri="{BB962C8B-B14F-4D97-AF65-F5344CB8AC3E}">
        <p14:creationId xmlns:p14="http://schemas.microsoft.com/office/powerpoint/2010/main" val="17656166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7997" y="357484"/>
            <a:ext cx="6373906" cy="6373906"/>
          </a:xfrm>
          <a:prstGeom prst="rect">
            <a:avLst/>
          </a:prstGeom>
        </p:spPr>
      </p:pic>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08565" y="5952796"/>
            <a:ext cx="974864" cy="559594"/>
          </a:xfrm>
          <a:prstGeom prst="rect">
            <a:avLst/>
          </a:prstGeom>
        </p:spPr>
      </p:pic>
      <p:sp>
        <p:nvSpPr>
          <p:cNvPr id="2" name="TextBox 1"/>
          <p:cNvSpPr txBox="1"/>
          <p:nvPr/>
        </p:nvSpPr>
        <p:spPr>
          <a:xfrm>
            <a:off x="436097" y="613871"/>
            <a:ext cx="6175718" cy="5031120"/>
          </a:xfrm>
          <a:prstGeom prst="ellipse">
            <a:avLst/>
          </a:prstGeom>
          <a:ln w="762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150000"/>
              </a:lnSpc>
            </a:pPr>
            <a:r>
              <a:rPr lang="en-US" sz="2400" dirty="0" smtClean="0">
                <a:effectLst>
                  <a:outerShdw blurRad="38100" dist="38100" dir="2700000" algn="tl">
                    <a:srgbClr val="000000">
                      <a:alpha val="43137"/>
                    </a:srgbClr>
                  </a:outerShdw>
                </a:effectLst>
                <a:latin typeface="Arial Narrow" panose="020B0606020202030204" pitchFamily="34" charset="0"/>
              </a:rPr>
              <a:t>“In February,” Leona </a:t>
            </a:r>
            <a:r>
              <a:rPr lang="en-US" sz="2400" dirty="0" err="1" smtClean="0">
                <a:effectLst>
                  <a:outerShdw blurRad="38100" dist="38100" dir="2700000" algn="tl">
                    <a:srgbClr val="000000">
                      <a:alpha val="43137"/>
                    </a:srgbClr>
                  </a:outerShdw>
                </a:effectLst>
                <a:latin typeface="Arial Narrow" panose="020B0606020202030204" pitchFamily="34" charset="0"/>
              </a:rPr>
              <a:t>Willener</a:t>
            </a:r>
            <a:r>
              <a:rPr lang="en-US" sz="2400" dirty="0" smtClean="0">
                <a:effectLst>
                  <a:outerShdw blurRad="38100" dist="38100" dir="2700000" algn="tl">
                    <a:srgbClr val="000000">
                      <a:alpha val="43137"/>
                    </a:srgbClr>
                  </a:outerShdw>
                </a:effectLst>
                <a:latin typeface="Arial Narrow" panose="020B0606020202030204" pitchFamily="34" charset="0"/>
              </a:rPr>
              <a:t> </a:t>
            </a:r>
            <a:r>
              <a:rPr lang="en-US" sz="2400" dirty="0">
                <a:effectLst>
                  <a:outerShdw blurRad="38100" dist="38100" dir="2700000" algn="tl">
                    <a:srgbClr val="000000">
                      <a:alpha val="43137"/>
                    </a:srgbClr>
                  </a:outerShdw>
                </a:effectLst>
                <a:latin typeface="Arial Narrow" panose="020B0606020202030204" pitchFamily="34" charset="0"/>
              </a:rPr>
              <a:t>said, </a:t>
            </a:r>
            <a:r>
              <a:rPr lang="en-US" sz="2400" dirty="0" smtClean="0">
                <a:effectLst>
                  <a:outerShdw blurRad="38100" dist="38100" dir="2700000" algn="tl">
                    <a:srgbClr val="000000">
                      <a:alpha val="43137"/>
                    </a:srgbClr>
                  </a:outerShdw>
                </a:effectLst>
                <a:latin typeface="Arial Narrow" panose="020B0606020202030204" pitchFamily="34" charset="0"/>
              </a:rPr>
              <a:t>“more </a:t>
            </a:r>
            <a:r>
              <a:rPr lang="en-US" sz="2400" dirty="0">
                <a:effectLst>
                  <a:outerShdw blurRad="38100" dist="38100" dir="2700000" algn="tl">
                    <a:srgbClr val="000000">
                      <a:alpha val="43137"/>
                    </a:srgbClr>
                  </a:outerShdw>
                </a:effectLst>
                <a:latin typeface="Arial Narrow" panose="020B0606020202030204" pitchFamily="34" charset="0"/>
              </a:rPr>
              <a:t>than half the applicants who came to her company looking for work failed the required drug tests because of THC </a:t>
            </a:r>
            <a:r>
              <a:rPr lang="en-US" sz="2400" dirty="0" smtClean="0">
                <a:effectLst>
                  <a:outerShdw blurRad="38100" dist="38100" dir="2700000" algn="tl">
                    <a:srgbClr val="000000">
                      <a:alpha val="43137"/>
                    </a:srgbClr>
                  </a:outerShdw>
                </a:effectLst>
                <a:latin typeface="Arial Narrow" panose="020B0606020202030204" pitchFamily="34" charset="0"/>
              </a:rPr>
              <a:t>use … </a:t>
            </a:r>
            <a:r>
              <a:rPr lang="en-US" sz="2400" i="1" dirty="0" smtClean="0">
                <a:effectLst>
                  <a:outerShdw blurRad="38100" dist="38100" dir="2700000" algn="tl">
                    <a:srgbClr val="000000">
                      <a:alpha val="43137"/>
                    </a:srgbClr>
                  </a:outerShdw>
                </a:effectLst>
                <a:latin typeface="Arial Narrow" panose="020B0606020202030204" pitchFamily="34" charset="0"/>
              </a:rPr>
              <a:t>1 in 3 attempted to cheat the test.”</a:t>
            </a:r>
          </a:p>
          <a:p>
            <a:pPr algn="ctr">
              <a:lnSpc>
                <a:spcPct val="150000"/>
              </a:lnSpc>
            </a:pPr>
            <a:endParaRPr lang="en-US" sz="800" i="1" dirty="0">
              <a:effectLst>
                <a:outerShdw blurRad="38100" dist="38100" dir="2700000" algn="tl">
                  <a:srgbClr val="000000">
                    <a:alpha val="43137"/>
                  </a:srgbClr>
                </a:outerShdw>
              </a:effectLst>
              <a:latin typeface="Arial Narrow" panose="020B0606020202030204" pitchFamily="34" charset="0"/>
            </a:endParaRPr>
          </a:p>
        </p:txBody>
      </p:sp>
      <p:sp>
        <p:nvSpPr>
          <p:cNvPr id="3" name="Rectangle 2"/>
          <p:cNvSpPr/>
          <p:nvPr/>
        </p:nvSpPr>
        <p:spPr>
          <a:xfrm>
            <a:off x="862933" y="941979"/>
            <a:ext cx="811441" cy="1785104"/>
          </a:xfrm>
          <a:prstGeom prst="rect">
            <a:avLst/>
          </a:prstGeom>
        </p:spPr>
        <p:txBody>
          <a:bodyPr wrap="none">
            <a:spAutoFit/>
          </a:bodyPr>
          <a:lstStyle/>
          <a:p>
            <a:r>
              <a:rPr lang="en-US" sz="11000"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5367997" y="4077399"/>
            <a:ext cx="970671" cy="1785104"/>
          </a:xfrm>
          <a:prstGeom prst="rect">
            <a:avLst/>
          </a:prstGeom>
          <a:noFill/>
        </p:spPr>
        <p:txBody>
          <a:bodyPr wrap="square" rtlCol="0">
            <a:spAutoFit/>
          </a:bodyPr>
          <a:lstStyle/>
          <a:p>
            <a:r>
              <a:rPr lang="en-US" sz="11000" dirty="0" smtClean="0">
                <a:latin typeface="Times New Roman" panose="02020603050405020304" pitchFamily="18" charset="0"/>
                <a:cs typeface="Times New Roman" panose="02020603050405020304" pitchFamily="18" charset="0"/>
              </a:rPr>
              <a:t>”</a:t>
            </a:r>
            <a:endParaRPr lang="en-US" sz="11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550639" y="6143058"/>
            <a:ext cx="6061176" cy="307777"/>
          </a:xfrm>
          <a:prstGeom prst="rect">
            <a:avLst/>
          </a:prstGeom>
          <a:noFill/>
        </p:spPr>
        <p:txBody>
          <a:bodyPr wrap="square" rtlCol="0">
            <a:spAutoFit/>
          </a:bodyPr>
          <a:lstStyle/>
          <a:p>
            <a:pPr algn="ctr"/>
            <a:r>
              <a:rPr lang="en-US" sz="1400" dirty="0">
                <a:hlinkClick r:id="rId4"/>
              </a:rPr>
              <a:t>http://</a:t>
            </a:r>
            <a:r>
              <a:rPr lang="en-US" sz="1400" dirty="0" smtClean="0">
                <a:hlinkClick r:id="rId4"/>
              </a:rPr>
              <a:t>gazette.com/drug-use-a-problem-for-employers/article/1548427</a:t>
            </a:r>
            <a:r>
              <a:rPr lang="en-US" sz="1400" dirty="0" smtClean="0"/>
              <a:t> </a:t>
            </a:r>
            <a:endParaRPr lang="en-US" sz="1400" dirty="0"/>
          </a:p>
        </p:txBody>
      </p:sp>
      <p:sp>
        <p:nvSpPr>
          <p:cNvPr id="4" name="TextBox 3"/>
          <p:cNvSpPr txBox="1"/>
          <p:nvPr/>
        </p:nvSpPr>
        <p:spPr>
          <a:xfrm>
            <a:off x="2350303" y="4837358"/>
            <a:ext cx="2715065" cy="369332"/>
          </a:xfrm>
          <a:prstGeom prst="rect">
            <a:avLst/>
          </a:prstGeom>
          <a:noFill/>
        </p:spPr>
        <p:txBody>
          <a:bodyPr wrap="square" rtlCol="0">
            <a:spAutoFit/>
          </a:bodyPr>
          <a:lstStyle/>
          <a:p>
            <a:r>
              <a:rPr lang="en-US" dirty="0" smtClean="0"/>
              <a:t>Colorado Staffing Agency</a:t>
            </a:r>
            <a:endParaRPr lang="en-US" dirty="0"/>
          </a:p>
        </p:txBody>
      </p:sp>
    </p:spTree>
    <p:extLst>
      <p:ext uri="{BB962C8B-B14F-4D97-AF65-F5344CB8AC3E}">
        <p14:creationId xmlns:p14="http://schemas.microsoft.com/office/powerpoint/2010/main" val="1018816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363" y="398900"/>
            <a:ext cx="9299252" cy="909395"/>
          </a:xfrm>
        </p:spPr>
        <p:txBody>
          <a:bodyPr anchor="ctr">
            <a:normAutofit/>
          </a:bodyPr>
          <a:lstStyle/>
          <a:p>
            <a:pPr algn="ctr"/>
            <a:r>
              <a:rPr 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EMPLOYER CHALLENGES</a:t>
            </a:r>
            <a:endPar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08565" y="5952796"/>
            <a:ext cx="974864" cy="559594"/>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8792" r="11301"/>
          <a:stretch/>
        </p:blipFill>
        <p:spPr>
          <a:xfrm>
            <a:off x="5859977" y="1308295"/>
            <a:ext cx="5533735" cy="4524291"/>
          </a:xfrm>
          <a:prstGeom prst="rect">
            <a:avLst/>
          </a:prstGeom>
          <a:effectLst>
            <a:softEdge rad="12700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0820" y="4107766"/>
            <a:ext cx="4179455" cy="2557257"/>
          </a:xfrm>
          <a:prstGeom prst="rect">
            <a:avLst/>
          </a:prstGeom>
          <a:effectLst>
            <a:softEdge rad="127000"/>
          </a:effectLst>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8376" r="26211"/>
          <a:stretch/>
        </p:blipFill>
        <p:spPr>
          <a:xfrm>
            <a:off x="877601" y="1444441"/>
            <a:ext cx="3388171" cy="3444497"/>
          </a:xfrm>
          <a:prstGeom prst="rect">
            <a:avLst/>
          </a:prstGeom>
          <a:effectLst>
            <a:softEdge rad="317500"/>
          </a:effectLst>
        </p:spPr>
      </p:pic>
    </p:spTree>
    <p:extLst>
      <p:ext uri="{BB962C8B-B14F-4D97-AF65-F5344CB8AC3E}">
        <p14:creationId xmlns:p14="http://schemas.microsoft.com/office/powerpoint/2010/main" val="30918468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6379" r="8436" b="18920"/>
          <a:stretch/>
        </p:blipFill>
        <p:spPr>
          <a:xfrm>
            <a:off x="235322" y="4385129"/>
            <a:ext cx="4221407" cy="2237187"/>
          </a:xfrm>
          <a:prstGeom prst="rect">
            <a:avLst/>
          </a:prstGeom>
          <a:effectLst>
            <a:softEdge rad="317500"/>
          </a:effectLst>
        </p:spPr>
      </p:pic>
      <p:pic>
        <p:nvPicPr>
          <p:cNvPr id="11" name="Picture 1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08565" y="5952796"/>
            <a:ext cx="974864" cy="55959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171" y="975179"/>
            <a:ext cx="3848100" cy="3409950"/>
          </a:xfrm>
          <a:prstGeom prst="rect">
            <a:avLst/>
          </a:prstGeom>
          <a:effectLst>
            <a:softEdge rad="127000"/>
          </a:effec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4895" y="832271"/>
            <a:ext cx="4070965" cy="4171071"/>
          </a:xfrm>
          <a:prstGeom prst="rect">
            <a:avLst/>
          </a:prstGeom>
          <a:effectLst>
            <a:softEdge rad="317500"/>
          </a:effectLst>
        </p:spPr>
      </p:pic>
      <p:pic>
        <p:nvPicPr>
          <p:cNvPr id="15" name="Picture 14"/>
          <p:cNvPicPr>
            <a:picLocks noChangeAspect="1"/>
          </p:cNvPicPr>
          <p:nvPr/>
        </p:nvPicPr>
        <p:blipFill rotWithShape="1">
          <a:blip r:embed="rId7">
            <a:extLst>
              <a:ext uri="{28A0092B-C50C-407E-A947-70E740481C1C}">
                <a14:useLocalDpi xmlns:a14="http://schemas.microsoft.com/office/drawing/2010/main" val="0"/>
              </a:ext>
            </a:extLst>
          </a:blip>
          <a:srcRect l="-1231" t="12513" r="10274" b="14257"/>
          <a:stretch/>
        </p:blipFill>
        <p:spPr>
          <a:xfrm>
            <a:off x="7533487" y="461263"/>
            <a:ext cx="4431323" cy="3567711"/>
          </a:xfrm>
          <a:prstGeom prst="rect">
            <a:avLst/>
          </a:prstGeom>
          <a:effectLst>
            <a:softEdge rad="127000"/>
          </a:effectLst>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81413" y="4451199"/>
            <a:ext cx="2809762" cy="1971027"/>
          </a:xfrm>
          <a:prstGeom prst="rect">
            <a:avLst/>
          </a:prstGeom>
          <a:effectLst>
            <a:softEdge rad="63500"/>
          </a:effectLst>
        </p:spPr>
      </p:pic>
      <p:pic>
        <p:nvPicPr>
          <p:cNvPr id="17" name="Picture 16"/>
          <p:cNvPicPr>
            <a:picLocks noChangeAspect="1"/>
          </p:cNvPicPr>
          <p:nvPr/>
        </p:nvPicPr>
        <p:blipFill rotWithShape="1">
          <a:blip r:embed="rId9">
            <a:extLst>
              <a:ext uri="{28A0092B-C50C-407E-A947-70E740481C1C}">
                <a14:useLocalDpi xmlns:a14="http://schemas.microsoft.com/office/drawing/2010/main" val="0"/>
              </a:ext>
            </a:extLst>
          </a:blip>
          <a:srcRect l="410" t="20512" r="-410" b="9949"/>
          <a:stretch/>
        </p:blipFill>
        <p:spPr>
          <a:xfrm>
            <a:off x="8006387" y="4194077"/>
            <a:ext cx="3204197" cy="2228149"/>
          </a:xfrm>
          <a:prstGeom prst="rect">
            <a:avLst/>
          </a:prstGeom>
          <a:effectLst>
            <a:softEdge rad="127000"/>
          </a:effectLst>
        </p:spPr>
      </p:pic>
      <p:sp>
        <p:nvSpPr>
          <p:cNvPr id="13" name="Title 1"/>
          <p:cNvSpPr txBox="1">
            <a:spLocks/>
          </p:cNvSpPr>
          <p:nvPr/>
        </p:nvSpPr>
        <p:spPr>
          <a:xfrm>
            <a:off x="1322363" y="398900"/>
            <a:ext cx="9299252" cy="9093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EMPLOYER CHALLENGES</a:t>
            </a:r>
            <a:endPar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extLst>
      <p:ext uri="{BB962C8B-B14F-4D97-AF65-F5344CB8AC3E}">
        <p14:creationId xmlns:p14="http://schemas.microsoft.com/office/powerpoint/2010/main" val="326086785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8444</TotalTime>
  <Words>1997</Words>
  <Application>Microsoft Macintosh PowerPoint</Application>
  <PresentationFormat>Custom</PresentationFormat>
  <Paragraphs>171</Paragraphs>
  <Slides>21</Slides>
  <Notes>11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Basis</vt:lpstr>
      <vt:lpstr>Colorado: Costing Employers</vt:lpstr>
      <vt:lpstr>Amendment 64 Employer Clause</vt:lpstr>
      <vt:lpstr>PowerPoint Presentation</vt:lpstr>
      <vt:lpstr>Quest Diagnostics Drug Test Index™</vt:lpstr>
      <vt:lpstr>Job Applicants at CO Electric Company</vt:lpstr>
      <vt:lpstr>Looking Outside the State for Qualified Employees</vt:lpstr>
      <vt:lpstr>PowerPoint Presentation</vt:lpstr>
      <vt:lpstr>EMPLOYER CHALLENGES</vt:lpstr>
      <vt:lpstr>PowerPoint Presentation</vt:lpstr>
      <vt:lpstr>Employer’s Rights</vt:lpstr>
      <vt:lpstr>Employer’s Rights</vt:lpstr>
      <vt:lpstr>Employer’s Rights</vt:lpstr>
      <vt:lpstr>PowerPoint Presentation</vt:lpstr>
      <vt:lpstr>Colorado: Costing Employers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Legalized Marijuana &amp; Workplace implications</dc:title>
  <dc:creator>Jo McGuire</dc:creator>
  <cp:lastModifiedBy>Kevin Sabet</cp:lastModifiedBy>
  <cp:revision>69</cp:revision>
  <dcterms:created xsi:type="dcterms:W3CDTF">2015-01-09T21:42:17Z</dcterms:created>
  <dcterms:modified xsi:type="dcterms:W3CDTF">2015-04-13T14:26:06Z</dcterms:modified>
</cp:coreProperties>
</file>