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2"/>
  </p:notesMasterIdLst>
  <p:sldIdLst>
    <p:sldId id="256" r:id="rId3"/>
    <p:sldId id="276" r:id="rId4"/>
    <p:sldId id="343" r:id="rId5"/>
    <p:sldId id="327" r:id="rId6"/>
    <p:sldId id="278" r:id="rId7"/>
    <p:sldId id="405" r:id="rId8"/>
    <p:sldId id="325" r:id="rId9"/>
    <p:sldId id="328" r:id="rId10"/>
    <p:sldId id="356" r:id="rId11"/>
    <p:sldId id="351" r:id="rId12"/>
    <p:sldId id="329" r:id="rId13"/>
    <p:sldId id="264" r:id="rId14"/>
    <p:sldId id="407" r:id="rId15"/>
    <p:sldId id="285" r:id="rId16"/>
    <p:sldId id="350" r:id="rId17"/>
    <p:sldId id="394" r:id="rId18"/>
    <p:sldId id="298" r:id="rId19"/>
    <p:sldId id="403" r:id="rId20"/>
    <p:sldId id="376" r:id="rId21"/>
    <p:sldId id="375" r:id="rId22"/>
    <p:sldId id="300" r:id="rId23"/>
    <p:sldId id="301" r:id="rId24"/>
    <p:sldId id="303" r:id="rId25"/>
    <p:sldId id="374" r:id="rId26"/>
    <p:sldId id="354" r:id="rId27"/>
    <p:sldId id="378" r:id="rId28"/>
    <p:sldId id="355" r:id="rId29"/>
    <p:sldId id="311" r:id="rId30"/>
    <p:sldId id="332" r:id="rId31"/>
    <p:sldId id="333" r:id="rId32"/>
    <p:sldId id="369" r:id="rId33"/>
    <p:sldId id="358" r:id="rId34"/>
    <p:sldId id="286" r:id="rId35"/>
    <p:sldId id="385" r:id="rId36"/>
    <p:sldId id="360" r:id="rId37"/>
    <p:sldId id="353" r:id="rId38"/>
    <p:sldId id="361" r:id="rId39"/>
    <p:sldId id="306" r:id="rId40"/>
    <p:sldId id="362" r:id="rId41"/>
    <p:sldId id="364" r:id="rId42"/>
    <p:sldId id="365" r:id="rId43"/>
    <p:sldId id="363" r:id="rId44"/>
    <p:sldId id="399" r:id="rId45"/>
    <p:sldId id="406" r:id="rId46"/>
    <p:sldId id="373" r:id="rId47"/>
    <p:sldId id="382" r:id="rId48"/>
    <p:sldId id="384" r:id="rId49"/>
    <p:sldId id="397" r:id="rId50"/>
    <p:sldId id="379" r:id="rId51"/>
    <p:sldId id="386" r:id="rId52"/>
    <p:sldId id="380" r:id="rId53"/>
    <p:sldId id="367" r:id="rId54"/>
    <p:sldId id="302" r:id="rId55"/>
    <p:sldId id="393" r:id="rId56"/>
    <p:sldId id="396" r:id="rId57"/>
    <p:sldId id="395" r:id="rId58"/>
    <p:sldId id="408" r:id="rId59"/>
    <p:sldId id="368" r:id="rId60"/>
    <p:sldId id="317"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 Sabet"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68" autoAdjust="0"/>
    <p:restoredTop sz="94660"/>
  </p:normalViewPr>
  <p:slideViewPr>
    <p:cSldViewPr>
      <p:cViewPr varScale="1">
        <p:scale>
          <a:sx n="101" d="100"/>
          <a:sy n="101" d="100"/>
        </p:scale>
        <p:origin x="-1752"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interSettings" Target="printerSettings/printerSettings1.bin"/><Relationship Id="rId64" Type="http://schemas.openxmlformats.org/officeDocument/2006/relationships/commentAuthors" Target="commentAuthors.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nelsonbc:Documents:Kevin%20Sabet:SAM%20(Smart%20Approaches%20to%20Marijuana:THC%20LEVELS:THC/CBD%20v3.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93174759405074"/>
          <c:y val="0.103703703703704"/>
          <c:w val="0.892480752405949"/>
          <c:h val="0.644229221347332"/>
        </c:manualLayout>
      </c:layout>
      <c:lineChart>
        <c:grouping val="standard"/>
        <c:varyColors val="0"/>
        <c:ser>
          <c:idx val="1"/>
          <c:order val="0"/>
          <c:tx>
            <c:v>THC</c:v>
          </c:tx>
          <c:spPr>
            <a:ln>
              <a:solidFill>
                <a:srgbClr val="FF0000"/>
              </a:solidFill>
            </a:ln>
          </c:spPr>
          <c:cat>
            <c:numRef>
              <c:f>Sheet1!$A$3:$A$32</c:f>
              <c:numCache>
                <c:formatCode>General</c:formatCode>
                <c:ptCount val="30"/>
                <c:pt idx="0">
                  <c:v>1960.0</c:v>
                </c:pt>
                <c:pt idx="1">
                  <c:v>1965.0</c:v>
                </c:pt>
                <c:pt idx="2">
                  <c:v>1970.0</c:v>
                </c:pt>
                <c:pt idx="3">
                  <c:v>1974.0</c:v>
                </c:pt>
                <c:pt idx="4">
                  <c:v>1975.0</c:v>
                </c:pt>
                <c:pt idx="5">
                  <c:v>1978.0</c:v>
                </c:pt>
                <c:pt idx="6">
                  <c:v>1980.0</c:v>
                </c:pt>
                <c:pt idx="7">
                  <c:v>1983.0</c:v>
                </c:pt>
                <c:pt idx="8">
                  <c:v>1984.0</c:v>
                </c:pt>
                <c:pt idx="9">
                  <c:v>1985.0</c:v>
                </c:pt>
                <c:pt idx="10">
                  <c:v>1986.0</c:v>
                </c:pt>
                <c:pt idx="11">
                  <c:v>1992.0</c:v>
                </c:pt>
                <c:pt idx="12">
                  <c:v>1993.0</c:v>
                </c:pt>
                <c:pt idx="13">
                  <c:v>1995.0</c:v>
                </c:pt>
                <c:pt idx="14">
                  <c:v>1996.0</c:v>
                </c:pt>
                <c:pt idx="15">
                  <c:v>1997.0</c:v>
                </c:pt>
                <c:pt idx="16">
                  <c:v>1998.0</c:v>
                </c:pt>
                <c:pt idx="17">
                  <c:v>1999.0</c:v>
                </c:pt>
                <c:pt idx="18">
                  <c:v>2000.0</c:v>
                </c:pt>
                <c:pt idx="19">
                  <c:v>2001.0</c:v>
                </c:pt>
                <c:pt idx="20">
                  <c:v>2002.0</c:v>
                </c:pt>
                <c:pt idx="21">
                  <c:v>2003.0</c:v>
                </c:pt>
                <c:pt idx="22">
                  <c:v>2004.0</c:v>
                </c:pt>
                <c:pt idx="23">
                  <c:v>2005.0</c:v>
                </c:pt>
                <c:pt idx="24">
                  <c:v>2006.0</c:v>
                </c:pt>
                <c:pt idx="25">
                  <c:v>2007.0</c:v>
                </c:pt>
                <c:pt idx="26">
                  <c:v>2008.0</c:v>
                </c:pt>
                <c:pt idx="27">
                  <c:v>2009.0</c:v>
                </c:pt>
                <c:pt idx="28">
                  <c:v>2010.0</c:v>
                </c:pt>
                <c:pt idx="29">
                  <c:v>2011.0</c:v>
                </c:pt>
              </c:numCache>
            </c:numRef>
          </c:cat>
          <c:val>
            <c:numRef>
              <c:f>Sheet1!$B$3:$B$32</c:f>
              <c:numCache>
                <c:formatCode>General</c:formatCode>
                <c:ptCount val="30"/>
                <c:pt idx="0">
                  <c:v>0.2</c:v>
                </c:pt>
                <c:pt idx="1">
                  <c:v>0.24</c:v>
                </c:pt>
                <c:pt idx="2">
                  <c:v>0.39</c:v>
                </c:pt>
                <c:pt idx="3">
                  <c:v>0.47</c:v>
                </c:pt>
                <c:pt idx="4">
                  <c:v>1.0</c:v>
                </c:pt>
                <c:pt idx="5">
                  <c:v>1.0</c:v>
                </c:pt>
                <c:pt idx="6">
                  <c:v>1.5</c:v>
                </c:pt>
                <c:pt idx="7">
                  <c:v>3.3</c:v>
                </c:pt>
                <c:pt idx="8">
                  <c:v>3.3</c:v>
                </c:pt>
                <c:pt idx="9">
                  <c:v>3.5</c:v>
                </c:pt>
                <c:pt idx="10">
                  <c:v>3.5</c:v>
                </c:pt>
                <c:pt idx="11">
                  <c:v>3.1</c:v>
                </c:pt>
                <c:pt idx="12">
                  <c:v>3.1</c:v>
                </c:pt>
                <c:pt idx="13">
                  <c:v>4.0</c:v>
                </c:pt>
                <c:pt idx="14">
                  <c:v>4.54</c:v>
                </c:pt>
                <c:pt idx="15">
                  <c:v>5.159999999999997</c:v>
                </c:pt>
                <c:pt idx="16">
                  <c:v>4.96</c:v>
                </c:pt>
                <c:pt idx="17">
                  <c:v>4.67</c:v>
                </c:pt>
                <c:pt idx="18">
                  <c:v>5.4</c:v>
                </c:pt>
                <c:pt idx="19">
                  <c:v>6.18</c:v>
                </c:pt>
                <c:pt idx="20">
                  <c:v>7.26</c:v>
                </c:pt>
                <c:pt idx="21">
                  <c:v>7.18</c:v>
                </c:pt>
                <c:pt idx="22">
                  <c:v>8.33</c:v>
                </c:pt>
                <c:pt idx="23">
                  <c:v>8.09</c:v>
                </c:pt>
                <c:pt idx="24">
                  <c:v>9.08</c:v>
                </c:pt>
                <c:pt idx="25">
                  <c:v>10.27</c:v>
                </c:pt>
                <c:pt idx="26">
                  <c:v>10.25</c:v>
                </c:pt>
                <c:pt idx="27">
                  <c:v>9.91</c:v>
                </c:pt>
                <c:pt idx="28">
                  <c:v>10.96</c:v>
                </c:pt>
                <c:pt idx="29">
                  <c:v>11.42</c:v>
                </c:pt>
              </c:numCache>
            </c:numRef>
          </c:val>
          <c:smooth val="0"/>
        </c:ser>
        <c:ser>
          <c:idx val="0"/>
          <c:order val="1"/>
          <c:tx>
            <c:v>CBD</c:v>
          </c:tx>
          <c:spPr>
            <a:ln>
              <a:solidFill>
                <a:schemeClr val="tx1"/>
              </a:solidFill>
            </a:ln>
          </c:spPr>
          <c:marker>
            <c:spPr>
              <a:ln>
                <a:solidFill>
                  <a:schemeClr val="tx1"/>
                </a:solidFill>
              </a:ln>
            </c:spPr>
          </c:marker>
          <c:cat>
            <c:numRef>
              <c:f>Sheet1!$A$35:$A$64</c:f>
              <c:numCache>
                <c:formatCode>General</c:formatCode>
                <c:ptCount val="30"/>
                <c:pt idx="0">
                  <c:v>1960.0</c:v>
                </c:pt>
                <c:pt idx="1">
                  <c:v>1965.0</c:v>
                </c:pt>
                <c:pt idx="2">
                  <c:v>1970.0</c:v>
                </c:pt>
                <c:pt idx="3">
                  <c:v>1974.0</c:v>
                </c:pt>
                <c:pt idx="4">
                  <c:v>1978.0</c:v>
                </c:pt>
                <c:pt idx="5">
                  <c:v>1980.0</c:v>
                </c:pt>
                <c:pt idx="6">
                  <c:v>1983.0</c:v>
                </c:pt>
                <c:pt idx="7">
                  <c:v>1984.0</c:v>
                </c:pt>
                <c:pt idx="8">
                  <c:v>1985.0</c:v>
                </c:pt>
                <c:pt idx="9">
                  <c:v>1986.0</c:v>
                </c:pt>
                <c:pt idx="10">
                  <c:v>1990.0</c:v>
                </c:pt>
                <c:pt idx="11">
                  <c:v>1992.0</c:v>
                </c:pt>
                <c:pt idx="12">
                  <c:v>1993.0</c:v>
                </c:pt>
                <c:pt idx="13">
                  <c:v>1995.0</c:v>
                </c:pt>
                <c:pt idx="14">
                  <c:v>1996.0</c:v>
                </c:pt>
                <c:pt idx="15">
                  <c:v>1997.0</c:v>
                </c:pt>
                <c:pt idx="16">
                  <c:v>1998.0</c:v>
                </c:pt>
                <c:pt idx="17">
                  <c:v>1999.0</c:v>
                </c:pt>
                <c:pt idx="18">
                  <c:v>2000.0</c:v>
                </c:pt>
                <c:pt idx="19">
                  <c:v>2001.0</c:v>
                </c:pt>
                <c:pt idx="20">
                  <c:v>2002.0</c:v>
                </c:pt>
                <c:pt idx="21">
                  <c:v>2003.0</c:v>
                </c:pt>
                <c:pt idx="22">
                  <c:v>2004.0</c:v>
                </c:pt>
                <c:pt idx="23">
                  <c:v>2005.0</c:v>
                </c:pt>
                <c:pt idx="24">
                  <c:v>2006.0</c:v>
                </c:pt>
                <c:pt idx="25">
                  <c:v>2007.0</c:v>
                </c:pt>
                <c:pt idx="26">
                  <c:v>2008.0</c:v>
                </c:pt>
                <c:pt idx="27">
                  <c:v>2009.0</c:v>
                </c:pt>
                <c:pt idx="28">
                  <c:v>2010.0</c:v>
                </c:pt>
                <c:pt idx="29">
                  <c:v>2011.0</c:v>
                </c:pt>
              </c:numCache>
            </c:numRef>
          </c:cat>
          <c:val>
            <c:numRef>
              <c:f>Sheet1!$B$35:$B$64</c:f>
              <c:numCache>
                <c:formatCode>General</c:formatCode>
                <c:ptCount val="30"/>
                <c:pt idx="8">
                  <c:v>0.28</c:v>
                </c:pt>
                <c:pt idx="9">
                  <c:v>0.31</c:v>
                </c:pt>
                <c:pt idx="10">
                  <c:v>0.38</c:v>
                </c:pt>
                <c:pt idx="11">
                  <c:v>0.36</c:v>
                </c:pt>
                <c:pt idx="12">
                  <c:v>0.33</c:v>
                </c:pt>
                <c:pt idx="13">
                  <c:v>0.31</c:v>
                </c:pt>
                <c:pt idx="14">
                  <c:v>0.42</c:v>
                </c:pt>
                <c:pt idx="15">
                  <c:v>0.4</c:v>
                </c:pt>
                <c:pt idx="16">
                  <c:v>0.41</c:v>
                </c:pt>
                <c:pt idx="17">
                  <c:v>0.43</c:v>
                </c:pt>
                <c:pt idx="18">
                  <c:v>0.45</c:v>
                </c:pt>
                <c:pt idx="19">
                  <c:v>0.47</c:v>
                </c:pt>
                <c:pt idx="20">
                  <c:v>0.42</c:v>
                </c:pt>
                <c:pt idx="21">
                  <c:v>0.46</c:v>
                </c:pt>
                <c:pt idx="22">
                  <c:v>0.46</c:v>
                </c:pt>
                <c:pt idx="23">
                  <c:v>0.46</c:v>
                </c:pt>
                <c:pt idx="24">
                  <c:v>0.53</c:v>
                </c:pt>
                <c:pt idx="25">
                  <c:v>0.48</c:v>
                </c:pt>
                <c:pt idx="26">
                  <c:v>0.41</c:v>
                </c:pt>
              </c:numCache>
            </c:numRef>
          </c:val>
          <c:smooth val="0"/>
        </c:ser>
        <c:dLbls>
          <c:showLegendKey val="0"/>
          <c:showVal val="0"/>
          <c:showCatName val="0"/>
          <c:showSerName val="0"/>
          <c:showPercent val="0"/>
          <c:showBubbleSize val="0"/>
        </c:dLbls>
        <c:marker val="1"/>
        <c:smooth val="0"/>
        <c:axId val="2048704280"/>
        <c:axId val="-2144940600"/>
      </c:lineChart>
      <c:catAx>
        <c:axId val="2048704280"/>
        <c:scaling>
          <c:orientation val="minMax"/>
        </c:scaling>
        <c:delete val="0"/>
        <c:axPos val="b"/>
        <c:numFmt formatCode="General" sourceLinked="1"/>
        <c:majorTickMark val="out"/>
        <c:minorTickMark val="none"/>
        <c:tickLblPos val="nextTo"/>
        <c:crossAx val="-2144940600"/>
        <c:crosses val="autoZero"/>
        <c:auto val="1"/>
        <c:lblAlgn val="ctr"/>
        <c:lblOffset val="100"/>
        <c:noMultiLvlLbl val="0"/>
      </c:catAx>
      <c:valAx>
        <c:axId val="-2144940600"/>
        <c:scaling>
          <c:orientation val="minMax"/>
          <c:max val="14.0"/>
        </c:scaling>
        <c:delete val="0"/>
        <c:axPos val="l"/>
        <c:majorGridlines>
          <c:spPr>
            <a:ln>
              <a:noFill/>
            </a:ln>
          </c:spPr>
        </c:majorGridlines>
        <c:title>
          <c:tx>
            <c:rich>
              <a:bodyPr rot="-5400000" vert="horz"/>
              <a:lstStyle/>
              <a:p>
                <a:pPr>
                  <a:defRPr/>
                </a:pPr>
                <a:r>
                  <a:rPr lang="en-US" dirty="0"/>
                  <a:t>MARIJUANA POTENCY</a:t>
                </a:r>
              </a:p>
            </c:rich>
          </c:tx>
          <c:layout/>
          <c:overlay val="0"/>
        </c:title>
        <c:numFmt formatCode="General" sourceLinked="1"/>
        <c:majorTickMark val="out"/>
        <c:minorTickMark val="none"/>
        <c:tickLblPos val="nextTo"/>
        <c:txPr>
          <a:bodyPr/>
          <a:lstStyle/>
          <a:p>
            <a:pPr>
              <a:defRPr>
                <a:solidFill>
                  <a:srgbClr val="C00000"/>
                </a:solidFill>
              </a:defRPr>
            </a:pPr>
            <a:endParaRPr lang="en-US"/>
          </a:p>
        </c:txPr>
        <c:crossAx val="2048704280"/>
        <c:crosses val="autoZero"/>
        <c:crossBetween val="between"/>
      </c:valAx>
      <c:dTable>
        <c:showHorzBorder val="0"/>
        <c:showVertBorder val="1"/>
        <c:showOutline val="1"/>
        <c:showKeys val="1"/>
        <c:spPr>
          <a:ln>
            <a:solidFill>
              <a:schemeClr val="tx1"/>
            </a:solidFill>
          </a:ln>
        </c:spPr>
        <c:txPr>
          <a:bodyPr/>
          <a:lstStyle/>
          <a:p>
            <a:pPr rtl="0">
              <a:defRPr sz="1200" b="0" i="0">
                <a:solidFill>
                  <a:srgbClr val="C00000"/>
                </a:solidFill>
              </a:defRPr>
            </a:pPr>
            <a:endParaRPr lang="en-US"/>
          </a:p>
        </c:txPr>
      </c:dTable>
      <c:spPr>
        <a:noFill/>
        <a:ln w="25400">
          <a:noFill/>
        </a:ln>
      </c:spPr>
    </c:plotArea>
    <c:plotVisOnly val="1"/>
    <c:dispBlanksAs val="gap"/>
    <c:showDLblsOverMax val="0"/>
  </c:chart>
  <c:txPr>
    <a:bodyPr/>
    <a:lstStyle/>
    <a:p>
      <a:pPr>
        <a:defRPr>
          <a:solidFill>
            <a:schemeClr val="bg1"/>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2013</c:v>
                </c:pt>
              </c:strCache>
            </c:strRef>
          </c:tx>
          <c:invertIfNegative val="0"/>
          <c:cat>
            <c:strRef>
              <c:f>Sheet1!$A$2:$A$4</c:f>
              <c:strCache>
                <c:ptCount val="3"/>
                <c:pt idx="0">
                  <c:v>Public Consumption (Denver)</c:v>
                </c:pt>
                <c:pt idx="1">
                  <c:v>Summons for posessions (Aurora)</c:v>
                </c:pt>
                <c:pt idx="2">
                  <c:v>DUID (Weed)</c:v>
                </c:pt>
              </c:strCache>
            </c:strRef>
          </c:cat>
          <c:val>
            <c:numRef>
              <c:f>Sheet1!$B$2:$B$4</c:f>
              <c:numCache>
                <c:formatCode>General</c:formatCode>
                <c:ptCount val="3"/>
                <c:pt idx="0">
                  <c:v>184.0</c:v>
                </c:pt>
                <c:pt idx="1">
                  <c:v>118.0</c:v>
                </c:pt>
                <c:pt idx="2">
                  <c:v>78.0</c:v>
                </c:pt>
              </c:numCache>
            </c:numRef>
          </c:val>
        </c:ser>
        <c:ser>
          <c:idx val="1"/>
          <c:order val="1"/>
          <c:tx>
            <c:strRef>
              <c:f>Sheet1!$C$1</c:f>
              <c:strCache>
                <c:ptCount val="1"/>
                <c:pt idx="0">
                  <c:v>2014 (first 3 quarters)</c:v>
                </c:pt>
              </c:strCache>
            </c:strRef>
          </c:tx>
          <c:invertIfNegative val="0"/>
          <c:cat>
            <c:strRef>
              <c:f>Sheet1!$A$2:$A$4</c:f>
              <c:strCache>
                <c:ptCount val="3"/>
                <c:pt idx="0">
                  <c:v>Public Consumption (Denver)</c:v>
                </c:pt>
                <c:pt idx="1">
                  <c:v>Summons for posessions (Aurora)</c:v>
                </c:pt>
                <c:pt idx="2">
                  <c:v>DUID (Weed)</c:v>
                </c:pt>
              </c:strCache>
            </c:strRef>
          </c:cat>
          <c:val>
            <c:numRef>
              <c:f>Sheet1!$C$2:$C$4</c:f>
              <c:numCache>
                <c:formatCode>General</c:formatCode>
                <c:ptCount val="3"/>
                <c:pt idx="0">
                  <c:v>889.0</c:v>
                </c:pt>
                <c:pt idx="1">
                  <c:v>154.0</c:v>
                </c:pt>
                <c:pt idx="2">
                  <c:v>101.0</c:v>
                </c:pt>
              </c:numCache>
            </c:numRef>
          </c:val>
        </c:ser>
        <c:dLbls>
          <c:showLegendKey val="0"/>
          <c:showVal val="0"/>
          <c:showCatName val="0"/>
          <c:showSerName val="0"/>
          <c:showPercent val="0"/>
          <c:showBubbleSize val="0"/>
        </c:dLbls>
        <c:gapWidth val="150"/>
        <c:axId val="-2078333752"/>
        <c:axId val="-2079012696"/>
      </c:barChart>
      <c:catAx>
        <c:axId val="-2078333752"/>
        <c:scaling>
          <c:orientation val="minMax"/>
        </c:scaling>
        <c:delete val="0"/>
        <c:axPos val="b"/>
        <c:numFmt formatCode="General" sourceLinked="0"/>
        <c:majorTickMark val="out"/>
        <c:minorTickMark val="none"/>
        <c:tickLblPos val="nextTo"/>
        <c:crossAx val="-2079012696"/>
        <c:crosses val="autoZero"/>
        <c:auto val="1"/>
        <c:lblAlgn val="ctr"/>
        <c:lblOffset val="100"/>
        <c:noMultiLvlLbl val="0"/>
      </c:catAx>
      <c:valAx>
        <c:axId val="-2079012696"/>
        <c:scaling>
          <c:orientation val="minMax"/>
        </c:scaling>
        <c:delete val="0"/>
        <c:axPos val="l"/>
        <c:majorGridlines/>
        <c:numFmt formatCode="General" sourceLinked="1"/>
        <c:majorTickMark val="out"/>
        <c:minorTickMark val="none"/>
        <c:tickLblPos val="nextTo"/>
        <c:crossAx val="-207833375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2013</c:v>
                </c:pt>
              </c:strCache>
            </c:strRef>
          </c:tx>
          <c:spPr>
            <a:solidFill>
              <a:schemeClr val="accent1"/>
            </a:solidFill>
            <a:ln>
              <a:noFill/>
            </a:ln>
            <a:effectLst/>
          </c:spPr>
          <c:invertIfNegative val="0"/>
          <c:cat>
            <c:strRef>
              <c:f>Sheet1!$A$2</c:f>
              <c:strCache>
                <c:ptCount val="1"/>
                <c:pt idx="0">
                  <c:v>Denver MJ Seizures in LBS</c:v>
                </c:pt>
              </c:strCache>
            </c:strRef>
          </c:cat>
          <c:val>
            <c:numRef>
              <c:f>Sheet1!$B$2</c:f>
              <c:numCache>
                <c:formatCode>General</c:formatCode>
                <c:ptCount val="1"/>
                <c:pt idx="0">
                  <c:v>937.0</c:v>
                </c:pt>
              </c:numCache>
            </c:numRef>
          </c:val>
        </c:ser>
        <c:ser>
          <c:idx val="1"/>
          <c:order val="1"/>
          <c:tx>
            <c:strRef>
              <c:f>Sheet1!$C$1</c:f>
              <c:strCache>
                <c:ptCount val="1"/>
                <c:pt idx="0">
                  <c:v>2014</c:v>
                </c:pt>
              </c:strCache>
            </c:strRef>
          </c:tx>
          <c:spPr>
            <a:solidFill>
              <a:schemeClr val="accent2"/>
            </a:solidFill>
            <a:ln>
              <a:noFill/>
            </a:ln>
            <a:effectLst/>
          </c:spPr>
          <c:invertIfNegative val="0"/>
          <c:cat>
            <c:strRef>
              <c:f>Sheet1!$A$2</c:f>
              <c:strCache>
                <c:ptCount val="1"/>
                <c:pt idx="0">
                  <c:v>Denver MJ Seizures in LBS</c:v>
                </c:pt>
              </c:strCache>
            </c:strRef>
          </c:cat>
          <c:val>
            <c:numRef>
              <c:f>Sheet1!$C$2</c:f>
              <c:numCache>
                <c:formatCode>General</c:formatCode>
                <c:ptCount val="1"/>
                <c:pt idx="0">
                  <c:v>8092.0</c:v>
                </c:pt>
              </c:numCache>
            </c:numRef>
          </c:val>
        </c:ser>
        <c:dLbls>
          <c:showLegendKey val="0"/>
          <c:showVal val="0"/>
          <c:showCatName val="0"/>
          <c:showSerName val="0"/>
          <c:showPercent val="0"/>
          <c:showBubbleSize val="0"/>
        </c:dLbls>
        <c:gapWidth val="219"/>
        <c:overlap val="-27"/>
        <c:axId val="2134160024"/>
        <c:axId val="2134460344"/>
      </c:barChart>
      <c:catAx>
        <c:axId val="2134160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4460344"/>
        <c:crosses val="autoZero"/>
        <c:auto val="1"/>
        <c:lblAlgn val="ctr"/>
        <c:lblOffset val="100"/>
        <c:noMultiLvlLbl val="0"/>
      </c:catAx>
      <c:valAx>
        <c:axId val="2134460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41600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3-04-30T09:33:12.216" idx="3">
    <p:pos x="5760" y="0"/>
    <p:text>Also can you get rid of the gray shaded box behind these data?</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drawing1.xml><?xml version="1.0" encoding="utf-8"?>
<c:userShapes xmlns:c="http://schemas.openxmlformats.org/drawingml/2006/chart">
  <cdr:relSizeAnchor xmlns:cdr="http://schemas.openxmlformats.org/drawingml/2006/chartDrawing">
    <cdr:from>
      <cdr:x>0.32111</cdr:x>
      <cdr:y>0.75111</cdr:y>
    </cdr:from>
    <cdr:to>
      <cdr:x>0.92</cdr:x>
      <cdr:y>0.7837</cdr:y>
    </cdr:to>
    <cdr:sp macro="" textlink="">
      <cdr:nvSpPr>
        <cdr:cNvPr id="3" name="TextBox 2"/>
        <cdr:cNvSpPr txBox="1"/>
      </cdr:nvSpPr>
      <cdr:spPr>
        <a:xfrm xmlns:a="http://schemas.openxmlformats.org/drawingml/2006/main">
          <a:off x="2936239" y="5151120"/>
          <a:ext cx="5476240" cy="223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cdr:x>
      <cdr:y>0.43333</cdr:y>
    </cdr:from>
    <cdr:to>
      <cdr:x>0.88333</cdr:x>
      <cdr:y>0.60457</cdr:y>
    </cdr:to>
    <cdr:sp macro="" textlink="">
      <cdr:nvSpPr>
        <cdr:cNvPr id="4" name="AutoShape 4"/>
        <cdr:cNvSpPr>
          <a:spLocks xmlns:a="http://schemas.openxmlformats.org/drawingml/2006/main" noChangeArrowheads="1"/>
        </cdr:cNvSpPr>
      </cdr:nvSpPr>
      <cdr:spPr bwMode="auto">
        <a:xfrm xmlns:a="http://schemas.openxmlformats.org/drawingml/2006/main">
          <a:off x="6400800" y="2971800"/>
          <a:ext cx="1676400" cy="1174372"/>
        </a:xfrm>
        <a:prstGeom xmlns:a="http://schemas.openxmlformats.org/drawingml/2006/main" prst="wedgeRectCallout">
          <a:avLst>
            <a:gd name="adj1" fmla="val -60862"/>
            <a:gd name="adj2" fmla="val 119683"/>
          </a:avLst>
        </a:prstGeom>
        <a:solidFill xmlns:a="http://schemas.openxmlformats.org/drawingml/2006/main">
          <a:srgbClr val="FFE199"/>
        </a:solidFill>
        <a:ln xmlns:a="http://schemas.openxmlformats.org/drawingml/2006/main" w="9525">
          <a:solidFill>
            <a:schemeClr val="tx1"/>
          </a:solidFill>
          <a:miter lim="800000"/>
          <a:headEnd/>
          <a:tailEnd/>
        </a:ln>
        <a:effectLst xmlns:a="http://schemas.openxmlformats.org/drawingml/2006/main"/>
      </cdr:spPr>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solidFill>
                <a:srgbClr val="C00000"/>
              </a:solidFill>
              <a:latin typeface="Georgia"/>
              <a:cs typeface="Georgia"/>
            </a:rPr>
            <a:t>CBD:</a:t>
          </a:r>
          <a:br>
            <a:rPr lang="en-US" sz="1600" b="1" dirty="0" smtClean="0">
              <a:solidFill>
                <a:srgbClr val="C00000"/>
              </a:solidFill>
              <a:latin typeface="Georgia"/>
              <a:cs typeface="Georgia"/>
            </a:rPr>
          </a:br>
          <a:r>
            <a:rPr lang="en-US" sz="1600" b="1" dirty="0" smtClean="0">
              <a:solidFill>
                <a:srgbClr val="C00000"/>
              </a:solidFill>
              <a:latin typeface="Georgia"/>
              <a:cs typeface="Georgia"/>
            </a:rPr>
            <a:t>NON-Psychoactive Ingredient</a:t>
          </a:r>
          <a:endParaRPr lang="en-US" sz="1600" b="1" dirty="0">
            <a:solidFill>
              <a:srgbClr val="C00000"/>
            </a:solidFill>
            <a:latin typeface="Georgia"/>
            <a:cs typeface="Georgia"/>
          </a:endParaRPr>
        </a:p>
      </cdr:txBody>
    </cdr:sp>
  </cdr:relSizeAnchor>
  <cdr:relSizeAnchor xmlns:cdr="http://schemas.openxmlformats.org/drawingml/2006/chartDrawing">
    <cdr:from>
      <cdr:x>0.2098</cdr:x>
      <cdr:y>0.05882</cdr:y>
    </cdr:from>
    <cdr:to>
      <cdr:x>0.81699</cdr:x>
      <cdr:y>0.29194</cdr:y>
    </cdr:to>
    <cdr:sp macro="" textlink="">
      <cdr:nvSpPr>
        <cdr:cNvPr id="5" name="TextBox 4"/>
        <cdr:cNvSpPr txBox="1"/>
      </cdr:nvSpPr>
      <cdr:spPr>
        <a:xfrm xmlns:a="http://schemas.openxmlformats.org/drawingml/2006/main">
          <a:off x="1918447" y="403412"/>
          <a:ext cx="5552141" cy="15987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r>
            <a:rPr lang="en-US" sz="3200" dirty="0" smtClean="0">
              <a:solidFill>
                <a:srgbClr val="000000"/>
              </a:solidFill>
              <a:latin typeface="Georgia"/>
              <a:cs typeface="Georgia"/>
            </a:rPr>
            <a:t>Average THC and CBD Levels in the US: 1960 - 2011</a:t>
          </a:r>
        </a:p>
        <a:p xmlns:a="http://schemas.openxmlformats.org/drawingml/2006/main">
          <a:endParaRPr lang="en-US" sz="2800" dirty="0"/>
        </a:p>
      </cdr:txBody>
    </cdr:sp>
  </cdr:relSizeAnchor>
  <cdr:relSizeAnchor xmlns:cdr="http://schemas.openxmlformats.org/drawingml/2006/chartDrawing">
    <cdr:from>
      <cdr:x>0.00556</cdr:x>
      <cdr:y>0.90069</cdr:y>
    </cdr:from>
    <cdr:to>
      <cdr:x>0.80784</cdr:x>
      <cdr:y>0.9875</cdr:y>
    </cdr:to>
    <cdr:sp macro="" textlink="">
      <cdr:nvSpPr>
        <cdr:cNvPr id="6" name="Footer Placeholder 3"/>
        <cdr:cNvSpPr>
          <a:spLocks xmlns:a="http://schemas.openxmlformats.org/drawingml/2006/main" noGrp="1"/>
        </cdr:cNvSpPr>
      </cdr:nvSpPr>
      <cdr:spPr>
        <a:xfrm xmlns:a="http://schemas.openxmlformats.org/drawingml/2006/main">
          <a:off x="50800" y="6176962"/>
          <a:ext cx="7336118" cy="595313"/>
        </a:xfrm>
        <a:prstGeom xmlns:a="http://schemas.openxmlformats.org/drawingml/2006/main" prst="rect">
          <a:avLst/>
        </a:prstGeom>
      </cdr:spPr>
      <cdr:txBody>
        <a:bodyPr xmlns:a="http://schemas.openxmlformats.org/drawingml/2006/main" vert="horz" lIns="91440" tIns="45720" rIns="91440" bIns="45720" rtlCol="0" anchor="ctr"/>
        <a:lstStyle xmlns:a="http://schemas.openxmlformats.org/drawingml/2006/main">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0.03105</cdr:x>
      <cdr:y>0.9281</cdr:y>
    </cdr:from>
    <cdr:to>
      <cdr:x>0.2402</cdr:x>
      <cdr:y>1</cdr:y>
    </cdr:to>
    <cdr:sp macro="" textlink="">
      <cdr:nvSpPr>
        <cdr:cNvPr id="7" name="TextBox 6"/>
        <cdr:cNvSpPr txBox="1"/>
      </cdr:nvSpPr>
      <cdr:spPr>
        <a:xfrm xmlns:a="http://schemas.openxmlformats.org/drawingml/2006/main">
          <a:off x="283882" y="6364941"/>
          <a:ext cx="1912471" cy="4930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smtClean="0">
              <a:solidFill>
                <a:srgbClr val="000000"/>
              </a:solidFill>
              <a:latin typeface="Georgia"/>
              <a:cs typeface="Georgia"/>
            </a:rPr>
            <a:t>Mehmedic et al., 2010</a:t>
          </a:r>
        </a:p>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E01550-A98A-4E9F-9291-371CB798F452}" type="datetimeFigureOut">
              <a:rPr lang="en-US" smtClean="0"/>
              <a:t>4/3/15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80A81B-B2A3-4874-89FA-82E4937C4D17}" type="slidenum">
              <a:rPr lang="en-US" smtClean="0"/>
              <a:t>‹#›</a:t>
            </a:fld>
            <a:endParaRPr lang="en-US"/>
          </a:p>
        </p:txBody>
      </p:sp>
    </p:spTree>
    <p:extLst>
      <p:ext uri="{BB962C8B-B14F-4D97-AF65-F5344CB8AC3E}">
        <p14:creationId xmlns:p14="http://schemas.microsoft.com/office/powerpoint/2010/main" val="1296251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80A81B-B2A3-4874-89FA-82E4937C4D17}" type="slidenum">
              <a:rPr lang="en-US" smtClean="0"/>
              <a:t>1</a:t>
            </a:fld>
            <a:endParaRPr lang="en-US"/>
          </a:p>
        </p:txBody>
      </p:sp>
    </p:spTree>
    <p:extLst>
      <p:ext uri="{BB962C8B-B14F-4D97-AF65-F5344CB8AC3E}">
        <p14:creationId xmlns:p14="http://schemas.microsoft.com/office/powerpoint/2010/main" val="638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DFD34-F18B-024D-A874-67E44226BA91}" type="slidenum">
              <a:rPr lang="en-US" smtClean="0"/>
              <a:t>58</a:t>
            </a:fld>
            <a:endParaRPr lang="en-US"/>
          </a:p>
        </p:txBody>
      </p:sp>
    </p:spTree>
    <p:extLst>
      <p:ext uri="{BB962C8B-B14F-4D97-AF65-F5344CB8AC3E}">
        <p14:creationId xmlns:p14="http://schemas.microsoft.com/office/powerpoint/2010/main" val="425275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5B85AD-D3BA-FA40-99CC-EB8CA45E3298}" type="slidenum">
              <a:rPr lang="en-US" smtClean="0"/>
              <a:t>7</a:t>
            </a:fld>
            <a:endParaRPr lang="en-US"/>
          </a:p>
        </p:txBody>
      </p:sp>
    </p:spTree>
    <p:extLst>
      <p:ext uri="{BB962C8B-B14F-4D97-AF65-F5344CB8AC3E}">
        <p14:creationId xmlns:p14="http://schemas.microsoft.com/office/powerpoint/2010/main" val="398117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High times said it is impossible to get more than 30% THC inside of a plant – in Dec 2014 they tested 36%</a:t>
            </a:r>
          </a:p>
          <a:p>
            <a:endParaRPr lang="en-US" altLang="en-US" smtClean="0">
              <a:latin typeface="Arial" panose="020B0604020202020204" pitchFamily="34" charset="0"/>
            </a:endParaRPr>
          </a:p>
          <a:p>
            <a:r>
              <a:rPr lang="en-US" altLang="en-US" smtClean="0">
                <a:latin typeface="Arial" panose="020B0604020202020204" pitchFamily="34" charset="0"/>
              </a:rPr>
              <a:t>“</a:t>
            </a:r>
            <a:r>
              <a:rPr lang="en-US" altLang="ja-JP" smtClean="0">
                <a:latin typeface="Arial" panose="020B0604020202020204" pitchFamily="34" charset="0"/>
              </a:rPr>
              <a:t>herowana</a:t>
            </a:r>
            <a:r>
              <a:rPr lang="en-US" altLang="en-US" smtClean="0">
                <a:latin typeface="Arial" panose="020B0604020202020204" pitchFamily="34" charset="0"/>
              </a:rPr>
              <a:t>”</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ヒラギノ角ゴ Pro W3" charset="-128"/>
              </a:defRPr>
            </a:lvl1pPr>
            <a:lvl2pPr marL="742950" indent="-285750">
              <a:defRPr>
                <a:solidFill>
                  <a:schemeClr val="tx1"/>
                </a:solidFill>
                <a:latin typeface="Verdana" panose="020B0604030504040204" pitchFamily="34" charset="0"/>
                <a:ea typeface="ヒラギノ角ゴ Pro W3" charset="-128"/>
              </a:defRPr>
            </a:lvl2pPr>
            <a:lvl3pPr marL="1143000" indent="-228600">
              <a:defRPr>
                <a:solidFill>
                  <a:schemeClr val="tx1"/>
                </a:solidFill>
                <a:latin typeface="Verdana" panose="020B0604030504040204" pitchFamily="34" charset="0"/>
                <a:ea typeface="ヒラギノ角ゴ Pro W3" charset="-128"/>
              </a:defRPr>
            </a:lvl3pPr>
            <a:lvl4pPr marL="1600200" indent="-228600">
              <a:defRPr>
                <a:solidFill>
                  <a:schemeClr val="tx1"/>
                </a:solidFill>
                <a:latin typeface="Verdana" panose="020B0604030504040204" pitchFamily="34" charset="0"/>
                <a:ea typeface="ヒラギノ角ゴ Pro W3" charset="-128"/>
              </a:defRPr>
            </a:lvl4pPr>
            <a:lvl5pPr marL="2057400" indent="-228600">
              <a:defRPr>
                <a:solidFill>
                  <a:schemeClr val="tx1"/>
                </a:solidFill>
                <a:latin typeface="Verdana" panose="020B0604030504040204"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9pPr>
          </a:lstStyle>
          <a:p>
            <a:fld id="{BB8DB759-4169-46EB-B6C0-1C37DD6F1C81}" type="slidenum">
              <a:rPr lang="en-US" altLang="en-US" smtClean="0">
                <a:latin typeface="Arial" panose="020B0604020202020204" pitchFamily="34" charset="0"/>
              </a:rPr>
              <a:pPr/>
              <a:t>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29055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consumption 184/889, Summons</a:t>
            </a:r>
            <a:r>
              <a:rPr lang="en-US" baseline="0" dirty="0" smtClean="0"/>
              <a:t> 118/154, DUID 78/101  </a:t>
            </a:r>
          </a:p>
          <a:p>
            <a:r>
              <a:rPr lang="en-US" baseline="0" dirty="0" smtClean="0"/>
              <a:t>* Anthony Cotton Denver Post 12/29/14</a:t>
            </a:r>
            <a:endParaRPr lang="en-US" dirty="0"/>
          </a:p>
        </p:txBody>
      </p:sp>
      <p:sp>
        <p:nvSpPr>
          <p:cNvPr id="4" name="Slide Number Placeholder 3"/>
          <p:cNvSpPr>
            <a:spLocks noGrp="1"/>
          </p:cNvSpPr>
          <p:nvPr>
            <p:ph type="sldNum" sz="quarter" idx="10"/>
          </p:nvPr>
        </p:nvSpPr>
        <p:spPr/>
        <p:txBody>
          <a:bodyPr/>
          <a:lstStyle/>
          <a:p>
            <a:fld id="{F780A81B-B2A3-4874-89FA-82E4937C4D17}" type="slidenum">
              <a:rPr lang="en-US" smtClean="0"/>
              <a:t>12</a:t>
            </a:fld>
            <a:endParaRPr lang="en-US"/>
          </a:p>
        </p:txBody>
      </p:sp>
    </p:spTree>
    <p:extLst>
      <p:ext uri="{BB962C8B-B14F-4D97-AF65-F5344CB8AC3E}">
        <p14:creationId xmlns:p14="http://schemas.microsoft.com/office/powerpoint/2010/main" val="3714905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DFD34-F18B-024D-A874-67E44226BA91}" type="slidenum">
              <a:rPr lang="en-US" smtClean="0"/>
              <a:t>14</a:t>
            </a:fld>
            <a:endParaRPr lang="en-US"/>
          </a:p>
        </p:txBody>
      </p:sp>
    </p:spTree>
    <p:extLst>
      <p:ext uri="{BB962C8B-B14F-4D97-AF65-F5344CB8AC3E}">
        <p14:creationId xmlns:p14="http://schemas.microsoft.com/office/powerpoint/2010/main" val="166473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ヒラギノ角ゴ Pro W3" charset="-128"/>
              </a:defRPr>
            </a:lvl1pPr>
            <a:lvl2pPr marL="742950" indent="-285750">
              <a:defRPr>
                <a:solidFill>
                  <a:schemeClr val="tx1"/>
                </a:solidFill>
                <a:latin typeface="Verdana" panose="020B0604030504040204" pitchFamily="34" charset="0"/>
                <a:ea typeface="ヒラギノ角ゴ Pro W3" charset="-128"/>
              </a:defRPr>
            </a:lvl2pPr>
            <a:lvl3pPr marL="1143000" indent="-228600">
              <a:defRPr>
                <a:solidFill>
                  <a:schemeClr val="tx1"/>
                </a:solidFill>
                <a:latin typeface="Verdana" panose="020B0604030504040204" pitchFamily="34" charset="0"/>
                <a:ea typeface="ヒラギノ角ゴ Pro W3" charset="-128"/>
              </a:defRPr>
            </a:lvl3pPr>
            <a:lvl4pPr marL="1600200" indent="-228600">
              <a:defRPr>
                <a:solidFill>
                  <a:schemeClr val="tx1"/>
                </a:solidFill>
                <a:latin typeface="Verdana" panose="020B0604030504040204" pitchFamily="34" charset="0"/>
                <a:ea typeface="ヒラギノ角ゴ Pro W3" charset="-128"/>
              </a:defRPr>
            </a:lvl4pPr>
            <a:lvl5pPr marL="2057400" indent="-228600">
              <a:defRPr>
                <a:solidFill>
                  <a:schemeClr val="tx1"/>
                </a:solidFill>
                <a:latin typeface="Verdana" panose="020B0604030504040204"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9pPr>
          </a:lstStyle>
          <a:p>
            <a:fld id="{51AC2E4A-4123-48F5-8056-17AD7835D5B7}" type="slidenum">
              <a:rPr lang="en-US" altLang="en-US">
                <a:latin typeface="Arial" panose="020B0604020202020204" pitchFamily="34" charset="0"/>
              </a:rPr>
              <a:pPr/>
              <a:t>35</a:t>
            </a:fld>
            <a:endParaRPr lang="en-US" altLang="en-US">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Gummy Bears – 4 servings</a:t>
            </a:r>
          </a:p>
          <a:p>
            <a:r>
              <a:rPr lang="en-US" altLang="en-US" smtClean="0">
                <a:latin typeface="Arial" panose="020B0604020202020204" pitchFamily="34" charset="0"/>
              </a:rPr>
              <a:t>Brownies – 8 servings </a:t>
            </a:r>
          </a:p>
          <a:p>
            <a:r>
              <a:rPr lang="en-US" altLang="en-US" smtClean="0">
                <a:latin typeface="Arial" panose="020B0604020202020204" pitchFamily="34" charset="0"/>
              </a:rPr>
              <a:t>Izzy - 10 servings</a:t>
            </a: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a:p>
            <a:r>
              <a:rPr lang="en-US" altLang="en-US" smtClean="0">
                <a:latin typeface="Arial" panose="020B0604020202020204" pitchFamily="34" charset="0"/>
              </a:rPr>
              <a:t>Marijuana </a:t>
            </a:r>
            <a:r>
              <a:rPr lang="en-US" altLang="en-US" u="sng" smtClean="0">
                <a:latin typeface="Arial" panose="020B0604020202020204" pitchFamily="34" charset="0"/>
              </a:rPr>
              <a:t>edibles are the perfect medicine for medical marijuana patients. They are easy to consume, transport, and their effects last much longer than smoking medical marijuana.</a:t>
            </a:r>
          </a:p>
          <a:p>
            <a:r>
              <a:rPr lang="en-US" altLang="en-US" smtClean="0">
                <a:latin typeface="Arial" panose="020B0604020202020204" pitchFamily="34" charset="0"/>
              </a:rPr>
              <a:t>YiLo’s marijuana edibles, made by </a:t>
            </a:r>
            <a:r>
              <a:rPr lang="en-US" altLang="en-US" u="sng" smtClean="0">
                <a:latin typeface="Arial" panose="020B0604020202020204" pitchFamily="34" charset="0"/>
              </a:rPr>
              <a:t>Natural Relief Clinic dispensary (DBA Green Farmacy), are made with high-quality medical marijuana and come in three consistent strengths: 60mg, 120mg, or 180mg.</a:t>
            </a:r>
          </a:p>
          <a:p>
            <a:r>
              <a:rPr lang="en-US" altLang="en-US" smtClean="0">
                <a:latin typeface="Arial" panose="020B0604020202020204" pitchFamily="34" charset="0"/>
              </a:rPr>
              <a:t>The YiLo Gummy Bear edibles taste just like regular gummy bears. Each package comes with six gummy bears. Therefore, a 60mg bag of YiLo Gummy Bear edibles would contain six 10mg gummy bears.</a:t>
            </a:r>
          </a:p>
          <a:p>
            <a:r>
              <a:rPr lang="en-US" altLang="en-US" smtClean="0">
                <a:latin typeface="Arial" panose="020B0604020202020204" pitchFamily="34" charset="0"/>
              </a:rPr>
              <a:t>The Product Review Team at AZmarijuana.com tested YiLo Gummy Bears. We found that they are all delicious and very potent. Some of us medicated with only 5mg for the day, while others needed 60mg. These marijuana edibles began working within 20-60 minutes, usually dependent upon whether food was already in the stomach or not.</a:t>
            </a:r>
          </a:p>
          <a:p>
            <a:r>
              <a:rPr lang="en-US" altLang="en-US" smtClean="0">
                <a:latin typeface="Arial" panose="020B0604020202020204" pitchFamily="34" charset="0"/>
              </a:rPr>
              <a:t>The effects from the edibles were always the same: calm mind, relaxed body, reduced pain, and happiness. The YiLo edibles have lasting effects which range from 3 – 6 hours; whereas smoking medical marijuana usually provides relief for only 1 – 3 hours.</a:t>
            </a:r>
          </a:p>
          <a:p>
            <a:endParaRPr lang="en-US" altLang="en-US" smtClean="0">
              <a:latin typeface="Arial" panose="020B0604020202020204" pitchFamily="34" charset="0"/>
            </a:endParaRPr>
          </a:p>
          <a:p>
            <a:endParaRPr lang="en-US" altLang="en-US" smtClean="0">
              <a:latin typeface="Arial" panose="020B0604020202020204" pitchFamily="34" charset="0"/>
            </a:endParaRPr>
          </a:p>
          <a:p>
            <a:r>
              <a:rPr lang="en-US" altLang="en-US" smtClean="0">
                <a:latin typeface="Arial" panose="020B0604020202020204" pitchFamily="34" charset="0"/>
              </a:rPr>
              <a:t>an edible high taking up to 90 minutes to hit and lasting much longer than a smoking high. Edibles typically give three to four hours of peak stonedness, compared to an hour or two from smoking. If you're looking for a quick-hitting high that's gone in a couple hours, stick with smoking.</a:t>
            </a:r>
          </a:p>
          <a:p>
            <a:endParaRPr lang="en-US" altLang="en-US" smtClean="0">
              <a:latin typeface="Arial" panose="020B0604020202020204" pitchFamily="34" charset="0"/>
            </a:endParaRPr>
          </a:p>
          <a:p>
            <a:r>
              <a:rPr lang="en-US" altLang="en-US" smtClean="0">
                <a:latin typeface="Arial" panose="020B0604020202020204" pitchFamily="34" charset="0"/>
              </a:rPr>
              <a:t>Awareness that marijuana infused products can take anywhere from 30 minutes to 2 hours to take effect</a:t>
            </a:r>
          </a:p>
        </p:txBody>
      </p:sp>
    </p:spTree>
    <p:extLst>
      <p:ext uri="{BB962C8B-B14F-4D97-AF65-F5344CB8AC3E}">
        <p14:creationId xmlns:p14="http://schemas.microsoft.com/office/powerpoint/2010/main" val="45030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ヒラギノ角ゴ Pro W3" charset="-128"/>
              </a:defRPr>
            </a:lvl1pPr>
            <a:lvl2pPr marL="742950" indent="-285750">
              <a:defRPr>
                <a:solidFill>
                  <a:schemeClr val="tx1"/>
                </a:solidFill>
                <a:latin typeface="Verdana" panose="020B0604030504040204" pitchFamily="34" charset="0"/>
                <a:ea typeface="ヒラギノ角ゴ Pro W3" charset="-128"/>
              </a:defRPr>
            </a:lvl2pPr>
            <a:lvl3pPr marL="1143000" indent="-228600">
              <a:defRPr>
                <a:solidFill>
                  <a:schemeClr val="tx1"/>
                </a:solidFill>
                <a:latin typeface="Verdana" panose="020B0604030504040204" pitchFamily="34" charset="0"/>
                <a:ea typeface="ヒラギノ角ゴ Pro W3" charset="-128"/>
              </a:defRPr>
            </a:lvl3pPr>
            <a:lvl4pPr marL="1600200" indent="-228600">
              <a:defRPr>
                <a:solidFill>
                  <a:schemeClr val="tx1"/>
                </a:solidFill>
                <a:latin typeface="Verdana" panose="020B0604030504040204" pitchFamily="34" charset="0"/>
                <a:ea typeface="ヒラギノ角ゴ Pro W3" charset="-128"/>
              </a:defRPr>
            </a:lvl4pPr>
            <a:lvl5pPr marL="2057400" indent="-228600">
              <a:defRPr>
                <a:solidFill>
                  <a:schemeClr val="tx1"/>
                </a:solidFill>
                <a:latin typeface="Verdana" panose="020B0604030504040204"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9pPr>
          </a:lstStyle>
          <a:p>
            <a:fld id="{62AB3BF3-44CA-4DA2-B8F1-379613BFE7F1}" type="slidenum">
              <a:rPr lang="en-US" altLang="en-US">
                <a:latin typeface="Arial" panose="020B0604020202020204" pitchFamily="34" charset="0"/>
              </a:rPr>
              <a:pPr/>
              <a:t>37</a:t>
            </a:fld>
            <a:endParaRPr lang="en-US" altLang="en-US">
              <a:latin typeface="Arial" panose="020B0604020202020204" pitchFamily="34" charset="0"/>
            </a:endParaRPr>
          </a:p>
        </p:txBody>
      </p:sp>
    </p:spTree>
    <p:extLst>
      <p:ext uri="{BB962C8B-B14F-4D97-AF65-F5344CB8AC3E}">
        <p14:creationId xmlns:p14="http://schemas.microsoft.com/office/powerpoint/2010/main" val="3709612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ヒラギノ角ゴ Pro W3" charset="-128"/>
              </a:defRPr>
            </a:lvl1pPr>
            <a:lvl2pPr marL="742950" indent="-285750">
              <a:defRPr>
                <a:solidFill>
                  <a:schemeClr val="tx1"/>
                </a:solidFill>
                <a:latin typeface="Verdana" panose="020B0604030504040204" pitchFamily="34" charset="0"/>
                <a:ea typeface="ヒラギノ角ゴ Pro W3" charset="-128"/>
              </a:defRPr>
            </a:lvl2pPr>
            <a:lvl3pPr marL="1143000" indent="-228600">
              <a:defRPr>
                <a:solidFill>
                  <a:schemeClr val="tx1"/>
                </a:solidFill>
                <a:latin typeface="Verdana" panose="020B0604030504040204" pitchFamily="34" charset="0"/>
                <a:ea typeface="ヒラギノ角ゴ Pro W3" charset="-128"/>
              </a:defRPr>
            </a:lvl3pPr>
            <a:lvl4pPr marL="1600200" indent="-228600">
              <a:defRPr>
                <a:solidFill>
                  <a:schemeClr val="tx1"/>
                </a:solidFill>
                <a:latin typeface="Verdana" panose="020B0604030504040204" pitchFamily="34" charset="0"/>
                <a:ea typeface="ヒラギノ角ゴ Pro W3" charset="-128"/>
              </a:defRPr>
            </a:lvl4pPr>
            <a:lvl5pPr marL="2057400" indent="-228600">
              <a:defRPr>
                <a:solidFill>
                  <a:schemeClr val="tx1"/>
                </a:solidFill>
                <a:latin typeface="Verdana" panose="020B0604030504040204"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9pPr>
          </a:lstStyle>
          <a:p>
            <a:fld id="{A2C1AF24-C89B-44F6-B0FA-D8DFCE17613B}" type="slidenum">
              <a:rPr lang="en-US" altLang="en-US">
                <a:latin typeface="Arial" panose="020B0604020202020204" pitchFamily="34" charset="0"/>
              </a:rPr>
              <a:pPr/>
              <a:t>41</a:t>
            </a:fld>
            <a:endParaRPr lang="en-US" altLang="en-US">
              <a:latin typeface="Arial" panose="020B0604020202020204" pitchFamily="34" charset="0"/>
            </a:endParaRPr>
          </a:p>
        </p:txBody>
      </p:sp>
    </p:spTree>
    <p:extLst>
      <p:ext uri="{BB962C8B-B14F-4D97-AF65-F5344CB8AC3E}">
        <p14:creationId xmlns:p14="http://schemas.microsoft.com/office/powerpoint/2010/main" val="2769487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80A81B-B2A3-4874-89FA-82E4937C4D17}" type="slidenum">
              <a:rPr lang="en-US" smtClean="0"/>
              <a:t>50</a:t>
            </a:fld>
            <a:endParaRPr lang="en-US"/>
          </a:p>
        </p:txBody>
      </p:sp>
    </p:spTree>
    <p:extLst>
      <p:ext uri="{BB962C8B-B14F-4D97-AF65-F5344CB8AC3E}">
        <p14:creationId xmlns:p14="http://schemas.microsoft.com/office/powerpoint/2010/main" val="312693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6DCFBD-DCA1-4071-BC3A-4A650B218D7E}" type="datetimeFigureOut">
              <a:rPr lang="en-US" smtClean="0"/>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316255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6DCFBD-DCA1-4071-BC3A-4A650B218D7E}" type="datetimeFigureOut">
              <a:rPr lang="en-US" smtClean="0"/>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273677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6DCFBD-DCA1-4071-BC3A-4A650B218D7E}" type="datetimeFigureOut">
              <a:rPr lang="en-US" smtClean="0"/>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3038822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22322-8E33-BD4C-B72F-066DF50D3C8B}" type="datetimeFigureOut">
              <a:rPr lang="en-US" smtClean="0">
                <a:solidFill>
                  <a:prstClr val="black">
                    <a:tint val="75000"/>
                  </a:prstClr>
                </a:solidFill>
              </a:rPr>
              <a:pPr/>
              <a:t>4/3/15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CB3343-E92A-BD4A-8B63-9B34675D4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374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22322-8E33-BD4C-B72F-066DF50D3C8B}" type="datetimeFigureOut">
              <a:rPr lang="en-US" smtClean="0">
                <a:solidFill>
                  <a:prstClr val="black">
                    <a:tint val="75000"/>
                  </a:prstClr>
                </a:solidFill>
              </a:rPr>
              <a:pPr/>
              <a:t>4/3/15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CB3343-E92A-BD4A-8B63-9B34675D4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340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22322-8E33-BD4C-B72F-066DF50D3C8B}" type="datetimeFigureOut">
              <a:rPr lang="en-US" smtClean="0">
                <a:solidFill>
                  <a:prstClr val="black">
                    <a:tint val="75000"/>
                  </a:prstClr>
                </a:solidFill>
              </a:rPr>
              <a:pPr/>
              <a:t>4/3/15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CB3343-E92A-BD4A-8B63-9B34675D4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148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22322-8E33-BD4C-B72F-066DF50D3C8B}" type="datetimeFigureOut">
              <a:rPr lang="en-US" smtClean="0">
                <a:solidFill>
                  <a:prstClr val="black">
                    <a:tint val="75000"/>
                  </a:prstClr>
                </a:solidFill>
              </a:rPr>
              <a:pPr/>
              <a:t>4/3/15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CB3343-E92A-BD4A-8B63-9B34675D4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769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22322-8E33-BD4C-B72F-066DF50D3C8B}" type="datetimeFigureOut">
              <a:rPr lang="en-US" smtClean="0">
                <a:solidFill>
                  <a:prstClr val="black">
                    <a:tint val="75000"/>
                  </a:prstClr>
                </a:solidFill>
              </a:rPr>
              <a:pPr/>
              <a:t>4/3/15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CB3343-E92A-BD4A-8B63-9B34675D4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030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22322-8E33-BD4C-B72F-066DF50D3C8B}" type="datetimeFigureOut">
              <a:rPr lang="en-US" smtClean="0">
                <a:solidFill>
                  <a:prstClr val="black">
                    <a:tint val="75000"/>
                  </a:prstClr>
                </a:solidFill>
              </a:rPr>
              <a:pPr/>
              <a:t>4/3/15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CB3343-E92A-BD4A-8B63-9B34675D4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906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22322-8E33-BD4C-B72F-066DF50D3C8B}" type="datetimeFigureOut">
              <a:rPr lang="en-US" smtClean="0">
                <a:solidFill>
                  <a:prstClr val="black">
                    <a:tint val="75000"/>
                  </a:prstClr>
                </a:solidFill>
              </a:rPr>
              <a:pPr/>
              <a:t>4/3/15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CB3343-E92A-BD4A-8B63-9B34675D4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764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22322-8E33-BD4C-B72F-066DF50D3C8B}" type="datetimeFigureOut">
              <a:rPr lang="en-US" smtClean="0">
                <a:solidFill>
                  <a:prstClr val="black">
                    <a:tint val="75000"/>
                  </a:prstClr>
                </a:solidFill>
              </a:rPr>
              <a:pPr/>
              <a:t>4/3/15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CB3343-E92A-BD4A-8B63-9B34675D4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37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6DCFBD-DCA1-4071-BC3A-4A650B218D7E}" type="datetimeFigureOut">
              <a:rPr lang="en-US" smtClean="0"/>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69512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22322-8E33-BD4C-B72F-066DF50D3C8B}" type="datetimeFigureOut">
              <a:rPr lang="en-US" smtClean="0">
                <a:solidFill>
                  <a:prstClr val="black">
                    <a:tint val="75000"/>
                  </a:prstClr>
                </a:solidFill>
              </a:rPr>
              <a:pPr/>
              <a:t>4/3/15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CB3343-E92A-BD4A-8B63-9B34675D4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702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22322-8E33-BD4C-B72F-066DF50D3C8B}" type="datetimeFigureOut">
              <a:rPr lang="en-US" smtClean="0">
                <a:solidFill>
                  <a:prstClr val="black">
                    <a:tint val="75000"/>
                  </a:prstClr>
                </a:solidFill>
              </a:rPr>
              <a:pPr/>
              <a:t>4/3/15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CB3343-E92A-BD4A-8B63-9B34675D4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280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22322-8E33-BD4C-B72F-066DF50D3C8B}" type="datetimeFigureOut">
              <a:rPr lang="en-US" smtClean="0">
                <a:solidFill>
                  <a:prstClr val="black">
                    <a:tint val="75000"/>
                  </a:prstClr>
                </a:solidFill>
              </a:rPr>
              <a:pPr/>
              <a:t>4/3/15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CB3343-E92A-BD4A-8B63-9B34675D4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54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6DCFBD-DCA1-4071-BC3A-4A650B218D7E}" type="datetimeFigureOut">
              <a:rPr lang="en-US" smtClean="0"/>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340340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6DCFBD-DCA1-4071-BC3A-4A650B218D7E}" type="datetimeFigureOut">
              <a:rPr lang="en-US" smtClean="0"/>
              <a:t>4/3/15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205861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6DCFBD-DCA1-4071-BC3A-4A650B218D7E}" type="datetimeFigureOut">
              <a:rPr lang="en-US" smtClean="0"/>
              <a:t>4/3/15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286097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6DCFBD-DCA1-4071-BC3A-4A650B218D7E}" type="datetimeFigureOut">
              <a:rPr lang="en-US" smtClean="0"/>
              <a:t>4/3/15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700754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6DCFBD-DCA1-4071-BC3A-4A650B218D7E}" type="datetimeFigureOut">
              <a:rPr lang="en-US" smtClean="0"/>
              <a:t>4/3/15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113101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6DCFBD-DCA1-4071-BC3A-4A650B218D7E}" type="datetimeFigureOut">
              <a:rPr lang="en-US" smtClean="0"/>
              <a:t>4/3/15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397807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6DCFBD-DCA1-4071-BC3A-4A650B218D7E}" type="datetimeFigureOut">
              <a:rPr lang="en-US" smtClean="0"/>
              <a:t>4/3/15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39443574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6DCFBD-DCA1-4071-BC3A-4A650B218D7E}" type="datetimeFigureOut">
              <a:rPr lang="en-US" smtClean="0"/>
              <a:t>4/3/15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E7DEF-0DA4-47A7-A704-41F4D097ED8B}" type="slidenum">
              <a:rPr lang="en-US" smtClean="0"/>
              <a:t>‹#›</a:t>
            </a:fld>
            <a:endParaRPr lang="en-US"/>
          </a:p>
        </p:txBody>
      </p:sp>
    </p:spTree>
    <p:extLst>
      <p:ext uri="{BB962C8B-B14F-4D97-AF65-F5344CB8AC3E}">
        <p14:creationId xmlns:p14="http://schemas.microsoft.com/office/powerpoint/2010/main" val="375400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C122322-8E33-BD4C-B72F-066DF50D3C8B}" type="datetimeFigureOut">
              <a:rPr lang="en-US" smtClean="0">
                <a:solidFill>
                  <a:prstClr val="black">
                    <a:tint val="75000"/>
                  </a:prstClr>
                </a:solidFill>
              </a:rPr>
              <a:pPr defTabSz="457200"/>
              <a:t>4/3/15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DCB3343-E92A-BD4A-8B63-9B34675D421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878429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38.png"/><Relationship Id="rId13" Type="http://schemas.microsoft.com/office/2007/relationships/hdphoto" Target="../media/hdphoto6.wdp"/><Relationship Id="rId14" Type="http://schemas.openxmlformats.org/officeDocument/2006/relationships/image" Target="../media/image39.png"/><Relationship Id="rId15" Type="http://schemas.microsoft.com/office/2007/relationships/hdphoto" Target="../media/hdphoto7.wdp"/><Relationship Id="rId16" Type="http://schemas.openxmlformats.org/officeDocument/2006/relationships/image" Target="../media/image40.png"/><Relationship Id="rId17"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image" Target="../media/image33.png"/><Relationship Id="rId3" Type="http://schemas.microsoft.com/office/2007/relationships/hdphoto" Target="../media/hdphoto1.wdp"/><Relationship Id="rId4" Type="http://schemas.openxmlformats.org/officeDocument/2006/relationships/image" Target="../media/image34.png"/><Relationship Id="rId5" Type="http://schemas.microsoft.com/office/2007/relationships/hdphoto" Target="../media/hdphoto2.wdp"/><Relationship Id="rId6" Type="http://schemas.openxmlformats.org/officeDocument/2006/relationships/image" Target="../media/image35.png"/><Relationship Id="rId7" Type="http://schemas.microsoft.com/office/2007/relationships/hdphoto" Target="../media/hdphoto3.wdp"/><Relationship Id="rId8" Type="http://schemas.openxmlformats.org/officeDocument/2006/relationships/image" Target="../media/image36.png"/><Relationship Id="rId9" Type="http://schemas.microsoft.com/office/2007/relationships/hdphoto" Target="../media/hdphoto4.wdp"/><Relationship Id="rId10"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58.jpg"/><Relationship Id="rId1" Type="http://schemas.openxmlformats.org/officeDocument/2006/relationships/slideLayout" Target="../slideLayouts/slideLayout6.xml"/><Relationship Id="rId2" Type="http://schemas.openxmlformats.org/officeDocument/2006/relationships/image" Target="../media/image5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47.jpg"/><Relationship Id="rId5" Type="http://schemas.openxmlformats.org/officeDocument/2006/relationships/image" Target="../media/image66.jpeg"/><Relationship Id="rId6"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 Id="rId3" Type="http://schemas.openxmlformats.org/officeDocument/2006/relationships/image" Target="../media/image8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 Id="rId3" Type="http://schemas.openxmlformats.org/officeDocument/2006/relationships/image" Target="../media/image8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G"/><Relationship Id="rId3" Type="http://schemas.openxmlformats.org/officeDocument/2006/relationships/image" Target="../media/image8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 Id="rId3" Type="http://schemas.openxmlformats.org/officeDocument/2006/relationships/image" Target="../media/image9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hyperlink" Target="http://www.legalizationviolations.com/" TargetMode="External"/><Relationship Id="rId4" Type="http://schemas.openxmlformats.org/officeDocument/2006/relationships/hyperlink" Target="http://www.cedarcolorado.org/" TargetMode="External"/><Relationship Id="rId1" Type="http://schemas.openxmlformats.org/officeDocument/2006/relationships/slideLayout" Target="../slideLayouts/slideLayout13.xml"/><Relationship Id="rId2" Type="http://schemas.openxmlformats.org/officeDocument/2006/relationships/hyperlink" Target="http://www.learnaboutsam.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omments" Target="../comments/comment1.xm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Excel_97_-_2004_Worksheet1.xls"/><Relationship Id="rId5" Type="http://schemas.openxmlformats.org/officeDocument/2006/relationships/image" Target="../media/image4.emf"/><Relationship Id="rId6"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1"/>
            <a:ext cx="7772400" cy="1371599"/>
          </a:xfrm>
        </p:spPr>
        <p:txBody>
          <a:bodyPr/>
          <a:lstStyle/>
          <a:p>
            <a:r>
              <a:rPr lang="en-US" dirty="0" smtClean="0"/>
              <a:t>Marijuana in the 21</a:t>
            </a:r>
            <a:r>
              <a:rPr lang="en-US" baseline="30000" dirty="0" smtClean="0"/>
              <a:t>st</a:t>
            </a:r>
            <a:r>
              <a:rPr lang="en-US" dirty="0" smtClean="0"/>
              <a:t> Century</a:t>
            </a:r>
            <a:endParaRPr lang="en-US" dirty="0"/>
          </a:p>
        </p:txBody>
      </p:sp>
      <p:sp>
        <p:nvSpPr>
          <p:cNvPr id="3" name="Subtitle 2"/>
          <p:cNvSpPr>
            <a:spLocks noGrp="1"/>
          </p:cNvSpPr>
          <p:nvPr>
            <p:ph type="subTitle" idx="1"/>
          </p:nvPr>
        </p:nvSpPr>
        <p:spPr>
          <a:xfrm>
            <a:off x="1371600" y="1066800"/>
            <a:ext cx="6400800" cy="685800"/>
          </a:xfrm>
        </p:spPr>
        <p:txBody>
          <a:bodyPr/>
          <a:lstStyle/>
          <a:p>
            <a:r>
              <a:rPr lang="en-US" dirty="0" smtClean="0"/>
              <a:t>The reality from Colorado post A64</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 y="1600201"/>
            <a:ext cx="4537710" cy="52614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349" y="1600201"/>
            <a:ext cx="4624652" cy="5261472"/>
          </a:xfrm>
          <a:prstGeom prst="rect">
            <a:avLst/>
          </a:prstGeom>
        </p:spPr>
      </p:pic>
    </p:spTree>
    <p:extLst>
      <p:ext uri="{BB962C8B-B14F-4D97-AF65-F5344CB8AC3E}">
        <p14:creationId xmlns:p14="http://schemas.microsoft.com/office/powerpoint/2010/main" val="17680806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42" y="76200"/>
            <a:ext cx="3972958" cy="6705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76200"/>
            <a:ext cx="5143500" cy="6221776"/>
          </a:xfrm>
          <a:prstGeom prst="rect">
            <a:avLst/>
          </a:prstGeom>
        </p:spPr>
      </p:pic>
    </p:spTree>
    <p:extLst>
      <p:ext uri="{BB962C8B-B14F-4D97-AF65-F5344CB8AC3E}">
        <p14:creationId xmlns:p14="http://schemas.microsoft.com/office/powerpoint/2010/main" val="39491077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Why should we care about high potency? </a:t>
            </a:r>
            <a:r>
              <a:rPr lang="en-US" b="1" i="1" dirty="0" smtClean="0"/>
              <a:t>Lancet</a:t>
            </a:r>
            <a:r>
              <a:rPr lang="en-US" b="1" dirty="0" smtClean="0"/>
              <a:t> Study</a:t>
            </a:r>
            <a:endParaRPr lang="en-US" b="1" dirty="0"/>
          </a:p>
        </p:txBody>
      </p:sp>
      <p:sp>
        <p:nvSpPr>
          <p:cNvPr id="3" name="Content Placeholder 2"/>
          <p:cNvSpPr>
            <a:spLocks noGrp="1"/>
          </p:cNvSpPr>
          <p:nvPr>
            <p:ph idx="1"/>
          </p:nvPr>
        </p:nvSpPr>
        <p:spPr/>
        <p:txBody>
          <a:bodyPr/>
          <a:lstStyle/>
          <a:p>
            <a:r>
              <a:rPr lang="en-US" dirty="0" smtClean="0"/>
              <a:t>Daily use sees an increase in psychosis of 5x</a:t>
            </a:r>
          </a:p>
          <a:p>
            <a:r>
              <a:rPr lang="en-US" dirty="0" smtClean="0"/>
              <a:t>Weekend use sees an increase 3x</a:t>
            </a:r>
          </a:p>
          <a:p>
            <a:r>
              <a:rPr lang="en-US" dirty="0" smtClean="0"/>
              <a:t>24% of psychosis cases in the study group caused by weed alone</a:t>
            </a:r>
            <a:endParaRPr lang="en-US" dirty="0"/>
          </a:p>
        </p:txBody>
      </p:sp>
    </p:spTree>
    <p:extLst>
      <p:ext uri="{BB962C8B-B14F-4D97-AF65-F5344CB8AC3E}">
        <p14:creationId xmlns:p14="http://schemas.microsoft.com/office/powerpoint/2010/main" val="10787217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little data we have doesn’t look good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914301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51302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Volume of marijuana in CO skyrocketing</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3090528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33697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_ad_full_page_NYT_11.55x21_31Jul14_FINAL-page-0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836" y="-1444445"/>
            <a:ext cx="4980562" cy="8579503"/>
          </a:xfrm>
          <a:prstGeom prst="rect">
            <a:avLst/>
          </a:prstGeom>
        </p:spPr>
      </p:pic>
      <p:sp>
        <p:nvSpPr>
          <p:cNvPr id="5" name="TextBox 4"/>
          <p:cNvSpPr txBox="1"/>
          <p:nvPr/>
        </p:nvSpPr>
        <p:spPr>
          <a:xfrm>
            <a:off x="130629" y="269966"/>
            <a:ext cx="2037805" cy="4093428"/>
          </a:xfrm>
          <a:prstGeom prst="rect">
            <a:avLst/>
          </a:prstGeom>
          <a:noFill/>
        </p:spPr>
        <p:txBody>
          <a:bodyPr wrap="square" rtlCol="0">
            <a:spAutoFit/>
          </a:bodyPr>
          <a:lstStyle/>
          <a:p>
            <a:r>
              <a:rPr lang="en-US" sz="2000" dirty="0"/>
              <a:t>“We see the inevitability of large, well-run companies to sell </a:t>
            </a:r>
            <a:r>
              <a:rPr lang="en-US" sz="2000" dirty="0" smtClean="0"/>
              <a:t>cannabis, that </a:t>
            </a:r>
            <a:r>
              <a:rPr lang="en-US" sz="2000" dirty="0"/>
              <a:t>train left the station a long time ago</a:t>
            </a:r>
            <a:r>
              <a:rPr lang="en-US" sz="2000" dirty="0" smtClean="0"/>
              <a:t>.”</a:t>
            </a:r>
          </a:p>
          <a:p>
            <a:endParaRPr lang="en-US" sz="2000" dirty="0"/>
          </a:p>
          <a:p>
            <a:r>
              <a:rPr lang="en-US" sz="2000" dirty="0" smtClean="0"/>
              <a:t>-</a:t>
            </a:r>
            <a:r>
              <a:rPr lang="en-US" sz="2000" dirty="0"/>
              <a:t> </a:t>
            </a:r>
            <a:r>
              <a:rPr lang="en-US" sz="2000" dirty="0" smtClean="0"/>
              <a:t>Brendan Kennedy CEO </a:t>
            </a:r>
            <a:r>
              <a:rPr lang="en-US" sz="2000" dirty="0"/>
              <a:t>of Privateer Holding</a:t>
            </a:r>
          </a:p>
        </p:txBody>
      </p:sp>
      <p:sp>
        <p:nvSpPr>
          <p:cNvPr id="6" name="TextBox 5"/>
          <p:cNvSpPr txBox="1"/>
          <p:nvPr/>
        </p:nvSpPr>
        <p:spPr>
          <a:xfrm>
            <a:off x="7141029" y="365760"/>
            <a:ext cx="1872342" cy="5539978"/>
          </a:xfrm>
          <a:prstGeom prst="rect">
            <a:avLst/>
          </a:prstGeom>
          <a:noFill/>
        </p:spPr>
        <p:txBody>
          <a:bodyPr wrap="square" rtlCol="0">
            <a:spAutoFit/>
          </a:bodyPr>
          <a:lstStyle/>
          <a:p>
            <a:r>
              <a:rPr lang="en-US" sz="1600" dirty="0"/>
              <a:t>“Beer, wine and tobacco people—I’ve met with them all,” said Allen St. Pierre, the executive director of NORML</a:t>
            </a:r>
            <a:r>
              <a:rPr lang="en-US" sz="1600" dirty="0" smtClean="0"/>
              <a:t>, </a:t>
            </a:r>
            <a:r>
              <a:rPr lang="en-US" sz="1600" dirty="0"/>
              <a:t>St. Pierre hopes to create a “Dionysus lobby,” built on the shared interests of alcohol, tobacco and pot. All three industries want low taxes, the right to advertise freely, and the ability to make convenient sales, he said.</a:t>
            </a:r>
          </a:p>
          <a:p>
            <a:endParaRPr lang="en-US" dirty="0"/>
          </a:p>
        </p:txBody>
      </p:sp>
    </p:spTree>
    <p:extLst>
      <p:ext uri="{BB962C8B-B14F-4D97-AF65-F5344CB8AC3E}">
        <p14:creationId xmlns:p14="http://schemas.microsoft.com/office/powerpoint/2010/main" val="152052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Here’s what we’re dealing with</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572000"/>
          </a:xfrm>
          <a:prstGeom prst="rect">
            <a:avLst/>
          </a:prstGeom>
        </p:spPr>
      </p:pic>
    </p:spTree>
    <p:extLst>
      <p:ext uri="{BB962C8B-B14F-4D97-AF65-F5344CB8AC3E}">
        <p14:creationId xmlns:p14="http://schemas.microsoft.com/office/powerpoint/2010/main" val="12558594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52500" y="962599"/>
            <a:ext cx="6858000" cy="4953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95700" y="1409700"/>
            <a:ext cx="6858000" cy="4038600"/>
          </a:xfrm>
          <a:prstGeom prst="rect">
            <a:avLst/>
          </a:prstGeom>
        </p:spPr>
      </p:pic>
    </p:spTree>
    <p:extLst>
      <p:ext uri="{BB962C8B-B14F-4D97-AF65-F5344CB8AC3E}">
        <p14:creationId xmlns:p14="http://schemas.microsoft.com/office/powerpoint/2010/main" val="1137293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i jo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2816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63686" y="903514"/>
            <a:ext cx="6858000" cy="5050972"/>
          </a:xfrm>
          <a:prstGeom prst="rect">
            <a:avLst/>
          </a:prstGeom>
        </p:spPr>
      </p:pic>
    </p:spTree>
    <p:extLst>
      <p:ext uri="{BB962C8B-B14F-4D97-AF65-F5344CB8AC3E}">
        <p14:creationId xmlns:p14="http://schemas.microsoft.com/office/powerpoint/2010/main" val="9873052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74638"/>
            <a:ext cx="6477000" cy="5851525"/>
          </a:xfrm>
          <a:prstGeom prst="rect">
            <a:avLst/>
          </a:prstGeom>
        </p:spPr>
      </p:pic>
    </p:spTree>
    <p:extLst>
      <p:ext uri="{BB962C8B-B14F-4D97-AF65-F5344CB8AC3E}">
        <p14:creationId xmlns:p14="http://schemas.microsoft.com/office/powerpoint/2010/main" val="246737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altLang="en-US" smtClean="0"/>
          </a:p>
        </p:txBody>
      </p:sp>
      <p:pic>
        <p:nvPicPr>
          <p:cNvPr id="62466" name="Picture 2"/>
          <p:cNvPicPr>
            <a:picLocks noChangeAspect="1"/>
          </p:cNvPicPr>
          <p:nvPr/>
        </p:nvPicPr>
        <p:blipFill rotWithShape="1">
          <a:blip r:embed="rId2">
            <a:extLst>
              <a:ext uri="{28A0092B-C50C-407E-A947-70E740481C1C}">
                <a14:useLocalDpi xmlns:a14="http://schemas.microsoft.com/office/drawing/2010/main" val="0"/>
              </a:ext>
            </a:extLst>
          </a:blip>
          <a:srcRect t="10609"/>
          <a:stretch/>
        </p:blipFill>
        <p:spPr bwMode="auto">
          <a:xfrm>
            <a:off x="457200" y="289696"/>
            <a:ext cx="8128000" cy="2440804"/>
          </a:xfrm>
          <a:prstGeom prst="rect">
            <a:avLst/>
          </a:prstGeom>
          <a:ln>
            <a:noFill/>
          </a:ln>
          <a:effectLst>
            <a:softEdge rad="112500"/>
          </a:effectLst>
          <a:extLst/>
        </p:spPr>
      </p:pic>
      <p:pic>
        <p:nvPicPr>
          <p:cNvPr id="624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4548187" cy="4005263"/>
          </a:xfrm>
          <a:prstGeom prst="rect">
            <a:avLst/>
          </a:prstGeom>
          <a:ln>
            <a:noFill/>
          </a:ln>
          <a:effectLst>
            <a:softEdge rad="112500"/>
          </a:effectLst>
          <a:extLst/>
        </p:spPr>
      </p:pic>
      <p:pic>
        <p:nvPicPr>
          <p:cNvPr id="6246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38" y="2727034"/>
            <a:ext cx="4364038" cy="4127500"/>
          </a:xfrm>
          <a:prstGeom prst="rect">
            <a:avLst/>
          </a:prstGeom>
          <a:ln>
            <a:noFill/>
          </a:ln>
          <a:effectLst>
            <a:softEdge rad="112500"/>
          </a:effectLst>
          <a:extLst/>
        </p:spPr>
      </p:pic>
    </p:spTree>
    <p:extLst>
      <p:ext uri="{BB962C8B-B14F-4D97-AF65-F5344CB8AC3E}">
        <p14:creationId xmlns:p14="http://schemas.microsoft.com/office/powerpoint/2010/main" val="23527785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C00000"/>
                </a:solidFill>
                <a:latin typeface="Georgia"/>
                <a:cs typeface="Georgia"/>
              </a:rPr>
              <a:t>CeDAR</a:t>
            </a:r>
            <a:endParaRPr lang="en-US" dirty="0"/>
          </a:p>
        </p:txBody>
      </p:sp>
      <p:sp>
        <p:nvSpPr>
          <p:cNvPr id="3" name="Content Placeholder 2"/>
          <p:cNvSpPr>
            <a:spLocks noGrp="1"/>
          </p:cNvSpPr>
          <p:nvPr>
            <p:ph idx="1"/>
          </p:nvPr>
        </p:nvSpPr>
        <p:spPr/>
        <p:txBody>
          <a:bodyPr/>
          <a:lstStyle/>
          <a:p>
            <a:r>
              <a:rPr lang="en-US" dirty="0" smtClean="0"/>
              <a:t>Residential, Outpatient and Extended Care for adult CD patients at the University of Colorado Hospital</a:t>
            </a:r>
          </a:p>
          <a:p>
            <a:r>
              <a:rPr lang="en-US" dirty="0" smtClean="0"/>
              <a:t>Specialize in the treatment of co-occurring disorders</a:t>
            </a:r>
          </a:p>
          <a:p>
            <a:r>
              <a:rPr lang="en-US" dirty="0" smtClean="0"/>
              <a:t>Nationally recognized as a thought leader in the field</a:t>
            </a:r>
            <a:endParaRPr lang="en-US" dirty="0"/>
          </a:p>
        </p:txBody>
      </p:sp>
    </p:spTree>
    <p:extLst>
      <p:ext uri="{BB962C8B-B14F-4D97-AF65-F5344CB8AC3E}">
        <p14:creationId xmlns:p14="http://schemas.microsoft.com/office/powerpoint/2010/main" val="19813718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733689" y="1577181"/>
            <a:ext cx="6035675" cy="4525963"/>
          </a:xfrm>
          <a:effectLst>
            <a:softEdge rad="112500"/>
          </a:effectLst>
        </p:spPr>
      </p:pic>
      <p:pic>
        <p:nvPicPr>
          <p:cNvPr id="69635" name="Picture 6"/>
          <p:cNvPicPr>
            <a:picLocks noChangeAspect="1"/>
          </p:cNvPicPr>
          <p:nvPr/>
        </p:nvPicPr>
        <p:blipFill rotWithShape="1">
          <a:blip r:embed="rId3">
            <a:extLst>
              <a:ext uri="{28A0092B-C50C-407E-A947-70E740481C1C}">
                <a14:useLocalDpi xmlns:a14="http://schemas.microsoft.com/office/drawing/2010/main" val="0"/>
              </a:ext>
            </a:extLst>
          </a:blip>
          <a:srcRect t="9675" b="4573"/>
          <a:stretch/>
        </p:blipFill>
        <p:spPr bwMode="auto">
          <a:xfrm rot="5400000">
            <a:off x="4235450" y="2368703"/>
            <a:ext cx="4800600" cy="4432300"/>
          </a:xfrm>
          <a:prstGeom prst="rect">
            <a:avLst/>
          </a:prstGeom>
          <a:ln>
            <a:noFill/>
          </a:ln>
          <a:effectLst>
            <a:softEdge rad="112500"/>
          </a:effectLs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0"/>
            <a:ext cx="6851650" cy="3048000"/>
          </a:xfrm>
          <a:prstGeom prst="rect">
            <a:avLst/>
          </a:prstGeom>
        </p:spPr>
      </p:pic>
    </p:spTree>
    <p:extLst>
      <p:ext uri="{BB962C8B-B14F-4D97-AF65-F5344CB8AC3E}">
        <p14:creationId xmlns:p14="http://schemas.microsoft.com/office/powerpoint/2010/main" val="31199035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104" y="0"/>
            <a:ext cx="4988613"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382" y="0"/>
            <a:ext cx="4406722" cy="6858000"/>
          </a:xfrm>
          <a:prstGeom prst="rect">
            <a:avLst/>
          </a:prstGeom>
        </p:spPr>
      </p:pic>
    </p:spTree>
    <p:extLst>
      <p:ext uri="{BB962C8B-B14F-4D97-AF65-F5344CB8AC3E}">
        <p14:creationId xmlns:p14="http://schemas.microsoft.com/office/powerpoint/2010/main" val="37756526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54327" y="1148937"/>
            <a:ext cx="6034617" cy="45259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47545" y="1078418"/>
            <a:ext cx="6858000" cy="4701164"/>
          </a:xfrm>
          <a:prstGeom prst="rect">
            <a:avLst/>
          </a:prstGeom>
        </p:spPr>
      </p:pic>
    </p:spTree>
    <p:extLst>
      <p:ext uri="{BB962C8B-B14F-4D97-AF65-F5344CB8AC3E}">
        <p14:creationId xmlns:p14="http://schemas.microsoft.com/office/powerpoint/2010/main" val="8916205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98360" y="1166020"/>
            <a:ext cx="6857999" cy="4525963"/>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39736" y="1153888"/>
            <a:ext cx="6958149" cy="4650377"/>
          </a:xfrm>
          <a:prstGeom prst="rect">
            <a:avLst/>
          </a:prstGeom>
        </p:spPr>
      </p:pic>
    </p:spTree>
    <p:extLst>
      <p:ext uri="{BB962C8B-B14F-4D97-AF65-F5344CB8AC3E}">
        <p14:creationId xmlns:p14="http://schemas.microsoft.com/office/powerpoint/2010/main" val="29700036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81100" y="-495300"/>
            <a:ext cx="6858000" cy="7848600"/>
          </a:xfrm>
          <a:prstGeom prst="rect">
            <a:avLst/>
          </a:prstGeom>
        </p:spPr>
      </p:pic>
    </p:spTree>
    <p:extLst>
      <p:ext uri="{BB962C8B-B14F-4D97-AF65-F5344CB8AC3E}">
        <p14:creationId xmlns:p14="http://schemas.microsoft.com/office/powerpoint/2010/main" val="23629045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23" y="274638"/>
            <a:ext cx="4230477" cy="65071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0"/>
            <a:ext cx="5067300" cy="6858000"/>
          </a:xfrm>
          <a:prstGeom prst="rect">
            <a:avLst/>
          </a:prstGeom>
        </p:spPr>
      </p:pic>
    </p:spTree>
    <p:extLst>
      <p:ext uri="{BB962C8B-B14F-4D97-AF65-F5344CB8AC3E}">
        <p14:creationId xmlns:p14="http://schemas.microsoft.com/office/powerpoint/2010/main" val="32452801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965" b="16419"/>
          <a:stretch/>
        </p:blipFill>
        <p:spPr>
          <a:xfrm>
            <a:off x="0" y="211666"/>
            <a:ext cx="4789488" cy="5482167"/>
          </a:xfrm>
          <a:effectLst>
            <a:softEdge rad="112500"/>
          </a:effectLst>
        </p:spPr>
      </p:pic>
      <p:pic>
        <p:nvPicPr>
          <p:cNvPr id="65539" name="Picture 4"/>
          <p:cNvPicPr>
            <a:picLocks noChangeAspect="1"/>
          </p:cNvPicPr>
          <p:nvPr/>
        </p:nvPicPr>
        <p:blipFill rotWithShape="1">
          <a:blip r:embed="rId3">
            <a:extLst>
              <a:ext uri="{28A0092B-C50C-407E-A947-70E740481C1C}">
                <a14:useLocalDpi xmlns:a14="http://schemas.microsoft.com/office/drawing/2010/main" val="0"/>
              </a:ext>
            </a:extLst>
          </a:blip>
          <a:srcRect l="10732" r="3785"/>
          <a:stretch/>
        </p:blipFill>
        <p:spPr bwMode="auto">
          <a:xfrm rot="5400000">
            <a:off x="3881171" y="1605229"/>
            <a:ext cx="5736170" cy="4354512"/>
          </a:xfrm>
          <a:prstGeom prst="rect">
            <a:avLst/>
          </a:prstGeom>
          <a:ln>
            <a:noFill/>
          </a:ln>
          <a:effectLst>
            <a:softEdge rad="112500"/>
          </a:effectLst>
          <a:extLst/>
        </p:spPr>
      </p:pic>
    </p:spTree>
    <p:extLst>
      <p:ext uri="{BB962C8B-B14F-4D97-AF65-F5344CB8AC3E}">
        <p14:creationId xmlns:p14="http://schemas.microsoft.com/office/powerpoint/2010/main" val="12125634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Trending…</a:t>
            </a:r>
            <a:endParaRPr lang="en-US" dirty="0"/>
          </a:p>
        </p:txBody>
      </p:sp>
      <p:sp>
        <p:nvSpPr>
          <p:cNvPr id="3" name="Content Placeholder 2"/>
          <p:cNvSpPr>
            <a:spLocks noGrp="1"/>
          </p:cNvSpPr>
          <p:nvPr>
            <p:ph idx="1"/>
          </p:nvPr>
        </p:nvSpPr>
        <p:spPr/>
        <p:txBody>
          <a:bodyPr/>
          <a:lstStyle/>
          <a:p>
            <a:r>
              <a:rPr lang="en-US" dirty="0" smtClean="0"/>
              <a:t>Concentrates!</a:t>
            </a:r>
          </a:p>
          <a:p>
            <a:r>
              <a:rPr lang="en-US" dirty="0" smtClean="0"/>
              <a:t>Edibles!!</a:t>
            </a:r>
          </a:p>
          <a:p>
            <a:r>
              <a:rPr lang="en-US" dirty="0" smtClean="0"/>
              <a:t>Vape!!!</a:t>
            </a:r>
            <a:endParaRPr lang="en-US" dirty="0"/>
          </a:p>
        </p:txBody>
      </p:sp>
    </p:spTree>
    <p:extLst>
      <p:ext uri="{BB962C8B-B14F-4D97-AF65-F5344CB8AC3E}">
        <p14:creationId xmlns:p14="http://schemas.microsoft.com/office/powerpoint/2010/main" val="16244990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a:grpSpLocks/>
          </p:cNvGrpSpPr>
          <p:nvPr/>
        </p:nvGrpSpPr>
        <p:grpSpPr bwMode="auto">
          <a:xfrm>
            <a:off x="0" y="3311525"/>
            <a:ext cx="9144000" cy="1676400"/>
            <a:chOff x="0" y="2086"/>
            <a:chExt cx="5760" cy="1056"/>
          </a:xfrm>
        </p:grpSpPr>
        <p:sp>
          <p:nvSpPr>
            <p:cNvPr id="27" name="Rectangle 3"/>
            <p:cNvSpPr>
              <a:spLocks noChangeArrowheads="1"/>
            </p:cNvSpPr>
            <p:nvPr/>
          </p:nvSpPr>
          <p:spPr bwMode="gray">
            <a:xfrm>
              <a:off x="0" y="2325"/>
              <a:ext cx="5760" cy="817"/>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90000" rIns="72000" bIns="90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eaLnBrk="0" hangingPunct="0"/>
              <a:endParaRPr lang="de-DE" altLang="en-US"/>
            </a:p>
          </p:txBody>
        </p:sp>
        <p:sp>
          <p:nvSpPr>
            <p:cNvPr id="29" name="Rectangle 28"/>
            <p:cNvSpPr>
              <a:spLocks noChangeArrowheads="1"/>
            </p:cNvSpPr>
            <p:nvPr/>
          </p:nvSpPr>
          <p:spPr bwMode="gray">
            <a:xfrm flipV="1">
              <a:off x="0" y="2086"/>
              <a:ext cx="5760" cy="246"/>
            </a:xfrm>
            <a:prstGeom prst="rect">
              <a:avLst/>
            </a:prstGeom>
            <a:gradFill rotWithShape="1">
              <a:gsLst>
                <a:gs pos="0">
                  <a:srgbClr val="DBDBDB"/>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90000" rIns="72000" bIns="90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eaLnBrk="0" hangingPunct="0"/>
              <a:endParaRPr lang="de-DE" altLang="en-US"/>
            </a:p>
          </p:txBody>
        </p:sp>
      </p:grpSp>
      <p:pic>
        <p:nvPicPr>
          <p:cNvPr id="6" name="Picture 2" descr="http://reviews.nuggetry.com/wp-content/themes/reviews_2012/lib/plugins/tim_image/thumbs/_timthumb.php?src=http://reviews.nuggetry.com/post-pics/img_1335461423213.jpg&amp;w=62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2" b="89892" l="10000" r="100000">
                        <a14:foregroundMark x1="35161" y1="54839" x2="41935" y2="54194"/>
                        <a14:foregroundMark x1="78065" y1="69892" x2="99677" y2="72258"/>
                        <a14:foregroundMark x1="74677" y1="60000" x2="99355" y2="58925"/>
                        <a14:backgroundMark x1="68548" y1="32903" x2="85968" y2="35484"/>
                        <a14:backgroundMark x1="80000" y1="45161" x2="93065" y2="44731"/>
                        <a14:backgroundMark x1="77903" y1="73333" x2="99677" y2="76989"/>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324172" y="1745384"/>
            <a:ext cx="3224844" cy="2418634"/>
          </a:xfrm>
          <a:prstGeom prst="rect">
            <a:avLst/>
          </a:prstGeom>
          <a:noFill/>
          <a:effectLst>
            <a:outerShdw blurRad="50800" dist="38100" dir="8100000" algn="tr"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pic>
        <p:nvPicPr>
          <p:cNvPr id="1028" name="Picture 4" descr="http://reviews.nuggetry.com/post-pics/live-writer-pics/june-2009/MON1_A7CE/9-8-11-Chef-ChemDawgWax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60215" l="466" r="53571">
                        <a14:backgroundMark x1="3106" y1="43226" x2="26087" y2="56559"/>
                        <a14:backgroundMark x1="26863" y1="56129" x2="35404" y2="60645"/>
                        <a14:backgroundMark x1="42857" y1="55484" x2="32764" y2="62796"/>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20427283">
            <a:off x="3637071" y="1608391"/>
            <a:ext cx="4920471" cy="355282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9111724" cy="1091464"/>
          </a:xfrm>
        </p:spPr>
        <p:txBody>
          <a:bodyPr>
            <a:normAutofit/>
          </a:bodyPr>
          <a:lstStyle/>
          <a:p>
            <a:pPr marL="168275" indent="-168275"/>
            <a:r>
              <a:rPr lang="en-US" sz="3600" dirty="0" smtClean="0"/>
              <a:t>“But it’s just a plant…”</a:t>
            </a:r>
            <a:br>
              <a:rPr lang="en-US" sz="3600" dirty="0" smtClean="0"/>
            </a:br>
            <a:r>
              <a:rPr lang="en-US" sz="2000" dirty="0" smtClean="0">
                <a:solidFill>
                  <a:srgbClr val="595959"/>
                </a:solidFill>
              </a:rPr>
              <a:t> (80-90% THC) Concentrates</a:t>
            </a:r>
            <a:endParaRPr lang="en-US" sz="2700" dirty="0">
              <a:solidFill>
                <a:srgbClr val="595959"/>
              </a:solidFill>
            </a:endParaRPr>
          </a:p>
        </p:txBody>
      </p:sp>
      <p:grpSp>
        <p:nvGrpSpPr>
          <p:cNvPr id="3" name="Group 2"/>
          <p:cNvGrpSpPr/>
          <p:nvPr/>
        </p:nvGrpSpPr>
        <p:grpSpPr>
          <a:xfrm>
            <a:off x="2895600" y="4601345"/>
            <a:ext cx="3383411" cy="2485255"/>
            <a:chOff x="2326089" y="2068897"/>
            <a:chExt cx="3383411" cy="2485255"/>
          </a:xfrm>
        </p:grpSpPr>
        <p:pic>
          <p:nvPicPr>
            <p:cNvPr id="7172" name="Picture 4" descr="http://d9collective.com/v2/wp-content/uploads/2011/12/King-Kush-Budder-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933" b="89979" l="8378" r="88362">
                          <a14:backgroundMark x1="20679" y1="14501" x2="20679" y2="14501"/>
                          <a14:backgroundMark x1="20546" y1="15390" x2="20546" y2="15390"/>
                          <a14:backgroundMark x1="47455" y1="86457" x2="47455" y2="86457"/>
                          <a14:backgroundMark x1="38415" y1="87517" x2="38415" y2="87517"/>
                          <a14:backgroundMark x1="32768" y1="87073" x2="32768" y2="87073"/>
                          <a14:backgroundMark x1="21146" y1="11424" x2="21146" y2="11424"/>
                          <a14:backgroundMark x1="23738" y1="10896" x2="23738" y2="10896"/>
                        </a14:backgroundRemoval>
                      </a14:imgEffect>
                    </a14:imgLayer>
                  </a14:imgProps>
                </a:ext>
                <a:ext uri="{28A0092B-C50C-407E-A947-70E740481C1C}">
                  <a14:useLocalDpi xmlns:a14="http://schemas.microsoft.com/office/drawing/2010/main" val="0"/>
                </a:ext>
              </a:extLst>
            </a:blip>
            <a:srcRect/>
            <a:stretch>
              <a:fillRect/>
            </a:stretch>
          </p:blipFill>
          <p:spPr bwMode="auto">
            <a:xfrm>
              <a:off x="2505028" y="2068897"/>
              <a:ext cx="3204472" cy="24852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26089" y="3155904"/>
              <a:ext cx="1143000" cy="369332"/>
            </a:xfrm>
            <a:prstGeom prst="rect">
              <a:avLst/>
            </a:prstGeom>
            <a:noFill/>
          </p:spPr>
          <p:txBody>
            <a:bodyPr wrap="square" rtlCol="0">
              <a:spAutoFit/>
            </a:bodyPr>
            <a:lstStyle/>
            <a:p>
              <a:r>
                <a:rPr lang="en-US" i="1" dirty="0" smtClean="0">
                  <a:solidFill>
                    <a:srgbClr val="595959"/>
                  </a:solidFill>
                </a:rPr>
                <a:t>“</a:t>
              </a:r>
              <a:r>
                <a:rPr lang="en-US" i="1" dirty="0" err="1" smtClean="0">
                  <a:solidFill>
                    <a:srgbClr val="595959"/>
                  </a:solidFill>
                </a:rPr>
                <a:t>Budder</a:t>
              </a:r>
              <a:r>
                <a:rPr lang="en-US" i="1" dirty="0" smtClean="0">
                  <a:solidFill>
                    <a:srgbClr val="595959"/>
                  </a:solidFill>
                </a:rPr>
                <a:t>”</a:t>
              </a:r>
              <a:endParaRPr lang="en-US" i="1" dirty="0">
                <a:solidFill>
                  <a:srgbClr val="595959"/>
                </a:solidFill>
              </a:endParaRPr>
            </a:p>
          </p:txBody>
        </p:sp>
      </p:grpSp>
      <p:sp>
        <p:nvSpPr>
          <p:cNvPr id="8" name="TextBox 7"/>
          <p:cNvSpPr txBox="1"/>
          <p:nvPr/>
        </p:nvSpPr>
        <p:spPr>
          <a:xfrm>
            <a:off x="6456850" y="5039820"/>
            <a:ext cx="1905000" cy="369332"/>
          </a:xfrm>
          <a:prstGeom prst="rect">
            <a:avLst/>
          </a:prstGeom>
          <a:noFill/>
        </p:spPr>
        <p:txBody>
          <a:bodyPr wrap="square" rtlCol="0">
            <a:spAutoFit/>
          </a:bodyPr>
          <a:lstStyle/>
          <a:p>
            <a:r>
              <a:rPr lang="en-US" i="1" dirty="0" smtClean="0">
                <a:solidFill>
                  <a:srgbClr val="595959"/>
                </a:solidFill>
              </a:rPr>
              <a:t>“Shatter”</a:t>
            </a:r>
            <a:endParaRPr lang="en-US" i="1" dirty="0">
              <a:solidFill>
                <a:srgbClr val="595959"/>
              </a:solidFill>
            </a:endParaRPr>
          </a:p>
        </p:txBody>
      </p:sp>
      <p:sp>
        <p:nvSpPr>
          <p:cNvPr id="11" name="TextBox 10"/>
          <p:cNvSpPr txBox="1"/>
          <p:nvPr/>
        </p:nvSpPr>
        <p:spPr>
          <a:xfrm>
            <a:off x="3187487" y="3965461"/>
            <a:ext cx="1905000" cy="369332"/>
          </a:xfrm>
          <a:prstGeom prst="rect">
            <a:avLst/>
          </a:prstGeom>
          <a:noFill/>
        </p:spPr>
        <p:txBody>
          <a:bodyPr wrap="square" rtlCol="0">
            <a:spAutoFit/>
          </a:bodyPr>
          <a:lstStyle/>
          <a:p>
            <a:r>
              <a:rPr lang="en-US" i="1" dirty="0" smtClean="0">
                <a:solidFill>
                  <a:srgbClr val="595959"/>
                </a:solidFill>
              </a:rPr>
              <a:t>“Ear Wax”</a:t>
            </a:r>
            <a:endParaRPr lang="en-US" i="1" dirty="0">
              <a:solidFill>
                <a:srgbClr val="595959"/>
              </a:solidFill>
            </a:endParaRPr>
          </a:p>
        </p:txBody>
      </p:sp>
      <p:sp>
        <p:nvSpPr>
          <p:cNvPr id="18" name="TextBox 17"/>
          <p:cNvSpPr txBox="1"/>
          <p:nvPr/>
        </p:nvSpPr>
        <p:spPr>
          <a:xfrm>
            <a:off x="76200" y="3767132"/>
            <a:ext cx="2068184" cy="369332"/>
          </a:xfrm>
          <a:prstGeom prst="rect">
            <a:avLst/>
          </a:prstGeom>
          <a:noFill/>
        </p:spPr>
        <p:txBody>
          <a:bodyPr wrap="square" rtlCol="0">
            <a:spAutoFit/>
          </a:bodyPr>
          <a:lstStyle/>
          <a:p>
            <a:r>
              <a:rPr lang="en-US" i="1" dirty="0" smtClean="0">
                <a:solidFill>
                  <a:srgbClr val="595959"/>
                </a:solidFill>
              </a:rPr>
              <a:t>“Green Crack” wax</a:t>
            </a:r>
            <a:endParaRPr lang="en-US" i="1" dirty="0">
              <a:solidFill>
                <a:srgbClr val="595959"/>
              </a:solidFill>
            </a:endParaRPr>
          </a:p>
        </p:txBody>
      </p:sp>
      <p:pic>
        <p:nvPicPr>
          <p:cNvPr id="7192" name="Picture 24" descr="GanjaGoddessCaps"/>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81224" l="10000" r="93061">
                        <a14:foregroundMark x1="37347" y1="19184" x2="37347" y2="19184"/>
                        <a14:foregroundMark x1="80408" y1="41224" x2="80408" y2="41224"/>
                        <a14:foregroundMark x1="57143" y1="14082" x2="57143" y2="14082"/>
                        <a14:foregroundMark x1="50612" y1="15714" x2="50612" y2="15714"/>
                        <a14:foregroundMark x1="41020" y1="15102" x2="41020" y2="15102"/>
                        <a14:foregroundMark x1="38776" y1="15306" x2="38776" y2="15306"/>
                        <a14:foregroundMark x1="52857" y1="14490" x2="52857" y2="14490"/>
                        <a14:foregroundMark x1="54898" y1="13673" x2="54898" y2="13673"/>
                        <a14:foregroundMark x1="52041" y1="14082" x2="52041" y2="14082"/>
                        <a14:foregroundMark x1="53265" y1="13878" x2="53265" y2="13878"/>
                        <a14:backgroundMark x1="57551" y1="62449" x2="57551" y2="62449"/>
                      </a14:backgroundRemoval>
                    </a14:imgEffect>
                  </a14:imgLayer>
                </a14:imgProps>
              </a:ext>
              <a:ext uri="{28A0092B-C50C-407E-A947-70E740481C1C}">
                <a14:useLocalDpi xmlns:a14="http://schemas.microsoft.com/office/drawing/2010/main" val="0"/>
              </a:ext>
            </a:extLst>
          </a:blip>
          <a:srcRect/>
          <a:stretch>
            <a:fillRect/>
          </a:stretch>
        </p:blipFill>
        <p:spPr bwMode="auto">
          <a:xfrm>
            <a:off x="35626" y="4663515"/>
            <a:ext cx="2219302" cy="221930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0302" y="6404746"/>
            <a:ext cx="2408214" cy="369332"/>
          </a:xfrm>
          <a:prstGeom prst="rect">
            <a:avLst/>
          </a:prstGeom>
          <a:noFill/>
        </p:spPr>
        <p:txBody>
          <a:bodyPr wrap="square" rtlCol="0">
            <a:spAutoFit/>
          </a:bodyPr>
          <a:lstStyle/>
          <a:p>
            <a:r>
              <a:rPr lang="en-US" dirty="0" smtClean="0">
                <a:solidFill>
                  <a:srgbClr val="595959"/>
                </a:solidFill>
              </a:rPr>
              <a:t>Hash Oil Capsules</a:t>
            </a:r>
            <a:endParaRPr lang="en-US" dirty="0">
              <a:solidFill>
                <a:srgbClr val="595959"/>
              </a:solidFill>
            </a:endParaRPr>
          </a:p>
        </p:txBody>
      </p:sp>
      <p:grpSp>
        <p:nvGrpSpPr>
          <p:cNvPr id="5" name="Group 4"/>
          <p:cNvGrpSpPr/>
          <p:nvPr/>
        </p:nvGrpSpPr>
        <p:grpSpPr>
          <a:xfrm>
            <a:off x="6123556" y="938755"/>
            <a:ext cx="4163444" cy="3557045"/>
            <a:chOff x="5945544" y="1252950"/>
            <a:chExt cx="4163444" cy="3557045"/>
          </a:xfrm>
        </p:grpSpPr>
        <p:pic>
          <p:nvPicPr>
            <p:cNvPr id="7190" name="Picture 22" descr="http://greencrosscenter.com/marijuana-card-doctor/wp-content/uploads/Honey_Oil.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5" b="89859" l="5018" r="98277"/>
                      </a14:imgEffect>
                    </a14:imgLayer>
                  </a14:imgProps>
                </a:ext>
                <a:ext uri="{28A0092B-C50C-407E-A947-70E740481C1C}">
                  <a14:useLocalDpi xmlns:a14="http://schemas.microsoft.com/office/drawing/2010/main" val="0"/>
                </a:ext>
              </a:extLst>
            </a:blip>
            <a:srcRect/>
            <a:stretch>
              <a:fillRect/>
            </a:stretch>
          </p:blipFill>
          <p:spPr bwMode="auto">
            <a:xfrm flipH="1">
              <a:off x="5945544" y="1252950"/>
              <a:ext cx="3549963" cy="204092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66" name="Picture 2" descr="http://greencrosscenter.com/marijuana-card-doctor/wp-content/uploads/Honey-Oil.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07" b="89907" l="10000" r="96750">
                          <a14:foregroundMark x1="38750" y1="50841" x2="38750" y2="50841"/>
                          <a14:foregroundMark x1="35500" y1="75888" x2="35500" y2="75888"/>
                          <a14:foregroundMark x1="63375" y1="48972" x2="63375" y2="48972"/>
                          <a14:foregroundMark x1="65000" y1="58131" x2="65000" y2="58131"/>
                          <a14:foregroundMark x1="64375" y1="55327" x2="64375" y2="55327"/>
                          <a14:foregroundMark x1="64375" y1="49720" x2="64375" y2="49720"/>
                          <a14:foregroundMark x1="63625" y1="44486" x2="63625" y2="44486"/>
                          <a14:foregroundMark x1="65375" y1="41308" x2="65375" y2="41308"/>
                          <a14:backgroundMark x1="38000" y1="31963" x2="38000" y2="31963"/>
                          <a14:backgroundMark x1="25625" y1="75701" x2="25625" y2="75701"/>
                          <a14:backgroundMark x1="35375" y1="78505" x2="35375" y2="78505"/>
                          <a14:backgroundMark x1="34250" y1="77944" x2="34250" y2="77944"/>
                          <a14:backgroundMark x1="30000" y1="77196" x2="30000" y2="77196"/>
                          <a14:backgroundMark x1="22125" y1="73458" x2="22125" y2="73458"/>
                          <a14:backgroundMark x1="10875" y1="58879" x2="10875" y2="58879"/>
                          <a14:backgroundMark x1="40375" y1="40748" x2="40375" y2="40748"/>
                          <a14:backgroundMark x1="40250" y1="32336" x2="40250" y2="32336"/>
                        </a14:backgroundRemoval>
                      </a14:imgEffect>
                    </a14:imgLayer>
                  </a14:imgProps>
                </a:ext>
                <a:ext uri="{28A0092B-C50C-407E-A947-70E740481C1C}">
                  <a14:useLocalDpi xmlns:a14="http://schemas.microsoft.com/office/drawing/2010/main" val="0"/>
                </a:ext>
              </a:extLst>
            </a:blip>
            <a:srcRect/>
            <a:stretch>
              <a:fillRect/>
            </a:stretch>
          </p:blipFill>
          <p:spPr bwMode="auto">
            <a:xfrm>
              <a:off x="6057475" y="2100545"/>
              <a:ext cx="4051513" cy="270945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631344" y="4377150"/>
              <a:ext cx="2378568" cy="369332"/>
            </a:xfrm>
            <a:prstGeom prst="rect">
              <a:avLst/>
            </a:prstGeom>
            <a:noFill/>
          </p:spPr>
          <p:txBody>
            <a:bodyPr wrap="square" rtlCol="0">
              <a:spAutoFit/>
            </a:bodyPr>
            <a:lstStyle/>
            <a:p>
              <a:r>
                <a:rPr lang="en-US" dirty="0" smtClean="0">
                  <a:solidFill>
                    <a:srgbClr val="595959"/>
                  </a:solidFill>
                </a:rPr>
                <a:t>Butane </a:t>
              </a:r>
              <a:r>
                <a:rPr lang="en-US" dirty="0">
                  <a:solidFill>
                    <a:srgbClr val="595959"/>
                  </a:solidFill>
                </a:rPr>
                <a:t>Hash </a:t>
              </a:r>
              <a:r>
                <a:rPr lang="en-US" dirty="0" smtClean="0">
                  <a:solidFill>
                    <a:srgbClr val="595959"/>
                  </a:solidFill>
                </a:rPr>
                <a:t>Oil (BHO</a:t>
              </a:r>
              <a:r>
                <a:rPr lang="en-US" dirty="0">
                  <a:solidFill>
                    <a:srgbClr val="595959"/>
                  </a:solidFill>
                </a:rPr>
                <a:t>)</a:t>
              </a:r>
            </a:p>
          </p:txBody>
        </p:sp>
      </p:grpSp>
      <p:pic>
        <p:nvPicPr>
          <p:cNvPr id="1036" name="Picture 12" descr="dabs-wax-sexy-stoner-stonerdays (242)"/>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46490" b="92356" l="1248" r="55226">
                        <a14:foregroundMark x1="7020" y1="68643" x2="6864" y2="61466"/>
                        <a14:foregroundMark x1="8736" y1="61310" x2="25585" y2="54914"/>
                        <a14:foregroundMark x1="7488" y1="61154" x2="13885" y2="58814"/>
                        <a14:foregroundMark x1="27613" y1="48362" x2="27613" y2="48362"/>
                        <a14:foregroundMark x1="29953" y1="48362" x2="29953" y2="48362"/>
                        <a14:foregroundMark x1="30733" y1="48518" x2="30733" y2="48518"/>
                        <a14:foregroundMark x1="18253" y1="53666" x2="21217" y2="50546"/>
                        <a14:foregroundMark x1="23401" y1="49922" x2="25897" y2="49922"/>
                        <a14:foregroundMark x1="31045" y1="77067" x2="34477" y2="78627"/>
                        <a14:backgroundMark x1="15757" y1="88300" x2="49142" y2="77223"/>
                      </a14:backgroundRemoval>
                    </a14:imgEffect>
                  </a14:imgLayer>
                </a14:imgProps>
              </a:ext>
              <a:ext uri="{28A0092B-C50C-407E-A947-70E740481C1C}">
                <a14:useLocalDpi xmlns:a14="http://schemas.microsoft.com/office/drawing/2010/main" val="0"/>
              </a:ext>
            </a:extLst>
          </a:blip>
          <a:srcRect/>
          <a:stretch>
            <a:fillRect/>
          </a:stretch>
        </p:blipFill>
        <p:spPr bwMode="auto">
          <a:xfrm>
            <a:off x="2474158" y="-108769"/>
            <a:ext cx="3471553" cy="347155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descr="http://bigpics.nuggetry.netdna-cdn.com/wp-content/uploads/2012/11/November-9-OG-Bubba-Shatter-Indica001.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9382" l="10000" r="91546">
                        <a14:foregroundMark x1="54742" y1="5100" x2="70619" y2="28439"/>
                        <a14:foregroundMark x1="20000" y1="77434" x2="29485" y2="85317"/>
                        <a14:backgroundMark x1="17320" y1="72179" x2="19485" y2="80371"/>
                        <a14:backgroundMark x1="15567" y1="49614" x2="14433" y2="60433"/>
                      </a14:backgroundRemoval>
                    </a14:imgEffect>
                  </a14:imgLayer>
                </a14:imgProps>
              </a:ext>
              <a:ext uri="{28A0092B-C50C-407E-A947-70E740481C1C}">
                <a14:useLocalDpi xmlns:a14="http://schemas.microsoft.com/office/drawing/2010/main" val="0"/>
              </a:ext>
            </a:extLst>
          </a:blip>
          <a:srcRect b="7532"/>
          <a:stretch/>
        </p:blipFill>
        <p:spPr bwMode="auto">
          <a:xfrm>
            <a:off x="6507974" y="5064197"/>
            <a:ext cx="3068001" cy="1891281"/>
          </a:xfrm>
          <a:prstGeom prst="rect">
            <a:avLst/>
          </a:prstGeom>
          <a:noFill/>
          <a:effectLst>
            <a:outerShdw blurRad="50800" dist="38100" dir="8100000" algn="tr"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7971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97" y="0"/>
            <a:ext cx="9286875" cy="693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404731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257299" y="-1028699"/>
            <a:ext cx="6781802" cy="8991600"/>
          </a:xfrm>
          <a:prstGeom prst="rect">
            <a:avLst/>
          </a:prstGeom>
        </p:spPr>
      </p:pic>
    </p:spTree>
    <p:extLst>
      <p:ext uri="{BB962C8B-B14F-4D97-AF65-F5344CB8AC3E}">
        <p14:creationId xmlns:p14="http://schemas.microsoft.com/office/powerpoint/2010/main" val="39283171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8" y="-35719"/>
            <a:ext cx="9313665" cy="697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710363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
            <a:ext cx="9144000" cy="5772150"/>
          </a:xfrm>
          <a:prstGeom prst="rect">
            <a:avLst/>
          </a:prstGeom>
        </p:spPr>
      </p:pic>
    </p:spTree>
    <p:extLst>
      <p:ext uri="{BB962C8B-B14F-4D97-AF65-F5344CB8AC3E}">
        <p14:creationId xmlns:p14="http://schemas.microsoft.com/office/powerpoint/2010/main" val="19624212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Edibles</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295400"/>
            <a:ext cx="7239000" cy="5562600"/>
          </a:xfrm>
        </p:spPr>
      </p:pic>
    </p:spTree>
    <p:extLst>
      <p:ext uri="{BB962C8B-B14F-4D97-AF65-F5344CB8AC3E}">
        <p14:creationId xmlns:p14="http://schemas.microsoft.com/office/powerpoint/2010/main" val="4960094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a:t>In a report published in the Journal of the American Medical Association last month, Andrew Monte, MD; Richard Zane, MD; and </a:t>
            </a:r>
            <a:r>
              <a:rPr lang="en-US" sz="2000" dirty="0" err="1"/>
              <a:t>Kennon</a:t>
            </a:r>
            <a:r>
              <a:rPr lang="en-US" sz="2000" dirty="0"/>
              <a:t> Heard, MD, pointed to edible marijuana as the culprit behind the most troubling cases arriving at the UCH and Children’s Hospital Colorado emergency departments, including severe burns and cycling vomiting syndrome.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893754" y="1939263"/>
            <a:ext cx="5356490" cy="4525963"/>
          </a:xfrm>
        </p:spPr>
      </p:pic>
      <p:pic>
        <p:nvPicPr>
          <p:cNvPr id="5" name="Picture 2" descr="http://ts3.mm.bing.net/th?id=HN.608036063550178063&amp;w=261&amp;h=173&amp;c=7&amp;rs=1&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76800"/>
            <a:ext cx="3022909" cy="2003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4757028"/>
            <a:ext cx="2819398" cy="2142742"/>
          </a:xfrm>
          <a:prstGeom prst="rect">
            <a:avLst/>
          </a:prstGeom>
        </p:spPr>
      </p:pic>
    </p:spTree>
    <p:extLst>
      <p:ext uri="{BB962C8B-B14F-4D97-AF65-F5344CB8AC3E}">
        <p14:creationId xmlns:p14="http://schemas.microsoft.com/office/powerpoint/2010/main" val="11291109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274638"/>
            <a:ext cx="7010400" cy="5851525"/>
          </a:xfrm>
        </p:spPr>
      </p:pic>
    </p:spTree>
    <p:extLst>
      <p:ext uri="{BB962C8B-B14F-4D97-AF65-F5344CB8AC3E}">
        <p14:creationId xmlns:p14="http://schemas.microsoft.com/office/powerpoint/2010/main" val="11716874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381000"/>
            <a:ext cx="7772400" cy="1143000"/>
          </a:xfrm>
        </p:spPr>
        <p:txBody>
          <a:bodyPr/>
          <a:lstStyle/>
          <a:p>
            <a:pPr eaLnBrk="1" hangingPunct="1"/>
            <a:endParaRPr lang="en-US" altLang="en-US" dirty="0" smtClean="0"/>
          </a:p>
        </p:txBody>
      </p:sp>
      <p:sp>
        <p:nvSpPr>
          <p:cNvPr id="31747" name="Content Placeholder 2"/>
          <p:cNvSpPr>
            <a:spLocks noGrp="1"/>
          </p:cNvSpPr>
          <p:nvPr>
            <p:ph idx="1"/>
          </p:nvPr>
        </p:nvSpPr>
        <p:spPr>
          <a:xfrm>
            <a:off x="381000" y="3657600"/>
            <a:ext cx="4800600" cy="1676400"/>
          </a:xfrm>
        </p:spPr>
        <p:txBody>
          <a:bodyPr/>
          <a:lstStyle/>
          <a:p>
            <a:r>
              <a:rPr lang="en-US" altLang="en-US" smtClean="0"/>
              <a:t>10 mg is a legal dose</a:t>
            </a:r>
          </a:p>
          <a:p>
            <a:r>
              <a:rPr lang="en-US" altLang="en-US" smtClean="0"/>
              <a:t>Packaging is not regulated</a:t>
            </a:r>
          </a:p>
        </p:txBody>
      </p:sp>
      <p:sp>
        <p:nvSpPr>
          <p:cNvPr id="4" name="Title 3"/>
          <p:cNvSpPr txBox="1">
            <a:spLocks/>
          </p:cNvSpPr>
          <p:nvPr/>
        </p:nvSpPr>
        <p:spPr bwMode="auto">
          <a:xfrm rot="21378543">
            <a:off x="783389" y="1995148"/>
            <a:ext cx="5391482" cy="838200"/>
          </a:xfrm>
          <a:prstGeom prst="rect">
            <a:avLst/>
          </a:prstGeom>
          <a:solidFill>
            <a:schemeClr val="bg1"/>
          </a:solidFill>
          <a:ln>
            <a:noFill/>
          </a:ln>
          <a:effectLst>
            <a:glow rad="139700">
              <a:schemeClr val="accent2">
                <a:satMod val="175000"/>
                <a:alpha val="40000"/>
              </a:schemeClr>
            </a:glow>
          </a:effectLs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bg1"/>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bg1"/>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bg1"/>
                </a:solidFill>
                <a:latin typeface="Arial" charset="0"/>
                <a:ea typeface="ヒラギノ角ゴ Pro W3" charset="0"/>
                <a:cs typeface="ヒラギノ角ゴ Pro W3" charset="0"/>
              </a:defRPr>
            </a:lvl5pPr>
            <a:lvl6pPr marL="457200" algn="ctr" rtl="0" eaLnBrk="1" fontAlgn="base" hangingPunct="1">
              <a:spcBef>
                <a:spcPct val="0"/>
              </a:spcBef>
              <a:spcAft>
                <a:spcPct val="0"/>
              </a:spcAft>
              <a:defRPr sz="4400">
                <a:solidFill>
                  <a:schemeClr val="bg1"/>
                </a:solidFill>
                <a:latin typeface="Arial" charset="0"/>
                <a:ea typeface="ヒラギノ角ゴ Pro W3" charset="0"/>
                <a:cs typeface="ヒラギノ角ゴ Pro W3" charset="0"/>
              </a:defRPr>
            </a:lvl6pPr>
            <a:lvl7pPr marL="914400" algn="ctr" rtl="0" eaLnBrk="1" fontAlgn="base" hangingPunct="1">
              <a:spcBef>
                <a:spcPct val="0"/>
              </a:spcBef>
              <a:spcAft>
                <a:spcPct val="0"/>
              </a:spcAft>
              <a:defRPr sz="4400">
                <a:solidFill>
                  <a:schemeClr val="bg1"/>
                </a:solidFill>
                <a:latin typeface="Arial" charset="0"/>
                <a:ea typeface="ヒラギノ角ゴ Pro W3" charset="0"/>
                <a:cs typeface="ヒラギノ角ゴ Pro W3" charset="0"/>
              </a:defRPr>
            </a:lvl7pPr>
            <a:lvl8pPr marL="1371600" algn="ctr" rtl="0" eaLnBrk="1" fontAlgn="base" hangingPunct="1">
              <a:spcBef>
                <a:spcPct val="0"/>
              </a:spcBef>
              <a:spcAft>
                <a:spcPct val="0"/>
              </a:spcAft>
              <a:defRPr sz="4400">
                <a:solidFill>
                  <a:schemeClr val="bg1"/>
                </a:solidFill>
                <a:latin typeface="Arial" charset="0"/>
                <a:ea typeface="ヒラギノ角ゴ Pro W3" charset="0"/>
                <a:cs typeface="ヒラギノ角ゴ Pro W3" charset="0"/>
              </a:defRPr>
            </a:lvl8pPr>
            <a:lvl9pPr marL="1828800" algn="ctr" rtl="0" eaLnBrk="1" fontAlgn="base" hangingPunct="1">
              <a:spcBef>
                <a:spcPct val="0"/>
              </a:spcBef>
              <a:spcAft>
                <a:spcPct val="0"/>
              </a:spcAft>
              <a:defRPr sz="4400">
                <a:solidFill>
                  <a:schemeClr val="bg1"/>
                </a:solidFill>
                <a:latin typeface="Arial" charset="0"/>
                <a:ea typeface="ヒラギノ角ゴ Pro W3" charset="0"/>
                <a:cs typeface="ヒラギノ角ゴ Pro W3" charset="0"/>
              </a:defRPr>
            </a:lvl9pPr>
          </a:lstStyle>
          <a:p>
            <a:pPr algn="l">
              <a:defRPr/>
            </a:pPr>
            <a:r>
              <a:rPr lang="en-US" dirty="0" smtClean="0">
                <a:solidFill>
                  <a:schemeClr val="tx1"/>
                </a:solidFill>
              </a:rPr>
              <a:t>How many servings?</a:t>
            </a:r>
            <a:endParaRPr lang="en-US" dirty="0">
              <a:solidFill>
                <a:schemeClr val="tx1"/>
              </a:solidFill>
            </a:endParaRPr>
          </a:p>
        </p:txBody>
      </p:sp>
      <p:pic>
        <p:nvPicPr>
          <p:cNvPr id="5" name="Content Placeholder 8"/>
          <p:cNvPicPr>
            <a:picLocks noChangeAspect="1"/>
          </p:cNvPicPr>
          <p:nvPr/>
        </p:nvPicPr>
        <p:blipFill rotWithShape="1">
          <a:blip r:embed="rId3"/>
          <a:srcRect l="28091" t="10205" r="17611" b="4539"/>
          <a:stretch/>
        </p:blipFill>
        <p:spPr bwMode="auto">
          <a:xfrm>
            <a:off x="5181600" y="3352800"/>
            <a:ext cx="3595260" cy="2739663"/>
          </a:xfrm>
          <a:prstGeom prst="rect">
            <a:avLst/>
          </a:prstGeom>
          <a:noFill/>
          <a:ln>
            <a:noFill/>
          </a:ln>
          <a:effectLst>
            <a:softEdge rad="112500"/>
          </a:effectLst>
          <a:extLst/>
        </p:spPr>
      </p:pic>
      <p:pic>
        <p:nvPicPr>
          <p:cNvPr id="6" name="Picture 5"/>
          <p:cNvPicPr>
            <a:picLocks noChangeAspect="1"/>
          </p:cNvPicPr>
          <p:nvPr/>
        </p:nvPicPr>
        <p:blipFill>
          <a:blip r:embed="rId4"/>
          <a:stretch>
            <a:fillRect/>
          </a:stretch>
        </p:blipFill>
        <p:spPr>
          <a:xfrm>
            <a:off x="304800" y="228600"/>
            <a:ext cx="3048000" cy="1752600"/>
          </a:xfrm>
          <a:prstGeom prst="rect">
            <a:avLst/>
          </a:prstGeom>
          <a:ln>
            <a:noFill/>
          </a:ln>
          <a:effectLst>
            <a:softEdge rad="112500"/>
          </a:effectLst>
        </p:spPr>
      </p:pic>
      <p:pic>
        <p:nvPicPr>
          <p:cNvPr id="7" name="Picture 14" descr="http://reagangirl.com/wp-content/uploads/2013/08/marijuana-drinks.jpg"/>
          <p:cNvPicPr>
            <a:picLocks noChangeAspect="1" noChangeArrowheads="1"/>
          </p:cNvPicPr>
          <p:nvPr/>
        </p:nvPicPr>
        <p:blipFill>
          <a:blip r:embed="rId5"/>
          <a:srcRect r="20695"/>
          <a:stretch>
            <a:fillRect/>
          </a:stretch>
        </p:blipFill>
        <p:spPr bwMode="auto">
          <a:xfrm>
            <a:off x="6477000" y="1317625"/>
            <a:ext cx="2449513" cy="2316163"/>
          </a:xfrm>
          <a:prstGeom prst="rect">
            <a:avLst/>
          </a:prstGeom>
          <a:noFill/>
          <a:ln>
            <a:noFill/>
          </a:ln>
          <a:effectLst>
            <a:outerShdw blurRad="50800" dist="38100" dir="8100000" algn="tr"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008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0"/>
            <a:ext cx="7696200" cy="6858000"/>
          </a:xfrm>
          <a:prstGeom prst="rect">
            <a:avLst/>
          </a:prstGeom>
        </p:spPr>
      </p:pic>
    </p:spTree>
    <p:extLst>
      <p:ext uri="{BB962C8B-B14F-4D97-AF65-F5344CB8AC3E}">
        <p14:creationId xmlns:p14="http://schemas.microsoft.com/office/powerpoint/2010/main" val="27405593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5063" r="16050"/>
          <a:stretch/>
        </p:blipFill>
        <p:spPr>
          <a:xfrm rot="5400000">
            <a:off x="-425452" y="759885"/>
            <a:ext cx="5757336" cy="4296832"/>
          </a:xfrm>
          <a:effectLst>
            <a:softEdge rad="112500"/>
          </a:effectLst>
        </p:spPr>
      </p:pic>
      <p:pic>
        <p:nvPicPr>
          <p:cNvPr id="74755" name="Picture 5"/>
          <p:cNvPicPr>
            <a:picLocks noChangeAspect="1"/>
          </p:cNvPicPr>
          <p:nvPr/>
        </p:nvPicPr>
        <p:blipFill rotWithShape="1">
          <a:blip r:embed="rId4">
            <a:extLst>
              <a:ext uri="{28A0092B-C50C-407E-A947-70E740481C1C}">
                <a14:useLocalDpi xmlns:a14="http://schemas.microsoft.com/office/drawing/2010/main" val="0"/>
              </a:ext>
            </a:extLst>
          </a:blip>
          <a:srcRect l="7981" r="11893"/>
          <a:stretch/>
        </p:blipFill>
        <p:spPr bwMode="auto">
          <a:xfrm rot="5400000">
            <a:off x="4092310" y="976578"/>
            <a:ext cx="5418667" cy="4684712"/>
          </a:xfrm>
          <a:prstGeom prst="rect">
            <a:avLst/>
          </a:prstGeom>
          <a:ln>
            <a:noFill/>
          </a:ln>
          <a:effectLst>
            <a:softEdge rad="112500"/>
          </a:effectLst>
          <a:extLst/>
        </p:spPr>
      </p:pic>
    </p:spTree>
    <p:extLst>
      <p:ext uri="{BB962C8B-B14F-4D97-AF65-F5344CB8AC3E}">
        <p14:creationId xmlns:p14="http://schemas.microsoft.com/office/powerpoint/2010/main" val="21471693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17320" y="-899159"/>
            <a:ext cx="6309361" cy="9013370"/>
          </a:xfrm>
          <a:prstGeom prst="rect">
            <a:avLst/>
          </a:prstGeom>
        </p:spPr>
      </p:pic>
    </p:spTree>
    <p:extLst>
      <p:ext uri="{BB962C8B-B14F-4D97-AF65-F5344CB8AC3E}">
        <p14:creationId xmlns:p14="http://schemas.microsoft.com/office/powerpoint/2010/main" val="205634495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632" y="0"/>
            <a:ext cx="3706369" cy="37063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37632" cy="39691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688" y="3706368"/>
            <a:ext cx="4162045" cy="296265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 y="3969172"/>
            <a:ext cx="4821164" cy="2699852"/>
          </a:xfrm>
          <a:prstGeom prst="rect">
            <a:avLst/>
          </a:prstGeom>
        </p:spPr>
      </p:pic>
    </p:spTree>
    <p:extLst>
      <p:ext uri="{BB962C8B-B14F-4D97-AF65-F5344CB8AC3E}">
        <p14:creationId xmlns:p14="http://schemas.microsoft.com/office/powerpoint/2010/main" val="24027247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Agenda</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What’s going on in Colorado?</a:t>
            </a:r>
            <a:endParaRPr lang="en-US" dirty="0" smtClean="0"/>
          </a:p>
          <a:p>
            <a:r>
              <a:rPr lang="en-US" dirty="0" smtClean="0"/>
              <a:t>Trends</a:t>
            </a:r>
          </a:p>
          <a:p>
            <a:pPr lvl="1"/>
            <a:r>
              <a:rPr lang="en-US" dirty="0" smtClean="0"/>
              <a:t>Concentrates</a:t>
            </a:r>
          </a:p>
          <a:p>
            <a:pPr lvl="1"/>
            <a:r>
              <a:rPr lang="en-US" dirty="0" smtClean="0"/>
              <a:t>Edibles</a:t>
            </a:r>
          </a:p>
          <a:p>
            <a:pPr lvl="1"/>
            <a:r>
              <a:rPr lang="en-US" dirty="0" smtClean="0"/>
              <a:t>Vape</a:t>
            </a:r>
          </a:p>
          <a:p>
            <a:pPr marL="342900" lvl="1" indent="-342900">
              <a:buFont typeface="Arial" panose="020B0604020202020204" pitchFamily="34" charset="0"/>
              <a:buChar char="•"/>
            </a:pPr>
            <a:r>
              <a:rPr lang="en-US" sz="3200" dirty="0" smtClean="0"/>
              <a:t>What can you do?</a:t>
            </a:r>
            <a:endParaRPr lang="en-US" sz="3200" dirty="0"/>
          </a:p>
        </p:txBody>
      </p:sp>
    </p:spTree>
    <p:extLst>
      <p:ext uri="{BB962C8B-B14F-4D97-AF65-F5344CB8AC3E}">
        <p14:creationId xmlns:p14="http://schemas.microsoft.com/office/powerpoint/2010/main" val="22248200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2"/>
          <p:cNvSpPr>
            <a:spLocks noGrp="1"/>
          </p:cNvSpPr>
          <p:nvPr>
            <p:ph type="sldNum" sz="quarter" idx="10"/>
          </p:nvPr>
        </p:nvSpPr>
        <p:spPr>
          <a:xfrm>
            <a:off x="65532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ヒラギノ角ゴ Pro W3" charset="-128"/>
              </a:defRPr>
            </a:lvl1pPr>
            <a:lvl2pPr marL="742950" indent="-285750">
              <a:spcBef>
                <a:spcPct val="20000"/>
              </a:spcBef>
              <a:buChar char="–"/>
              <a:defRPr sz="2800">
                <a:solidFill>
                  <a:schemeClr val="bg1"/>
                </a:solidFill>
                <a:latin typeface="Arial" panose="020B0604020202020204" pitchFamily="34" charset="0"/>
                <a:ea typeface="ヒラギノ角ゴ Pro W3" charset="-128"/>
              </a:defRPr>
            </a:lvl2pPr>
            <a:lvl3pPr marL="1143000" indent="-228600">
              <a:spcBef>
                <a:spcPct val="20000"/>
              </a:spcBef>
              <a:buChar char="•"/>
              <a:defRPr sz="2400">
                <a:solidFill>
                  <a:schemeClr val="bg1"/>
                </a:solidFill>
                <a:latin typeface="Arial" panose="020B0604020202020204" pitchFamily="34" charset="0"/>
                <a:ea typeface="ヒラギノ角ゴ Pro W3" charset="-128"/>
              </a:defRPr>
            </a:lvl3pPr>
            <a:lvl4pPr marL="1600200" indent="-228600">
              <a:spcBef>
                <a:spcPct val="20000"/>
              </a:spcBef>
              <a:buChar char="–"/>
              <a:defRPr sz="2000">
                <a:solidFill>
                  <a:schemeClr val="bg1"/>
                </a:solidFill>
                <a:latin typeface="Arial" panose="020B0604020202020204" pitchFamily="34" charset="0"/>
                <a:ea typeface="ヒラギノ角ゴ Pro W3" charset="-128"/>
              </a:defRPr>
            </a:lvl4pPr>
            <a:lvl5pPr marL="2057400" indent="-228600">
              <a:spcBef>
                <a:spcPct val="20000"/>
              </a:spcBef>
              <a:buChar char="»"/>
              <a:defRPr sz="2000">
                <a:solidFill>
                  <a:schemeClr val="bg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9pPr>
          </a:lstStyle>
          <a:p>
            <a:pPr>
              <a:spcBef>
                <a:spcPct val="0"/>
              </a:spcBef>
              <a:buFontTx/>
              <a:buNone/>
            </a:pPr>
            <a:fld id="{06361083-6F64-4C1E-B6A9-AC43F0FD1789}" type="slidenum">
              <a:rPr lang="en-US" altLang="en-US" sz="1000">
                <a:solidFill>
                  <a:schemeClr val="bg2"/>
                </a:solidFill>
                <a:latin typeface="MS PGothic" panose="020B0600070205080204" pitchFamily="34" charset="-128"/>
              </a:rPr>
              <a:pPr>
                <a:spcBef>
                  <a:spcPct val="0"/>
                </a:spcBef>
                <a:buFontTx/>
                <a:buNone/>
              </a:pPr>
              <a:t>40</a:t>
            </a:fld>
            <a:endParaRPr lang="en-US" altLang="en-US" sz="1000">
              <a:solidFill>
                <a:schemeClr val="bg2"/>
              </a:solidFill>
              <a:latin typeface="MS PGothic" panose="020B0600070205080204" pitchFamily="34" charset="-128"/>
            </a:endParaRPr>
          </a:p>
        </p:txBody>
      </p:sp>
      <p:pic>
        <p:nvPicPr>
          <p:cNvPr id="348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438" y="381000"/>
            <a:ext cx="361156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10000"/>
            <a:ext cx="41021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8750"/>
            <a:ext cx="5376863"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mountainhighsuckers.com/images/MHS_%2010300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rot="3298992">
            <a:off x="4529137" y="4013201"/>
            <a:ext cx="1444625" cy="3251200"/>
          </a:xfrm>
          <a:prstGeom prst="rect">
            <a:avLst/>
          </a:prstGeom>
          <a:noFill/>
          <a:ln>
            <a:noFill/>
          </a:ln>
          <a:effectLst>
            <a:outerShdw blurRad="50800" dist="38100" dir="8100000" algn="tr"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514600"/>
            <a:ext cx="25336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Content Placeholder 3"/>
          <p:cNvPicPr>
            <a:picLocks noChangeAspect="1"/>
          </p:cNvPicPr>
          <p:nvPr/>
        </p:nvPicPr>
        <p:blipFill>
          <a:blip r:embed="rId7">
            <a:extLst>
              <a:ext uri="{28A0092B-C50C-407E-A947-70E740481C1C}">
                <a14:useLocalDpi xmlns:a14="http://schemas.microsoft.com/office/drawing/2010/main" val="0"/>
              </a:ext>
            </a:extLst>
          </a:blip>
          <a:srcRect l="14706" t="1949" r="14706" b="7520"/>
          <a:stretch>
            <a:fillRect/>
          </a:stretch>
        </p:blipFill>
        <p:spPr bwMode="auto">
          <a:xfrm>
            <a:off x="6705600" y="2514600"/>
            <a:ext cx="2155825"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57810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ltLang="en-US" smtClean="0"/>
          </a:p>
        </p:txBody>
      </p:sp>
      <p:pic>
        <p:nvPicPr>
          <p:cNvPr id="35843" name="Picture 2"/>
          <p:cNvPicPr>
            <a:picLocks noChangeAspect="1"/>
          </p:cNvPicPr>
          <p:nvPr/>
        </p:nvPicPr>
        <p:blipFill>
          <a:blip r:embed="rId3">
            <a:extLst>
              <a:ext uri="{28A0092B-C50C-407E-A947-70E740481C1C}">
                <a14:useLocalDpi xmlns:a14="http://schemas.microsoft.com/office/drawing/2010/main" val="0"/>
              </a:ext>
            </a:extLst>
          </a:blip>
          <a:srcRect l="5389" r="1778"/>
          <a:stretch>
            <a:fillRect/>
          </a:stretch>
        </p:blipFill>
        <p:spPr bwMode="auto">
          <a:xfrm>
            <a:off x="0" y="3341688"/>
            <a:ext cx="9144000"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l="5701" t="5457"/>
          <a:stretch>
            <a:fillRect/>
          </a:stretch>
        </p:blipFill>
        <p:spPr bwMode="auto">
          <a:xfrm>
            <a:off x="244475" y="177800"/>
            <a:ext cx="405447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81000"/>
            <a:ext cx="461645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 descr="http://ts3.mm.bing.net/th?id=HN.608036063550178063&amp;w=261&amp;h=173&amp;c=7&amp;rs=1&amp;pid=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9475" y="2147888"/>
            <a:ext cx="3852863" cy="2552700"/>
          </a:xfrm>
          <a:prstGeom prst="rect">
            <a:avLst/>
          </a:prstGeom>
          <a:ln>
            <a:noFill/>
          </a:ln>
          <a:effectLst>
            <a:softEdge rad="112500"/>
          </a:effectLst>
          <a:extLst/>
        </p:spPr>
      </p:pic>
    </p:spTree>
    <p:extLst>
      <p:ext uri="{BB962C8B-B14F-4D97-AF65-F5344CB8AC3E}">
        <p14:creationId xmlns:p14="http://schemas.microsoft.com/office/powerpoint/2010/main" val="33827448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52400" y="76200"/>
            <a:ext cx="7696200" cy="838200"/>
          </a:xfrm>
        </p:spPr>
        <p:txBody>
          <a:bodyPr/>
          <a:lstStyle/>
          <a:p>
            <a:pPr algn="l"/>
            <a:r>
              <a:rPr lang="en-US" altLang="en-US" smtClean="0"/>
              <a:t>Cannabis Candy Store</a:t>
            </a:r>
          </a:p>
        </p:txBody>
      </p:sp>
      <p:pic>
        <p:nvPicPr>
          <p:cNvPr id="33795" name="Picture 4" descr="http://cbsdenver.files.wordpress.com/2014/03/marijuana-safe-packaging-5p.jpg?w=620&amp;h=349&amp;cro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143000"/>
            <a:ext cx="3943350" cy="2219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2" descr="http://images1.friendseat.com/2014/04/Marijuana-Pot-Laced-Edibl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981450" cy="22748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7" name="Picture 4" descr="http://1.bp.blogspot.com/-nL0kIoiHP8Q/UwzUZEcTKeI/AAAAAAAAGYI/GfUmqxjvMsI/s1600/colorado+recreational+marijuana+shops+edibles+counter+legal+weed.jpg"/>
          <p:cNvPicPr>
            <a:picLocks noChangeAspect="1" noChangeArrowheads="1"/>
          </p:cNvPicPr>
          <p:nvPr/>
        </p:nvPicPr>
        <p:blipFill>
          <a:blip r:embed="rId4">
            <a:extLst>
              <a:ext uri="{28A0092B-C50C-407E-A947-70E740481C1C}">
                <a14:useLocalDpi xmlns:a14="http://schemas.microsoft.com/office/drawing/2010/main" val="0"/>
              </a:ext>
            </a:extLst>
          </a:blip>
          <a:srcRect t="15845" b="10214"/>
          <a:stretch>
            <a:fillRect/>
          </a:stretch>
        </p:blipFill>
        <p:spPr bwMode="auto">
          <a:xfrm>
            <a:off x="4800600" y="3352800"/>
            <a:ext cx="3986213" cy="2209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6" descr="http://blogs.denverpost.com/eletters/files/2014/04/rsz_marijuana-edib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52800"/>
            <a:ext cx="3552825" cy="2362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4601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85800" y="304800"/>
            <a:ext cx="7772400" cy="1143000"/>
          </a:xfrm>
        </p:spPr>
        <p:txBody>
          <a:bodyPr/>
          <a:lstStyle/>
          <a:p>
            <a:r>
              <a:rPr lang="en-US" altLang="en-US" dirty="0" smtClean="0"/>
              <a:t>Why were they “GONE?”</a:t>
            </a:r>
          </a:p>
        </p:txBody>
      </p:sp>
      <p:pic>
        <p:nvPicPr>
          <p:cNvPr id="80898"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9477" r="16428"/>
          <a:stretch/>
        </p:blipFill>
        <p:spPr>
          <a:xfrm>
            <a:off x="2438400" y="1447800"/>
            <a:ext cx="4191001" cy="5191125"/>
          </a:xfrm>
          <a:effectLst>
            <a:softEdge rad="112500"/>
          </a:effectLst>
        </p:spPr>
      </p:pic>
    </p:spTree>
    <p:extLst>
      <p:ext uri="{BB962C8B-B14F-4D97-AF65-F5344CB8AC3E}">
        <p14:creationId xmlns:p14="http://schemas.microsoft.com/office/powerpoint/2010/main" val="12122118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63126"/>
            <a:ext cx="5943600" cy="5851525"/>
          </a:xfrm>
        </p:spPr>
      </p:pic>
    </p:spTree>
    <p:extLst>
      <p:ext uri="{BB962C8B-B14F-4D97-AF65-F5344CB8AC3E}">
        <p14:creationId xmlns:p14="http://schemas.microsoft.com/office/powerpoint/2010/main" val="1071635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Vaping</a:t>
            </a:r>
            <a:endParaRPr lang="en-US" dirty="0"/>
          </a:p>
        </p:txBody>
      </p:sp>
      <p:sp>
        <p:nvSpPr>
          <p:cNvPr id="3" name="Content Placeholder 2"/>
          <p:cNvSpPr>
            <a:spLocks noGrp="1"/>
          </p:cNvSpPr>
          <p:nvPr>
            <p:ph idx="1"/>
          </p:nvPr>
        </p:nvSpPr>
        <p:spPr/>
        <p:txBody>
          <a:bodyPr/>
          <a:lstStyle/>
          <a:p>
            <a:r>
              <a:rPr lang="en-US" dirty="0" smtClean="0"/>
              <a:t>Concentrates</a:t>
            </a:r>
          </a:p>
          <a:p>
            <a:r>
              <a:rPr lang="en-US" dirty="0" smtClean="0"/>
              <a:t>oils</a:t>
            </a:r>
          </a:p>
          <a:p>
            <a:r>
              <a:rPr lang="en-US" dirty="0" smtClean="0"/>
              <a:t>flowers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14750" y="1521016"/>
            <a:ext cx="5486400" cy="5143500"/>
          </a:xfrm>
          <a:prstGeom prst="rect">
            <a:avLst/>
          </a:prstGeom>
        </p:spPr>
      </p:pic>
    </p:spTree>
    <p:extLst>
      <p:ext uri="{BB962C8B-B14F-4D97-AF65-F5344CB8AC3E}">
        <p14:creationId xmlns:p14="http://schemas.microsoft.com/office/powerpoint/2010/main" val="422106547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0"/>
          </p:nvPr>
        </p:nvSpPr>
        <p:spPr>
          <a:xfrm>
            <a:off x="65532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ヒラギノ角ゴ Pro W3" charset="-128"/>
              </a:defRPr>
            </a:lvl1pPr>
            <a:lvl2pPr marL="742950" indent="-285750">
              <a:spcBef>
                <a:spcPct val="20000"/>
              </a:spcBef>
              <a:buChar char="–"/>
              <a:defRPr sz="2800">
                <a:solidFill>
                  <a:schemeClr val="bg1"/>
                </a:solidFill>
                <a:latin typeface="Arial" panose="020B0604020202020204" pitchFamily="34" charset="0"/>
                <a:ea typeface="ヒラギノ角ゴ Pro W3" charset="-128"/>
              </a:defRPr>
            </a:lvl2pPr>
            <a:lvl3pPr marL="1143000" indent="-228600">
              <a:spcBef>
                <a:spcPct val="20000"/>
              </a:spcBef>
              <a:buChar char="•"/>
              <a:defRPr sz="2400">
                <a:solidFill>
                  <a:schemeClr val="bg1"/>
                </a:solidFill>
                <a:latin typeface="Arial" panose="020B0604020202020204" pitchFamily="34" charset="0"/>
                <a:ea typeface="ヒラギノ角ゴ Pro W3" charset="-128"/>
              </a:defRPr>
            </a:lvl3pPr>
            <a:lvl4pPr marL="1600200" indent="-228600">
              <a:spcBef>
                <a:spcPct val="20000"/>
              </a:spcBef>
              <a:buChar char="–"/>
              <a:defRPr sz="2000">
                <a:solidFill>
                  <a:schemeClr val="bg1"/>
                </a:solidFill>
                <a:latin typeface="Arial" panose="020B0604020202020204" pitchFamily="34" charset="0"/>
                <a:ea typeface="ヒラギノ角ゴ Pro W3" charset="-128"/>
              </a:defRPr>
            </a:lvl4pPr>
            <a:lvl5pPr marL="2057400" indent="-228600">
              <a:spcBef>
                <a:spcPct val="20000"/>
              </a:spcBef>
              <a:buChar char="»"/>
              <a:defRPr sz="2000">
                <a:solidFill>
                  <a:schemeClr val="bg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9pPr>
          </a:lstStyle>
          <a:p>
            <a:pPr>
              <a:spcBef>
                <a:spcPct val="0"/>
              </a:spcBef>
              <a:buFontTx/>
              <a:buNone/>
            </a:pPr>
            <a:fld id="{9036FFC8-EA1D-45FB-933C-622A8123B788}" type="slidenum">
              <a:rPr lang="en-US" altLang="en-US" sz="1000">
                <a:solidFill>
                  <a:schemeClr val="bg2"/>
                </a:solidFill>
                <a:latin typeface="MS PGothic" panose="020B0600070205080204" pitchFamily="34" charset="-128"/>
              </a:rPr>
              <a:pPr>
                <a:spcBef>
                  <a:spcPct val="0"/>
                </a:spcBef>
                <a:buFontTx/>
                <a:buNone/>
              </a:pPr>
              <a:t>46</a:t>
            </a:fld>
            <a:endParaRPr lang="en-US" altLang="en-US" sz="1000">
              <a:solidFill>
                <a:schemeClr val="bg2"/>
              </a:solidFill>
              <a:latin typeface="MS PGothic" panose="020B0600070205080204" pitchFamily="34" charset="-128"/>
            </a:endParaRPr>
          </a:p>
        </p:txBody>
      </p:sp>
      <p:sp>
        <p:nvSpPr>
          <p:cNvPr id="70659" name="TextBox 5"/>
          <p:cNvSpPr txBox="1">
            <a:spLocks noChangeArrowheads="1"/>
          </p:cNvSpPr>
          <p:nvPr/>
        </p:nvSpPr>
        <p:spPr bwMode="auto">
          <a:xfrm>
            <a:off x="152400" y="609600"/>
            <a:ext cx="8726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ヒラギノ角ゴ Pro W3" charset="-128"/>
              </a:defRPr>
            </a:lvl1pPr>
            <a:lvl2pPr marL="742950" indent="-285750">
              <a:spcBef>
                <a:spcPct val="20000"/>
              </a:spcBef>
              <a:buChar char="–"/>
              <a:defRPr sz="2800">
                <a:solidFill>
                  <a:schemeClr val="bg1"/>
                </a:solidFill>
                <a:latin typeface="Arial" panose="020B0604020202020204" pitchFamily="34" charset="0"/>
                <a:ea typeface="ヒラギノ角ゴ Pro W3" charset="-128"/>
              </a:defRPr>
            </a:lvl2pPr>
            <a:lvl3pPr marL="1143000" indent="-228600">
              <a:spcBef>
                <a:spcPct val="20000"/>
              </a:spcBef>
              <a:buChar char="•"/>
              <a:defRPr sz="2400">
                <a:solidFill>
                  <a:schemeClr val="bg1"/>
                </a:solidFill>
                <a:latin typeface="Arial" panose="020B0604020202020204" pitchFamily="34" charset="0"/>
                <a:ea typeface="ヒラギノ角ゴ Pro W3" charset="-128"/>
              </a:defRPr>
            </a:lvl3pPr>
            <a:lvl4pPr marL="1600200" indent="-228600">
              <a:spcBef>
                <a:spcPct val="20000"/>
              </a:spcBef>
              <a:buChar char="–"/>
              <a:defRPr sz="2000">
                <a:solidFill>
                  <a:schemeClr val="bg1"/>
                </a:solidFill>
                <a:latin typeface="Arial" panose="020B0604020202020204" pitchFamily="34" charset="0"/>
                <a:ea typeface="ヒラギノ角ゴ Pro W3" charset="-128"/>
              </a:defRPr>
            </a:lvl4pPr>
            <a:lvl5pPr marL="2057400" indent="-228600">
              <a:spcBef>
                <a:spcPct val="20000"/>
              </a:spcBef>
              <a:buChar char="»"/>
              <a:defRPr sz="2000">
                <a:solidFill>
                  <a:schemeClr val="bg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9pPr>
          </a:lstStyle>
          <a:p>
            <a:pPr algn="ctr">
              <a:spcBef>
                <a:spcPct val="0"/>
              </a:spcBef>
              <a:buFontTx/>
              <a:buNone/>
            </a:pPr>
            <a:r>
              <a:rPr lang="en-US" altLang="en-US" sz="4000">
                <a:latin typeface="Georgia" panose="02040502050405020303" pitchFamily="18" charset="0"/>
              </a:rPr>
              <a:t>Increasingly popular and accessible</a:t>
            </a:r>
          </a:p>
        </p:txBody>
      </p:sp>
      <p:pic>
        <p:nvPicPr>
          <p:cNvPr id="8499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3646488" cy="1774825"/>
          </a:xfrm>
          <a:prstGeom prst="rect">
            <a:avLst/>
          </a:prstGeom>
          <a:ln>
            <a:noFill/>
          </a:ln>
          <a:effectLst>
            <a:softEdge rad="112500"/>
          </a:effectLst>
          <a:extLst/>
        </p:spPr>
      </p:pic>
      <p:pic>
        <p:nvPicPr>
          <p:cNvPr id="8499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6400"/>
            <a:ext cx="3543300" cy="1746250"/>
          </a:xfrm>
          <a:prstGeom prst="rect">
            <a:avLst/>
          </a:prstGeom>
          <a:ln>
            <a:noFill/>
          </a:ln>
          <a:effectLst>
            <a:softEdge rad="112500"/>
          </a:effectLst>
          <a:extLst/>
        </p:spPr>
      </p:pic>
      <p:pic>
        <p:nvPicPr>
          <p:cNvPr id="8499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581400"/>
            <a:ext cx="3597275" cy="2459037"/>
          </a:xfrm>
          <a:prstGeom prst="rect">
            <a:avLst/>
          </a:prstGeom>
          <a:ln>
            <a:noFill/>
          </a:ln>
          <a:effectLst>
            <a:softEdge rad="112500"/>
          </a:effectLst>
          <a:extLst/>
        </p:spPr>
      </p:pic>
      <p:pic>
        <p:nvPicPr>
          <p:cNvPr id="849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657600"/>
            <a:ext cx="2032000" cy="2328862"/>
          </a:xfrm>
          <a:prstGeom prst="rect">
            <a:avLst/>
          </a:prstGeom>
          <a:ln>
            <a:noFill/>
          </a:ln>
          <a:effectLst>
            <a:softEdge rad="112500"/>
          </a:effectLst>
          <a:extLst/>
        </p:spPr>
      </p:pic>
    </p:spTree>
    <p:extLst>
      <p:ext uri="{BB962C8B-B14F-4D97-AF65-F5344CB8AC3E}">
        <p14:creationId xmlns:p14="http://schemas.microsoft.com/office/powerpoint/2010/main" val="377338344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33400"/>
            <a:ext cx="6278563" cy="5214938"/>
          </a:xfrm>
          <a:prstGeom prst="rect">
            <a:avLst/>
          </a:prstGeom>
          <a:ln>
            <a:noFill/>
          </a:ln>
          <a:effectLst>
            <a:softEdge rad="112500"/>
          </a:effectLst>
          <a:extLst/>
        </p:spPr>
      </p:pic>
    </p:spTree>
    <p:extLst>
      <p:ext uri="{BB962C8B-B14F-4D97-AF65-F5344CB8AC3E}">
        <p14:creationId xmlns:p14="http://schemas.microsoft.com/office/powerpoint/2010/main" val="44016127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763000" cy="6858000"/>
          </a:xfrm>
          <a:prstGeom prst="rect">
            <a:avLst/>
          </a:prstGeom>
        </p:spPr>
      </p:pic>
    </p:spTree>
    <p:extLst>
      <p:ext uri="{BB962C8B-B14F-4D97-AF65-F5344CB8AC3E}">
        <p14:creationId xmlns:p14="http://schemas.microsoft.com/office/powerpoint/2010/main" val="253713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74638"/>
            <a:ext cx="8229600" cy="6430962"/>
          </a:xfrm>
        </p:spPr>
      </p:pic>
    </p:spTree>
    <p:extLst>
      <p:ext uri="{BB962C8B-B14F-4D97-AF65-F5344CB8AC3E}">
        <p14:creationId xmlns:p14="http://schemas.microsoft.com/office/powerpoint/2010/main" val="29458195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p:spPr>
        <p:txBody>
          <a:bodyPr/>
          <a:lstStyle/>
          <a:p>
            <a:pPr marL="0" indent="0">
              <a:buNone/>
            </a:pPr>
            <a:endParaRPr lang="en-US" dirty="0" smtClean="0"/>
          </a:p>
          <a:p>
            <a:pPr marL="0" indent="0">
              <a:buNone/>
            </a:pPr>
            <a:r>
              <a:rPr lang="en-US" sz="5400" b="1" dirty="0" smtClean="0"/>
              <a:t>This is about commercialization.</a:t>
            </a:r>
          </a:p>
          <a:p>
            <a:pPr marL="0" indent="0">
              <a:buNone/>
            </a:pPr>
            <a:endParaRPr lang="en-US" sz="5400" b="1" dirty="0"/>
          </a:p>
        </p:txBody>
      </p:sp>
    </p:spTree>
    <p:extLst>
      <p:ext uri="{BB962C8B-B14F-4D97-AF65-F5344CB8AC3E}">
        <p14:creationId xmlns:p14="http://schemas.microsoft.com/office/powerpoint/2010/main" val="278764242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74638"/>
            <a:ext cx="8077200" cy="6507162"/>
          </a:xfrm>
        </p:spPr>
      </p:pic>
    </p:spTree>
    <p:extLst>
      <p:ext uri="{BB962C8B-B14F-4D97-AF65-F5344CB8AC3E}">
        <p14:creationId xmlns:p14="http://schemas.microsoft.com/office/powerpoint/2010/main" val="411303766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74638"/>
            <a:ext cx="8610599" cy="6430962"/>
          </a:xfrm>
        </p:spPr>
      </p:pic>
    </p:spTree>
    <p:extLst>
      <p:ext uri="{BB962C8B-B14F-4D97-AF65-F5344CB8AC3E}">
        <p14:creationId xmlns:p14="http://schemas.microsoft.com/office/powerpoint/2010/main" val="236509762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256448" y="1637449"/>
            <a:ext cx="6477001" cy="396410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106" y="0"/>
            <a:ext cx="5143500" cy="6858000"/>
          </a:xfrm>
          <a:prstGeom prst="rect">
            <a:avLst/>
          </a:prstGeom>
        </p:spPr>
      </p:pic>
    </p:spTree>
    <p:extLst>
      <p:ext uri="{BB962C8B-B14F-4D97-AF65-F5344CB8AC3E}">
        <p14:creationId xmlns:p14="http://schemas.microsoft.com/office/powerpoint/2010/main" val="3860198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22677" y="1363324"/>
            <a:ext cx="6463389" cy="45259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1000"/>
            <a:ext cx="4064000" cy="6477000"/>
          </a:xfrm>
          <a:prstGeom prst="rect">
            <a:avLst/>
          </a:prstGeom>
        </p:spPr>
      </p:pic>
    </p:spTree>
    <p:extLst>
      <p:ext uri="{BB962C8B-B14F-4D97-AF65-F5344CB8AC3E}">
        <p14:creationId xmlns:p14="http://schemas.microsoft.com/office/powerpoint/2010/main" val="151325501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295975" y="1465067"/>
            <a:ext cx="5775324" cy="339447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Tree>
    <p:extLst>
      <p:ext uri="{BB962C8B-B14F-4D97-AF65-F5344CB8AC3E}">
        <p14:creationId xmlns:p14="http://schemas.microsoft.com/office/powerpoint/2010/main" val="3498588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593990" y="1021024"/>
            <a:ext cx="6034617" cy="47545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95700" y="1104900"/>
            <a:ext cx="6553200" cy="4343400"/>
          </a:xfrm>
          <a:prstGeom prst="rect">
            <a:avLst/>
          </a:prstGeom>
        </p:spPr>
      </p:pic>
    </p:spTree>
    <p:extLst>
      <p:ext uri="{BB962C8B-B14F-4D97-AF65-F5344CB8AC3E}">
        <p14:creationId xmlns:p14="http://schemas.microsoft.com/office/powerpoint/2010/main" val="1755108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52401"/>
            <a:ext cx="6781800" cy="6553200"/>
          </a:xfrm>
        </p:spPr>
      </p:pic>
    </p:spTree>
    <p:extLst>
      <p:ext uri="{BB962C8B-B14F-4D97-AF65-F5344CB8AC3E}">
        <p14:creationId xmlns:p14="http://schemas.microsoft.com/office/powerpoint/2010/main" val="2539967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Treatment/Prevention</a:t>
            </a:r>
            <a:endParaRPr lang="en-US" dirty="0"/>
          </a:p>
        </p:txBody>
      </p:sp>
      <p:sp>
        <p:nvSpPr>
          <p:cNvPr id="3" name="Content Placeholder 2"/>
          <p:cNvSpPr>
            <a:spLocks noGrp="1"/>
          </p:cNvSpPr>
          <p:nvPr>
            <p:ph idx="1"/>
          </p:nvPr>
        </p:nvSpPr>
        <p:spPr/>
        <p:txBody>
          <a:bodyPr/>
          <a:lstStyle/>
          <a:p>
            <a:r>
              <a:rPr lang="en-US" dirty="0" smtClean="0"/>
              <a:t>The best treatment is still prevention</a:t>
            </a:r>
          </a:p>
          <a:p>
            <a:r>
              <a:rPr lang="en-US" dirty="0" smtClean="0"/>
              <a:t>Normalizing sobriety is key</a:t>
            </a:r>
          </a:p>
          <a:p>
            <a:r>
              <a:rPr lang="en-US" dirty="0" smtClean="0"/>
              <a:t>Pushing back in a way that will resonate with the culture they are in</a:t>
            </a:r>
          </a:p>
          <a:p>
            <a:r>
              <a:rPr lang="en-US" dirty="0" smtClean="0"/>
              <a:t>Family and social groups</a:t>
            </a:r>
          </a:p>
          <a:p>
            <a:r>
              <a:rPr lang="en-US" dirty="0" smtClean="0"/>
              <a:t>MUST BE RELEVANT!</a:t>
            </a:r>
            <a:endParaRPr lang="en-US" dirty="0"/>
          </a:p>
        </p:txBody>
      </p:sp>
    </p:spTree>
    <p:extLst>
      <p:ext uri="{BB962C8B-B14F-4D97-AF65-F5344CB8AC3E}">
        <p14:creationId xmlns:p14="http://schemas.microsoft.com/office/powerpoint/2010/main" val="214096094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4585988" cy="6858000"/>
          </a:xfrm>
          <a:prstGeom prst="rect">
            <a:avLst/>
          </a:prstGeom>
        </p:spPr>
      </p:pic>
      <p:sp>
        <p:nvSpPr>
          <p:cNvPr id="5" name="Slide Number Placeholder 4"/>
          <p:cNvSpPr>
            <a:spLocks noGrp="1"/>
          </p:cNvSpPr>
          <p:nvPr>
            <p:ph type="sldNum" sz="quarter" idx="12"/>
          </p:nvPr>
        </p:nvSpPr>
        <p:spPr/>
        <p:txBody>
          <a:bodyPr/>
          <a:lstStyle/>
          <a:p>
            <a:fld id="{4226F133-244D-4A4C-B618-CB5A3EE004CC}" type="slidenum">
              <a:rPr lang="en-US" smtClean="0"/>
              <a:pPr/>
              <a:t>58</a:t>
            </a:fld>
            <a:endParaRPr lang="en-US" dirty="0"/>
          </a:p>
        </p:txBody>
      </p:sp>
    </p:spTree>
    <p:extLst>
      <p:ext uri="{BB962C8B-B14F-4D97-AF65-F5344CB8AC3E}">
        <p14:creationId xmlns:p14="http://schemas.microsoft.com/office/powerpoint/2010/main" val="239568166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b="1" dirty="0">
              <a:solidFill>
                <a:srgbClr val="FF0000"/>
              </a:solidFill>
              <a:latin typeface="Georgia"/>
              <a:cs typeface="Georgia"/>
            </a:endParaRPr>
          </a:p>
        </p:txBody>
      </p:sp>
      <p:sp>
        <p:nvSpPr>
          <p:cNvPr id="2" name="Content Placeholder 1"/>
          <p:cNvSpPr>
            <a:spLocks noGrp="1"/>
          </p:cNvSpPr>
          <p:nvPr>
            <p:ph idx="1"/>
          </p:nvPr>
        </p:nvSpPr>
        <p:spPr>
          <a:xfrm>
            <a:off x="228600" y="1524000"/>
            <a:ext cx="9144000" cy="5029199"/>
          </a:xfrm>
        </p:spPr>
        <p:txBody>
          <a:bodyPr>
            <a:normAutofit/>
          </a:bodyPr>
          <a:lstStyle/>
          <a:p>
            <a:pPr marL="0" indent="0">
              <a:buNone/>
            </a:pPr>
            <a:endParaRPr lang="en-US" sz="4000" b="1" dirty="0" smtClean="0">
              <a:solidFill>
                <a:schemeClr val="tx2"/>
              </a:solidFill>
              <a:latin typeface="Georgia"/>
              <a:cs typeface="Georgia"/>
            </a:endParaRPr>
          </a:p>
          <a:p>
            <a:pPr marL="0" indent="0" algn="ctr">
              <a:buNone/>
            </a:pPr>
            <a:r>
              <a:rPr lang="en-US" sz="4000" b="1" dirty="0" smtClean="0">
                <a:solidFill>
                  <a:schemeClr val="tx2"/>
                </a:solidFill>
                <a:latin typeface="Georgia"/>
                <a:cs typeface="Georgia"/>
                <a:hlinkClick r:id="rId2"/>
              </a:rPr>
              <a:t>www.learnaboutsam.org</a:t>
            </a:r>
            <a:endParaRPr lang="en-US" sz="4000" b="1" dirty="0" smtClean="0">
              <a:solidFill>
                <a:schemeClr val="tx2"/>
              </a:solidFill>
              <a:latin typeface="Georgia"/>
              <a:cs typeface="Georgia"/>
            </a:endParaRPr>
          </a:p>
          <a:p>
            <a:pPr marL="0" indent="0" algn="ctr">
              <a:buNone/>
            </a:pPr>
            <a:r>
              <a:rPr lang="en-US" sz="4000" b="1" dirty="0" smtClean="0">
                <a:solidFill>
                  <a:srgbClr val="000000"/>
                </a:solidFill>
                <a:latin typeface="Georgia"/>
                <a:cs typeface="Georgia"/>
                <a:hlinkClick r:id="rId3"/>
              </a:rPr>
              <a:t>www.legalizationviolations.com</a:t>
            </a:r>
            <a:endParaRPr lang="en-US" sz="4000" b="1" dirty="0" smtClean="0">
              <a:solidFill>
                <a:srgbClr val="000000"/>
              </a:solidFill>
              <a:latin typeface="Georgia"/>
              <a:cs typeface="Georgia"/>
            </a:endParaRPr>
          </a:p>
          <a:p>
            <a:pPr marL="0" indent="0" algn="ctr">
              <a:buNone/>
            </a:pPr>
            <a:r>
              <a:rPr lang="en-US" sz="4000" b="1" dirty="0" smtClean="0">
                <a:solidFill>
                  <a:srgbClr val="000000"/>
                </a:solidFill>
                <a:latin typeface="Georgia"/>
                <a:cs typeface="Georgia"/>
                <a:hlinkClick r:id="rId4"/>
              </a:rPr>
              <a:t>www.cedarcolorado.org</a:t>
            </a:r>
            <a:endParaRPr lang="en-US" sz="4000" b="1" dirty="0" smtClean="0">
              <a:solidFill>
                <a:srgbClr val="000000"/>
              </a:solidFill>
              <a:latin typeface="Georgia"/>
              <a:cs typeface="Georgia"/>
            </a:endParaRPr>
          </a:p>
          <a:p>
            <a:pPr marL="0" indent="0" algn="ctr">
              <a:buNone/>
            </a:pPr>
            <a:endParaRPr lang="en-US" sz="4000" b="1" dirty="0" smtClean="0">
              <a:solidFill>
                <a:srgbClr val="000000"/>
              </a:solidFill>
              <a:latin typeface="Georgia"/>
              <a:cs typeface="Georgia"/>
            </a:endParaRPr>
          </a:p>
        </p:txBody>
      </p:sp>
    </p:spTree>
    <p:extLst>
      <p:ext uri="{BB962C8B-B14F-4D97-AF65-F5344CB8AC3E}">
        <p14:creationId xmlns:p14="http://schemas.microsoft.com/office/powerpoint/2010/main" val="31477288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cs typeface="Georgia"/>
              </a:rPr>
              <a:t>A few things we will </a:t>
            </a:r>
            <a:r>
              <a:rPr lang="en-US" b="1" u="sng" dirty="0">
                <a:cs typeface="Georgia"/>
              </a:rPr>
              <a:t>NOT</a:t>
            </a:r>
            <a:r>
              <a:rPr lang="en-US" b="1" dirty="0">
                <a:cs typeface="Georgia"/>
              </a:rPr>
              <a:t> be covering:</a:t>
            </a:r>
            <a:br>
              <a:rPr lang="en-US" b="1" dirty="0">
                <a:cs typeface="Georgia"/>
              </a:rPr>
            </a:br>
            <a:endParaRPr lang="en-US" dirty="0"/>
          </a:p>
        </p:txBody>
      </p:sp>
      <p:sp>
        <p:nvSpPr>
          <p:cNvPr id="3" name="Content Placeholder 2"/>
          <p:cNvSpPr>
            <a:spLocks noGrp="1"/>
          </p:cNvSpPr>
          <p:nvPr>
            <p:ph idx="1"/>
          </p:nvPr>
        </p:nvSpPr>
        <p:spPr/>
        <p:txBody>
          <a:bodyPr/>
          <a:lstStyle/>
          <a:p>
            <a:r>
              <a:rPr lang="en-US" dirty="0" smtClean="0"/>
              <a:t>Casual adult </a:t>
            </a:r>
            <a:r>
              <a:rPr lang="en-US" dirty="0"/>
              <a:t>u</a:t>
            </a:r>
            <a:r>
              <a:rPr lang="en-US" dirty="0" smtClean="0"/>
              <a:t>se</a:t>
            </a:r>
          </a:p>
          <a:p>
            <a:r>
              <a:rPr lang="en-US" dirty="0" smtClean="0"/>
              <a:t>Medical implications past my pay grade</a:t>
            </a:r>
            <a:endParaRPr lang="en-US" dirty="0"/>
          </a:p>
        </p:txBody>
      </p:sp>
    </p:spTree>
    <p:extLst>
      <p:ext uri="{BB962C8B-B14F-4D97-AF65-F5344CB8AC3E}">
        <p14:creationId xmlns:p14="http://schemas.microsoft.com/office/powerpoint/2010/main" val="18501700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AutoShape 4"/>
          <p:cNvSpPr>
            <a:spLocks noChangeArrowheads="1"/>
          </p:cNvSpPr>
          <p:nvPr/>
        </p:nvSpPr>
        <p:spPr bwMode="auto">
          <a:xfrm>
            <a:off x="1529976" y="2300940"/>
            <a:ext cx="1801906" cy="1059330"/>
          </a:xfrm>
          <a:prstGeom prst="wedgeRectCallout">
            <a:avLst>
              <a:gd name="adj1" fmla="val 74610"/>
              <a:gd name="adj2" fmla="val 114594"/>
            </a:avLst>
          </a:prstGeom>
          <a:solidFill>
            <a:schemeClr val="accent4">
              <a:lumMod val="40000"/>
              <a:lumOff val="60000"/>
            </a:schemeClr>
          </a:solidFill>
          <a:ln w="9525">
            <a:solidFill>
              <a:schemeClr val="tx1"/>
            </a:solidFill>
            <a:miter lim="800000"/>
            <a:headEnd/>
            <a:tailEnd/>
          </a:ln>
          <a:effectLst/>
        </p:spPr>
        <p:txBody>
          <a:bodyPr/>
          <a:lstStyle/>
          <a:p>
            <a:pPr algn="ctr"/>
            <a:r>
              <a:rPr lang="en-US" sz="1600" b="1" dirty="0" smtClean="0">
                <a:solidFill>
                  <a:srgbClr val="C00000"/>
                </a:solidFill>
                <a:latin typeface="Georgia"/>
                <a:cs typeface="Georgia"/>
              </a:rPr>
              <a:t>THC:</a:t>
            </a:r>
          </a:p>
          <a:p>
            <a:pPr algn="ctr"/>
            <a:r>
              <a:rPr lang="en-US" sz="1600" b="1" dirty="0" smtClean="0">
                <a:solidFill>
                  <a:srgbClr val="C00000"/>
                </a:solidFill>
                <a:latin typeface="Georgia"/>
                <a:cs typeface="Georgia"/>
              </a:rPr>
              <a:t>Psychoactive Ingredient</a:t>
            </a:r>
            <a:endParaRPr lang="en-US" sz="1600" b="1" dirty="0">
              <a:solidFill>
                <a:srgbClr val="C00000"/>
              </a:solidFill>
              <a:latin typeface="Georgia"/>
              <a:cs typeface="Georgia"/>
            </a:endParaRPr>
          </a:p>
        </p:txBody>
      </p:sp>
      <p:sp>
        <p:nvSpPr>
          <p:cNvPr id="5" name="Slide Number Placeholder 4"/>
          <p:cNvSpPr>
            <a:spLocks noGrp="1"/>
          </p:cNvSpPr>
          <p:nvPr>
            <p:ph type="sldNum" sz="quarter" idx="12"/>
          </p:nvPr>
        </p:nvSpPr>
        <p:spPr/>
        <p:txBody>
          <a:bodyPr/>
          <a:lstStyle/>
          <a:p>
            <a:fld id="{4226F133-244D-4A4C-B618-CB5A3EE004CC}" type="slidenum">
              <a:rPr lang="en-US" smtClean="0"/>
              <a:pPr/>
              <a:t>7</a:t>
            </a:fld>
            <a:endParaRPr lang="en-US" dirty="0"/>
          </a:p>
        </p:txBody>
      </p:sp>
    </p:spTree>
    <p:extLst>
      <p:ext uri="{BB962C8B-B14F-4D97-AF65-F5344CB8AC3E}">
        <p14:creationId xmlns:p14="http://schemas.microsoft.com/office/powerpoint/2010/main" val="405392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85800" y="457200"/>
            <a:ext cx="7772400" cy="1143000"/>
          </a:xfrm>
        </p:spPr>
        <p:txBody>
          <a:bodyPr/>
          <a:lstStyle/>
          <a:p>
            <a:r>
              <a:rPr lang="en-US" altLang="en-US" smtClean="0"/>
              <a:t>Potency - last 5 years in CO</a:t>
            </a:r>
          </a:p>
        </p:txBody>
      </p:sp>
      <p:graphicFrame>
        <p:nvGraphicFramePr>
          <p:cNvPr id="14339" name="Chart 2"/>
          <p:cNvGraphicFramePr>
            <a:graphicFrameLocks/>
          </p:cNvGraphicFramePr>
          <p:nvPr/>
        </p:nvGraphicFramePr>
        <p:xfrm>
          <a:off x="633413" y="1733550"/>
          <a:ext cx="6323012" cy="4183063"/>
        </p:xfrm>
        <a:graphic>
          <a:graphicData uri="http://schemas.openxmlformats.org/presentationml/2006/ole">
            <mc:AlternateContent xmlns:mc="http://schemas.openxmlformats.org/markup-compatibility/2006">
              <mc:Choice xmlns:v="urn:schemas-microsoft-com:vml" Requires="v">
                <p:oleObj spid="_x0000_s1045" name="Chart" r:id="rId4" imgW="6324600" imgH="4178300" progId="Excel.Chart.8">
                  <p:embed/>
                </p:oleObj>
              </mc:Choice>
              <mc:Fallback>
                <p:oleObj name="Chart" r:id="rId4" imgW="6324600" imgH="417830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3" y="1733550"/>
                        <a:ext cx="6323012"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5240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736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0"/>
            <a:ext cx="73152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14625" y="-1495425"/>
            <a:ext cx="3867150" cy="6858000"/>
          </a:xfrm>
          <a:prstGeom prst="rect">
            <a:avLst/>
          </a:prstGeom>
        </p:spPr>
      </p:pic>
    </p:spTree>
    <p:extLst>
      <p:ext uri="{BB962C8B-B14F-4D97-AF65-F5344CB8AC3E}">
        <p14:creationId xmlns:p14="http://schemas.microsoft.com/office/powerpoint/2010/main" val="21567597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2182</TotalTime>
  <Words>579</Words>
  <Application>Microsoft Macintosh PowerPoint</Application>
  <PresentationFormat>On-screen Show (4:3)</PresentationFormat>
  <Paragraphs>105</Paragraphs>
  <Slides>59</Slides>
  <Notes>10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62" baseType="lpstr">
      <vt:lpstr>Office Theme</vt:lpstr>
      <vt:lpstr>Default Theme</vt:lpstr>
      <vt:lpstr>Chart</vt:lpstr>
      <vt:lpstr>Marijuana in the 21st Century</vt:lpstr>
      <vt:lpstr>CeDAR</vt:lpstr>
      <vt:lpstr>PowerPoint Presentation</vt:lpstr>
      <vt:lpstr>Todays Agenda</vt:lpstr>
      <vt:lpstr>PowerPoint Presentation</vt:lpstr>
      <vt:lpstr>A few things we will NOT be covering: </vt:lpstr>
      <vt:lpstr>PowerPoint Presentation</vt:lpstr>
      <vt:lpstr>Potency - last 5 years in CO</vt:lpstr>
      <vt:lpstr>PowerPoint Presentation</vt:lpstr>
      <vt:lpstr>PowerPoint Presentation</vt:lpstr>
      <vt:lpstr>Why should we care about high potency? Lancet Study</vt:lpstr>
      <vt:lpstr>What little data we have doesn’t look good</vt:lpstr>
      <vt:lpstr>Volume of marijuana in CO skyrocketing</vt:lpstr>
      <vt:lpstr>PowerPoint Presentation</vt:lpstr>
      <vt:lpstr>Here’s what we’re dealing with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Trending…</vt:lpstr>
      <vt:lpstr>“But it’s just a plant…”  (80-90% THC) Concentrates</vt:lpstr>
      <vt:lpstr>PowerPoint Presentation</vt:lpstr>
      <vt:lpstr>PowerPoint Presentation</vt:lpstr>
      <vt:lpstr>PowerPoint Presentation</vt:lpstr>
      <vt:lpstr>Edibles</vt:lpstr>
      <vt:lpstr>In a report published in the Journal of the American Medical Association last month, Andrew Monte, MD; Richard Zane, MD; and Kennon Heard, MD, pointed to edible marijuana as the culprit behind the most troubling cases arriving at the UCH and Children’s Hospital Colorado emergency departments, including severe burns and cycling vomiting syndrome.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Cannabis Candy Store</vt:lpstr>
      <vt:lpstr>Why were they “GONE?”</vt:lpstr>
      <vt:lpstr>PowerPoint Presentation</vt:lpstr>
      <vt:lpstr>Vaping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Treatment/Prevention</vt:lpstr>
      <vt:lpstr>PowerPoint Presentation</vt:lpstr>
      <vt:lpstr>PowerPoint Presentation</vt:lpstr>
    </vt:vector>
  </TitlesOfParts>
  <Company>University of Colorado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 of theory and into practice</dc:title>
  <dc:creator>Cort, Ben</dc:creator>
  <cp:lastModifiedBy>Kevin Sabet</cp:lastModifiedBy>
  <cp:revision>63</cp:revision>
  <dcterms:created xsi:type="dcterms:W3CDTF">2015-01-20T19:28:05Z</dcterms:created>
  <dcterms:modified xsi:type="dcterms:W3CDTF">2015-04-03T18:31:58Z</dcterms:modified>
</cp:coreProperties>
</file>