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embeddings/oleObject4.bin" ContentType="application/vnd.openxmlformats-officedocument.oleObject"/>
  <Override PartName="/ppt/notesSlides/notesSlide8.xml" ContentType="application/vnd.openxmlformats-officedocument.presentationml.notesSlide+xml"/>
  <Override PartName="/ppt/embeddings/oleObject5.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4"/>
  </p:notesMasterIdLst>
  <p:handoutMasterIdLst>
    <p:handoutMasterId r:id="rId65"/>
  </p:handoutMasterIdLst>
  <p:sldIdLst>
    <p:sldId id="526" r:id="rId2"/>
    <p:sldId id="616" r:id="rId3"/>
    <p:sldId id="637" r:id="rId4"/>
    <p:sldId id="618" r:id="rId5"/>
    <p:sldId id="624" r:id="rId6"/>
    <p:sldId id="617" r:id="rId7"/>
    <p:sldId id="619" r:id="rId8"/>
    <p:sldId id="620" r:id="rId9"/>
    <p:sldId id="614" r:id="rId10"/>
    <p:sldId id="621" r:id="rId11"/>
    <p:sldId id="622" r:id="rId12"/>
    <p:sldId id="472" r:id="rId13"/>
    <p:sldId id="533" r:id="rId14"/>
    <p:sldId id="534" r:id="rId15"/>
    <p:sldId id="625" r:id="rId16"/>
    <p:sldId id="626" r:id="rId17"/>
    <p:sldId id="535" r:id="rId18"/>
    <p:sldId id="536" r:id="rId19"/>
    <p:sldId id="537" r:id="rId20"/>
    <p:sldId id="538" r:id="rId21"/>
    <p:sldId id="540" r:id="rId22"/>
    <p:sldId id="542" r:id="rId23"/>
    <p:sldId id="544" r:id="rId24"/>
    <p:sldId id="635" r:id="rId25"/>
    <p:sldId id="549" r:id="rId26"/>
    <p:sldId id="545" r:id="rId27"/>
    <p:sldId id="546" r:id="rId28"/>
    <p:sldId id="547" r:id="rId29"/>
    <p:sldId id="555" r:id="rId30"/>
    <p:sldId id="560" r:id="rId31"/>
    <p:sldId id="561" r:id="rId32"/>
    <p:sldId id="627" r:id="rId33"/>
    <p:sldId id="562" r:id="rId34"/>
    <p:sldId id="563" r:id="rId35"/>
    <p:sldId id="564" r:id="rId36"/>
    <p:sldId id="654" r:id="rId37"/>
    <p:sldId id="598" r:id="rId38"/>
    <p:sldId id="634" r:id="rId39"/>
    <p:sldId id="611" r:id="rId40"/>
    <p:sldId id="567" r:id="rId41"/>
    <p:sldId id="636" r:id="rId42"/>
    <p:sldId id="527" r:id="rId43"/>
    <p:sldId id="628" r:id="rId44"/>
    <p:sldId id="648" r:id="rId45"/>
    <p:sldId id="443" r:id="rId46"/>
    <p:sldId id="369" r:id="rId47"/>
    <p:sldId id="370" r:id="rId48"/>
    <p:sldId id="649" r:id="rId49"/>
    <p:sldId id="650" r:id="rId50"/>
    <p:sldId id="652" r:id="rId51"/>
    <p:sldId id="651" r:id="rId52"/>
    <p:sldId id="653" r:id="rId53"/>
    <p:sldId id="630" r:id="rId54"/>
    <p:sldId id="638" r:id="rId55"/>
    <p:sldId id="639" r:id="rId56"/>
    <p:sldId id="640" r:id="rId57"/>
    <p:sldId id="642" r:id="rId58"/>
    <p:sldId id="643" r:id="rId59"/>
    <p:sldId id="644" r:id="rId60"/>
    <p:sldId id="645" r:id="rId61"/>
    <p:sldId id="646" r:id="rId62"/>
    <p:sldId id="342" r:id="rId63"/>
  </p:sldIdLst>
  <p:sldSz cx="9144000" cy="6858000" type="screen4x3"/>
  <p:notesSz cx="7010400" cy="9159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979"/>
    <a:srgbClr val="CCA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3" autoAdjust="0"/>
    <p:restoredTop sz="74244" autoAdjust="0"/>
  </p:normalViewPr>
  <p:slideViewPr>
    <p:cSldViewPr>
      <p:cViewPr>
        <p:scale>
          <a:sx n="90" d="100"/>
          <a:sy n="90" d="100"/>
        </p:scale>
        <p:origin x="-1664"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98" y="-90"/>
      </p:cViewPr>
      <p:guideLst>
        <p:guide orient="horz" pos="288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elsonbc:Documents:Kevin%20Sabet:SAM%20(Smart%20Approaches%20to%20Marijuana:THC%20LEVELS:THC/CBD%20v3.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Macro-Enabled_Worksheet1.xlsm"/><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Macro-Enabled_Worksheet4.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lstStyle/>
          <a:p>
            <a:pPr algn="ctr">
              <a:defRPr>
                <a:solidFill>
                  <a:srgbClr val="000000"/>
                </a:solidFill>
              </a:defRPr>
            </a:pPr>
            <a:r>
              <a:rPr lang="en-US" sz="3400" baseline="0" dirty="0" smtClean="0">
                <a:solidFill>
                  <a:srgbClr val="000000"/>
                </a:solidFill>
                <a:latin typeface="Georgia"/>
                <a:cs typeface="Georgia"/>
              </a:rPr>
              <a:t>Average </a:t>
            </a:r>
            <a:r>
              <a:rPr lang="en-US" sz="3400" baseline="0" dirty="0" smtClean="0">
                <a:solidFill>
                  <a:srgbClr val="FF6600"/>
                </a:solidFill>
                <a:latin typeface="Georgia"/>
                <a:cs typeface="Georgia"/>
              </a:rPr>
              <a:t>THC</a:t>
            </a:r>
            <a:r>
              <a:rPr lang="en-US" sz="3400" baseline="0" dirty="0" smtClean="0">
                <a:solidFill>
                  <a:srgbClr val="000000"/>
                </a:solidFill>
                <a:latin typeface="Georgia"/>
                <a:cs typeface="Georgia"/>
              </a:rPr>
              <a:t> and </a:t>
            </a:r>
            <a:r>
              <a:rPr lang="en-US" sz="3400" baseline="0" dirty="0" smtClean="0">
                <a:solidFill>
                  <a:srgbClr val="FF0000"/>
                </a:solidFill>
                <a:latin typeface="Georgia"/>
                <a:cs typeface="Georgia"/>
              </a:rPr>
              <a:t>CBD</a:t>
            </a:r>
            <a:r>
              <a:rPr lang="en-US" sz="3400" baseline="0" dirty="0" smtClean="0">
                <a:solidFill>
                  <a:srgbClr val="000000"/>
                </a:solidFill>
                <a:latin typeface="Georgia"/>
                <a:cs typeface="Georgia"/>
              </a:rPr>
              <a:t> Levels in the US: </a:t>
            </a:r>
            <a:r>
              <a:rPr lang="en-US" sz="3400" baseline="0" dirty="0">
                <a:solidFill>
                  <a:srgbClr val="000000"/>
                </a:solidFill>
                <a:latin typeface="Georgia"/>
                <a:cs typeface="Georgia"/>
              </a:rPr>
              <a:t>1960 - 2011</a:t>
            </a:r>
            <a:endParaRPr lang="en-US" sz="3400" dirty="0">
              <a:solidFill>
                <a:srgbClr val="000000"/>
              </a:solidFill>
              <a:latin typeface="Georgia"/>
              <a:cs typeface="Georgia"/>
            </a:endParaRPr>
          </a:p>
        </c:rich>
      </c:tx>
      <c:layout>
        <c:manualLayout>
          <c:xMode val="edge"/>
          <c:yMode val="edge"/>
          <c:x val="0.124908464566929"/>
          <c:y val="0.0333333333333333"/>
        </c:manualLayout>
      </c:layout>
      <c:overlay val="0"/>
    </c:title>
    <c:autoTitleDeleted val="0"/>
    <c:plotArea>
      <c:layout>
        <c:manualLayout>
          <c:layoutTarget val="inner"/>
          <c:xMode val="edge"/>
          <c:yMode val="edge"/>
          <c:x val="0.0832326057353584"/>
          <c:y val="0.0727708478140096"/>
          <c:w val="0.87164741110168"/>
          <c:h val="0.86830324636661"/>
        </c:manualLayout>
      </c:layout>
      <c:lineChart>
        <c:grouping val="standard"/>
        <c:varyColors val="0"/>
        <c:ser>
          <c:idx val="1"/>
          <c:order val="0"/>
          <c:tx>
            <c:v>THC</c:v>
          </c:tx>
          <c:cat>
            <c:numRef>
              <c:f>Sheet1!$A$3:$A$32</c:f>
              <c:numCache>
                <c:formatCode>General</c:formatCode>
                <c:ptCount val="30"/>
                <c:pt idx="0">
                  <c:v>1960.0</c:v>
                </c:pt>
                <c:pt idx="1">
                  <c:v>1965.0</c:v>
                </c:pt>
                <c:pt idx="2">
                  <c:v>1970.0</c:v>
                </c:pt>
                <c:pt idx="3">
                  <c:v>1974.0</c:v>
                </c:pt>
                <c:pt idx="4">
                  <c:v>1975.0</c:v>
                </c:pt>
                <c:pt idx="5">
                  <c:v>1978.0</c:v>
                </c:pt>
                <c:pt idx="6">
                  <c:v>1980.0</c:v>
                </c:pt>
                <c:pt idx="7">
                  <c:v>1983.0</c:v>
                </c:pt>
                <c:pt idx="8">
                  <c:v>1984.0</c:v>
                </c:pt>
                <c:pt idx="9">
                  <c:v>1985.0</c:v>
                </c:pt>
                <c:pt idx="10">
                  <c:v>1986.0</c:v>
                </c:pt>
                <c:pt idx="11">
                  <c:v>1992.0</c:v>
                </c:pt>
                <c:pt idx="12">
                  <c:v>1993.0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numCache>
            </c:numRef>
          </c:cat>
          <c:val>
            <c:numRef>
              <c:f>Sheet1!$B$3:$B$32</c:f>
              <c:numCache>
                <c:formatCode>General</c:formatCode>
                <c:ptCount val="30"/>
                <c:pt idx="0">
                  <c:v>0.2</c:v>
                </c:pt>
                <c:pt idx="1">
                  <c:v>0.24</c:v>
                </c:pt>
                <c:pt idx="2">
                  <c:v>0.39</c:v>
                </c:pt>
                <c:pt idx="3">
                  <c:v>0.47</c:v>
                </c:pt>
                <c:pt idx="4">
                  <c:v>1.0</c:v>
                </c:pt>
                <c:pt idx="5">
                  <c:v>1.0</c:v>
                </c:pt>
                <c:pt idx="6">
                  <c:v>1.5</c:v>
                </c:pt>
                <c:pt idx="7">
                  <c:v>3.3</c:v>
                </c:pt>
                <c:pt idx="8">
                  <c:v>3.3</c:v>
                </c:pt>
                <c:pt idx="9">
                  <c:v>3.5</c:v>
                </c:pt>
                <c:pt idx="10">
                  <c:v>3.5</c:v>
                </c:pt>
                <c:pt idx="11">
                  <c:v>3.1</c:v>
                </c:pt>
                <c:pt idx="12">
                  <c:v>3.1</c:v>
                </c:pt>
                <c:pt idx="13">
                  <c:v>4.0</c:v>
                </c:pt>
                <c:pt idx="14">
                  <c:v>4.54</c:v>
                </c:pt>
                <c:pt idx="15">
                  <c:v>5.159999999999997</c:v>
                </c:pt>
                <c:pt idx="16">
                  <c:v>4.96</c:v>
                </c:pt>
                <c:pt idx="17">
                  <c:v>4.67</c:v>
                </c:pt>
                <c:pt idx="18">
                  <c:v>5.4</c:v>
                </c:pt>
                <c:pt idx="19">
                  <c:v>6.18</c:v>
                </c:pt>
                <c:pt idx="20">
                  <c:v>7.26</c:v>
                </c:pt>
                <c:pt idx="21">
                  <c:v>7.18</c:v>
                </c:pt>
                <c:pt idx="22">
                  <c:v>8.33</c:v>
                </c:pt>
                <c:pt idx="23">
                  <c:v>8.09</c:v>
                </c:pt>
                <c:pt idx="24">
                  <c:v>9.08</c:v>
                </c:pt>
                <c:pt idx="25">
                  <c:v>10.27</c:v>
                </c:pt>
                <c:pt idx="26">
                  <c:v>10.25</c:v>
                </c:pt>
                <c:pt idx="27">
                  <c:v>9.91</c:v>
                </c:pt>
                <c:pt idx="28">
                  <c:v>10.96</c:v>
                </c:pt>
                <c:pt idx="29">
                  <c:v>11.42</c:v>
                </c:pt>
              </c:numCache>
            </c:numRef>
          </c:val>
          <c:smooth val="0"/>
        </c:ser>
        <c:ser>
          <c:idx val="0"/>
          <c:order val="1"/>
          <c:tx>
            <c:v>CBD</c:v>
          </c:tx>
          <c:cat>
            <c:numRef>
              <c:f>Sheet1!$A$35:$A$64</c:f>
              <c:numCache>
                <c:formatCode>General</c:formatCode>
                <c:ptCount val="30"/>
                <c:pt idx="0">
                  <c:v>1960.0</c:v>
                </c:pt>
                <c:pt idx="1">
                  <c:v>1965.0</c:v>
                </c:pt>
                <c:pt idx="2">
                  <c:v>1970.0</c:v>
                </c:pt>
                <c:pt idx="3">
                  <c:v>1974.0</c:v>
                </c:pt>
                <c:pt idx="4">
                  <c:v>1978.0</c:v>
                </c:pt>
                <c:pt idx="5">
                  <c:v>1980.0</c:v>
                </c:pt>
                <c:pt idx="6">
                  <c:v>1983.0</c:v>
                </c:pt>
                <c:pt idx="7">
                  <c:v>1984.0</c:v>
                </c:pt>
                <c:pt idx="8">
                  <c:v>1985.0</c:v>
                </c:pt>
                <c:pt idx="9">
                  <c:v>1986.0</c:v>
                </c:pt>
                <c:pt idx="10">
                  <c:v>1990.0</c:v>
                </c:pt>
                <c:pt idx="11">
                  <c:v>1992.0</c:v>
                </c:pt>
                <c:pt idx="12">
                  <c:v>1993.0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numCache>
            </c:numRef>
          </c:cat>
          <c:val>
            <c:numRef>
              <c:f>Sheet1!$B$35:$B$64</c:f>
              <c:numCache>
                <c:formatCode>General</c:formatCode>
                <c:ptCount val="30"/>
                <c:pt idx="8">
                  <c:v>0.28</c:v>
                </c:pt>
                <c:pt idx="9">
                  <c:v>0.31</c:v>
                </c:pt>
                <c:pt idx="10">
                  <c:v>0.38</c:v>
                </c:pt>
                <c:pt idx="11">
                  <c:v>0.36</c:v>
                </c:pt>
                <c:pt idx="12">
                  <c:v>0.33</c:v>
                </c:pt>
                <c:pt idx="13">
                  <c:v>0.31</c:v>
                </c:pt>
                <c:pt idx="14">
                  <c:v>0.42</c:v>
                </c:pt>
                <c:pt idx="15">
                  <c:v>0.4</c:v>
                </c:pt>
                <c:pt idx="16">
                  <c:v>0.41</c:v>
                </c:pt>
                <c:pt idx="17">
                  <c:v>0.43</c:v>
                </c:pt>
                <c:pt idx="18">
                  <c:v>0.45</c:v>
                </c:pt>
                <c:pt idx="19">
                  <c:v>0.47</c:v>
                </c:pt>
                <c:pt idx="20">
                  <c:v>0.42</c:v>
                </c:pt>
                <c:pt idx="21">
                  <c:v>0.46</c:v>
                </c:pt>
                <c:pt idx="22">
                  <c:v>0.46</c:v>
                </c:pt>
                <c:pt idx="23">
                  <c:v>0.46</c:v>
                </c:pt>
                <c:pt idx="24">
                  <c:v>0.53</c:v>
                </c:pt>
                <c:pt idx="25">
                  <c:v>0.48</c:v>
                </c:pt>
                <c:pt idx="26">
                  <c:v>0.41</c:v>
                </c:pt>
              </c:numCache>
            </c:numRef>
          </c:val>
          <c:smooth val="0"/>
        </c:ser>
        <c:dLbls>
          <c:showLegendKey val="0"/>
          <c:showVal val="0"/>
          <c:showCatName val="0"/>
          <c:showSerName val="0"/>
          <c:showPercent val="0"/>
          <c:showBubbleSize val="0"/>
        </c:dLbls>
        <c:marker val="1"/>
        <c:smooth val="0"/>
        <c:axId val="-2062420392"/>
        <c:axId val="-2062405624"/>
      </c:lineChart>
      <c:catAx>
        <c:axId val="-2062420392"/>
        <c:scaling>
          <c:orientation val="minMax"/>
        </c:scaling>
        <c:delete val="0"/>
        <c:axPos val="b"/>
        <c:numFmt formatCode="General" sourceLinked="1"/>
        <c:majorTickMark val="out"/>
        <c:minorTickMark val="none"/>
        <c:tickLblPos val="nextTo"/>
        <c:crossAx val="-2062405624"/>
        <c:crosses val="autoZero"/>
        <c:auto val="1"/>
        <c:lblAlgn val="ctr"/>
        <c:lblOffset val="100"/>
        <c:noMultiLvlLbl val="0"/>
      </c:catAx>
      <c:valAx>
        <c:axId val="-2062405624"/>
        <c:scaling>
          <c:orientation val="minMax"/>
          <c:max val="14.0"/>
        </c:scaling>
        <c:delete val="0"/>
        <c:axPos val="l"/>
        <c:majorGridlines/>
        <c:title>
          <c:tx>
            <c:rich>
              <a:bodyPr rot="-5400000" vert="horz"/>
              <a:lstStyle/>
              <a:p>
                <a:pPr>
                  <a:defRPr sz="1400"/>
                </a:pPr>
                <a:r>
                  <a:rPr lang="en-US" sz="1400"/>
                  <a:t>MARIJUANA POTENCY</a:t>
                </a:r>
              </a:p>
            </c:rich>
          </c:tx>
          <c:layout/>
          <c:overlay val="0"/>
        </c:title>
        <c:numFmt formatCode="General" sourceLinked="1"/>
        <c:majorTickMark val="out"/>
        <c:minorTickMark val="none"/>
        <c:tickLblPos val="nextTo"/>
        <c:txPr>
          <a:bodyPr/>
          <a:lstStyle/>
          <a:p>
            <a:pPr>
              <a:defRPr b="1"/>
            </a:pPr>
            <a:endParaRPr lang="en-US"/>
          </a:p>
        </c:txPr>
        <c:crossAx val="-2062420392"/>
        <c:crosses val="autoZero"/>
        <c:crossBetween val="between"/>
      </c:valAx>
      <c:dTable>
        <c:showHorzBorder val="0"/>
        <c:showVertBorder val="1"/>
        <c:showOutline val="1"/>
        <c:showKeys val="1"/>
        <c:txPr>
          <a:bodyPr/>
          <a:lstStyle/>
          <a:p>
            <a:pPr rtl="0">
              <a:defRPr sz="800"/>
            </a:pPr>
            <a:endParaRPr lang="en-US"/>
          </a:p>
        </c:txPr>
      </c:dTable>
      <c:spPr>
        <a:noFill/>
        <a:ln w="25400">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04-06</c:v>
                </c:pt>
              </c:strCache>
            </c:strRef>
          </c:tx>
          <c:spPr>
            <a:solidFill>
              <a:srgbClr val="7E97AD"/>
            </a:solidFill>
            <a:ln w="25392">
              <a:noFill/>
            </a:ln>
          </c:spPr>
          <c:invertIfNegative val="0"/>
          <c:cat>
            <c:strRef>
              <c:f>Sheet1!$A$2:$A$3</c:f>
              <c:strCache>
                <c:ptCount val="2"/>
                <c:pt idx="0">
                  <c:v>Denver</c:v>
                </c:pt>
                <c:pt idx="1">
                  <c:v>U.S.</c:v>
                </c:pt>
              </c:strCache>
            </c:strRef>
          </c:cat>
          <c:val>
            <c:numRef>
              <c:f>Sheet1!$B$2:$B$3</c:f>
              <c:numCache>
                <c:formatCode>General</c:formatCode>
                <c:ptCount val="2"/>
                <c:pt idx="0">
                  <c:v>7.88</c:v>
                </c:pt>
                <c:pt idx="1">
                  <c:v>6.1</c:v>
                </c:pt>
              </c:numCache>
            </c:numRef>
          </c:val>
        </c:ser>
        <c:ser>
          <c:idx val="1"/>
          <c:order val="1"/>
          <c:tx>
            <c:strRef>
              <c:f>Sheet1!$C$1</c:f>
              <c:strCache>
                <c:ptCount val="1"/>
                <c:pt idx="0">
                  <c:v>06-08</c:v>
                </c:pt>
              </c:strCache>
            </c:strRef>
          </c:tx>
          <c:spPr>
            <a:solidFill>
              <a:srgbClr val="CC8E60"/>
            </a:solidFill>
            <a:ln w="25392">
              <a:noFill/>
            </a:ln>
          </c:spPr>
          <c:invertIfNegative val="0"/>
          <c:cat>
            <c:strRef>
              <c:f>Sheet1!$A$2:$A$3</c:f>
              <c:strCache>
                <c:ptCount val="2"/>
                <c:pt idx="0">
                  <c:v>Denver</c:v>
                </c:pt>
                <c:pt idx="1">
                  <c:v>U.S.</c:v>
                </c:pt>
              </c:strCache>
            </c:strRef>
          </c:cat>
          <c:val>
            <c:numRef>
              <c:f>Sheet1!$C$2:$C$3</c:f>
              <c:numCache>
                <c:formatCode>General</c:formatCode>
                <c:ptCount val="2"/>
                <c:pt idx="0">
                  <c:v>9.620000000000001</c:v>
                </c:pt>
                <c:pt idx="1">
                  <c:v>6.0</c:v>
                </c:pt>
              </c:numCache>
            </c:numRef>
          </c:val>
        </c:ser>
        <c:ser>
          <c:idx val="2"/>
          <c:order val="2"/>
          <c:tx>
            <c:strRef>
              <c:f>Sheet1!$D$1</c:f>
              <c:strCache>
                <c:ptCount val="1"/>
                <c:pt idx="0">
                  <c:v>08-10</c:v>
                </c:pt>
              </c:strCache>
            </c:strRef>
          </c:tx>
          <c:spPr>
            <a:solidFill>
              <a:srgbClr val="7A6A60"/>
            </a:solidFill>
            <a:ln w="25392">
              <a:noFill/>
            </a:ln>
          </c:spPr>
          <c:invertIfNegative val="0"/>
          <c:cat>
            <c:strRef>
              <c:f>Sheet1!$A$2:$A$3</c:f>
              <c:strCache>
                <c:ptCount val="2"/>
                <c:pt idx="0">
                  <c:v>Denver</c:v>
                </c:pt>
                <c:pt idx="1">
                  <c:v>U.S.</c:v>
                </c:pt>
              </c:strCache>
            </c:strRef>
          </c:cat>
          <c:val>
            <c:numRef>
              <c:f>Sheet1!$D$2:$D$3</c:f>
              <c:numCache>
                <c:formatCode>General</c:formatCode>
                <c:ptCount val="2"/>
                <c:pt idx="0">
                  <c:v>12.2</c:v>
                </c:pt>
                <c:pt idx="1">
                  <c:v>6.6</c:v>
                </c:pt>
              </c:numCache>
            </c:numRef>
          </c:val>
        </c:ser>
        <c:dLbls>
          <c:showLegendKey val="0"/>
          <c:showVal val="0"/>
          <c:showCatName val="0"/>
          <c:showSerName val="0"/>
          <c:showPercent val="0"/>
          <c:showBubbleSize val="0"/>
        </c:dLbls>
        <c:gapWidth val="150"/>
        <c:axId val="2093845032"/>
        <c:axId val="-2106670920"/>
      </c:barChart>
      <c:catAx>
        <c:axId val="2093845032"/>
        <c:scaling>
          <c:orientation val="minMax"/>
        </c:scaling>
        <c:delete val="0"/>
        <c:axPos val="b"/>
        <c:numFmt formatCode="@" sourceLinked="1"/>
        <c:majorTickMark val="out"/>
        <c:minorTickMark val="none"/>
        <c:tickLblPos val="nextTo"/>
        <c:spPr>
          <a:ln w="3174">
            <a:solidFill>
              <a:srgbClr val="FFFFFF"/>
            </a:solidFill>
            <a:prstDash val="solid"/>
          </a:ln>
        </c:spPr>
        <c:crossAx val="-2106670920"/>
        <c:crosses val="autoZero"/>
        <c:auto val="1"/>
        <c:lblAlgn val="ctr"/>
        <c:lblOffset val="100"/>
        <c:noMultiLvlLbl val="0"/>
      </c:catAx>
      <c:valAx>
        <c:axId val="-2106670920"/>
        <c:scaling>
          <c:orientation val="minMax"/>
        </c:scaling>
        <c:delete val="0"/>
        <c:axPos val="l"/>
        <c:majorGridlines>
          <c:spPr>
            <a:ln w="3174">
              <a:solidFill>
                <a:srgbClr val="FFFFFF"/>
              </a:solidFill>
              <a:prstDash val="solid"/>
            </a:ln>
          </c:spPr>
        </c:majorGridlines>
        <c:numFmt formatCode="General" sourceLinked="1"/>
        <c:majorTickMark val="out"/>
        <c:minorTickMark val="none"/>
        <c:tickLblPos val="nextTo"/>
        <c:spPr>
          <a:ln w="3174">
            <a:solidFill>
              <a:srgbClr val="FFFFFF"/>
            </a:solidFill>
            <a:prstDash val="solid"/>
          </a:ln>
        </c:spPr>
        <c:crossAx val="2093845032"/>
        <c:crosses val="autoZero"/>
        <c:crossBetween val="between"/>
      </c:valAx>
      <c:spPr>
        <a:solidFill>
          <a:srgbClr val="000000"/>
        </a:solidFill>
        <a:ln w="25392">
          <a:noFill/>
        </a:ln>
      </c:spPr>
    </c:plotArea>
    <c:legend>
      <c:legendPos val="r"/>
      <c:layout>
        <c:manualLayout>
          <c:xMode val="edge"/>
          <c:yMode val="edge"/>
          <c:x val="0.83982683982684"/>
          <c:y val="0.230403800475059"/>
          <c:w val="0.148629148629149"/>
          <c:h val="0.377672209026128"/>
        </c:manualLayout>
      </c:layout>
      <c:overlay val="0"/>
      <c:spPr>
        <a:noFill/>
        <a:ln w="25392">
          <a:noFill/>
        </a:ln>
      </c:spPr>
      <c:txPr>
        <a:bodyPr/>
        <a:lstStyle/>
        <a:p>
          <a:pPr>
            <a:defRPr sz="2399" b="1"/>
          </a:pPr>
          <a:endParaRPr lang="en-US"/>
        </a:p>
      </c:txPr>
    </c:legend>
    <c:plotVisOnly val="1"/>
    <c:dispBlanksAs val="gap"/>
    <c:showDLblsOverMax val="0"/>
  </c:chart>
  <c:spPr>
    <a:solidFill>
      <a:srgbClr val="000000"/>
    </a:solidFill>
    <a:ln w="3174">
      <a:solidFill>
        <a:srgbClr val="FFFFFF"/>
      </a:solidFill>
      <a:prstDash val="solid"/>
    </a:ln>
  </c:spPr>
  <c:txPr>
    <a:bodyPr/>
    <a:lstStyle/>
    <a:p>
      <a:pPr>
        <a:defRPr sz="1799"/>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345864661654"/>
          <c:y val="0.214046822742475"/>
          <c:w val="0.325187969924812"/>
          <c:h val="0.578595317725752"/>
        </c:manualLayout>
      </c:layout>
      <c:pieChart>
        <c:varyColors val="1"/>
        <c:ser>
          <c:idx val="0"/>
          <c:order val="0"/>
          <c:tx>
            <c:strRef>
              <c:f>Sheet1!$A$2</c:f>
              <c:strCache>
                <c:ptCount val="1"/>
              </c:strCache>
            </c:strRef>
          </c:tx>
          <c:spPr>
            <a:solidFill>
              <a:srgbClr val="63AAFE"/>
            </a:solidFill>
            <a:ln w="15290">
              <a:solidFill>
                <a:srgbClr val="000000"/>
              </a:solidFill>
              <a:prstDash val="solid"/>
            </a:ln>
          </c:spPr>
          <c:dPt>
            <c:idx val="0"/>
            <c:bubble3D val="0"/>
          </c:dPt>
          <c:dPt>
            <c:idx val="1"/>
            <c:bubble3D val="0"/>
            <c:spPr>
              <a:solidFill>
                <a:srgbClr val="DD2D32"/>
              </a:solidFill>
              <a:ln w="15290">
                <a:solidFill>
                  <a:srgbClr val="000000"/>
                </a:solidFill>
                <a:prstDash val="solid"/>
              </a:ln>
            </c:spPr>
          </c:dPt>
          <c:dPt>
            <c:idx val="2"/>
            <c:bubble3D val="0"/>
            <c:spPr>
              <a:solidFill>
                <a:srgbClr val="FFF58C"/>
              </a:solidFill>
              <a:ln w="15290">
                <a:solidFill>
                  <a:srgbClr val="000000"/>
                </a:solidFill>
                <a:prstDash val="solid"/>
              </a:ln>
            </c:spPr>
          </c:dPt>
          <c:dPt>
            <c:idx val="3"/>
            <c:bubble3D val="0"/>
            <c:spPr>
              <a:solidFill>
                <a:srgbClr val="4EE257"/>
              </a:solidFill>
              <a:ln w="15290">
                <a:solidFill>
                  <a:srgbClr val="000000"/>
                </a:solidFill>
                <a:prstDash val="solid"/>
              </a:ln>
            </c:spPr>
          </c:dPt>
          <c:dPt>
            <c:idx val="4"/>
            <c:bubble3D val="0"/>
            <c:spPr>
              <a:solidFill>
                <a:srgbClr val="6711FF"/>
              </a:solidFill>
              <a:ln w="15290">
                <a:solidFill>
                  <a:srgbClr val="000000"/>
                </a:solidFill>
                <a:prstDash val="solid"/>
              </a:ln>
            </c:spPr>
          </c:dPt>
          <c:dPt>
            <c:idx val="5"/>
            <c:bubble3D val="0"/>
            <c:spPr>
              <a:solidFill>
                <a:srgbClr val="FEA746"/>
              </a:solidFill>
              <a:ln w="15290">
                <a:solidFill>
                  <a:srgbClr val="000000"/>
                </a:solidFill>
                <a:prstDash val="solid"/>
              </a:ln>
            </c:spPr>
          </c:dPt>
          <c:dPt>
            <c:idx val="6"/>
            <c:bubble3D val="0"/>
            <c:spPr>
              <a:solidFill>
                <a:srgbClr val="865357"/>
              </a:solidFill>
              <a:ln w="15290">
                <a:solidFill>
                  <a:srgbClr val="000000"/>
                </a:solidFill>
                <a:prstDash val="solid"/>
              </a:ln>
            </c:spPr>
          </c:dPt>
          <c:dPt>
            <c:idx val="7"/>
            <c:bubble3D val="0"/>
            <c:spPr>
              <a:solidFill>
                <a:srgbClr val="A2BD90"/>
              </a:solidFill>
              <a:ln w="15290">
                <a:solidFill>
                  <a:srgbClr val="000000"/>
                </a:solidFill>
                <a:prstDash val="solid"/>
              </a:ln>
            </c:spPr>
          </c:dPt>
          <c:dLbls>
            <c:spPr>
              <a:noFill/>
              <a:ln w="30579">
                <a:noFill/>
              </a:ln>
            </c:spPr>
            <c:txPr>
              <a:bodyPr/>
              <a:lstStyle/>
              <a:p>
                <a:pPr>
                  <a:defRPr sz="2077"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1"/>
          </c:dLbls>
          <c:cat>
            <c:strRef>
              <c:f>Sheet1!$B$1:$I$1</c:f>
              <c:strCache>
                <c:ptCount val="2"/>
                <c:pt idx="0">
                  <c:v>Yes</c:v>
                </c:pt>
                <c:pt idx="1">
                  <c:v>No</c:v>
                </c:pt>
              </c:strCache>
            </c:strRef>
          </c:cat>
          <c:val>
            <c:numRef>
              <c:f>Sheet1!$B$2:$I$2</c:f>
              <c:numCache>
                <c:formatCode>General</c:formatCode>
                <c:ptCount val="8"/>
                <c:pt idx="0">
                  <c:v>74.0</c:v>
                </c:pt>
                <c:pt idx="1">
                  <c:v>26.0</c:v>
                </c:pt>
              </c:numCache>
            </c:numRef>
          </c:val>
        </c:ser>
        <c:dLbls>
          <c:showLegendKey val="0"/>
          <c:showVal val="0"/>
          <c:showCatName val="0"/>
          <c:showSerName val="0"/>
          <c:showPercent val="0"/>
          <c:showBubbleSize val="0"/>
          <c:showLeaderLines val="1"/>
        </c:dLbls>
        <c:firstSliceAng val="0"/>
      </c:pieChart>
      <c:spPr>
        <a:noFill/>
        <a:ln w="30579">
          <a:noFill/>
        </a:ln>
      </c:spPr>
    </c:plotArea>
    <c:plotVisOnly val="1"/>
    <c:dispBlanksAs val="zero"/>
    <c:showDLblsOverMax val="0"/>
  </c:chart>
  <c:spPr>
    <a:noFill/>
    <a:ln>
      <a:noFill/>
    </a:ln>
  </c:spPr>
  <c:txPr>
    <a:bodyPr/>
    <a:lstStyle/>
    <a:p>
      <a:pPr>
        <a:defRPr sz="2077" b="1"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345864661654"/>
          <c:y val="0.214046822742475"/>
          <c:w val="0.325187969924812"/>
          <c:h val="0.578595317725752"/>
        </c:manualLayout>
      </c:layout>
      <c:pieChart>
        <c:varyColors val="1"/>
        <c:ser>
          <c:idx val="0"/>
          <c:order val="0"/>
          <c:tx>
            <c:strRef>
              <c:f>Sheet1!$A$2</c:f>
              <c:strCache>
                <c:ptCount val="1"/>
              </c:strCache>
            </c:strRef>
          </c:tx>
          <c:spPr>
            <a:solidFill>
              <a:srgbClr val="63AAFE"/>
            </a:solidFill>
            <a:ln w="15290">
              <a:solidFill>
                <a:srgbClr val="000000"/>
              </a:solidFill>
              <a:prstDash val="solid"/>
            </a:ln>
          </c:spPr>
          <c:dPt>
            <c:idx val="0"/>
            <c:bubble3D val="0"/>
          </c:dPt>
          <c:dPt>
            <c:idx val="1"/>
            <c:bubble3D val="0"/>
            <c:spPr>
              <a:solidFill>
                <a:srgbClr val="DD2D32"/>
              </a:solidFill>
              <a:ln w="15290">
                <a:solidFill>
                  <a:srgbClr val="000000"/>
                </a:solidFill>
                <a:prstDash val="solid"/>
              </a:ln>
            </c:spPr>
          </c:dPt>
          <c:dPt>
            <c:idx val="2"/>
            <c:bubble3D val="0"/>
            <c:spPr>
              <a:solidFill>
                <a:srgbClr val="FFF58C"/>
              </a:solidFill>
              <a:ln w="15290">
                <a:solidFill>
                  <a:srgbClr val="000000"/>
                </a:solidFill>
                <a:prstDash val="solid"/>
              </a:ln>
            </c:spPr>
          </c:dPt>
          <c:dPt>
            <c:idx val="3"/>
            <c:bubble3D val="0"/>
            <c:spPr>
              <a:solidFill>
                <a:srgbClr val="4EE257"/>
              </a:solidFill>
              <a:ln w="15290">
                <a:solidFill>
                  <a:srgbClr val="000000"/>
                </a:solidFill>
                <a:prstDash val="solid"/>
              </a:ln>
            </c:spPr>
          </c:dPt>
          <c:dPt>
            <c:idx val="4"/>
            <c:bubble3D val="0"/>
            <c:spPr>
              <a:solidFill>
                <a:srgbClr val="6711FF"/>
              </a:solidFill>
              <a:ln w="15290">
                <a:solidFill>
                  <a:srgbClr val="000000"/>
                </a:solidFill>
                <a:prstDash val="solid"/>
              </a:ln>
            </c:spPr>
          </c:dPt>
          <c:dPt>
            <c:idx val="5"/>
            <c:bubble3D val="0"/>
            <c:spPr>
              <a:solidFill>
                <a:srgbClr val="FEA746"/>
              </a:solidFill>
              <a:ln w="15290">
                <a:solidFill>
                  <a:srgbClr val="000000"/>
                </a:solidFill>
                <a:prstDash val="solid"/>
              </a:ln>
            </c:spPr>
          </c:dPt>
          <c:dPt>
            <c:idx val="6"/>
            <c:bubble3D val="0"/>
            <c:spPr>
              <a:solidFill>
                <a:srgbClr val="865357"/>
              </a:solidFill>
              <a:ln w="15290">
                <a:solidFill>
                  <a:srgbClr val="000000"/>
                </a:solidFill>
                <a:prstDash val="solid"/>
              </a:ln>
            </c:spPr>
          </c:dPt>
          <c:dPt>
            <c:idx val="7"/>
            <c:bubble3D val="0"/>
            <c:spPr>
              <a:solidFill>
                <a:srgbClr val="A2BD90"/>
              </a:solidFill>
              <a:ln w="15290">
                <a:solidFill>
                  <a:srgbClr val="000000"/>
                </a:solidFill>
                <a:prstDash val="solid"/>
              </a:ln>
            </c:spPr>
          </c:dPt>
          <c:dLbls>
            <c:spPr>
              <a:noFill/>
              <a:ln w="30579">
                <a:noFill/>
              </a:ln>
            </c:spPr>
            <c:txPr>
              <a:bodyPr/>
              <a:lstStyle/>
              <a:p>
                <a:pPr>
                  <a:defRPr sz="2077"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Sheet1!$B$1:$I$1</c:f>
              <c:strCache>
                <c:ptCount val="2"/>
                <c:pt idx="0">
                  <c:v>Yes</c:v>
                </c:pt>
                <c:pt idx="1">
                  <c:v>No</c:v>
                </c:pt>
              </c:strCache>
            </c:strRef>
          </c:cat>
          <c:val>
            <c:numRef>
              <c:f>Sheet1!$B$2:$I$2</c:f>
              <c:numCache>
                <c:formatCode>General</c:formatCode>
                <c:ptCount val="8"/>
                <c:pt idx="0">
                  <c:v>18.2</c:v>
                </c:pt>
                <c:pt idx="1">
                  <c:v>71.8</c:v>
                </c:pt>
              </c:numCache>
            </c:numRef>
          </c:val>
        </c:ser>
        <c:dLbls>
          <c:showLegendKey val="0"/>
          <c:showVal val="0"/>
          <c:showCatName val="0"/>
          <c:showSerName val="0"/>
          <c:showPercent val="0"/>
          <c:showBubbleSize val="0"/>
          <c:showLeaderLines val="0"/>
        </c:dLbls>
        <c:firstSliceAng val="0"/>
      </c:pieChart>
      <c:spPr>
        <a:noFill/>
        <a:ln w="30579">
          <a:noFill/>
        </a:ln>
      </c:spPr>
    </c:plotArea>
    <c:plotVisOnly val="1"/>
    <c:dispBlanksAs val="zero"/>
    <c:showDLblsOverMax val="0"/>
  </c:chart>
  <c:spPr>
    <a:noFill/>
    <a:ln>
      <a:noFill/>
    </a:ln>
  </c:spPr>
  <c:txPr>
    <a:bodyPr/>
    <a:lstStyle/>
    <a:p>
      <a:pPr>
        <a:defRPr sz="2077" b="1"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7E97AD"/>
            </a:solidFill>
            <a:ln w="25398">
              <a:noFill/>
            </a:ln>
          </c:spPr>
          <c:invertIfNegative val="0"/>
          <c:dLbls>
            <c:spPr>
              <a:noFill/>
              <a:ln w="25398">
                <a:noFill/>
              </a:ln>
            </c:spPr>
            <c:txPr>
              <a:bodyPr/>
              <a:lstStyle/>
              <a:p>
                <a:pPr>
                  <a:defRPr sz="2400"/>
                </a:pPr>
                <a:endParaRPr lang="en-US"/>
              </a:p>
            </c:txPr>
            <c:showLegendKey val="0"/>
            <c:showVal val="1"/>
            <c:showCatName val="0"/>
            <c:showSerName val="0"/>
            <c:showPercent val="0"/>
            <c:showBubbleSize val="0"/>
            <c:showLeaderLines val="0"/>
          </c:dLbls>
          <c:cat>
            <c:strRef>
              <c:f>Sheet1!$A$2:$A$3</c:f>
              <c:strCache>
                <c:ptCount val="2"/>
                <c:pt idx="0">
                  <c:v>07-09</c:v>
                </c:pt>
                <c:pt idx="1">
                  <c:v>10-13</c:v>
                </c:pt>
              </c:strCache>
            </c:strRef>
          </c:cat>
          <c:val>
            <c:numRef>
              <c:f>Sheet1!$B$2:$B$3</c:f>
              <c:numCache>
                <c:formatCode>General</c:formatCode>
                <c:ptCount val="2"/>
                <c:pt idx="0">
                  <c:v>358.0</c:v>
                </c:pt>
                <c:pt idx="1">
                  <c:v>536.0</c:v>
                </c:pt>
              </c:numCache>
            </c:numRef>
          </c:val>
        </c:ser>
        <c:dLbls>
          <c:showLegendKey val="0"/>
          <c:showVal val="0"/>
          <c:showCatName val="0"/>
          <c:showSerName val="0"/>
          <c:showPercent val="0"/>
          <c:showBubbleSize val="0"/>
        </c:dLbls>
        <c:gapWidth val="150"/>
        <c:axId val="-2111923752"/>
        <c:axId val="-2071007160"/>
      </c:barChart>
      <c:catAx>
        <c:axId val="-2111923752"/>
        <c:scaling>
          <c:orientation val="minMax"/>
        </c:scaling>
        <c:delete val="0"/>
        <c:axPos val="b"/>
        <c:numFmt formatCode="@" sourceLinked="1"/>
        <c:majorTickMark val="out"/>
        <c:minorTickMark val="none"/>
        <c:tickLblPos val="nextTo"/>
        <c:spPr>
          <a:ln w="3175">
            <a:solidFill>
              <a:srgbClr val="FFFFFF"/>
            </a:solidFill>
            <a:prstDash val="solid"/>
          </a:ln>
        </c:spPr>
        <c:crossAx val="-2071007160"/>
        <c:crosses val="autoZero"/>
        <c:auto val="1"/>
        <c:lblAlgn val="ctr"/>
        <c:lblOffset val="100"/>
        <c:noMultiLvlLbl val="0"/>
      </c:catAx>
      <c:valAx>
        <c:axId val="-2071007160"/>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FFFFFF"/>
            </a:solidFill>
            <a:prstDash val="solid"/>
          </a:ln>
        </c:spPr>
        <c:crossAx val="-2111923752"/>
        <c:crosses val="autoZero"/>
        <c:crossBetween val="between"/>
      </c:valAx>
      <c:spPr>
        <a:solidFill>
          <a:srgbClr val="000000"/>
        </a:solidFill>
        <a:ln w="25398">
          <a:noFill/>
        </a:ln>
      </c:spPr>
    </c:plotArea>
    <c:plotVisOnly val="1"/>
    <c:dispBlanksAs val="gap"/>
    <c:showDLblsOverMax val="0"/>
  </c:chart>
  <c:spPr>
    <a:solidFill>
      <a:srgbClr val="000000"/>
    </a:solidFill>
    <a:ln w="3175">
      <a:solidFill>
        <a:srgbClr val="FFFFFF"/>
      </a:solidFill>
      <a:prstDash val="solid"/>
    </a:ln>
  </c:spPr>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ED498-F6FC-45DE-A08E-D9529A92B163}" type="doc">
      <dgm:prSet loTypeId="urn:microsoft.com/office/officeart/2005/8/layout/hProcess9" loCatId="process" qsTypeId="urn:microsoft.com/office/officeart/2005/8/quickstyle/simple1" qsCatId="simple" csTypeId="urn:microsoft.com/office/officeart/2005/8/colors/accent1_4" csCatId="accent1" phldr="1"/>
      <dgm:spPr/>
    </dgm:pt>
    <dgm:pt modelId="{0D80432A-D02A-426C-868A-5CABD3F47F87}">
      <dgm:prSet phldrT="[Texto]"/>
      <dgm:spPr>
        <a:xfrm>
          <a:off x="292813" y="1166529"/>
          <a:ext cx="2592288" cy="1555372"/>
        </a:xfrm>
        <a:solidFill>
          <a:srgbClr val="4F81BD">
            <a:shade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MX" b="1" dirty="0" smtClean="0">
              <a:solidFill>
                <a:sysClr val="window" lastClr="FFFFFF"/>
              </a:solidFill>
              <a:latin typeface="Calibri"/>
              <a:ea typeface="+mn-ea"/>
              <a:cs typeface="+mn-cs"/>
            </a:rPr>
            <a:t>Begin </a:t>
          </a:r>
          <a:r>
            <a:rPr lang="es-MX" b="1" dirty="0" err="1" smtClean="0">
              <a:solidFill>
                <a:sysClr val="window" lastClr="FFFFFF"/>
              </a:solidFill>
              <a:latin typeface="Calibri"/>
              <a:ea typeface="+mn-ea"/>
              <a:cs typeface="+mn-cs"/>
            </a:rPr>
            <a:t>with</a:t>
          </a:r>
          <a:r>
            <a:rPr lang="es-MX" b="1" dirty="0" smtClean="0">
              <a:solidFill>
                <a:sysClr val="window" lastClr="FFFFFF"/>
              </a:solidFill>
              <a:latin typeface="Calibri"/>
              <a:ea typeface="+mn-ea"/>
              <a:cs typeface="+mn-cs"/>
            </a:rPr>
            <a:t> </a:t>
          </a:r>
          <a:r>
            <a:rPr lang="es-MX" b="1" dirty="0" err="1" smtClean="0">
              <a:solidFill>
                <a:sysClr val="window" lastClr="FFFFFF"/>
              </a:solidFill>
              <a:latin typeface="Calibri"/>
              <a:ea typeface="+mn-ea"/>
              <a:cs typeface="+mn-cs"/>
            </a:rPr>
            <a:t>marijuana</a:t>
          </a:r>
          <a:endParaRPr lang="es-MX" b="1" dirty="0" smtClean="0">
            <a:solidFill>
              <a:sysClr val="window" lastClr="FFFFFF"/>
            </a:solidFill>
            <a:latin typeface="Calibri"/>
            <a:ea typeface="+mn-ea"/>
            <a:cs typeface="+mn-cs"/>
          </a:endParaRPr>
        </a:p>
        <a:p>
          <a:pPr algn="ctr"/>
          <a:r>
            <a:rPr lang="es-MX" b="1" dirty="0" smtClean="0">
              <a:solidFill>
                <a:sysClr val="window" lastClr="FFFFFF"/>
              </a:solidFill>
              <a:latin typeface="Calibri"/>
              <a:ea typeface="+mn-ea"/>
              <a:cs typeface="+mn-cs"/>
            </a:rPr>
            <a:t>(12, 511 </a:t>
          </a:r>
          <a:r>
            <a:rPr lang="es-MX" b="1" dirty="0" err="1" smtClean="0">
              <a:solidFill>
                <a:sysClr val="window" lastClr="FFFFFF"/>
              </a:solidFill>
              <a:latin typeface="Calibri"/>
              <a:ea typeface="+mn-ea"/>
              <a:cs typeface="+mn-cs"/>
            </a:rPr>
            <a:t>patients</a:t>
          </a:r>
          <a:r>
            <a:rPr lang="es-MX" b="1" dirty="0" smtClean="0">
              <a:solidFill>
                <a:sysClr val="window" lastClr="FFFFFF"/>
              </a:solidFill>
              <a:latin typeface="Calibri"/>
              <a:ea typeface="+mn-ea"/>
              <a:cs typeface="+mn-cs"/>
            </a:rPr>
            <a:t>)		</a:t>
          </a:r>
        </a:p>
      </dgm:t>
    </dgm:pt>
    <dgm:pt modelId="{FB6F9390-4962-446C-8B13-359F36DB2384}" type="parTrans" cxnId="{129D76C6-8269-4E54-B011-8D7346AF14BB}">
      <dgm:prSet/>
      <dgm:spPr/>
      <dgm:t>
        <a:bodyPr/>
        <a:lstStyle/>
        <a:p>
          <a:endParaRPr lang="es-MX"/>
        </a:p>
      </dgm:t>
    </dgm:pt>
    <dgm:pt modelId="{314B4B07-C2D6-4BCB-8557-D3D73C4F383B}" type="sibTrans" cxnId="{129D76C6-8269-4E54-B011-8D7346AF14BB}">
      <dgm:prSet/>
      <dgm:spPr/>
      <dgm:t>
        <a:bodyPr/>
        <a:lstStyle/>
        <a:p>
          <a:endParaRPr lang="es-MX"/>
        </a:p>
      </dgm:t>
    </dgm:pt>
    <dgm:pt modelId="{7B89A082-06EE-403C-BBE4-3264B89A0131}">
      <dgm:prSet phldrT="[Texto]"/>
      <dgm:spPr>
        <a:xfrm>
          <a:off x="3024335" y="1166529"/>
          <a:ext cx="2592288" cy="1555372"/>
        </a:xfrm>
        <a:solidFill>
          <a:srgbClr val="4F81BD">
            <a:shade val="50000"/>
            <a:hueOff val="240958"/>
            <a:satOff val="-5040"/>
            <a:lumOff val="28042"/>
            <a:alphaOff val="0"/>
          </a:srgbClr>
        </a:solidFill>
        <a:ln w="25400" cap="flat" cmpd="sng" algn="ctr">
          <a:solidFill>
            <a:sysClr val="window" lastClr="FFFFFF">
              <a:hueOff val="0"/>
              <a:satOff val="0"/>
              <a:lumOff val="0"/>
              <a:alphaOff val="0"/>
            </a:sysClr>
          </a:solidFill>
          <a:prstDash val="solid"/>
        </a:ln>
        <a:effectLst/>
      </dgm:spPr>
      <dgm:t>
        <a:bodyPr/>
        <a:lstStyle/>
        <a:p>
          <a:r>
            <a:rPr lang="es-MX" b="1" i="0" dirty="0" smtClean="0">
              <a:solidFill>
                <a:sysClr val="window" lastClr="FFFFFF"/>
              </a:solidFill>
              <a:latin typeface="Calibri"/>
              <a:ea typeface="+mn-ea"/>
              <a:cs typeface="+mn-cs"/>
            </a:rPr>
            <a:t>89.7% </a:t>
          </a:r>
          <a:r>
            <a:rPr lang="es-MX" b="1" i="0" dirty="0" err="1" smtClean="0">
              <a:solidFill>
                <a:sysClr val="window" lastClr="FFFFFF"/>
              </a:solidFill>
              <a:latin typeface="Calibri"/>
              <a:ea typeface="+mn-ea"/>
              <a:cs typeface="+mn-cs"/>
            </a:rPr>
            <a:t>start</a:t>
          </a:r>
          <a:r>
            <a:rPr lang="es-MX" b="1" i="0" dirty="0" smtClean="0">
              <a:solidFill>
                <a:sysClr val="window" lastClr="FFFFFF"/>
              </a:solidFill>
              <a:latin typeface="Calibri"/>
              <a:ea typeface="+mn-ea"/>
              <a:cs typeface="+mn-cs"/>
            </a:rPr>
            <a:t> </a:t>
          </a:r>
          <a:r>
            <a:rPr lang="es-MX" b="1" i="0" dirty="0" err="1" smtClean="0">
              <a:solidFill>
                <a:sysClr val="window" lastClr="FFFFFF"/>
              </a:solidFill>
              <a:latin typeface="Calibri"/>
              <a:ea typeface="+mn-ea"/>
              <a:cs typeface="+mn-cs"/>
            </a:rPr>
            <a:t>using</a:t>
          </a:r>
          <a:r>
            <a:rPr lang="es-MX" b="1" i="0" dirty="0" smtClean="0">
              <a:solidFill>
                <a:sysClr val="window" lastClr="FFFFFF"/>
              </a:solidFill>
              <a:latin typeface="Calibri"/>
              <a:ea typeface="+mn-ea"/>
              <a:cs typeface="+mn-cs"/>
            </a:rPr>
            <a:t> a 2nd </a:t>
          </a:r>
          <a:r>
            <a:rPr lang="es-MX" b="1" i="0" dirty="0" err="1" smtClean="0">
              <a:solidFill>
                <a:sysClr val="window" lastClr="FFFFFF"/>
              </a:solidFill>
              <a:latin typeface="Calibri"/>
              <a:ea typeface="+mn-ea"/>
              <a:cs typeface="+mn-cs"/>
            </a:rPr>
            <a:t>drug</a:t>
          </a:r>
          <a:endParaRPr lang="es-MX" b="1" i="0" dirty="0" smtClean="0">
            <a:solidFill>
              <a:sysClr val="window" lastClr="FFFFFF"/>
            </a:solidFill>
            <a:latin typeface="Calibri"/>
            <a:ea typeface="+mn-ea"/>
            <a:cs typeface="+mn-cs"/>
          </a:endParaRPr>
        </a:p>
        <a:p>
          <a:r>
            <a:rPr lang="es-MX" b="1" i="0" dirty="0" smtClean="0">
              <a:solidFill>
                <a:sysClr val="window" lastClr="FFFFFF"/>
              </a:solidFill>
              <a:latin typeface="Calibri"/>
              <a:ea typeface="+mn-ea"/>
              <a:cs typeface="+mn-cs"/>
            </a:rPr>
            <a:t>(11,218 </a:t>
          </a:r>
          <a:r>
            <a:rPr lang="es-MX" b="1" i="0" dirty="0" err="1" smtClean="0">
              <a:solidFill>
                <a:sysClr val="window" lastClr="FFFFFF"/>
              </a:solidFill>
              <a:latin typeface="Calibri"/>
              <a:ea typeface="+mn-ea"/>
              <a:cs typeface="+mn-cs"/>
            </a:rPr>
            <a:t>patients</a:t>
          </a:r>
          <a:r>
            <a:rPr lang="es-MX" b="1" i="0" dirty="0" smtClean="0">
              <a:solidFill>
                <a:sysClr val="window" lastClr="FFFFFF"/>
              </a:solidFill>
              <a:latin typeface="Calibri"/>
              <a:ea typeface="+mn-ea"/>
              <a:cs typeface="+mn-cs"/>
            </a:rPr>
            <a:t>)</a:t>
          </a:r>
        </a:p>
      </dgm:t>
    </dgm:pt>
    <dgm:pt modelId="{CDE37AB5-730B-4065-9ECC-C864CA3C899C}" type="parTrans" cxnId="{0F8560B1-EC58-4329-ABCA-5D38D28265F8}">
      <dgm:prSet/>
      <dgm:spPr/>
      <dgm:t>
        <a:bodyPr/>
        <a:lstStyle/>
        <a:p>
          <a:endParaRPr lang="es-MX"/>
        </a:p>
      </dgm:t>
    </dgm:pt>
    <dgm:pt modelId="{DD00983C-3CE2-4689-A965-EBA5765990E4}" type="sibTrans" cxnId="{0F8560B1-EC58-4329-ABCA-5D38D28265F8}">
      <dgm:prSet/>
      <dgm:spPr/>
      <dgm:t>
        <a:bodyPr/>
        <a:lstStyle/>
        <a:p>
          <a:endParaRPr lang="es-MX"/>
        </a:p>
      </dgm:t>
    </dgm:pt>
    <dgm:pt modelId="{DFB4EE22-8D89-4FCA-B9CE-08A589FD1214}">
      <dgm:prSet phldrT="[Texto]"/>
      <dgm:spPr>
        <a:xfrm>
          <a:off x="5755858" y="1166529"/>
          <a:ext cx="2592288" cy="1555372"/>
        </a:xfrm>
        <a:solidFill>
          <a:srgbClr val="4F81BD">
            <a:shade val="50000"/>
            <a:hueOff val="240958"/>
            <a:satOff val="-5040"/>
            <a:lumOff val="28042"/>
            <a:alphaOff val="0"/>
          </a:srgbClr>
        </a:solidFill>
        <a:ln w="25400" cap="flat" cmpd="sng" algn="ctr">
          <a:solidFill>
            <a:sysClr val="window" lastClr="FFFFFF">
              <a:hueOff val="0"/>
              <a:satOff val="0"/>
              <a:lumOff val="0"/>
              <a:alphaOff val="0"/>
            </a:sys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b="1" dirty="0" smtClean="0">
              <a:solidFill>
                <a:sysClr val="window" lastClr="FFFFFF"/>
              </a:solidFill>
              <a:latin typeface="Calibri"/>
              <a:ea typeface="+mn-ea"/>
              <a:cs typeface="+mn-cs"/>
            </a:rPr>
            <a:t>71.9% </a:t>
          </a:r>
          <a:r>
            <a:rPr lang="es-MX" b="1" i="0" dirty="0" err="1" smtClean="0">
              <a:solidFill>
                <a:sysClr val="window" lastClr="FFFFFF"/>
              </a:solidFill>
              <a:latin typeface="Calibri"/>
              <a:ea typeface="+mn-ea"/>
              <a:cs typeface="+mn-cs"/>
            </a:rPr>
            <a:t>start</a:t>
          </a:r>
          <a:r>
            <a:rPr lang="es-MX" b="1" i="0" dirty="0" smtClean="0">
              <a:solidFill>
                <a:sysClr val="window" lastClr="FFFFFF"/>
              </a:solidFill>
              <a:latin typeface="Calibri"/>
              <a:ea typeface="+mn-ea"/>
              <a:cs typeface="+mn-cs"/>
            </a:rPr>
            <a:t> </a:t>
          </a:r>
          <a:r>
            <a:rPr lang="es-MX" b="1" i="0" dirty="0" err="1" smtClean="0">
              <a:solidFill>
                <a:sysClr val="window" lastClr="FFFFFF"/>
              </a:solidFill>
              <a:latin typeface="Calibri"/>
              <a:ea typeface="+mn-ea"/>
              <a:cs typeface="+mn-cs"/>
            </a:rPr>
            <a:t>using</a:t>
          </a:r>
          <a:r>
            <a:rPr lang="es-MX" b="1" i="0" dirty="0" smtClean="0">
              <a:solidFill>
                <a:sysClr val="window" lastClr="FFFFFF"/>
              </a:solidFill>
              <a:latin typeface="Calibri"/>
              <a:ea typeface="+mn-ea"/>
              <a:cs typeface="+mn-cs"/>
            </a:rPr>
            <a:t> a 3rd </a:t>
          </a:r>
          <a:r>
            <a:rPr lang="es-MX" b="1" i="0" dirty="0" err="1" smtClean="0">
              <a:solidFill>
                <a:sysClr val="window" lastClr="FFFFFF"/>
              </a:solidFill>
              <a:latin typeface="Calibri"/>
              <a:ea typeface="+mn-ea"/>
              <a:cs typeface="+mn-cs"/>
            </a:rPr>
            <a:t>drug</a:t>
          </a:r>
          <a:endParaRPr lang="es-MX" b="1" i="0" dirty="0" smtClean="0">
            <a:solidFill>
              <a:sysClr val="window" lastClr="FFFFFF"/>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s-MX" b="1" dirty="0" smtClean="0">
              <a:solidFill>
                <a:sysClr val="window" lastClr="FFFFFF"/>
              </a:solidFill>
              <a:latin typeface="Calibri"/>
              <a:ea typeface="+mn-ea"/>
              <a:cs typeface="+mn-cs"/>
            </a:rPr>
            <a:t>(8,067 </a:t>
          </a:r>
          <a:r>
            <a:rPr lang="es-MX" b="1" dirty="0" err="1" smtClean="0">
              <a:solidFill>
                <a:sysClr val="window" lastClr="FFFFFF"/>
              </a:solidFill>
              <a:latin typeface="Calibri"/>
              <a:ea typeface="+mn-ea"/>
              <a:cs typeface="+mn-cs"/>
            </a:rPr>
            <a:t>patients</a:t>
          </a:r>
          <a:r>
            <a:rPr lang="es-MX" b="1" dirty="0" smtClean="0">
              <a:solidFill>
                <a:sysClr val="window" lastClr="FFFFFF"/>
              </a:solidFill>
              <a:latin typeface="Calibri"/>
              <a:ea typeface="+mn-ea"/>
              <a:cs typeface="+mn-cs"/>
            </a:rPr>
            <a:t>)</a:t>
          </a:r>
        </a:p>
      </dgm:t>
    </dgm:pt>
    <dgm:pt modelId="{A6075ED4-7C92-4D39-B73B-51080983767F}" type="parTrans" cxnId="{D3A153BB-DF4D-43C4-AEF3-54D9E168187F}">
      <dgm:prSet/>
      <dgm:spPr/>
      <dgm:t>
        <a:bodyPr/>
        <a:lstStyle/>
        <a:p>
          <a:endParaRPr lang="es-MX"/>
        </a:p>
      </dgm:t>
    </dgm:pt>
    <dgm:pt modelId="{A0580806-295D-469C-B964-CA053D3F1F83}" type="sibTrans" cxnId="{D3A153BB-DF4D-43C4-AEF3-54D9E168187F}">
      <dgm:prSet/>
      <dgm:spPr/>
      <dgm:t>
        <a:bodyPr/>
        <a:lstStyle/>
        <a:p>
          <a:endParaRPr lang="es-MX"/>
        </a:p>
      </dgm:t>
    </dgm:pt>
    <dgm:pt modelId="{2466C7CE-CEAB-4A3F-B408-E18928162345}" type="pres">
      <dgm:prSet presAssocID="{261ED498-F6FC-45DE-A08E-D9529A92B163}" presName="CompostProcess" presStyleCnt="0">
        <dgm:presLayoutVars>
          <dgm:dir/>
          <dgm:resizeHandles val="exact"/>
        </dgm:presLayoutVars>
      </dgm:prSet>
      <dgm:spPr/>
    </dgm:pt>
    <dgm:pt modelId="{E7C49EDC-A113-4D09-83DC-8666B03E01F7}" type="pres">
      <dgm:prSet presAssocID="{261ED498-F6FC-45DE-A08E-D9529A92B163}" presName="arrow" presStyleLbl="bgShp" presStyleIdx="0" presStyleCnt="1"/>
      <dgm:spPr>
        <a:xfrm>
          <a:off x="648071" y="0"/>
          <a:ext cx="7344816" cy="3888432"/>
        </a:xfrm>
        <a:prstGeom prst="rightArrow">
          <a:avLst/>
        </a:prstGeom>
        <a:solidFill>
          <a:srgbClr val="4F81BD">
            <a:tint val="55000"/>
            <a:hueOff val="0"/>
            <a:satOff val="0"/>
            <a:lumOff val="0"/>
            <a:alphaOff val="0"/>
          </a:srgbClr>
        </a:solidFill>
        <a:ln>
          <a:noFill/>
        </a:ln>
        <a:effectLst/>
      </dgm:spPr>
    </dgm:pt>
    <dgm:pt modelId="{160C39BE-F9FE-4358-9092-BB580D189162}" type="pres">
      <dgm:prSet presAssocID="{261ED498-F6FC-45DE-A08E-D9529A92B163}" presName="linearProcess" presStyleCnt="0"/>
      <dgm:spPr/>
    </dgm:pt>
    <dgm:pt modelId="{B7CD65FD-3093-4B0E-AA25-CF9238661A31}" type="pres">
      <dgm:prSet presAssocID="{0D80432A-D02A-426C-868A-5CABD3F47F87}" presName="textNode" presStyleLbl="node1" presStyleIdx="0" presStyleCnt="3">
        <dgm:presLayoutVars>
          <dgm:bulletEnabled val="1"/>
        </dgm:presLayoutVars>
      </dgm:prSet>
      <dgm:spPr>
        <a:prstGeom prst="roundRect">
          <a:avLst/>
        </a:prstGeom>
      </dgm:spPr>
      <dgm:t>
        <a:bodyPr/>
        <a:lstStyle/>
        <a:p>
          <a:endParaRPr lang="es-MX"/>
        </a:p>
      </dgm:t>
    </dgm:pt>
    <dgm:pt modelId="{82890FAC-AB2B-47A2-AC09-2E85EF00834E}" type="pres">
      <dgm:prSet presAssocID="{314B4B07-C2D6-4BCB-8557-D3D73C4F383B}" presName="sibTrans" presStyleCnt="0"/>
      <dgm:spPr/>
    </dgm:pt>
    <dgm:pt modelId="{EE6EFB5E-1FC1-4AA0-9187-E97829E95981}" type="pres">
      <dgm:prSet presAssocID="{7B89A082-06EE-403C-BBE4-3264B89A0131}" presName="textNode" presStyleLbl="node1" presStyleIdx="1" presStyleCnt="3">
        <dgm:presLayoutVars>
          <dgm:bulletEnabled val="1"/>
        </dgm:presLayoutVars>
      </dgm:prSet>
      <dgm:spPr>
        <a:prstGeom prst="roundRect">
          <a:avLst/>
        </a:prstGeom>
      </dgm:spPr>
      <dgm:t>
        <a:bodyPr/>
        <a:lstStyle/>
        <a:p>
          <a:endParaRPr lang="es-MX"/>
        </a:p>
      </dgm:t>
    </dgm:pt>
    <dgm:pt modelId="{227B9BD6-53EA-40AA-823D-B46EA90BAE17}" type="pres">
      <dgm:prSet presAssocID="{DD00983C-3CE2-4689-A965-EBA5765990E4}" presName="sibTrans" presStyleCnt="0"/>
      <dgm:spPr/>
    </dgm:pt>
    <dgm:pt modelId="{65A35DA8-B994-41A2-B52F-F64096BA9875}" type="pres">
      <dgm:prSet presAssocID="{DFB4EE22-8D89-4FCA-B9CE-08A589FD1214}" presName="textNode" presStyleLbl="node1" presStyleIdx="2" presStyleCnt="3" custLinFactNeighborX="16257" custLinFactNeighborY="2404">
        <dgm:presLayoutVars>
          <dgm:bulletEnabled val="1"/>
        </dgm:presLayoutVars>
      </dgm:prSet>
      <dgm:spPr>
        <a:prstGeom prst="roundRect">
          <a:avLst/>
        </a:prstGeom>
      </dgm:spPr>
      <dgm:t>
        <a:bodyPr/>
        <a:lstStyle/>
        <a:p>
          <a:endParaRPr lang="es-MX"/>
        </a:p>
      </dgm:t>
    </dgm:pt>
  </dgm:ptLst>
  <dgm:cxnLst>
    <dgm:cxn modelId="{129D76C6-8269-4E54-B011-8D7346AF14BB}" srcId="{261ED498-F6FC-45DE-A08E-D9529A92B163}" destId="{0D80432A-D02A-426C-868A-5CABD3F47F87}" srcOrd="0" destOrd="0" parTransId="{FB6F9390-4962-446C-8B13-359F36DB2384}" sibTransId="{314B4B07-C2D6-4BCB-8557-D3D73C4F383B}"/>
    <dgm:cxn modelId="{D2778600-9ADD-6742-9403-EFF4829852E2}" type="presOf" srcId="{7B89A082-06EE-403C-BBE4-3264B89A0131}" destId="{EE6EFB5E-1FC1-4AA0-9187-E97829E95981}" srcOrd="0" destOrd="0" presId="urn:microsoft.com/office/officeart/2005/8/layout/hProcess9"/>
    <dgm:cxn modelId="{557AE9A6-59E2-DF46-A44E-EA2DB4968285}" type="presOf" srcId="{261ED498-F6FC-45DE-A08E-D9529A92B163}" destId="{2466C7CE-CEAB-4A3F-B408-E18928162345}" srcOrd="0" destOrd="0" presId="urn:microsoft.com/office/officeart/2005/8/layout/hProcess9"/>
    <dgm:cxn modelId="{D3A153BB-DF4D-43C4-AEF3-54D9E168187F}" srcId="{261ED498-F6FC-45DE-A08E-D9529A92B163}" destId="{DFB4EE22-8D89-4FCA-B9CE-08A589FD1214}" srcOrd="2" destOrd="0" parTransId="{A6075ED4-7C92-4D39-B73B-51080983767F}" sibTransId="{A0580806-295D-469C-B964-CA053D3F1F83}"/>
    <dgm:cxn modelId="{0F8560B1-EC58-4329-ABCA-5D38D28265F8}" srcId="{261ED498-F6FC-45DE-A08E-D9529A92B163}" destId="{7B89A082-06EE-403C-BBE4-3264B89A0131}" srcOrd="1" destOrd="0" parTransId="{CDE37AB5-730B-4065-9ECC-C864CA3C899C}" sibTransId="{DD00983C-3CE2-4689-A965-EBA5765990E4}"/>
    <dgm:cxn modelId="{17C4178D-0095-BC43-B4A0-E1F4269F09B9}" type="presOf" srcId="{DFB4EE22-8D89-4FCA-B9CE-08A589FD1214}" destId="{65A35DA8-B994-41A2-B52F-F64096BA9875}" srcOrd="0" destOrd="0" presId="urn:microsoft.com/office/officeart/2005/8/layout/hProcess9"/>
    <dgm:cxn modelId="{8A215DD4-E896-4A4D-9AF2-2508AFB6C474}" type="presOf" srcId="{0D80432A-D02A-426C-868A-5CABD3F47F87}" destId="{B7CD65FD-3093-4B0E-AA25-CF9238661A31}" srcOrd="0" destOrd="0" presId="urn:microsoft.com/office/officeart/2005/8/layout/hProcess9"/>
    <dgm:cxn modelId="{6738CAB9-EBF7-CC46-8DE4-47469F8E029B}" type="presParOf" srcId="{2466C7CE-CEAB-4A3F-B408-E18928162345}" destId="{E7C49EDC-A113-4D09-83DC-8666B03E01F7}" srcOrd="0" destOrd="0" presId="urn:microsoft.com/office/officeart/2005/8/layout/hProcess9"/>
    <dgm:cxn modelId="{E4D39C37-40E7-0448-8A64-8BE201CD7DE5}" type="presParOf" srcId="{2466C7CE-CEAB-4A3F-B408-E18928162345}" destId="{160C39BE-F9FE-4358-9092-BB580D189162}" srcOrd="1" destOrd="0" presId="urn:microsoft.com/office/officeart/2005/8/layout/hProcess9"/>
    <dgm:cxn modelId="{BEB8FC24-9686-7348-B8BE-08C319A03345}" type="presParOf" srcId="{160C39BE-F9FE-4358-9092-BB580D189162}" destId="{B7CD65FD-3093-4B0E-AA25-CF9238661A31}" srcOrd="0" destOrd="0" presId="urn:microsoft.com/office/officeart/2005/8/layout/hProcess9"/>
    <dgm:cxn modelId="{D308A67A-35D8-BF43-8013-FF529907642B}" type="presParOf" srcId="{160C39BE-F9FE-4358-9092-BB580D189162}" destId="{82890FAC-AB2B-47A2-AC09-2E85EF00834E}" srcOrd="1" destOrd="0" presId="urn:microsoft.com/office/officeart/2005/8/layout/hProcess9"/>
    <dgm:cxn modelId="{2C6C9618-89C9-BB44-9DD8-0E713607A126}" type="presParOf" srcId="{160C39BE-F9FE-4358-9092-BB580D189162}" destId="{EE6EFB5E-1FC1-4AA0-9187-E97829E95981}" srcOrd="2" destOrd="0" presId="urn:microsoft.com/office/officeart/2005/8/layout/hProcess9"/>
    <dgm:cxn modelId="{0F672F32-7D7D-D842-A4F2-4E8010901BD6}" type="presParOf" srcId="{160C39BE-F9FE-4358-9092-BB580D189162}" destId="{227B9BD6-53EA-40AA-823D-B46EA90BAE17}" srcOrd="3" destOrd="0" presId="urn:microsoft.com/office/officeart/2005/8/layout/hProcess9"/>
    <dgm:cxn modelId="{61B89A75-E7FF-7346-8D54-0A83F0D3D354}" type="presParOf" srcId="{160C39BE-F9FE-4358-9092-BB580D189162}" destId="{65A35DA8-B994-41A2-B52F-F64096BA987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png"/></Relationships>
</file>

<file path=ppt/drawings/drawing1.xml><?xml version="1.0" encoding="utf-8"?>
<c:userShapes xmlns:c="http://schemas.openxmlformats.org/drawingml/2006/chart">
  <cdr:relSizeAnchor xmlns:cdr="http://schemas.openxmlformats.org/drawingml/2006/chartDrawing">
    <cdr:from>
      <cdr:x>0.32111</cdr:x>
      <cdr:y>0.75111</cdr:y>
    </cdr:from>
    <cdr:to>
      <cdr:x>0.92</cdr:x>
      <cdr:y>0.7837</cdr:y>
    </cdr:to>
    <cdr:sp macro="" textlink="">
      <cdr:nvSpPr>
        <cdr:cNvPr id="3" name="TextBox 2"/>
        <cdr:cNvSpPr txBox="1"/>
      </cdr:nvSpPr>
      <cdr:spPr>
        <a:xfrm xmlns:a="http://schemas.openxmlformats.org/drawingml/2006/main">
          <a:off x="2936239" y="5151120"/>
          <a:ext cx="5476240" cy="223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cdr:x>
      <cdr:y>0.68889</cdr:y>
    </cdr:from>
    <cdr:to>
      <cdr:x>0.66667</cdr:x>
      <cdr:y>0.81111</cdr:y>
    </cdr:to>
    <cdr:sp macro="" textlink="">
      <cdr:nvSpPr>
        <cdr:cNvPr id="4" name="AutoShape 4"/>
        <cdr:cNvSpPr>
          <a:spLocks xmlns:a="http://schemas.openxmlformats.org/drawingml/2006/main" noChangeArrowheads="1"/>
        </cdr:cNvSpPr>
      </cdr:nvSpPr>
      <cdr:spPr bwMode="auto">
        <a:xfrm xmlns:a="http://schemas.openxmlformats.org/drawingml/2006/main">
          <a:off x="4571999" y="4724400"/>
          <a:ext cx="1524000" cy="838200"/>
        </a:xfrm>
        <a:prstGeom xmlns:a="http://schemas.openxmlformats.org/drawingml/2006/main" prst="wedgeRectCallout">
          <a:avLst>
            <a:gd name="adj1" fmla="val 74610"/>
            <a:gd name="adj2" fmla="val 114594"/>
          </a:avLst>
        </a:prstGeom>
        <a:solidFill xmlns:a="http://schemas.openxmlformats.org/drawingml/2006/main">
          <a:srgbClr val="C0504D"/>
        </a:solidFill>
        <a:ln xmlns:a="http://schemas.openxmlformats.org/drawingml/2006/main" w="9525">
          <a:solidFill>
            <a:schemeClr val="tx1"/>
          </a:solidFill>
          <a:miter lim="800000"/>
          <a:headEnd/>
          <a:tailEnd/>
        </a:ln>
        <a:effectLst xmlns:a="http://schemas.openxmlformats.org/drawingml/2006/mai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solidFill>
                <a:schemeClr val="bg1"/>
              </a:solidFill>
              <a:latin typeface="Georgia"/>
              <a:cs typeface="Georgia"/>
            </a:rPr>
            <a:t>NON-Psychoactive Ingredient</a:t>
          </a:r>
          <a:endParaRPr lang="en-US" sz="1600" dirty="0">
            <a:solidFill>
              <a:schemeClr val="bg1"/>
            </a:solidFill>
            <a:latin typeface="Georgia"/>
            <a:cs typeface="Georgi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0.42004</cdr:y>
    </cdr:from>
    <cdr:to>
      <cdr:x>0.09515</cdr:x>
      <cdr:y>0.52838</cdr:y>
    </cdr:to>
    <cdr:sp macro="" textlink="">
      <cdr:nvSpPr>
        <cdr:cNvPr id="2" name="TextBox 19"/>
        <cdr:cNvSpPr txBox="1"/>
      </cdr:nvSpPr>
      <cdr:spPr>
        <a:xfrm xmlns:a="http://schemas.openxmlformats.org/drawingml/2006/main">
          <a:off x="0" y="2262525"/>
          <a:ext cx="835269"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3200" b="1"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799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57994"/>
          </a:xfrm>
          <a:prstGeom prst="rect">
            <a:avLst/>
          </a:prstGeom>
        </p:spPr>
        <p:txBody>
          <a:bodyPr vert="horz" lIns="93177" tIns="46589" rIns="93177" bIns="46589" rtlCol="0"/>
          <a:lstStyle>
            <a:lvl1pPr algn="r">
              <a:defRPr sz="1200"/>
            </a:lvl1pPr>
          </a:lstStyle>
          <a:p>
            <a:fld id="{CC49E19E-F0B5-4B11-8609-76AEBDBEDD03}" type="datetimeFigureOut">
              <a:rPr lang="en-US" smtClean="0"/>
              <a:pPr/>
              <a:t>5/16/13</a:t>
            </a:fld>
            <a:endParaRPr lang="en-US" dirty="0"/>
          </a:p>
        </p:txBody>
      </p:sp>
      <p:sp>
        <p:nvSpPr>
          <p:cNvPr id="4" name="Footer Placeholder 3"/>
          <p:cNvSpPr>
            <a:spLocks noGrp="1"/>
          </p:cNvSpPr>
          <p:nvPr>
            <p:ph type="ftr" sz="quarter" idx="2"/>
          </p:nvPr>
        </p:nvSpPr>
        <p:spPr>
          <a:xfrm>
            <a:off x="0" y="8700292"/>
            <a:ext cx="3037840" cy="457994"/>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00292"/>
            <a:ext cx="3037840" cy="457994"/>
          </a:xfrm>
          <a:prstGeom prst="rect">
            <a:avLst/>
          </a:prstGeom>
        </p:spPr>
        <p:txBody>
          <a:bodyPr vert="horz" lIns="93177" tIns="46589" rIns="93177" bIns="46589" rtlCol="0" anchor="b"/>
          <a:lstStyle>
            <a:lvl1pPr algn="r">
              <a:defRPr sz="1200"/>
            </a:lvl1pPr>
          </a:lstStyle>
          <a:p>
            <a:fld id="{A8AFCAB8-7CF6-44A9-9584-F826D41CC779}" type="slidenum">
              <a:rPr lang="en-US" smtClean="0"/>
              <a:pPr/>
              <a:t>‹#›</a:t>
            </a:fld>
            <a:endParaRPr lang="en-US" dirty="0"/>
          </a:p>
        </p:txBody>
      </p:sp>
    </p:spTree>
    <p:extLst>
      <p:ext uri="{BB962C8B-B14F-4D97-AF65-F5344CB8AC3E}">
        <p14:creationId xmlns:p14="http://schemas.microsoft.com/office/powerpoint/2010/main" val="1409560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799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57994"/>
          </a:xfrm>
          <a:prstGeom prst="rect">
            <a:avLst/>
          </a:prstGeom>
        </p:spPr>
        <p:txBody>
          <a:bodyPr vert="horz" lIns="93177" tIns="46589" rIns="93177" bIns="46589" rtlCol="0"/>
          <a:lstStyle>
            <a:lvl1pPr algn="r">
              <a:defRPr sz="1200"/>
            </a:lvl1pPr>
          </a:lstStyle>
          <a:p>
            <a:fld id="{C9F49587-CCDA-43E9-84F5-3B6705820728}" type="datetimeFigureOut">
              <a:rPr lang="en-US" smtClean="0"/>
              <a:pPr/>
              <a:t>5/16/13</a:t>
            </a:fld>
            <a:endParaRPr lang="en-US" dirty="0"/>
          </a:p>
        </p:txBody>
      </p:sp>
      <p:sp>
        <p:nvSpPr>
          <p:cNvPr id="4" name="Slide Image Placeholder 3"/>
          <p:cNvSpPr>
            <a:spLocks noGrp="1" noRot="1" noChangeAspect="1"/>
          </p:cNvSpPr>
          <p:nvPr>
            <p:ph type="sldImg" idx="2"/>
          </p:nvPr>
        </p:nvSpPr>
        <p:spPr>
          <a:xfrm>
            <a:off x="1216025" y="687388"/>
            <a:ext cx="4578350" cy="34337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350941"/>
            <a:ext cx="5608320" cy="412194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0292"/>
            <a:ext cx="3037840" cy="45799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00292"/>
            <a:ext cx="3037840" cy="457994"/>
          </a:xfrm>
          <a:prstGeom prst="rect">
            <a:avLst/>
          </a:prstGeom>
        </p:spPr>
        <p:txBody>
          <a:bodyPr vert="horz" lIns="93177" tIns="46589" rIns="93177" bIns="46589" rtlCol="0" anchor="b"/>
          <a:lstStyle>
            <a:lvl1pPr algn="r">
              <a:defRPr sz="1200"/>
            </a:lvl1pPr>
          </a:lstStyle>
          <a:p>
            <a:fld id="{73B4FB2D-2810-4804-B57C-EFBD42BF7313}" type="slidenum">
              <a:rPr lang="en-US" smtClean="0"/>
              <a:pPr/>
              <a:t>‹#›</a:t>
            </a:fld>
            <a:endParaRPr lang="en-US" dirty="0"/>
          </a:p>
        </p:txBody>
      </p:sp>
    </p:spTree>
    <p:extLst>
      <p:ext uri="{BB962C8B-B14F-4D97-AF65-F5344CB8AC3E}">
        <p14:creationId xmlns:p14="http://schemas.microsoft.com/office/powerpoint/2010/main" val="34549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4B45DBB-D163-4B97-8C6A-2CB67E0AC46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390" tIns="46195" rIns="92390" bIns="46195" numCol="1" anchor="t" anchorCtr="0" compatLnSpc="1">
            <a:prstTxWarp prst="textNoShape">
              <a:avLst/>
            </a:prstTxWarp>
          </a:bodyPr>
          <a:lstStyle/>
          <a:p>
            <a:pPr eaLnBrk="1" hangingPunct="1">
              <a:spcBef>
                <a:spcPct val="0"/>
              </a:spcBef>
            </a:pPr>
            <a:endParaRPr lang="en-US">
              <a:latin typeface="Calibri" charset="0"/>
            </a:endParaRPr>
          </a:p>
        </p:txBody>
      </p:sp>
      <p:sp>
        <p:nvSpPr>
          <p:cNvPr id="34820" name="Slide Number Placeholder 3"/>
          <p:cNvSpPr txBox="1">
            <a:spLocks noGrp="1"/>
          </p:cNvSpPr>
          <p:nvPr/>
        </p:nvSpPr>
        <p:spPr bwMode="auto">
          <a:xfrm>
            <a:off x="3970938" y="8700291"/>
            <a:ext cx="3037840" cy="4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0" tIns="46195" rIns="92390" bIns="46195" anchor="b"/>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864C25F3-321E-654F-964F-797916FA777E}" type="slidenum">
              <a:rPr lang="en-US" sz="1200">
                <a:latin typeface="Calibri" charset="0"/>
                <a:cs typeface="ＭＳ Ｐゴシック" charset="0"/>
              </a:rPr>
              <a:pPr algn="r" eaLnBrk="1" hangingPunct="1"/>
              <a:t>29</a:t>
            </a:fld>
            <a:endParaRPr lang="en-US" sz="1200">
              <a:latin typeface="Calibri"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Narrow" charset="0"/>
                <a:ea typeface="ＭＳ Ｐゴシック" charset="0"/>
              </a:defRPr>
            </a:lvl1pPr>
            <a:lvl2pPr marL="750751" indent="-288750" eaLnBrk="0" hangingPunct="0">
              <a:defRPr>
                <a:solidFill>
                  <a:schemeClr val="tx1"/>
                </a:solidFill>
                <a:latin typeface="Arial Narrow" charset="0"/>
                <a:ea typeface="ＭＳ Ｐゴシック" charset="0"/>
              </a:defRPr>
            </a:lvl2pPr>
            <a:lvl3pPr marL="1155002" indent="-231000" eaLnBrk="0" hangingPunct="0">
              <a:defRPr>
                <a:solidFill>
                  <a:schemeClr val="tx1"/>
                </a:solidFill>
                <a:latin typeface="Arial Narrow" charset="0"/>
                <a:ea typeface="ＭＳ Ｐゴシック" charset="0"/>
              </a:defRPr>
            </a:lvl3pPr>
            <a:lvl4pPr marL="1617002" indent="-231000" eaLnBrk="0" hangingPunct="0">
              <a:defRPr>
                <a:solidFill>
                  <a:schemeClr val="tx1"/>
                </a:solidFill>
                <a:latin typeface="Arial Narrow" charset="0"/>
                <a:ea typeface="ＭＳ Ｐゴシック" charset="0"/>
              </a:defRPr>
            </a:lvl4pPr>
            <a:lvl5pPr marL="2079003" indent="-231000" eaLnBrk="0" hangingPunct="0">
              <a:defRPr>
                <a:solidFill>
                  <a:schemeClr val="tx1"/>
                </a:solidFill>
                <a:latin typeface="Arial Narrow" charset="0"/>
                <a:ea typeface="ＭＳ Ｐゴシック" charset="0"/>
              </a:defRPr>
            </a:lvl5pPr>
            <a:lvl6pPr marL="2541003" indent="-231000" eaLnBrk="0" fontAlgn="base" hangingPunct="0">
              <a:spcBef>
                <a:spcPct val="0"/>
              </a:spcBef>
              <a:spcAft>
                <a:spcPct val="0"/>
              </a:spcAft>
              <a:defRPr>
                <a:solidFill>
                  <a:schemeClr val="tx1"/>
                </a:solidFill>
                <a:latin typeface="Arial Narrow" charset="0"/>
                <a:ea typeface="ＭＳ Ｐゴシック" charset="0"/>
              </a:defRPr>
            </a:lvl6pPr>
            <a:lvl7pPr marL="3003004" indent="-231000" eaLnBrk="0" fontAlgn="base" hangingPunct="0">
              <a:spcBef>
                <a:spcPct val="0"/>
              </a:spcBef>
              <a:spcAft>
                <a:spcPct val="0"/>
              </a:spcAft>
              <a:defRPr>
                <a:solidFill>
                  <a:schemeClr val="tx1"/>
                </a:solidFill>
                <a:latin typeface="Arial Narrow" charset="0"/>
                <a:ea typeface="ＭＳ Ｐゴシック" charset="0"/>
              </a:defRPr>
            </a:lvl7pPr>
            <a:lvl8pPr marL="3465005" indent="-231000" eaLnBrk="0" fontAlgn="base" hangingPunct="0">
              <a:spcBef>
                <a:spcPct val="0"/>
              </a:spcBef>
              <a:spcAft>
                <a:spcPct val="0"/>
              </a:spcAft>
              <a:defRPr>
                <a:solidFill>
                  <a:schemeClr val="tx1"/>
                </a:solidFill>
                <a:latin typeface="Arial Narrow" charset="0"/>
                <a:ea typeface="ＭＳ Ｐゴシック" charset="0"/>
              </a:defRPr>
            </a:lvl8pPr>
            <a:lvl9pPr marL="3927005" indent="-2310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fld id="{8B46EC27-A963-2246-8134-A13845D3D23E}" type="slidenum">
              <a:rPr lang="en-US">
                <a:latin typeface="Calibri" charset="0"/>
                <a:cs typeface="ＭＳ Ｐゴシック" charset="0"/>
              </a:rPr>
              <a:pPr eaLnBrk="1" hangingPunct="1"/>
              <a:t>30</a:t>
            </a:fld>
            <a:endParaRPr lang="en-US">
              <a:latin typeface="Calibri"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390" tIns="46195" rIns="92390" bIns="46195" numCol="1" anchor="t" anchorCtr="0" compatLnSpc="1">
            <a:prstTxWarp prst="textNoShape">
              <a:avLst/>
            </a:prstTxWarp>
          </a:bodyPr>
          <a:lstStyle/>
          <a:p>
            <a:pPr eaLnBrk="1" hangingPunct="1">
              <a:spcBef>
                <a:spcPct val="0"/>
              </a:spcBef>
            </a:pPr>
            <a:endParaRPr lang="en-US">
              <a:latin typeface="Calibri" charset="0"/>
            </a:endParaRPr>
          </a:p>
        </p:txBody>
      </p:sp>
      <p:sp>
        <p:nvSpPr>
          <p:cNvPr id="36868" name="Slide Number Placeholder 3"/>
          <p:cNvSpPr txBox="1">
            <a:spLocks noGrp="1"/>
          </p:cNvSpPr>
          <p:nvPr/>
        </p:nvSpPr>
        <p:spPr bwMode="auto">
          <a:xfrm>
            <a:off x="3970938" y="8700291"/>
            <a:ext cx="3037840" cy="4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0" tIns="46195" rIns="92390" bIns="46195" anchor="b"/>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ADD511BC-BBEC-AD44-9E24-54C9AB5DEA05}" type="slidenum">
              <a:rPr lang="en-US" sz="1200">
                <a:latin typeface="Calibri" charset="0"/>
                <a:cs typeface="ＭＳ Ｐゴシック" charset="0"/>
              </a:rPr>
              <a:pPr algn="r" eaLnBrk="1" hangingPunct="1"/>
              <a:t>31</a:t>
            </a:fld>
            <a:endParaRPr lang="en-US" sz="1200">
              <a:latin typeface="Calibri"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390" tIns="46195" rIns="92390" bIns="46195"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txBox="1">
            <a:spLocks noGrp="1"/>
          </p:cNvSpPr>
          <p:nvPr/>
        </p:nvSpPr>
        <p:spPr bwMode="auto">
          <a:xfrm>
            <a:off x="3970938" y="8700291"/>
            <a:ext cx="3037840" cy="4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0" tIns="46195" rIns="92390" bIns="46195" anchor="b"/>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F35A48A5-BEEE-FE4C-99AE-A87EFDF40049}" type="slidenum">
              <a:rPr lang="en-US" sz="1200">
                <a:latin typeface="Calibri" charset="0"/>
                <a:cs typeface="ＭＳ Ｐゴシック" charset="0"/>
              </a:rPr>
              <a:pPr algn="r" eaLnBrk="1" hangingPunct="1"/>
              <a:t>33</a:t>
            </a:fld>
            <a:endParaRPr lang="en-US" sz="1200">
              <a:latin typeface="Calibri"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390" tIns="46195" rIns="92390" bIns="46195" numCol="1" anchor="t" anchorCtr="0" compatLnSpc="1">
            <a:prstTxWarp prst="textNoShape">
              <a:avLst/>
            </a:prstTxWarp>
          </a:bodyPr>
          <a:lstStyle/>
          <a:p>
            <a:pPr eaLnBrk="1" hangingPunct="1">
              <a:spcBef>
                <a:spcPct val="0"/>
              </a:spcBef>
            </a:pPr>
            <a:endParaRPr lang="en-US">
              <a:latin typeface="Calibri" charset="0"/>
            </a:endParaRPr>
          </a:p>
        </p:txBody>
      </p:sp>
      <p:sp>
        <p:nvSpPr>
          <p:cNvPr id="38916" name="Slide Number Placeholder 3"/>
          <p:cNvSpPr txBox="1">
            <a:spLocks noGrp="1"/>
          </p:cNvSpPr>
          <p:nvPr/>
        </p:nvSpPr>
        <p:spPr bwMode="auto">
          <a:xfrm>
            <a:off x="3970938" y="8700291"/>
            <a:ext cx="3037840" cy="4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0" tIns="46195" rIns="92390" bIns="46195" anchor="b"/>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3555DBBC-DFB5-AC45-8FB1-10DC5B4AE00A}" type="slidenum">
              <a:rPr lang="en-US" sz="1200">
                <a:latin typeface="Calibri" charset="0"/>
                <a:cs typeface="ＭＳ Ｐゴシック" charset="0"/>
              </a:rPr>
              <a:pPr algn="r" eaLnBrk="1" hangingPunct="1"/>
              <a:t>34</a:t>
            </a:fld>
            <a:endParaRPr lang="en-US" sz="1200">
              <a:latin typeface="Calibri"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390" tIns="46195" rIns="92390" bIns="46195" numCol="1" anchor="t" anchorCtr="0" compatLnSpc="1">
            <a:prstTxWarp prst="textNoShape">
              <a:avLst/>
            </a:prstTxWarp>
          </a:bodyPr>
          <a:lstStyle/>
          <a:p>
            <a:pPr eaLnBrk="1" hangingPunct="1">
              <a:spcBef>
                <a:spcPct val="0"/>
              </a:spcBef>
            </a:pPr>
            <a:endParaRPr lang="en-US">
              <a:latin typeface="Calibri" charset="0"/>
            </a:endParaRPr>
          </a:p>
        </p:txBody>
      </p:sp>
      <p:sp>
        <p:nvSpPr>
          <p:cNvPr id="39940" name="Slide Number Placeholder 3"/>
          <p:cNvSpPr txBox="1">
            <a:spLocks noGrp="1"/>
          </p:cNvSpPr>
          <p:nvPr/>
        </p:nvSpPr>
        <p:spPr bwMode="auto">
          <a:xfrm>
            <a:off x="3970938" y="8700291"/>
            <a:ext cx="3037840" cy="4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0" tIns="46195" rIns="92390" bIns="46195" anchor="b"/>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B123E2E6-CB00-634E-90D2-CE81EFD489DB}" type="slidenum">
              <a:rPr lang="en-US" sz="1200">
                <a:latin typeface="Calibri" charset="0"/>
                <a:cs typeface="ＭＳ Ｐゴシック" charset="0"/>
              </a:rPr>
              <a:pPr algn="r" eaLnBrk="1" hangingPunct="1"/>
              <a:t>35</a:t>
            </a:fld>
            <a:endParaRPr lang="en-US" sz="1200">
              <a:latin typeface="Calibri"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685800"/>
            <a:ext cx="4581525" cy="3435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0939" y="8700291"/>
            <a:ext cx="3037840" cy="457994"/>
          </a:xfrm>
          <a:prstGeom prst="rect">
            <a:avLst/>
          </a:prstGeom>
        </p:spPr>
        <p:txBody>
          <a:bodyPr/>
          <a:lstStyle/>
          <a:p>
            <a:fld id="{3F5B05A5-BDE1-4174-B72F-E5AFF5F40338}" type="slidenum">
              <a:rPr lang="en-US" smtClean="0"/>
              <a:pPr/>
              <a:t>42</a:t>
            </a:fld>
            <a:endParaRPr lang="en-US"/>
          </a:p>
        </p:txBody>
      </p:sp>
    </p:spTree>
    <p:extLst>
      <p:ext uri="{BB962C8B-B14F-4D97-AF65-F5344CB8AC3E}">
        <p14:creationId xmlns:p14="http://schemas.microsoft.com/office/powerpoint/2010/main" val="336676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9B9AAC2-B394-42DF-ABB1-F8E9031566AF}"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AF9FD-5A22-4455-9AE9-43CA9EF465E5}" type="datetime1">
              <a:rPr lang="en-US" smtClean="0"/>
              <a:pPr/>
              <a:t>5/16/13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594943-EEAE-4114-99FA-990C31218650}"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22F43E-1ADE-4B07-966C-9E5509BBE57A}"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3 Marcador de fecha"/>
          <p:cNvSpPr>
            <a:spLocks noGrp="1"/>
          </p:cNvSpPr>
          <p:nvPr>
            <p:ph type="dt" sz="half" idx="10"/>
          </p:nvPr>
        </p:nvSpPr>
        <p:spPr/>
        <p:txBody>
          <a:bodyPr/>
          <a:lstStyle>
            <a:lvl1pPr>
              <a:defRPr/>
            </a:lvl1pPr>
          </a:lstStyle>
          <a:p>
            <a:pPr>
              <a:defRPr/>
            </a:pPr>
            <a:fld id="{25743A13-2C96-4D45-9BF1-CD0E8073A5DC}" type="datetimeFigureOut">
              <a:rPr lang="es-MX"/>
              <a:pPr>
                <a:defRPr/>
              </a:pPr>
              <a:t>5/16/13</a:t>
            </a:fld>
            <a:endParaRPr lang="es-MX"/>
          </a:p>
        </p:txBody>
      </p:sp>
      <p:sp>
        <p:nvSpPr>
          <p:cNvPr id="7" name="4 Marcador de pie de página"/>
          <p:cNvSpPr>
            <a:spLocks noGrp="1"/>
          </p:cNvSpPr>
          <p:nvPr>
            <p:ph type="ftr" sz="quarter" idx="11"/>
          </p:nvPr>
        </p:nvSpPr>
        <p:spPr/>
        <p:txBody>
          <a:bodyPr/>
          <a:lstStyle>
            <a:lvl1pPr>
              <a:defRPr/>
            </a:lvl1pPr>
          </a:lstStyle>
          <a:p>
            <a:pPr>
              <a:defRPr/>
            </a:pPr>
            <a:endParaRPr lang="es-MX"/>
          </a:p>
        </p:txBody>
      </p:sp>
      <p:sp>
        <p:nvSpPr>
          <p:cNvPr id="8" name="5 Marcador de número de diapositiva"/>
          <p:cNvSpPr>
            <a:spLocks noGrp="1"/>
          </p:cNvSpPr>
          <p:nvPr>
            <p:ph type="sldNum" sz="quarter" idx="12"/>
          </p:nvPr>
        </p:nvSpPr>
        <p:spPr/>
        <p:txBody>
          <a:bodyPr/>
          <a:lstStyle>
            <a:lvl1pPr>
              <a:defRPr/>
            </a:lvl1pPr>
          </a:lstStyle>
          <a:p>
            <a:pPr>
              <a:defRPr/>
            </a:pPr>
            <a:fld id="{F779C946-62B8-4F22-B5A1-7A44E1A18CA5}" type="slidenum">
              <a:rPr lang="es-MX"/>
              <a:pPr>
                <a:defRPr/>
              </a:pPr>
              <a:t>‹#›</a:t>
            </a:fld>
            <a:endParaRPr lang="es-MX"/>
          </a:p>
        </p:txBody>
      </p:sp>
    </p:spTree>
    <p:extLst>
      <p:ext uri="{BB962C8B-B14F-4D97-AF65-F5344CB8AC3E}">
        <p14:creationId xmlns:p14="http://schemas.microsoft.com/office/powerpoint/2010/main" val="497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EDE1AC-05BE-4ADC-80A3-0368344620EE}"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CFB2889-DB35-435D-9AC2-69C35C4DB8EF}"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78361-ECF8-488F-8B2F-375538851001}"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3250036-3A8D-423C-BCF9-99474380B4B3}" type="datetime1">
              <a:rPr lang="en-US" smtClean="0"/>
              <a:pPr/>
              <a:t>5/16/13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7DC1E9A-4435-4363-840B-50717E5A2FD0}" type="datetime1">
              <a:rPr lang="en-US" smtClean="0"/>
              <a:pPr/>
              <a:t>5/16/13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FA4F7BD-33D1-42FA-89C1-72D83E9C6222}" type="datetime1">
              <a:rPr lang="en-US" smtClean="0"/>
              <a:pPr/>
              <a:t>5/16/13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F28AC-B0B5-4FEA-9D83-A96B71C8EF46}" type="datetime1">
              <a:rPr lang="en-US" smtClean="0"/>
              <a:pPr/>
              <a:t>5/16/13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88B89-A8C3-44CE-898D-CDF16809743E}" type="datetime1">
              <a:rPr lang="en-US" smtClean="0"/>
              <a:pPr/>
              <a:t>5/16/13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CFB2889-DB35-435D-9AC2-69C35C4DB8EF}" type="datetime1">
              <a:rPr lang="en-US" smtClean="0"/>
              <a:pPr/>
              <a:t>5/16/13</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226F133-244D-4A4C-B618-CB5A3EE004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earnaboutsam.org"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legacy.library.ucsf.edu/tid/eyn18c00"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legacy.library.ucsf.edu/tid/pvt37b00" TargetMode="External"/><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legacy.library.ucsf.edu/tid/mqu46b0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legacy.library.ucsf.edu/tid/wwq54a99"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legacy.library.ucsf.edu/tid/sdw88c00" TargetMode="Externa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http://go2.wordpress.com/?id=725X1342&amp;site=edgogek.wordpress.com&amp;url=http://edgogek.files.wordpress.com/2010/08/mm21.jpg&amp;sref=http://stop203.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6.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oleObject" Target="../embeddings/Microsoft_Excel_97_-_2004_Worksheet1.xls"/><Relationship Id="rId6" Type="http://schemas.openxmlformats.org/officeDocument/2006/relationships/image" Target="../media/image27.emf"/><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Excel_97_-_2004_Worksheet2.xls"/><Relationship Id="rId5"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chart" Target="../charts/char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oleObject" Target="../embeddings/Microsoft_Excel_97_-_2004_Worksheet3.xls"/><Relationship Id="rId6"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image" Target="../media/image36.jpe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Excel_97_-_2004_Worksheet4.xls"/><Relationship Id="rId5" Type="http://schemas.openxmlformats.org/officeDocument/2006/relationships/image" Target="../media/image40.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png"/><Relationship Id="rId6" Type="http://schemas.openxmlformats.org/officeDocument/2006/relationships/image" Target="../media/image50.jpeg"/><Relationship Id="rId7" Type="http://schemas.openxmlformats.org/officeDocument/2006/relationships/image" Target="../media/image51.jpeg"/><Relationship Id="rId8" Type="http://schemas.openxmlformats.org/officeDocument/2006/relationships/hyperlink" Target="http://www.uydel.org/uydel.htm" TargetMode="External"/><Relationship Id="rId9" Type="http://schemas.openxmlformats.org/officeDocument/2006/relationships/image" Target="../media/image52.jpeg"/><Relationship Id="rId10" Type="http://schemas.openxmlformats.org/officeDocument/2006/relationships/image" Target="../media/image53.png"/><Relationship Id="rId11"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arnaboutsam.org" TargetMode="External"/><Relationship Id="rId3" Type="http://schemas.openxmlformats.org/officeDocument/2006/relationships/hyperlink" Target="mailto:info@learnaboutsam.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6933" y="1905000"/>
            <a:ext cx="9144000" cy="1524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0000"/>
                </a:solidFill>
                <a:latin typeface="Georgia" pitchFamily="18" charset="0"/>
                <a:ea typeface="+mj-ea"/>
                <a:cs typeface="+mj-cs"/>
              </a:rPr>
              <a:t>The Link Between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0000"/>
                </a:solidFill>
                <a:latin typeface="Georgia" pitchFamily="18" charset="0"/>
                <a:ea typeface="+mj-ea"/>
                <a:cs typeface="+mj-cs"/>
              </a:rPr>
              <a:t>Mental Illness and Marijuana</a:t>
            </a:r>
            <a:endParaRPr kumimoji="0" lang="en-US" sz="4400" b="1" i="0" u="none" strike="noStrike" kern="1200" cap="none" spc="0" normalizeH="0" baseline="0" noProof="0" dirty="0" smtClean="0">
              <a:ln>
                <a:noFill/>
              </a:ln>
              <a:solidFill>
                <a:srgbClr val="000000"/>
              </a:solidFill>
              <a:effectLst/>
              <a:uLnTx/>
              <a:uFillTx/>
              <a:latin typeface="Georgia" pitchFamily="18" charset="0"/>
              <a:ea typeface="+mj-ea"/>
              <a:cs typeface="+mj-cs"/>
            </a:endParaRPr>
          </a:p>
        </p:txBody>
      </p:sp>
      <p:sp>
        <p:nvSpPr>
          <p:cNvPr id="5" name="TextBox 4"/>
          <p:cNvSpPr txBox="1"/>
          <p:nvPr/>
        </p:nvSpPr>
        <p:spPr>
          <a:xfrm>
            <a:off x="1600200" y="3634546"/>
            <a:ext cx="6010868" cy="3200876"/>
          </a:xfrm>
          <a:prstGeom prst="rect">
            <a:avLst/>
          </a:prstGeom>
          <a:noFill/>
        </p:spPr>
        <p:txBody>
          <a:bodyPr wrap="none" rtlCol="0">
            <a:spAutoFit/>
          </a:bodyPr>
          <a:lstStyle/>
          <a:p>
            <a:pPr algn="ctr"/>
            <a:endParaRPr lang="en-US" sz="2400" b="1" dirty="0">
              <a:latin typeface="Georgia" pitchFamily="18" charset="0"/>
            </a:endParaRPr>
          </a:p>
          <a:p>
            <a:pPr algn="ctr"/>
            <a:r>
              <a:rPr lang="en-US" sz="3000" b="1" dirty="0" smtClean="0">
                <a:latin typeface="Georgia" pitchFamily="18" charset="0"/>
              </a:rPr>
              <a:t>Patrick J. Kennedy</a:t>
            </a:r>
          </a:p>
          <a:p>
            <a:pPr algn="ctr"/>
            <a:r>
              <a:rPr lang="en-US" sz="3000" b="1" dirty="0" smtClean="0">
                <a:latin typeface="Georgia" pitchFamily="18" charset="0"/>
              </a:rPr>
              <a:t>Dr. Christian </a:t>
            </a:r>
            <a:r>
              <a:rPr lang="en-US" sz="3000" b="1" dirty="0" err="1" smtClean="0">
                <a:latin typeface="Georgia" pitchFamily="18" charset="0"/>
              </a:rPr>
              <a:t>Thurstone</a:t>
            </a:r>
            <a:endParaRPr lang="en-US" sz="3000" b="1" dirty="0" smtClean="0">
              <a:latin typeface="Georgia" pitchFamily="18" charset="0"/>
            </a:endParaRPr>
          </a:p>
          <a:p>
            <a:pPr algn="ctr"/>
            <a:r>
              <a:rPr lang="en-US" sz="3000" b="1" dirty="0" smtClean="0">
                <a:latin typeface="Georgia" pitchFamily="18" charset="0"/>
              </a:rPr>
              <a:t>Kevin A. Sabet, Ph.D.</a:t>
            </a:r>
          </a:p>
          <a:p>
            <a:pPr algn="ctr"/>
            <a:r>
              <a:rPr lang="en-US" sz="3000" b="1" dirty="0" smtClean="0">
                <a:latin typeface="Georgia" pitchFamily="18" charset="0"/>
              </a:rPr>
              <a:t>Carmen Fernandez</a:t>
            </a:r>
          </a:p>
          <a:p>
            <a:pPr algn="ctr"/>
            <a:r>
              <a:rPr lang="en-US" sz="2200" dirty="0" smtClean="0">
                <a:latin typeface="Georgia" pitchFamily="18" charset="0"/>
              </a:rPr>
              <a:t>Project SAM (Smart Approaches to Marijuana)</a:t>
            </a:r>
          </a:p>
          <a:p>
            <a:pPr algn="ctr"/>
            <a:r>
              <a:rPr lang="en-US" sz="2400" dirty="0" smtClean="0">
                <a:latin typeface="Georgia" pitchFamily="18" charset="0"/>
                <a:hlinkClick r:id="rId3"/>
              </a:rPr>
              <a:t>www.learnaboutsam.org</a:t>
            </a:r>
            <a:endParaRPr lang="en-US" sz="2400" dirty="0" smtClean="0">
              <a:latin typeface="Georgia" pitchFamily="18" charset="0"/>
            </a:endParaRPr>
          </a:p>
          <a:p>
            <a:pPr algn="ctr"/>
            <a:endParaRPr lang="en-US" sz="1200" dirty="0">
              <a:latin typeface="Georgia" pitchFamily="18" charset="0"/>
            </a:endParaRPr>
          </a:p>
        </p:txBody>
      </p:sp>
      <p:pic>
        <p:nvPicPr>
          <p:cNvPr id="7" name="Picture 2" descr="http://learnaboutsam.com/wp-content/uploads/2013/01/sam-logo-horiz.png"/>
          <p:cNvPicPr>
            <a:picLocks noChangeAspect="1" noChangeArrowheads="1"/>
          </p:cNvPicPr>
          <p:nvPr/>
        </p:nvPicPr>
        <p:blipFill>
          <a:blip r:embed="rId4" cstate="print"/>
          <a:srcRect/>
          <a:stretch>
            <a:fillRect/>
          </a:stretch>
        </p:blipFill>
        <p:spPr bwMode="auto">
          <a:xfrm>
            <a:off x="2057400" y="228600"/>
            <a:ext cx="5419725" cy="1362075"/>
          </a:xfrm>
          <a:prstGeom prst="rect">
            <a:avLst/>
          </a:prstGeom>
          <a:noFill/>
        </p:spPr>
      </p:pic>
    </p:spTree>
    <p:extLst>
      <p:ext uri="{BB962C8B-B14F-4D97-AF65-F5344CB8AC3E}">
        <p14:creationId xmlns:p14="http://schemas.microsoft.com/office/powerpoint/2010/main" val="7225995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10</a:t>
            </a:fld>
            <a:endParaRPr lang="en-US" dirty="0"/>
          </a:p>
        </p:txBody>
      </p:sp>
      <p:sp>
        <p:nvSpPr>
          <p:cNvPr id="3" name="Rectangle 2"/>
          <p:cNvSpPr/>
          <p:nvPr/>
        </p:nvSpPr>
        <p:spPr>
          <a:xfrm>
            <a:off x="152400" y="838200"/>
            <a:ext cx="8839200" cy="5940088"/>
          </a:xfrm>
          <a:prstGeom prst="rect">
            <a:avLst/>
          </a:prstGeom>
        </p:spPr>
        <p:txBody>
          <a:bodyPr wrap="square">
            <a:spAutoFit/>
          </a:bodyPr>
          <a:lstStyle/>
          <a:p>
            <a:pPr algn="ctr"/>
            <a:endParaRPr lang="en-US" sz="4000" b="1" dirty="0">
              <a:solidFill>
                <a:srgbClr val="FF0000"/>
              </a:solidFill>
              <a:latin typeface="Georgia"/>
              <a:cs typeface="Georgia"/>
            </a:endParaRPr>
          </a:p>
          <a:p>
            <a:pPr algn="ctr"/>
            <a:r>
              <a:rPr lang="en-US" sz="5000" b="1" dirty="0" smtClean="0">
                <a:solidFill>
                  <a:srgbClr val="FF0000"/>
                </a:solidFill>
                <a:latin typeface="Georgia"/>
                <a:cs typeface="Georgia"/>
              </a:rPr>
              <a:t>Answer: Yes to both! </a:t>
            </a:r>
          </a:p>
          <a:p>
            <a:pPr algn="ctr"/>
            <a:endParaRPr lang="en-US" sz="5000" b="1" dirty="0">
              <a:solidFill>
                <a:srgbClr val="FF0000"/>
              </a:solidFill>
              <a:latin typeface="Georgia"/>
              <a:cs typeface="Georgia"/>
            </a:endParaRPr>
          </a:p>
          <a:p>
            <a:pPr algn="ctr"/>
            <a:r>
              <a:rPr lang="en-US" sz="5000" b="1" dirty="0" smtClean="0">
                <a:solidFill>
                  <a:srgbClr val="000000"/>
                </a:solidFill>
                <a:latin typeface="Georgia"/>
                <a:cs typeface="Georgia"/>
              </a:rPr>
              <a:t>Regardless of the mechanism, it is clear that marijuana is harmful to mental health.</a:t>
            </a:r>
          </a:p>
          <a:p>
            <a:endParaRPr lang="en-US" sz="4000" b="1" dirty="0">
              <a:solidFill>
                <a:srgbClr val="000000"/>
              </a:solidFill>
              <a:latin typeface="Georgia"/>
              <a:cs typeface="Georgia"/>
            </a:endParaRPr>
          </a:p>
        </p:txBody>
      </p:sp>
    </p:spTree>
    <p:extLst>
      <p:ext uri="{BB962C8B-B14F-4D97-AF65-F5344CB8AC3E}">
        <p14:creationId xmlns:p14="http://schemas.microsoft.com/office/powerpoint/2010/main" val="14136193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11</a:t>
            </a:fld>
            <a:endParaRPr lang="en-US" dirty="0"/>
          </a:p>
        </p:txBody>
      </p:sp>
      <p:sp>
        <p:nvSpPr>
          <p:cNvPr id="3" name="Rectangle 2"/>
          <p:cNvSpPr/>
          <p:nvPr/>
        </p:nvSpPr>
        <p:spPr>
          <a:xfrm>
            <a:off x="381000" y="1981200"/>
            <a:ext cx="8305800" cy="2862322"/>
          </a:xfrm>
          <a:prstGeom prst="rect">
            <a:avLst/>
          </a:prstGeom>
        </p:spPr>
        <p:txBody>
          <a:bodyPr wrap="square">
            <a:spAutoFit/>
          </a:bodyPr>
          <a:lstStyle/>
          <a:p>
            <a:pPr algn="ctr"/>
            <a:endParaRPr lang="en-US" sz="6000" b="1" dirty="0">
              <a:solidFill>
                <a:srgbClr val="FF0000"/>
              </a:solidFill>
              <a:latin typeface="Georgia"/>
              <a:cs typeface="Georgia"/>
            </a:endParaRPr>
          </a:p>
          <a:p>
            <a:pPr algn="ctr"/>
            <a:r>
              <a:rPr lang="en-US" sz="6000" b="1" dirty="0" smtClean="0">
                <a:solidFill>
                  <a:srgbClr val="FF0000"/>
                </a:solidFill>
                <a:latin typeface="Georgia"/>
                <a:cs typeface="Georgia"/>
              </a:rPr>
              <a:t>Why do we care?</a:t>
            </a:r>
            <a:endParaRPr lang="en-US" sz="6000" b="1" dirty="0" smtClean="0">
              <a:solidFill>
                <a:srgbClr val="000000"/>
              </a:solidFill>
              <a:latin typeface="Georgia"/>
              <a:cs typeface="Georgia"/>
            </a:endParaRPr>
          </a:p>
          <a:p>
            <a:endParaRPr lang="en-US" sz="6000" b="1" dirty="0">
              <a:solidFill>
                <a:srgbClr val="000000"/>
              </a:solidFill>
              <a:latin typeface="Georgia"/>
              <a:cs typeface="Georgia"/>
            </a:endParaRPr>
          </a:p>
        </p:txBody>
      </p:sp>
    </p:spTree>
    <p:extLst>
      <p:ext uri="{BB962C8B-B14F-4D97-AF65-F5344CB8AC3E}">
        <p14:creationId xmlns:p14="http://schemas.microsoft.com/office/powerpoint/2010/main" val="6024321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
          <p:cNvSpPr txBox="1"/>
          <p:nvPr/>
        </p:nvSpPr>
        <p:spPr>
          <a:xfrm>
            <a:off x="1905000" y="381000"/>
            <a:ext cx="6400800" cy="1395254"/>
          </a:xfrm>
          <a:prstGeom prst="rect">
            <a:avLst/>
          </a:prstGeom>
          <a:noFill/>
        </p:spPr>
        <p:txBody>
          <a:bodyPr wrap="square" lIns="0" tIns="0" rIns="0" bIns="0">
            <a:spAutoFit/>
          </a:bodyPr>
          <a:lstStyle/>
          <a:p>
            <a:pPr indent="288036" eaLnBrk="1" fontAlgn="auto" hangingPunct="1">
              <a:lnSpc>
                <a:spcPts val="3600"/>
              </a:lnSpc>
              <a:spcBef>
                <a:spcPts val="0"/>
              </a:spcBef>
              <a:spcAft>
                <a:spcPts val="0"/>
              </a:spcAft>
              <a:defRPr/>
            </a:pPr>
            <a:r>
              <a:rPr lang="en-CA" sz="3400" dirty="0">
                <a:solidFill>
                  <a:srgbClr val="FFFFFF"/>
                </a:solidFill>
                <a:latin typeface="Georgia"/>
                <a:ea typeface="+mn-ea"/>
                <a:cs typeface="Georgia"/>
              </a:rPr>
              <a:t>Changes in Perceptions</a:t>
            </a:r>
            <a:r>
              <a:rPr lang="en-CA" sz="3400" dirty="0">
                <a:solidFill>
                  <a:srgbClr val="000000"/>
                </a:solidFill>
                <a:latin typeface="Georgia"/>
                <a:ea typeface="+mn-ea"/>
                <a:cs typeface="Georgia"/>
              </a:rPr>
              <a:t/>
            </a:r>
            <a:br>
              <a:rPr lang="en-CA" sz="3400" dirty="0">
                <a:solidFill>
                  <a:srgbClr val="000000"/>
                </a:solidFill>
                <a:latin typeface="Georgia"/>
                <a:ea typeface="+mn-ea"/>
                <a:cs typeface="Georgia"/>
              </a:rPr>
            </a:br>
            <a:r>
              <a:rPr lang="en-CA" sz="3400" dirty="0">
                <a:solidFill>
                  <a:srgbClr val="FFFFFF"/>
                </a:solidFill>
                <a:latin typeface="Georgia"/>
                <a:ea typeface="+mn-ea"/>
                <a:cs typeface="Georgia"/>
              </a:rPr>
              <a:t>Lead to Changes in Reality</a:t>
            </a:r>
          </a:p>
          <a:p>
            <a:pPr eaLnBrk="1" fontAlgn="auto" hangingPunct="1">
              <a:lnSpc>
                <a:spcPts val="3600"/>
              </a:lnSpc>
              <a:spcBef>
                <a:spcPts val="0"/>
              </a:spcBef>
              <a:spcAft>
                <a:spcPts val="0"/>
              </a:spcAft>
              <a:defRPr/>
            </a:pPr>
            <a:endParaRPr lang="en-CA" sz="3400" dirty="0">
              <a:solidFill>
                <a:srgbClr val="000000"/>
              </a:solidFill>
              <a:latin typeface="Georgia"/>
              <a:ea typeface="+mn-ea"/>
              <a:cs typeface="Georgia"/>
            </a:endParaRPr>
          </a:p>
        </p:txBody>
      </p:sp>
      <p:sp>
        <p:nvSpPr>
          <p:cNvPr id="3" name="TextBox 3"/>
          <p:cNvSpPr txBox="1"/>
          <p:nvPr/>
        </p:nvSpPr>
        <p:spPr>
          <a:xfrm>
            <a:off x="1536700" y="2222500"/>
            <a:ext cx="76073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12" b="1">
                <a:solidFill>
                  <a:srgbClr val="FFFFFF"/>
                </a:solidFill>
                <a:latin typeface="Arial Bold"/>
                <a:ea typeface="+mn-ea"/>
                <a:cs typeface="Arial Bold"/>
              </a:rPr>
              <a:t>MARIJUANA USE AND PERCEIVED RISK AMONG 12TH GRADERS, 1975 TO 2009</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4" name="TextBox 4"/>
          <p:cNvSpPr txBox="1"/>
          <p:nvPr/>
        </p:nvSpPr>
        <p:spPr>
          <a:xfrm>
            <a:off x="482600" y="27051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dirty="0">
                <a:solidFill>
                  <a:srgbClr val="6D6E70"/>
                </a:solidFill>
                <a:latin typeface="Arial"/>
                <a:ea typeface="+mn-ea"/>
                <a:cs typeface="Arial"/>
              </a:rPr>
              <a:t>50%</a:t>
            </a:r>
          </a:p>
          <a:p>
            <a:pPr eaLnBrk="1" fontAlgn="auto" hangingPunct="1">
              <a:lnSpc>
                <a:spcPts val="1610"/>
              </a:lnSpc>
              <a:spcBef>
                <a:spcPts val="0"/>
              </a:spcBef>
              <a:spcAft>
                <a:spcPts val="0"/>
              </a:spcAft>
              <a:defRPr/>
            </a:pPr>
            <a:endParaRPr lang="en-CA" sz="1400" dirty="0">
              <a:solidFill>
                <a:srgbClr val="000000"/>
              </a:solidFill>
              <a:latin typeface="+mn-lt"/>
              <a:ea typeface="+mn-ea"/>
              <a:cs typeface="+mn-cs"/>
            </a:endParaRPr>
          </a:p>
        </p:txBody>
      </p:sp>
      <p:sp>
        <p:nvSpPr>
          <p:cNvPr id="5" name="TextBox 5"/>
          <p:cNvSpPr txBox="1"/>
          <p:nvPr/>
        </p:nvSpPr>
        <p:spPr>
          <a:xfrm>
            <a:off x="1320800" y="3162300"/>
            <a:ext cx="78232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12" b="1">
                <a:solidFill>
                  <a:srgbClr val="27AAE1"/>
                </a:solidFill>
                <a:latin typeface="Arial Bold"/>
                <a:ea typeface="+mn-ea"/>
                <a:cs typeface="Arial Bold"/>
              </a:rPr>
              <a:t>Past Year Use</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6" name="TextBox 6"/>
          <p:cNvSpPr txBox="1"/>
          <p:nvPr/>
        </p:nvSpPr>
        <p:spPr>
          <a:xfrm>
            <a:off x="482600" y="34036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a:solidFill>
                  <a:srgbClr val="6D6E70"/>
                </a:solidFill>
                <a:latin typeface="Arial"/>
                <a:ea typeface="+mn-ea"/>
                <a:cs typeface="Arial"/>
              </a:rPr>
              <a:t>40%</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7" name="TextBox 7"/>
          <p:cNvSpPr txBox="1"/>
          <p:nvPr/>
        </p:nvSpPr>
        <p:spPr>
          <a:xfrm>
            <a:off x="482600" y="41021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a:solidFill>
                  <a:srgbClr val="6D6E70"/>
                </a:solidFill>
                <a:latin typeface="Arial"/>
                <a:ea typeface="+mn-ea"/>
                <a:cs typeface="Arial"/>
              </a:rPr>
              <a:t>30%</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8" name="TextBox 8"/>
          <p:cNvSpPr txBox="1"/>
          <p:nvPr/>
        </p:nvSpPr>
        <p:spPr>
          <a:xfrm>
            <a:off x="1536700" y="4572000"/>
            <a:ext cx="76073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12" b="1">
                <a:solidFill>
                  <a:srgbClr val="ED1C24"/>
                </a:solidFill>
                <a:latin typeface="Arial Bold"/>
                <a:ea typeface="+mn-ea"/>
                <a:cs typeface="Arial Bold"/>
              </a:rPr>
              <a:t>Perceived Risk</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9" name="TextBox 9"/>
          <p:cNvSpPr txBox="1"/>
          <p:nvPr/>
        </p:nvSpPr>
        <p:spPr>
          <a:xfrm>
            <a:off x="482600" y="48006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a:solidFill>
                  <a:srgbClr val="6D6E70"/>
                </a:solidFill>
                <a:latin typeface="Arial"/>
                <a:ea typeface="+mn-ea"/>
                <a:cs typeface="Arial"/>
              </a:rPr>
              <a:t>20%</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10" name="TextBox 10"/>
          <p:cNvSpPr txBox="1"/>
          <p:nvPr/>
        </p:nvSpPr>
        <p:spPr>
          <a:xfrm>
            <a:off x="482600" y="54991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a:solidFill>
                  <a:srgbClr val="6D6E70"/>
                </a:solidFill>
                <a:latin typeface="Arial"/>
                <a:ea typeface="+mn-ea"/>
                <a:cs typeface="Arial"/>
              </a:rPr>
              <a:t>10%</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11" name="TextBox 11"/>
          <p:cNvSpPr txBox="1"/>
          <p:nvPr/>
        </p:nvSpPr>
        <p:spPr>
          <a:xfrm>
            <a:off x="8636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’75</a:t>
            </a:r>
          </a:p>
          <a:p>
            <a:pPr eaLnBrk="1" hangingPunct="1">
              <a:lnSpc>
                <a:spcPts val="1613"/>
              </a:lnSpc>
            </a:pPr>
            <a:endParaRPr lang="en-CA" sz="1300">
              <a:solidFill>
                <a:srgbClr val="6D6E70"/>
              </a:solidFill>
              <a:cs typeface="Arial" charset="0"/>
            </a:endParaRPr>
          </a:p>
        </p:txBody>
      </p:sp>
      <p:sp>
        <p:nvSpPr>
          <p:cNvPr id="12" name="TextBox 12"/>
          <p:cNvSpPr txBox="1"/>
          <p:nvPr/>
        </p:nvSpPr>
        <p:spPr>
          <a:xfrm>
            <a:off x="19685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’80</a:t>
            </a:r>
          </a:p>
          <a:p>
            <a:pPr eaLnBrk="1" hangingPunct="1">
              <a:lnSpc>
                <a:spcPts val="1613"/>
              </a:lnSpc>
            </a:pPr>
            <a:endParaRPr lang="en-CA" sz="1300">
              <a:solidFill>
                <a:srgbClr val="6D6E70"/>
              </a:solidFill>
              <a:cs typeface="Arial" charset="0"/>
            </a:endParaRPr>
          </a:p>
        </p:txBody>
      </p:sp>
      <p:sp>
        <p:nvSpPr>
          <p:cNvPr id="13" name="TextBox 13"/>
          <p:cNvSpPr txBox="1"/>
          <p:nvPr/>
        </p:nvSpPr>
        <p:spPr>
          <a:xfrm>
            <a:off x="31115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’85</a:t>
            </a:r>
          </a:p>
          <a:p>
            <a:pPr eaLnBrk="1" hangingPunct="1">
              <a:lnSpc>
                <a:spcPts val="1613"/>
              </a:lnSpc>
            </a:pPr>
            <a:endParaRPr lang="en-CA" sz="1300">
              <a:solidFill>
                <a:srgbClr val="6D6E70"/>
              </a:solidFill>
              <a:cs typeface="Arial" charset="0"/>
            </a:endParaRPr>
          </a:p>
        </p:txBody>
      </p:sp>
      <p:sp>
        <p:nvSpPr>
          <p:cNvPr id="14" name="TextBox 14"/>
          <p:cNvSpPr txBox="1"/>
          <p:nvPr/>
        </p:nvSpPr>
        <p:spPr>
          <a:xfrm>
            <a:off x="42164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’90</a:t>
            </a:r>
          </a:p>
          <a:p>
            <a:pPr eaLnBrk="1" hangingPunct="1">
              <a:lnSpc>
                <a:spcPts val="1613"/>
              </a:lnSpc>
            </a:pPr>
            <a:endParaRPr lang="en-CA" sz="1300">
              <a:solidFill>
                <a:srgbClr val="6D6E70"/>
              </a:solidFill>
              <a:cs typeface="Arial" charset="0"/>
            </a:endParaRPr>
          </a:p>
        </p:txBody>
      </p:sp>
      <p:sp>
        <p:nvSpPr>
          <p:cNvPr id="15" name="TextBox 15"/>
          <p:cNvSpPr txBox="1"/>
          <p:nvPr/>
        </p:nvSpPr>
        <p:spPr>
          <a:xfrm>
            <a:off x="53721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’95</a:t>
            </a:r>
          </a:p>
          <a:p>
            <a:pPr eaLnBrk="1" hangingPunct="1">
              <a:lnSpc>
                <a:spcPts val="1613"/>
              </a:lnSpc>
            </a:pPr>
            <a:endParaRPr lang="en-CA" sz="1300">
              <a:solidFill>
                <a:srgbClr val="6D6E70"/>
              </a:solidFill>
              <a:cs typeface="Arial" charset="0"/>
            </a:endParaRPr>
          </a:p>
        </p:txBody>
      </p:sp>
      <p:sp>
        <p:nvSpPr>
          <p:cNvPr id="16" name="TextBox 16"/>
          <p:cNvSpPr txBox="1"/>
          <p:nvPr/>
        </p:nvSpPr>
        <p:spPr>
          <a:xfrm>
            <a:off x="64643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’00</a:t>
            </a:r>
          </a:p>
          <a:p>
            <a:pPr eaLnBrk="1" hangingPunct="1">
              <a:lnSpc>
                <a:spcPts val="1613"/>
              </a:lnSpc>
            </a:pPr>
            <a:endParaRPr lang="en-CA" sz="1300">
              <a:solidFill>
                <a:srgbClr val="6D6E70"/>
              </a:solidFill>
              <a:cs typeface="Arial" charset="0"/>
            </a:endParaRPr>
          </a:p>
        </p:txBody>
      </p:sp>
      <p:sp>
        <p:nvSpPr>
          <p:cNvPr id="17" name="TextBox 17"/>
          <p:cNvSpPr txBox="1"/>
          <p:nvPr/>
        </p:nvSpPr>
        <p:spPr>
          <a:xfrm>
            <a:off x="75946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’05</a:t>
            </a:r>
          </a:p>
          <a:p>
            <a:pPr eaLnBrk="1" hangingPunct="1">
              <a:lnSpc>
                <a:spcPts val="1613"/>
              </a:lnSpc>
            </a:pPr>
            <a:endParaRPr lang="en-CA" sz="1300">
              <a:solidFill>
                <a:srgbClr val="6D6E70"/>
              </a:solidFill>
              <a:cs typeface="Arial" charset="0"/>
            </a:endParaRPr>
          </a:p>
        </p:txBody>
      </p:sp>
      <p:sp>
        <p:nvSpPr>
          <p:cNvPr id="18" name="TextBox 18"/>
          <p:cNvSpPr txBox="1"/>
          <p:nvPr/>
        </p:nvSpPr>
        <p:spPr>
          <a:xfrm>
            <a:off x="2806700" y="6273800"/>
            <a:ext cx="6337300" cy="190500"/>
          </a:xfrm>
          <a:prstGeom prst="rect">
            <a:avLst/>
          </a:prstGeom>
          <a:noFill/>
        </p:spPr>
        <p:txBody>
          <a:bodyPr wrap="none" lIns="0" tIns="0" rIns="0" bIns="0">
            <a:spAutoFit/>
          </a:bodyPr>
          <a:lstStyle/>
          <a:p>
            <a:pPr eaLnBrk="1" fontAlgn="auto" hangingPunct="1">
              <a:lnSpc>
                <a:spcPts val="1150"/>
              </a:lnSpc>
              <a:spcBef>
                <a:spcPts val="0"/>
              </a:spcBef>
              <a:spcAft>
                <a:spcPts val="0"/>
              </a:spcAft>
              <a:defRPr/>
            </a:pPr>
            <a:r>
              <a:rPr lang="en-CA" sz="950">
                <a:solidFill>
                  <a:srgbClr val="6D6E70"/>
                </a:solidFill>
                <a:latin typeface="Arial"/>
                <a:ea typeface="+mn-ea"/>
                <a:cs typeface="Arial"/>
              </a:rPr>
              <a:t>Source: The Monitoring the Future study, the University of Michigan</a:t>
            </a:r>
          </a:p>
          <a:p>
            <a:pPr eaLnBrk="1" fontAlgn="auto" hangingPunct="1">
              <a:lnSpc>
                <a:spcPts val="1150"/>
              </a:lnSpc>
              <a:spcBef>
                <a:spcPts val="0"/>
              </a:spcBef>
              <a:spcAft>
                <a:spcPts val="0"/>
              </a:spcAft>
              <a:defRPr/>
            </a:pPr>
            <a:endParaRPr lang="en-CA" sz="1000">
              <a:solidFill>
                <a:srgbClr val="000000"/>
              </a:solidFill>
              <a:latin typeface="+mn-lt"/>
              <a:ea typeface="+mn-ea"/>
              <a:cs typeface="+mn-cs"/>
            </a:endParaRPr>
          </a:p>
        </p:txBody>
      </p:sp>
    </p:spTree>
    <p:extLst>
      <p:ext uri="{BB962C8B-B14F-4D97-AF65-F5344CB8AC3E}">
        <p14:creationId xmlns:p14="http://schemas.microsoft.com/office/powerpoint/2010/main" val="13591682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rmAutofit/>
          </a:bodyPr>
          <a:lstStyle/>
          <a:p>
            <a:r>
              <a:rPr lang="en-US" sz="4000" b="1" dirty="0" smtClean="0">
                <a:solidFill>
                  <a:srgbClr val="000000"/>
                </a:solidFill>
                <a:latin typeface="Georgia"/>
                <a:cs typeface="Georgia"/>
              </a:rPr>
              <a:t>Let’s Not Repeat Mistakes of</a:t>
            </a:r>
            <a:br>
              <a:rPr lang="en-US" sz="4000" b="1" dirty="0" smtClean="0">
                <a:solidFill>
                  <a:srgbClr val="000000"/>
                </a:solidFill>
                <a:latin typeface="Georgia"/>
                <a:cs typeface="Georgia"/>
              </a:rPr>
            </a:br>
            <a:r>
              <a:rPr lang="en-US" sz="4000" b="1" dirty="0" smtClean="0">
                <a:solidFill>
                  <a:srgbClr val="000000"/>
                </a:solidFill>
                <a:latin typeface="Georgia"/>
                <a:cs typeface="Georgia"/>
              </a:rPr>
              <a:t>Alcohol &amp; Tobacco </a:t>
            </a:r>
            <a:endParaRPr lang="en-US" sz="4000" b="1" dirty="0">
              <a:solidFill>
                <a:srgbClr val="000000"/>
              </a:solidFill>
              <a:latin typeface="Georgia"/>
              <a:cs typeface="Georgia"/>
            </a:endParaRPr>
          </a:p>
        </p:txBody>
      </p:sp>
      <p:sp>
        <p:nvSpPr>
          <p:cNvPr id="3" name="Content Placeholder 2"/>
          <p:cNvSpPr>
            <a:spLocks noGrp="1"/>
          </p:cNvSpPr>
          <p:nvPr>
            <p:ph idx="1"/>
          </p:nvPr>
        </p:nvSpPr>
        <p:spPr>
          <a:xfrm>
            <a:off x="533400" y="2667000"/>
            <a:ext cx="8042276" cy="4343400"/>
          </a:xfrm>
        </p:spPr>
        <p:txBody>
          <a:bodyPr>
            <a:normAutofit/>
          </a:bodyPr>
          <a:lstStyle/>
          <a:p>
            <a:r>
              <a:rPr lang="en-US" sz="3600" dirty="0" smtClean="0">
                <a:solidFill>
                  <a:srgbClr val="000000"/>
                </a:solidFill>
                <a:latin typeface="Georgia"/>
                <a:cs typeface="Georgia"/>
              </a:rPr>
              <a:t>Use levels for alcohol and tobacco are much higher than marijuana</a:t>
            </a:r>
          </a:p>
          <a:p>
            <a:pPr marL="0" indent="0">
              <a:buNone/>
            </a:pPr>
            <a:endParaRPr lang="en-US" sz="3600" dirty="0" smtClean="0">
              <a:solidFill>
                <a:srgbClr val="000000"/>
              </a:solidFill>
              <a:latin typeface="Georgia"/>
              <a:cs typeface="Georgia"/>
            </a:endParaRPr>
          </a:p>
          <a:p>
            <a:r>
              <a:rPr lang="en-US" sz="3600" dirty="0" smtClean="0">
                <a:solidFill>
                  <a:srgbClr val="000000"/>
                </a:solidFill>
                <a:latin typeface="Georgia"/>
                <a:cs typeface="Georgia"/>
              </a:rPr>
              <a:t>Industries </a:t>
            </a:r>
            <a:r>
              <a:rPr lang="en-US" sz="3600" i="1" dirty="0" smtClean="0">
                <a:solidFill>
                  <a:srgbClr val="000000"/>
                </a:solidFill>
                <a:latin typeface="Georgia"/>
                <a:cs typeface="Georgia"/>
              </a:rPr>
              <a:t>promote</a:t>
            </a:r>
            <a:r>
              <a:rPr lang="en-US" sz="3600" dirty="0" smtClean="0">
                <a:solidFill>
                  <a:srgbClr val="000000"/>
                </a:solidFill>
                <a:latin typeface="Georgia"/>
                <a:cs typeface="Georgia"/>
              </a:rPr>
              <a:t> addiction and target kids</a:t>
            </a:r>
          </a:p>
          <a:p>
            <a:endParaRPr lang="en-US" sz="3600" dirty="0">
              <a:solidFill>
                <a:srgbClr val="000000"/>
              </a:solidFill>
              <a:latin typeface="Georgia"/>
              <a:cs typeface="Georgia"/>
            </a:endParaRPr>
          </a:p>
        </p:txBody>
      </p:sp>
      <p:sp>
        <p:nvSpPr>
          <p:cNvPr id="4" name="Slide Number Placeholder 3"/>
          <p:cNvSpPr>
            <a:spLocks noGrp="1"/>
          </p:cNvSpPr>
          <p:nvPr>
            <p:ph type="sldNum" sz="quarter" idx="12"/>
          </p:nvPr>
        </p:nvSpPr>
        <p:spPr/>
        <p:txBody>
          <a:bodyPr/>
          <a:lstStyle/>
          <a:p>
            <a:pPr>
              <a:defRPr/>
            </a:pPr>
            <a:fld id="{29FB5F00-8EF6-495F-B089-92CE365BB271}" type="slidenum">
              <a:rPr lang="en-US" smtClean="0">
                <a:latin typeface="Georgia"/>
                <a:cs typeface="Georgia"/>
              </a:rPr>
              <a:pPr>
                <a:defRPr/>
              </a:pPr>
              <a:t>13</a:t>
            </a:fld>
            <a:endParaRPr lang="en-US" dirty="0">
              <a:latin typeface="Georgia"/>
              <a:cs typeface="Georgia"/>
            </a:endParaRPr>
          </a:p>
        </p:txBody>
      </p:sp>
    </p:spTree>
    <p:extLst>
      <p:ext uri="{BB962C8B-B14F-4D97-AF65-F5344CB8AC3E}">
        <p14:creationId xmlns:p14="http://schemas.microsoft.com/office/powerpoint/2010/main" val="17804081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878532"/>
          </a:xfrm>
          <a:prstGeom prst="rect">
            <a:avLst/>
          </a:prstGeom>
          <a:noFill/>
        </p:spPr>
        <p:txBody>
          <a:bodyPr wrap="square" rtlCol="0">
            <a:spAutoFit/>
          </a:bodyPr>
          <a:lstStyle/>
          <a:p>
            <a:pPr algn="ctr"/>
            <a:r>
              <a:rPr lang="en-US" sz="4000" b="1" dirty="0" smtClean="0">
                <a:latin typeface="Georgia" pitchFamily="18" charset="0"/>
              </a:rPr>
              <a:t>What incentives do legal corporations have to keep price low and consumption high?</a:t>
            </a:r>
          </a:p>
          <a:p>
            <a:pPr algn="ctr"/>
            <a:endParaRPr lang="en-US" sz="3600" dirty="0" smtClean="0">
              <a:latin typeface="Georgia" pitchFamily="18" charset="0"/>
            </a:endParaRPr>
          </a:p>
          <a:p>
            <a:pPr marL="571500" indent="-571500">
              <a:buFont typeface="Arial"/>
              <a:buChar char="•"/>
            </a:pPr>
            <a:r>
              <a:rPr lang="en-US" sz="4400" dirty="0" smtClean="0">
                <a:latin typeface="Georgia" pitchFamily="18" charset="0"/>
              </a:rPr>
              <a:t>“Enjoy Responsibly”</a:t>
            </a:r>
            <a:r>
              <a:rPr lang="en-US" sz="4400" dirty="0">
                <a:latin typeface="Georgia" pitchFamily="18" charset="0"/>
              </a:rPr>
              <a:t> </a:t>
            </a:r>
            <a:endParaRPr lang="en-US" sz="4400" dirty="0" smtClean="0">
              <a:latin typeface="Georgia" pitchFamily="18" charset="0"/>
            </a:endParaRPr>
          </a:p>
          <a:p>
            <a:endParaRPr lang="en-US" sz="4400" dirty="0" smtClean="0">
              <a:latin typeface="Georgia" pitchFamily="18" charset="0"/>
            </a:endParaRPr>
          </a:p>
          <a:p>
            <a:pPr marL="571500" indent="-571500">
              <a:buFont typeface="Arial"/>
              <a:buChar char="•"/>
            </a:pPr>
            <a:r>
              <a:rPr lang="en-US" sz="4400" dirty="0" smtClean="0">
                <a:latin typeface="Georgia" pitchFamily="18" charset="0"/>
              </a:rPr>
              <a:t>Taxes today for alcohol are 1/5 of what they were during the Korean War (</a:t>
            </a:r>
            <a:r>
              <a:rPr lang="en-US" sz="4400" dirty="0" err="1" smtClean="0">
                <a:latin typeface="Georgia" pitchFamily="18" charset="0"/>
              </a:rPr>
              <a:t>adj</a:t>
            </a:r>
            <a:r>
              <a:rPr lang="en-US" sz="4400" dirty="0" smtClean="0">
                <a:latin typeface="Georgia" pitchFamily="18" charset="0"/>
              </a:rPr>
              <a:t> for inflation)</a:t>
            </a:r>
          </a:p>
        </p:txBody>
      </p:sp>
      <p:sp>
        <p:nvSpPr>
          <p:cNvPr id="4" name="Slide Number Placeholder 3"/>
          <p:cNvSpPr>
            <a:spLocks noGrp="1"/>
          </p:cNvSpPr>
          <p:nvPr>
            <p:ph type="sldNum" sz="quarter" idx="12"/>
          </p:nvPr>
        </p:nvSpPr>
        <p:spPr/>
        <p:txBody>
          <a:bodyPr/>
          <a:lstStyle/>
          <a:p>
            <a:fld id="{4226F133-244D-4A4C-B618-CB5A3EE004CC}" type="slidenum">
              <a:rPr lang="en-US" smtClean="0"/>
              <a:pPr/>
              <a:t>14</a:t>
            </a:fld>
            <a:endParaRPr lang="en-US" dirty="0"/>
          </a:p>
        </p:txBody>
      </p:sp>
    </p:spTree>
    <p:extLst>
      <p:ext uri="{BB962C8B-B14F-4D97-AF65-F5344CB8AC3E}">
        <p14:creationId xmlns:p14="http://schemas.microsoft.com/office/powerpoint/2010/main" val="22429703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229600" cy="1143000"/>
          </a:xfrm>
          <a:prstGeom prst="rect">
            <a:avLst/>
          </a:prstGeom>
        </p:spPr>
        <p:txBody>
          <a:bodyPr vert="horz" wrap="square" lIns="0" tIns="472563" rIns="0" bIns="0" rtlCol="0">
            <a:noAutofit/>
          </a:bodyPr>
          <a:lstStyle/>
          <a:p>
            <a:pPr marL="130175">
              <a:lnSpc>
                <a:spcPct val="100000"/>
              </a:lnSpc>
            </a:pPr>
            <a:r>
              <a:rPr sz="3600" b="1" spc="-60" dirty="0" smtClean="0">
                <a:solidFill>
                  <a:schemeClr val="tx1"/>
                </a:solidFill>
                <a:latin typeface="Georgia"/>
                <a:cs typeface="Georgia"/>
              </a:rPr>
              <a:t>Alcoho</a:t>
            </a:r>
            <a:r>
              <a:rPr sz="3600" b="1" spc="0" dirty="0" smtClean="0">
                <a:solidFill>
                  <a:schemeClr val="tx1"/>
                </a:solidFill>
                <a:latin typeface="Georgia"/>
                <a:cs typeface="Georgia"/>
              </a:rPr>
              <a:t>l</a:t>
            </a:r>
            <a:r>
              <a:rPr sz="3600" b="1" spc="-125" dirty="0" smtClean="0">
                <a:solidFill>
                  <a:schemeClr val="tx1"/>
                </a:solidFill>
                <a:latin typeface="Georgia"/>
                <a:cs typeface="Georgia"/>
              </a:rPr>
              <a:t> </a:t>
            </a:r>
            <a:r>
              <a:rPr sz="3600" b="1" spc="0" dirty="0" smtClean="0">
                <a:solidFill>
                  <a:schemeClr val="tx1"/>
                </a:solidFill>
                <a:latin typeface="Georgia"/>
                <a:cs typeface="Georgia"/>
              </a:rPr>
              <a:t>&amp;</a:t>
            </a:r>
            <a:r>
              <a:rPr sz="3600" b="1" spc="-125" dirty="0" smtClean="0">
                <a:solidFill>
                  <a:schemeClr val="tx1"/>
                </a:solidFill>
                <a:latin typeface="Georgia"/>
                <a:cs typeface="Georgia"/>
              </a:rPr>
              <a:t> </a:t>
            </a:r>
            <a:r>
              <a:rPr sz="3600" b="1" spc="-60" dirty="0" smtClean="0">
                <a:solidFill>
                  <a:schemeClr val="tx1"/>
                </a:solidFill>
                <a:latin typeface="Georgia"/>
                <a:cs typeface="Georgia"/>
              </a:rPr>
              <a:t>Tobacco</a:t>
            </a:r>
            <a:r>
              <a:rPr lang="en-US" sz="3600" b="1" spc="-60" dirty="0" smtClean="0">
                <a:solidFill>
                  <a:schemeClr val="tx1"/>
                </a:solidFill>
                <a:latin typeface="Georgia"/>
                <a:cs typeface="Georgia"/>
              </a:rPr>
              <a:t/>
            </a:r>
            <a:br>
              <a:rPr lang="en-US" sz="3600" b="1" spc="-60" dirty="0" smtClean="0">
                <a:solidFill>
                  <a:schemeClr val="tx1"/>
                </a:solidFill>
                <a:latin typeface="Georgia"/>
                <a:cs typeface="Georgia"/>
              </a:rPr>
            </a:br>
            <a:r>
              <a:rPr lang="en-US" sz="3600" b="1" spc="-60" dirty="0" smtClean="0">
                <a:solidFill>
                  <a:schemeClr val="tx1"/>
                </a:solidFill>
                <a:latin typeface="Georgia"/>
                <a:cs typeface="Georgia"/>
              </a:rPr>
              <a:t>Money Makers or Dollar Drainers</a:t>
            </a:r>
            <a:endParaRPr sz="3600" b="1" dirty="0">
              <a:solidFill>
                <a:schemeClr val="tx1"/>
              </a:solidFill>
              <a:latin typeface="Georgia"/>
              <a:cs typeface="Georgia"/>
            </a:endParaRPr>
          </a:p>
        </p:txBody>
      </p:sp>
      <p:sp>
        <p:nvSpPr>
          <p:cNvPr id="3" name="object 3"/>
          <p:cNvSpPr/>
          <p:nvPr/>
        </p:nvSpPr>
        <p:spPr>
          <a:xfrm>
            <a:off x="1864191" y="2712714"/>
            <a:ext cx="2906153" cy="2906141"/>
          </a:xfrm>
          <a:custGeom>
            <a:avLst/>
            <a:gdLst/>
            <a:ahLst/>
            <a:cxnLst/>
            <a:rect l="l" t="t" r="r" b="b"/>
            <a:pathLst>
              <a:path w="2906153" h="2906141">
                <a:moveTo>
                  <a:pt x="1453070" y="0"/>
                </a:moveTo>
                <a:lnTo>
                  <a:pt x="1333893" y="4816"/>
                </a:lnTo>
                <a:lnTo>
                  <a:pt x="1217370" y="19017"/>
                </a:lnTo>
                <a:lnTo>
                  <a:pt x="1103875" y="42228"/>
                </a:lnTo>
                <a:lnTo>
                  <a:pt x="993781" y="74075"/>
                </a:lnTo>
                <a:lnTo>
                  <a:pt x="887462" y="114185"/>
                </a:lnTo>
                <a:lnTo>
                  <a:pt x="785293" y="162183"/>
                </a:lnTo>
                <a:lnTo>
                  <a:pt x="687647" y="217696"/>
                </a:lnTo>
                <a:lnTo>
                  <a:pt x="594898" y="280349"/>
                </a:lnTo>
                <a:lnTo>
                  <a:pt x="507420" y="349770"/>
                </a:lnTo>
                <a:lnTo>
                  <a:pt x="425588" y="425583"/>
                </a:lnTo>
                <a:lnTo>
                  <a:pt x="349774" y="507415"/>
                </a:lnTo>
                <a:lnTo>
                  <a:pt x="280353" y="594893"/>
                </a:lnTo>
                <a:lnTo>
                  <a:pt x="217699" y="687641"/>
                </a:lnTo>
                <a:lnTo>
                  <a:pt x="162185" y="785287"/>
                </a:lnTo>
                <a:lnTo>
                  <a:pt x="114187" y="887457"/>
                </a:lnTo>
                <a:lnTo>
                  <a:pt x="74076" y="993776"/>
                </a:lnTo>
                <a:lnTo>
                  <a:pt x="42229" y="1103871"/>
                </a:lnTo>
                <a:lnTo>
                  <a:pt x="19017" y="1217367"/>
                </a:lnTo>
                <a:lnTo>
                  <a:pt x="4816" y="1333892"/>
                </a:lnTo>
                <a:lnTo>
                  <a:pt x="0" y="1453070"/>
                </a:lnTo>
                <a:lnTo>
                  <a:pt x="4816" y="1572247"/>
                </a:lnTo>
                <a:lnTo>
                  <a:pt x="19017" y="1688770"/>
                </a:lnTo>
                <a:lnTo>
                  <a:pt x="42229" y="1802265"/>
                </a:lnTo>
                <a:lnTo>
                  <a:pt x="74076" y="1912359"/>
                </a:lnTo>
                <a:lnTo>
                  <a:pt x="114187" y="2018678"/>
                </a:lnTo>
                <a:lnTo>
                  <a:pt x="162185" y="2120847"/>
                </a:lnTo>
                <a:lnTo>
                  <a:pt x="217699" y="2218493"/>
                </a:lnTo>
                <a:lnTo>
                  <a:pt x="280353" y="2311242"/>
                </a:lnTo>
                <a:lnTo>
                  <a:pt x="349774" y="2398720"/>
                </a:lnTo>
                <a:lnTo>
                  <a:pt x="425588" y="2480552"/>
                </a:lnTo>
                <a:lnTo>
                  <a:pt x="507420" y="2556366"/>
                </a:lnTo>
                <a:lnTo>
                  <a:pt x="594898" y="2625787"/>
                </a:lnTo>
                <a:lnTo>
                  <a:pt x="687647" y="2688441"/>
                </a:lnTo>
                <a:lnTo>
                  <a:pt x="785293" y="2743955"/>
                </a:lnTo>
                <a:lnTo>
                  <a:pt x="887462" y="2791953"/>
                </a:lnTo>
                <a:lnTo>
                  <a:pt x="993781" y="2832064"/>
                </a:lnTo>
                <a:lnTo>
                  <a:pt x="1103875" y="2863911"/>
                </a:lnTo>
                <a:lnTo>
                  <a:pt x="1217370" y="2887123"/>
                </a:lnTo>
                <a:lnTo>
                  <a:pt x="1333893" y="2901324"/>
                </a:lnTo>
                <a:lnTo>
                  <a:pt x="1453070" y="2906141"/>
                </a:lnTo>
                <a:lnTo>
                  <a:pt x="1572247" y="2901324"/>
                </a:lnTo>
                <a:lnTo>
                  <a:pt x="1688770" y="2887123"/>
                </a:lnTo>
                <a:lnTo>
                  <a:pt x="1802266" y="2863911"/>
                </a:lnTo>
                <a:lnTo>
                  <a:pt x="1912361" y="2832064"/>
                </a:lnTo>
                <a:lnTo>
                  <a:pt x="2018680" y="2791953"/>
                </a:lnTo>
                <a:lnTo>
                  <a:pt x="2120850" y="2743955"/>
                </a:lnTo>
                <a:lnTo>
                  <a:pt x="2218497" y="2688441"/>
                </a:lnTo>
                <a:lnTo>
                  <a:pt x="2311246" y="2625787"/>
                </a:lnTo>
                <a:lnTo>
                  <a:pt x="2398725" y="2556366"/>
                </a:lnTo>
                <a:lnTo>
                  <a:pt x="2480559" y="2480552"/>
                </a:lnTo>
                <a:lnTo>
                  <a:pt x="2556373" y="2398720"/>
                </a:lnTo>
                <a:lnTo>
                  <a:pt x="2625795" y="2311242"/>
                </a:lnTo>
                <a:lnTo>
                  <a:pt x="2688450" y="2218493"/>
                </a:lnTo>
                <a:lnTo>
                  <a:pt x="2743965" y="2120847"/>
                </a:lnTo>
                <a:lnTo>
                  <a:pt x="2791964" y="2018678"/>
                </a:lnTo>
                <a:lnTo>
                  <a:pt x="2832075" y="1912359"/>
                </a:lnTo>
                <a:lnTo>
                  <a:pt x="2863923" y="1802265"/>
                </a:lnTo>
                <a:lnTo>
                  <a:pt x="2887135" y="1688770"/>
                </a:lnTo>
                <a:lnTo>
                  <a:pt x="2901336" y="1572247"/>
                </a:lnTo>
                <a:lnTo>
                  <a:pt x="2906153" y="1453070"/>
                </a:lnTo>
                <a:lnTo>
                  <a:pt x="2901336" y="1333892"/>
                </a:lnTo>
                <a:lnTo>
                  <a:pt x="2887135" y="1217367"/>
                </a:lnTo>
                <a:lnTo>
                  <a:pt x="2863923" y="1103871"/>
                </a:lnTo>
                <a:lnTo>
                  <a:pt x="2832075" y="993776"/>
                </a:lnTo>
                <a:lnTo>
                  <a:pt x="2791964" y="887457"/>
                </a:lnTo>
                <a:lnTo>
                  <a:pt x="2743965" y="785287"/>
                </a:lnTo>
                <a:lnTo>
                  <a:pt x="2688450" y="687641"/>
                </a:lnTo>
                <a:lnTo>
                  <a:pt x="2625795" y="594893"/>
                </a:lnTo>
                <a:lnTo>
                  <a:pt x="2556373" y="507415"/>
                </a:lnTo>
                <a:lnTo>
                  <a:pt x="2480559" y="425583"/>
                </a:lnTo>
                <a:lnTo>
                  <a:pt x="2398725" y="349770"/>
                </a:lnTo>
                <a:lnTo>
                  <a:pt x="2311246" y="280349"/>
                </a:lnTo>
                <a:lnTo>
                  <a:pt x="2218497" y="217696"/>
                </a:lnTo>
                <a:lnTo>
                  <a:pt x="2120850" y="162183"/>
                </a:lnTo>
                <a:lnTo>
                  <a:pt x="2018680" y="114185"/>
                </a:lnTo>
                <a:lnTo>
                  <a:pt x="1912361" y="74075"/>
                </a:lnTo>
                <a:lnTo>
                  <a:pt x="1802266" y="42228"/>
                </a:lnTo>
                <a:lnTo>
                  <a:pt x="1688770" y="19017"/>
                </a:lnTo>
                <a:lnTo>
                  <a:pt x="1572247" y="4816"/>
                </a:lnTo>
                <a:lnTo>
                  <a:pt x="1453070" y="0"/>
                </a:lnTo>
                <a:close/>
              </a:path>
            </a:pathLst>
          </a:custGeom>
          <a:solidFill>
            <a:srgbClr val="ED1D24"/>
          </a:solidFill>
        </p:spPr>
        <p:txBody>
          <a:bodyPr wrap="square" lIns="0" tIns="0" rIns="0" bIns="0" rtlCol="0">
            <a:noAutofit/>
          </a:bodyPr>
          <a:lstStyle/>
          <a:p>
            <a:endParaRPr/>
          </a:p>
        </p:txBody>
      </p:sp>
      <p:sp>
        <p:nvSpPr>
          <p:cNvPr id="4" name="object 4"/>
          <p:cNvSpPr/>
          <p:nvPr/>
        </p:nvSpPr>
        <p:spPr>
          <a:xfrm>
            <a:off x="5630755" y="2597162"/>
            <a:ext cx="3021685" cy="3021698"/>
          </a:xfrm>
          <a:custGeom>
            <a:avLst/>
            <a:gdLst/>
            <a:ahLst/>
            <a:cxnLst/>
            <a:rect l="l" t="t" r="r" b="b"/>
            <a:pathLst>
              <a:path w="3021685" h="3021698">
                <a:moveTo>
                  <a:pt x="1510830" y="0"/>
                </a:moveTo>
                <a:lnTo>
                  <a:pt x="1386921" y="5008"/>
                </a:lnTo>
                <a:lnTo>
                  <a:pt x="1265770" y="19774"/>
                </a:lnTo>
                <a:lnTo>
                  <a:pt x="1147766" y="43909"/>
                </a:lnTo>
                <a:lnTo>
                  <a:pt x="1033298" y="77025"/>
                </a:lnTo>
                <a:lnTo>
                  <a:pt x="922754" y="118731"/>
                </a:lnTo>
                <a:lnTo>
                  <a:pt x="816524" y="168640"/>
                </a:lnTo>
                <a:lnTo>
                  <a:pt x="714997" y="226362"/>
                </a:lnTo>
                <a:lnTo>
                  <a:pt x="618561" y="291509"/>
                </a:lnTo>
                <a:lnTo>
                  <a:pt x="527605" y="363692"/>
                </a:lnTo>
                <a:lnTo>
                  <a:pt x="442518" y="442521"/>
                </a:lnTo>
                <a:lnTo>
                  <a:pt x="363689" y="527609"/>
                </a:lnTo>
                <a:lnTo>
                  <a:pt x="291507" y="618566"/>
                </a:lnTo>
                <a:lnTo>
                  <a:pt x="226361" y="715004"/>
                </a:lnTo>
                <a:lnTo>
                  <a:pt x="168639" y="816533"/>
                </a:lnTo>
                <a:lnTo>
                  <a:pt x="118731" y="922765"/>
                </a:lnTo>
                <a:lnTo>
                  <a:pt x="77024" y="1033311"/>
                </a:lnTo>
                <a:lnTo>
                  <a:pt x="43909" y="1147781"/>
                </a:lnTo>
                <a:lnTo>
                  <a:pt x="19774" y="1265788"/>
                </a:lnTo>
                <a:lnTo>
                  <a:pt x="5008" y="1386942"/>
                </a:lnTo>
                <a:lnTo>
                  <a:pt x="0" y="1510855"/>
                </a:lnTo>
                <a:lnTo>
                  <a:pt x="5008" y="1634766"/>
                </a:lnTo>
                <a:lnTo>
                  <a:pt x="19774" y="1755918"/>
                </a:lnTo>
                <a:lnTo>
                  <a:pt x="43909" y="1873924"/>
                </a:lnTo>
                <a:lnTo>
                  <a:pt x="77024" y="1988393"/>
                </a:lnTo>
                <a:lnTo>
                  <a:pt x="118731" y="2098938"/>
                </a:lnTo>
                <a:lnTo>
                  <a:pt x="168639" y="2205169"/>
                </a:lnTo>
                <a:lnTo>
                  <a:pt x="226361" y="2306697"/>
                </a:lnTo>
                <a:lnTo>
                  <a:pt x="291507" y="2403134"/>
                </a:lnTo>
                <a:lnTo>
                  <a:pt x="363689" y="2494090"/>
                </a:lnTo>
                <a:lnTo>
                  <a:pt x="442518" y="2579177"/>
                </a:lnTo>
                <a:lnTo>
                  <a:pt x="527605" y="2658007"/>
                </a:lnTo>
                <a:lnTo>
                  <a:pt x="618561" y="2730189"/>
                </a:lnTo>
                <a:lnTo>
                  <a:pt x="714997" y="2795336"/>
                </a:lnTo>
                <a:lnTo>
                  <a:pt x="816524" y="2853058"/>
                </a:lnTo>
                <a:lnTo>
                  <a:pt x="922754" y="2902966"/>
                </a:lnTo>
                <a:lnTo>
                  <a:pt x="1033298" y="2944673"/>
                </a:lnTo>
                <a:lnTo>
                  <a:pt x="1147766" y="2977788"/>
                </a:lnTo>
                <a:lnTo>
                  <a:pt x="1265770" y="3001923"/>
                </a:lnTo>
                <a:lnTo>
                  <a:pt x="1386921" y="3016689"/>
                </a:lnTo>
                <a:lnTo>
                  <a:pt x="1510830" y="3021698"/>
                </a:lnTo>
                <a:lnTo>
                  <a:pt x="1634742" y="3016689"/>
                </a:lnTo>
                <a:lnTo>
                  <a:pt x="1755896" y="3001923"/>
                </a:lnTo>
                <a:lnTo>
                  <a:pt x="1873903" y="2977788"/>
                </a:lnTo>
                <a:lnTo>
                  <a:pt x="1988374" y="2944673"/>
                </a:lnTo>
                <a:lnTo>
                  <a:pt x="2098920" y="2902966"/>
                </a:lnTo>
                <a:lnTo>
                  <a:pt x="2205152" y="2853058"/>
                </a:lnTo>
                <a:lnTo>
                  <a:pt x="2306681" y="2795336"/>
                </a:lnTo>
                <a:lnTo>
                  <a:pt x="2403118" y="2730189"/>
                </a:lnTo>
                <a:lnTo>
                  <a:pt x="2494075" y="2658007"/>
                </a:lnTo>
                <a:lnTo>
                  <a:pt x="2579163" y="2579177"/>
                </a:lnTo>
                <a:lnTo>
                  <a:pt x="2657993" y="2494090"/>
                </a:lnTo>
                <a:lnTo>
                  <a:pt x="2730176" y="2403134"/>
                </a:lnTo>
                <a:lnTo>
                  <a:pt x="2795323" y="2306697"/>
                </a:lnTo>
                <a:lnTo>
                  <a:pt x="2853045" y="2205169"/>
                </a:lnTo>
                <a:lnTo>
                  <a:pt x="2902954" y="2098938"/>
                </a:lnTo>
                <a:lnTo>
                  <a:pt x="2944660" y="1988393"/>
                </a:lnTo>
                <a:lnTo>
                  <a:pt x="2977775" y="1873924"/>
                </a:lnTo>
                <a:lnTo>
                  <a:pt x="3001910" y="1755918"/>
                </a:lnTo>
                <a:lnTo>
                  <a:pt x="3016677" y="1634766"/>
                </a:lnTo>
                <a:lnTo>
                  <a:pt x="3021685" y="1510855"/>
                </a:lnTo>
                <a:lnTo>
                  <a:pt x="3016677" y="1386942"/>
                </a:lnTo>
                <a:lnTo>
                  <a:pt x="3001910" y="1265788"/>
                </a:lnTo>
                <a:lnTo>
                  <a:pt x="2977775" y="1147781"/>
                </a:lnTo>
                <a:lnTo>
                  <a:pt x="2944660" y="1033311"/>
                </a:lnTo>
                <a:lnTo>
                  <a:pt x="2902954" y="922765"/>
                </a:lnTo>
                <a:lnTo>
                  <a:pt x="2853045" y="816533"/>
                </a:lnTo>
                <a:lnTo>
                  <a:pt x="2795323" y="715004"/>
                </a:lnTo>
                <a:lnTo>
                  <a:pt x="2730176" y="618566"/>
                </a:lnTo>
                <a:lnTo>
                  <a:pt x="2657993" y="527609"/>
                </a:lnTo>
                <a:lnTo>
                  <a:pt x="2579163" y="442521"/>
                </a:lnTo>
                <a:lnTo>
                  <a:pt x="2494075" y="363692"/>
                </a:lnTo>
                <a:lnTo>
                  <a:pt x="2403118" y="291509"/>
                </a:lnTo>
                <a:lnTo>
                  <a:pt x="2306681" y="226362"/>
                </a:lnTo>
                <a:lnTo>
                  <a:pt x="2205152" y="168640"/>
                </a:lnTo>
                <a:lnTo>
                  <a:pt x="2098920" y="118731"/>
                </a:lnTo>
                <a:lnTo>
                  <a:pt x="1988374" y="77025"/>
                </a:lnTo>
                <a:lnTo>
                  <a:pt x="1873903" y="43909"/>
                </a:lnTo>
                <a:lnTo>
                  <a:pt x="1755896" y="19774"/>
                </a:lnTo>
                <a:lnTo>
                  <a:pt x="1634742" y="5008"/>
                </a:lnTo>
                <a:lnTo>
                  <a:pt x="1510830" y="0"/>
                </a:lnTo>
                <a:close/>
              </a:path>
            </a:pathLst>
          </a:custGeom>
          <a:solidFill>
            <a:srgbClr val="28AAE2"/>
          </a:solidFill>
        </p:spPr>
        <p:txBody>
          <a:bodyPr wrap="square" lIns="0" tIns="0" rIns="0" bIns="0" rtlCol="0">
            <a:noAutofit/>
          </a:bodyPr>
          <a:lstStyle/>
          <a:p>
            <a:endParaRPr/>
          </a:p>
        </p:txBody>
      </p:sp>
      <p:sp>
        <p:nvSpPr>
          <p:cNvPr id="5" name="object 5"/>
          <p:cNvSpPr/>
          <p:nvPr/>
        </p:nvSpPr>
        <p:spPr>
          <a:xfrm>
            <a:off x="5024400" y="4550538"/>
            <a:ext cx="1068324" cy="1068324"/>
          </a:xfrm>
          <a:custGeom>
            <a:avLst/>
            <a:gdLst/>
            <a:ahLst/>
            <a:cxnLst/>
            <a:rect l="l" t="t" r="r" b="b"/>
            <a:pathLst>
              <a:path w="1068324" h="1068324">
                <a:moveTo>
                  <a:pt x="534174" y="0"/>
                </a:moveTo>
                <a:lnTo>
                  <a:pt x="490363" y="1770"/>
                </a:lnTo>
                <a:lnTo>
                  <a:pt x="447527" y="6990"/>
                </a:lnTo>
                <a:lnTo>
                  <a:pt x="405804" y="15523"/>
                </a:lnTo>
                <a:lnTo>
                  <a:pt x="365332" y="27230"/>
                </a:lnTo>
                <a:lnTo>
                  <a:pt x="326247" y="41975"/>
                </a:lnTo>
                <a:lnTo>
                  <a:pt x="288688" y="59620"/>
                </a:lnTo>
                <a:lnTo>
                  <a:pt x="252792" y="80027"/>
                </a:lnTo>
                <a:lnTo>
                  <a:pt x="218696" y="103058"/>
                </a:lnTo>
                <a:lnTo>
                  <a:pt x="186537" y="128578"/>
                </a:lnTo>
                <a:lnTo>
                  <a:pt x="156454" y="156448"/>
                </a:lnTo>
                <a:lnTo>
                  <a:pt x="128583" y="186530"/>
                </a:lnTo>
                <a:lnTo>
                  <a:pt x="103063" y="218687"/>
                </a:lnTo>
                <a:lnTo>
                  <a:pt x="80030" y="252783"/>
                </a:lnTo>
                <a:lnTo>
                  <a:pt x="59622" y="288678"/>
                </a:lnTo>
                <a:lnTo>
                  <a:pt x="41977" y="326237"/>
                </a:lnTo>
                <a:lnTo>
                  <a:pt x="27232" y="365321"/>
                </a:lnTo>
                <a:lnTo>
                  <a:pt x="15524" y="405792"/>
                </a:lnTo>
                <a:lnTo>
                  <a:pt x="6991" y="447515"/>
                </a:lnTo>
                <a:lnTo>
                  <a:pt x="1770" y="490350"/>
                </a:lnTo>
                <a:lnTo>
                  <a:pt x="0" y="534161"/>
                </a:lnTo>
                <a:lnTo>
                  <a:pt x="1770" y="577971"/>
                </a:lnTo>
                <a:lnTo>
                  <a:pt x="6991" y="620805"/>
                </a:lnTo>
                <a:lnTo>
                  <a:pt x="15524" y="662526"/>
                </a:lnTo>
                <a:lnTo>
                  <a:pt x="27232" y="702998"/>
                </a:lnTo>
                <a:lnTo>
                  <a:pt x="41977" y="742081"/>
                </a:lnTo>
                <a:lnTo>
                  <a:pt x="59622" y="779639"/>
                </a:lnTo>
                <a:lnTo>
                  <a:pt x="80030" y="815535"/>
                </a:lnTo>
                <a:lnTo>
                  <a:pt x="103063" y="849630"/>
                </a:lnTo>
                <a:lnTo>
                  <a:pt x="128583" y="881788"/>
                </a:lnTo>
                <a:lnTo>
                  <a:pt x="156454" y="911871"/>
                </a:lnTo>
                <a:lnTo>
                  <a:pt x="186537" y="939741"/>
                </a:lnTo>
                <a:lnTo>
                  <a:pt x="218696" y="965261"/>
                </a:lnTo>
                <a:lnTo>
                  <a:pt x="252792" y="988293"/>
                </a:lnTo>
                <a:lnTo>
                  <a:pt x="288688" y="1008701"/>
                </a:lnTo>
                <a:lnTo>
                  <a:pt x="326247" y="1026346"/>
                </a:lnTo>
                <a:lnTo>
                  <a:pt x="365332" y="1041091"/>
                </a:lnTo>
                <a:lnTo>
                  <a:pt x="405804" y="1052799"/>
                </a:lnTo>
                <a:lnTo>
                  <a:pt x="447527" y="1061332"/>
                </a:lnTo>
                <a:lnTo>
                  <a:pt x="490363" y="1066553"/>
                </a:lnTo>
                <a:lnTo>
                  <a:pt x="534174" y="1068323"/>
                </a:lnTo>
                <a:lnTo>
                  <a:pt x="577985" y="1066553"/>
                </a:lnTo>
                <a:lnTo>
                  <a:pt x="620820" y="1061332"/>
                </a:lnTo>
                <a:lnTo>
                  <a:pt x="662542" y="1052799"/>
                </a:lnTo>
                <a:lnTo>
                  <a:pt x="703014" y="1041091"/>
                </a:lnTo>
                <a:lnTo>
                  <a:pt x="742097" y="1026346"/>
                </a:lnTo>
                <a:lnTo>
                  <a:pt x="779655" y="1008701"/>
                </a:lnTo>
                <a:lnTo>
                  <a:pt x="815549" y="988293"/>
                </a:lnTo>
                <a:lnTo>
                  <a:pt x="849644" y="965261"/>
                </a:lnTo>
                <a:lnTo>
                  <a:pt x="881800" y="939741"/>
                </a:lnTo>
                <a:lnTo>
                  <a:pt x="911882" y="911871"/>
                </a:lnTo>
                <a:lnTo>
                  <a:pt x="939750" y="881788"/>
                </a:lnTo>
                <a:lnTo>
                  <a:pt x="965269" y="849630"/>
                </a:lnTo>
                <a:lnTo>
                  <a:pt x="988300" y="815535"/>
                </a:lnTo>
                <a:lnTo>
                  <a:pt x="1008706" y="779639"/>
                </a:lnTo>
                <a:lnTo>
                  <a:pt x="1026350" y="742081"/>
                </a:lnTo>
                <a:lnTo>
                  <a:pt x="1041094" y="702998"/>
                </a:lnTo>
                <a:lnTo>
                  <a:pt x="1052801" y="662526"/>
                </a:lnTo>
                <a:lnTo>
                  <a:pt x="1061333" y="620805"/>
                </a:lnTo>
                <a:lnTo>
                  <a:pt x="1066553" y="577971"/>
                </a:lnTo>
                <a:lnTo>
                  <a:pt x="1068323" y="534161"/>
                </a:lnTo>
                <a:lnTo>
                  <a:pt x="1066553" y="490350"/>
                </a:lnTo>
                <a:lnTo>
                  <a:pt x="1061333" y="447515"/>
                </a:lnTo>
                <a:lnTo>
                  <a:pt x="1052801" y="405792"/>
                </a:lnTo>
                <a:lnTo>
                  <a:pt x="1041094" y="365321"/>
                </a:lnTo>
                <a:lnTo>
                  <a:pt x="1026350" y="326237"/>
                </a:lnTo>
                <a:lnTo>
                  <a:pt x="1008706" y="288678"/>
                </a:lnTo>
                <a:lnTo>
                  <a:pt x="988300" y="252783"/>
                </a:lnTo>
                <a:lnTo>
                  <a:pt x="965269" y="218687"/>
                </a:lnTo>
                <a:lnTo>
                  <a:pt x="939750" y="186530"/>
                </a:lnTo>
                <a:lnTo>
                  <a:pt x="911882" y="156448"/>
                </a:lnTo>
                <a:lnTo>
                  <a:pt x="881800" y="128578"/>
                </a:lnTo>
                <a:lnTo>
                  <a:pt x="849644" y="103058"/>
                </a:lnTo>
                <a:lnTo>
                  <a:pt x="815549" y="80027"/>
                </a:lnTo>
                <a:lnTo>
                  <a:pt x="779655" y="59620"/>
                </a:lnTo>
                <a:lnTo>
                  <a:pt x="742097" y="41975"/>
                </a:lnTo>
                <a:lnTo>
                  <a:pt x="703014" y="27230"/>
                </a:lnTo>
                <a:lnTo>
                  <a:pt x="662542" y="15523"/>
                </a:lnTo>
                <a:lnTo>
                  <a:pt x="620820" y="6990"/>
                </a:lnTo>
                <a:lnTo>
                  <a:pt x="577985" y="1770"/>
                </a:lnTo>
                <a:lnTo>
                  <a:pt x="534174" y="0"/>
                </a:lnTo>
                <a:close/>
              </a:path>
            </a:pathLst>
          </a:custGeom>
          <a:solidFill>
            <a:srgbClr val="BBDAF3"/>
          </a:solidFill>
        </p:spPr>
        <p:txBody>
          <a:bodyPr wrap="square" lIns="0" tIns="0" rIns="0" bIns="0" rtlCol="0">
            <a:noAutofit/>
          </a:bodyPr>
          <a:lstStyle/>
          <a:p>
            <a:endParaRPr/>
          </a:p>
        </p:txBody>
      </p:sp>
      <p:sp>
        <p:nvSpPr>
          <p:cNvPr id="6" name="object 6"/>
          <p:cNvSpPr/>
          <p:nvPr/>
        </p:nvSpPr>
        <p:spPr>
          <a:xfrm>
            <a:off x="1561531" y="4819396"/>
            <a:ext cx="799464" cy="799465"/>
          </a:xfrm>
          <a:custGeom>
            <a:avLst/>
            <a:gdLst/>
            <a:ahLst/>
            <a:cxnLst/>
            <a:rect l="l" t="t" r="r" b="b"/>
            <a:pathLst>
              <a:path w="799464" h="799464">
                <a:moveTo>
                  <a:pt x="399732" y="0"/>
                </a:moveTo>
                <a:lnTo>
                  <a:pt x="334894" y="5231"/>
                </a:lnTo>
                <a:lnTo>
                  <a:pt x="273386" y="20378"/>
                </a:lnTo>
                <a:lnTo>
                  <a:pt x="216033" y="44617"/>
                </a:lnTo>
                <a:lnTo>
                  <a:pt x="163656" y="77125"/>
                </a:lnTo>
                <a:lnTo>
                  <a:pt x="117079" y="117079"/>
                </a:lnTo>
                <a:lnTo>
                  <a:pt x="77125" y="163656"/>
                </a:lnTo>
                <a:lnTo>
                  <a:pt x="44617" y="216033"/>
                </a:lnTo>
                <a:lnTo>
                  <a:pt x="20378" y="273386"/>
                </a:lnTo>
                <a:lnTo>
                  <a:pt x="5231" y="334894"/>
                </a:lnTo>
                <a:lnTo>
                  <a:pt x="0" y="399732"/>
                </a:lnTo>
                <a:lnTo>
                  <a:pt x="1325" y="432513"/>
                </a:lnTo>
                <a:lnTo>
                  <a:pt x="11617" y="495783"/>
                </a:lnTo>
                <a:lnTo>
                  <a:pt x="31413" y="555314"/>
                </a:lnTo>
                <a:lnTo>
                  <a:pt x="59889" y="610282"/>
                </a:lnTo>
                <a:lnTo>
                  <a:pt x="96223" y="659862"/>
                </a:lnTo>
                <a:lnTo>
                  <a:pt x="139591" y="703233"/>
                </a:lnTo>
                <a:lnTo>
                  <a:pt x="189171" y="739569"/>
                </a:lnTo>
                <a:lnTo>
                  <a:pt x="244139" y="768048"/>
                </a:lnTo>
                <a:lnTo>
                  <a:pt x="303672" y="787846"/>
                </a:lnTo>
                <a:lnTo>
                  <a:pt x="366948" y="798139"/>
                </a:lnTo>
                <a:lnTo>
                  <a:pt x="399732" y="799464"/>
                </a:lnTo>
                <a:lnTo>
                  <a:pt x="432516" y="798139"/>
                </a:lnTo>
                <a:lnTo>
                  <a:pt x="495792" y="787846"/>
                </a:lnTo>
                <a:lnTo>
                  <a:pt x="555325" y="768048"/>
                </a:lnTo>
                <a:lnTo>
                  <a:pt x="610293" y="739569"/>
                </a:lnTo>
                <a:lnTo>
                  <a:pt x="659873" y="703233"/>
                </a:lnTo>
                <a:lnTo>
                  <a:pt x="703241" y="659862"/>
                </a:lnTo>
                <a:lnTo>
                  <a:pt x="739575" y="610282"/>
                </a:lnTo>
                <a:lnTo>
                  <a:pt x="768051" y="555314"/>
                </a:lnTo>
                <a:lnTo>
                  <a:pt x="787847" y="495783"/>
                </a:lnTo>
                <a:lnTo>
                  <a:pt x="798139" y="432513"/>
                </a:lnTo>
                <a:lnTo>
                  <a:pt x="799465" y="399732"/>
                </a:lnTo>
                <a:lnTo>
                  <a:pt x="798139" y="366948"/>
                </a:lnTo>
                <a:lnTo>
                  <a:pt x="787847" y="303672"/>
                </a:lnTo>
                <a:lnTo>
                  <a:pt x="768051" y="244139"/>
                </a:lnTo>
                <a:lnTo>
                  <a:pt x="739575" y="189171"/>
                </a:lnTo>
                <a:lnTo>
                  <a:pt x="703241" y="139591"/>
                </a:lnTo>
                <a:lnTo>
                  <a:pt x="659873" y="96223"/>
                </a:lnTo>
                <a:lnTo>
                  <a:pt x="610293" y="59889"/>
                </a:lnTo>
                <a:lnTo>
                  <a:pt x="555325" y="31413"/>
                </a:lnTo>
                <a:lnTo>
                  <a:pt x="495792" y="11617"/>
                </a:lnTo>
                <a:lnTo>
                  <a:pt x="432516" y="1325"/>
                </a:lnTo>
                <a:lnTo>
                  <a:pt x="399732" y="0"/>
                </a:lnTo>
                <a:close/>
              </a:path>
            </a:pathLst>
          </a:custGeom>
          <a:solidFill>
            <a:srgbClr val="F68F71"/>
          </a:solidFill>
        </p:spPr>
        <p:txBody>
          <a:bodyPr wrap="square" lIns="0" tIns="0" rIns="0" bIns="0" rtlCol="0">
            <a:noAutofit/>
          </a:bodyPr>
          <a:lstStyle/>
          <a:p>
            <a:endParaRPr/>
          </a:p>
        </p:txBody>
      </p:sp>
      <p:sp>
        <p:nvSpPr>
          <p:cNvPr id="7" name="object 7"/>
          <p:cNvSpPr txBox="1"/>
          <p:nvPr/>
        </p:nvSpPr>
        <p:spPr>
          <a:xfrm>
            <a:off x="1066800" y="2895600"/>
            <a:ext cx="1143000" cy="287655"/>
          </a:xfrm>
          <a:prstGeom prst="rect">
            <a:avLst/>
          </a:prstGeom>
        </p:spPr>
        <p:txBody>
          <a:bodyPr vert="horz" wrap="square" lIns="0" tIns="0" rIns="0" bIns="0" rtlCol="0">
            <a:noAutofit/>
          </a:bodyPr>
          <a:lstStyle/>
          <a:p>
            <a:pPr marL="12700">
              <a:lnSpc>
                <a:spcPct val="100000"/>
              </a:lnSpc>
            </a:pPr>
            <a:r>
              <a:rPr sz="2000" b="1" spc="-145" dirty="0" smtClean="0">
                <a:solidFill>
                  <a:srgbClr val="ED1D24"/>
                </a:solidFill>
                <a:latin typeface="Times New Roman"/>
                <a:cs typeface="Times New Roman"/>
              </a:rPr>
              <a:t>A</a:t>
            </a:r>
            <a:r>
              <a:rPr sz="2000" b="1" spc="0" dirty="0" smtClean="0">
                <a:solidFill>
                  <a:srgbClr val="ED1D24"/>
                </a:solidFill>
                <a:latin typeface="Times New Roman"/>
                <a:cs typeface="Times New Roman"/>
              </a:rPr>
              <a:t>l</a:t>
            </a:r>
            <a:r>
              <a:rPr sz="2000" b="1" spc="-20" dirty="0" smtClean="0">
                <a:solidFill>
                  <a:srgbClr val="ED1D24"/>
                </a:solidFill>
                <a:latin typeface="Times New Roman"/>
                <a:cs typeface="Times New Roman"/>
              </a:rPr>
              <a:t>c</a:t>
            </a:r>
            <a:r>
              <a:rPr sz="2000" b="1" spc="70" dirty="0" smtClean="0">
                <a:solidFill>
                  <a:srgbClr val="ED1D24"/>
                </a:solidFill>
                <a:latin typeface="Times New Roman"/>
                <a:cs typeface="Times New Roman"/>
              </a:rPr>
              <a:t>ohol</a:t>
            </a:r>
            <a:r>
              <a:rPr lang="en-US" sz="2000" b="1" spc="70" dirty="0" smtClean="0">
                <a:solidFill>
                  <a:srgbClr val="ED1D24"/>
                </a:solidFill>
                <a:latin typeface="Times New Roman"/>
                <a:cs typeface="Times New Roman"/>
              </a:rPr>
              <a:t> Costs</a:t>
            </a:r>
            <a:endParaRPr sz="2000" dirty="0">
              <a:latin typeface="Times New Roman"/>
              <a:cs typeface="Times New Roman"/>
            </a:endParaRPr>
          </a:p>
        </p:txBody>
      </p:sp>
      <p:sp>
        <p:nvSpPr>
          <p:cNvPr id="8" name="object 8"/>
          <p:cNvSpPr txBox="1"/>
          <p:nvPr/>
        </p:nvSpPr>
        <p:spPr>
          <a:xfrm>
            <a:off x="4800600" y="2917285"/>
            <a:ext cx="1127349" cy="287655"/>
          </a:xfrm>
          <a:prstGeom prst="rect">
            <a:avLst/>
          </a:prstGeom>
        </p:spPr>
        <p:txBody>
          <a:bodyPr vert="horz" wrap="square" lIns="0" tIns="0" rIns="0" bIns="0" rtlCol="0">
            <a:noAutofit/>
          </a:bodyPr>
          <a:lstStyle/>
          <a:p>
            <a:pPr marL="12700">
              <a:lnSpc>
                <a:spcPct val="100000"/>
              </a:lnSpc>
            </a:pPr>
            <a:r>
              <a:rPr sz="2000" b="1" spc="-370" dirty="0" smtClean="0">
                <a:solidFill>
                  <a:srgbClr val="28AAE2"/>
                </a:solidFill>
                <a:latin typeface="Times New Roman"/>
                <a:cs typeface="Times New Roman"/>
              </a:rPr>
              <a:t>T</a:t>
            </a:r>
            <a:r>
              <a:rPr lang="en-US" sz="2000" b="1" spc="-370" dirty="0" smtClean="0">
                <a:solidFill>
                  <a:srgbClr val="28AAE2"/>
                </a:solidFill>
                <a:latin typeface="Times New Roman"/>
                <a:cs typeface="Times New Roman"/>
              </a:rPr>
              <a:t> </a:t>
            </a:r>
            <a:r>
              <a:rPr lang="en-US" sz="2000" b="1" spc="65" dirty="0" smtClean="0">
                <a:solidFill>
                  <a:srgbClr val="28AAE2"/>
                </a:solidFill>
                <a:latin typeface="Times New Roman"/>
                <a:cs typeface="Times New Roman"/>
              </a:rPr>
              <a:t>ob</a:t>
            </a:r>
            <a:r>
              <a:rPr sz="2000" b="1" spc="65" dirty="0" smtClean="0">
                <a:solidFill>
                  <a:srgbClr val="28AAE2"/>
                </a:solidFill>
                <a:latin typeface="Times New Roman"/>
                <a:cs typeface="Times New Roman"/>
              </a:rPr>
              <a:t>a</a:t>
            </a:r>
            <a:r>
              <a:rPr sz="2000" b="1" spc="35" dirty="0" smtClean="0">
                <a:solidFill>
                  <a:srgbClr val="28AAE2"/>
                </a:solidFill>
                <a:latin typeface="Times New Roman"/>
                <a:cs typeface="Times New Roman"/>
              </a:rPr>
              <a:t>c</a:t>
            </a:r>
            <a:r>
              <a:rPr sz="2000" b="1" spc="-15" dirty="0" smtClean="0">
                <a:solidFill>
                  <a:srgbClr val="28AAE2"/>
                </a:solidFill>
                <a:latin typeface="Times New Roman"/>
                <a:cs typeface="Times New Roman"/>
              </a:rPr>
              <a:t>c</a:t>
            </a:r>
            <a:r>
              <a:rPr sz="2000" b="1" spc="135" dirty="0" smtClean="0">
                <a:solidFill>
                  <a:srgbClr val="28AAE2"/>
                </a:solidFill>
                <a:latin typeface="Times New Roman"/>
                <a:cs typeface="Times New Roman"/>
              </a:rPr>
              <a:t>o</a:t>
            </a:r>
            <a:r>
              <a:rPr lang="en-US" sz="2000" b="1" spc="135" dirty="0" smtClean="0">
                <a:solidFill>
                  <a:srgbClr val="28AAE2"/>
                </a:solidFill>
                <a:latin typeface="Times New Roman"/>
                <a:cs typeface="Times New Roman"/>
              </a:rPr>
              <a:t> Costs</a:t>
            </a:r>
            <a:endParaRPr sz="2000" dirty="0">
              <a:latin typeface="Times New Roman"/>
              <a:cs typeface="Times New Roman"/>
            </a:endParaRPr>
          </a:p>
        </p:txBody>
      </p:sp>
      <p:sp>
        <p:nvSpPr>
          <p:cNvPr id="9" name="object 9"/>
          <p:cNvSpPr txBox="1"/>
          <p:nvPr/>
        </p:nvSpPr>
        <p:spPr>
          <a:xfrm>
            <a:off x="1600200" y="4953000"/>
            <a:ext cx="762000" cy="516255"/>
          </a:xfrm>
          <a:prstGeom prst="rect">
            <a:avLst/>
          </a:prstGeom>
        </p:spPr>
        <p:txBody>
          <a:bodyPr vert="horz" wrap="square" lIns="0" tIns="0" rIns="0" bIns="0" rtlCol="0">
            <a:noAutofit/>
          </a:bodyPr>
          <a:lstStyle/>
          <a:p>
            <a:pPr marL="66040" marR="12700" indent="-53975">
              <a:lnSpc>
                <a:spcPts val="2000"/>
              </a:lnSpc>
            </a:pPr>
            <a:r>
              <a:rPr lang="en-US" sz="1800" b="1" spc="95" dirty="0" smtClean="0">
                <a:solidFill>
                  <a:srgbClr val="231F20"/>
                </a:solidFill>
                <a:latin typeface="Times New Roman"/>
                <a:cs typeface="Times New Roman"/>
              </a:rPr>
              <a:t>  </a:t>
            </a:r>
            <a:r>
              <a:rPr sz="1800" b="1" spc="95" dirty="0" smtClean="0">
                <a:solidFill>
                  <a:srgbClr val="231F20"/>
                </a:solidFill>
                <a:latin typeface="Times New Roman"/>
                <a:cs typeface="Times New Roman"/>
              </a:rPr>
              <a:t>$14</a:t>
            </a:r>
            <a:r>
              <a:rPr sz="1800" b="1" spc="45" dirty="0" smtClean="0">
                <a:solidFill>
                  <a:srgbClr val="231F20"/>
                </a:solidFill>
                <a:latin typeface="Times New Roman"/>
                <a:cs typeface="Times New Roman"/>
              </a:rPr>
              <a:t> </a:t>
            </a:r>
            <a:r>
              <a:rPr sz="1800" b="1" spc="20" dirty="0" smtClean="0">
                <a:solidFill>
                  <a:srgbClr val="231F20"/>
                </a:solidFill>
                <a:latin typeface="Times New Roman"/>
                <a:cs typeface="Times New Roman"/>
              </a:rPr>
              <a:t>bi</a:t>
            </a:r>
            <a:r>
              <a:rPr sz="1800" b="1" spc="-5" dirty="0" smtClean="0">
                <a:solidFill>
                  <a:srgbClr val="231F20"/>
                </a:solidFill>
                <a:latin typeface="Times New Roman"/>
                <a:cs typeface="Times New Roman"/>
              </a:rPr>
              <a:t>l</a:t>
            </a:r>
            <a:r>
              <a:rPr lang="en-US" b="1" spc="15" dirty="0" smtClean="0">
                <a:solidFill>
                  <a:srgbClr val="231F20"/>
                </a:solidFill>
                <a:latin typeface="Times New Roman"/>
                <a:cs typeface="Times New Roman"/>
              </a:rPr>
              <a:t>lion</a:t>
            </a:r>
            <a:endParaRPr sz="1800" dirty="0">
              <a:latin typeface="Times New Roman"/>
              <a:cs typeface="Times New Roman"/>
            </a:endParaRPr>
          </a:p>
        </p:txBody>
      </p:sp>
      <p:sp>
        <p:nvSpPr>
          <p:cNvPr id="10" name="object 10"/>
          <p:cNvSpPr txBox="1"/>
          <p:nvPr/>
        </p:nvSpPr>
        <p:spPr>
          <a:xfrm>
            <a:off x="1143000" y="4038600"/>
            <a:ext cx="537845" cy="288925"/>
          </a:xfrm>
          <a:prstGeom prst="rect">
            <a:avLst/>
          </a:prstGeom>
        </p:spPr>
        <p:txBody>
          <a:bodyPr vert="horz" wrap="square" lIns="0" tIns="0" rIns="0" bIns="0" rtlCol="0">
            <a:noAutofit/>
          </a:bodyPr>
          <a:lstStyle/>
          <a:p>
            <a:pPr marL="12700">
              <a:lnSpc>
                <a:spcPct val="100000"/>
              </a:lnSpc>
            </a:pPr>
            <a:r>
              <a:rPr sz="1800" spc="-180" dirty="0" smtClean="0">
                <a:solidFill>
                  <a:srgbClr val="FFFFFF"/>
                </a:solidFill>
                <a:latin typeface="Times New Roman"/>
                <a:cs typeface="Times New Roman"/>
              </a:rPr>
              <a:t>C</a:t>
            </a:r>
            <a:r>
              <a:rPr sz="1800" spc="45" dirty="0" smtClean="0">
                <a:solidFill>
                  <a:srgbClr val="FFFFFF"/>
                </a:solidFill>
                <a:latin typeface="Times New Roman"/>
                <a:cs typeface="Times New Roman"/>
              </a:rPr>
              <a:t>osts</a:t>
            </a:r>
            <a:endParaRPr sz="1800" dirty="0">
              <a:latin typeface="Times New Roman"/>
              <a:cs typeface="Times New Roman"/>
            </a:endParaRPr>
          </a:p>
        </p:txBody>
      </p:sp>
      <p:sp>
        <p:nvSpPr>
          <p:cNvPr id="11" name="object 11"/>
          <p:cNvSpPr txBox="1"/>
          <p:nvPr/>
        </p:nvSpPr>
        <p:spPr>
          <a:xfrm>
            <a:off x="1524000" y="5638800"/>
            <a:ext cx="944244" cy="288925"/>
          </a:xfrm>
          <a:prstGeom prst="rect">
            <a:avLst/>
          </a:prstGeom>
        </p:spPr>
        <p:txBody>
          <a:bodyPr vert="horz" wrap="square" lIns="0" tIns="0" rIns="0" bIns="0" rtlCol="0">
            <a:noAutofit/>
          </a:bodyPr>
          <a:lstStyle/>
          <a:p>
            <a:pPr marL="12700">
              <a:lnSpc>
                <a:spcPct val="100000"/>
              </a:lnSpc>
            </a:pPr>
            <a:r>
              <a:rPr sz="1800" spc="-235" dirty="0" smtClean="0">
                <a:solidFill>
                  <a:srgbClr val="000000"/>
                </a:solidFill>
                <a:latin typeface="Times New Roman"/>
                <a:cs typeface="Times New Roman"/>
              </a:rPr>
              <a:t>R</a:t>
            </a:r>
            <a:r>
              <a:rPr sz="1800" spc="30" dirty="0" smtClean="0">
                <a:solidFill>
                  <a:srgbClr val="000000"/>
                </a:solidFill>
                <a:latin typeface="Times New Roman"/>
                <a:cs typeface="Times New Roman"/>
              </a:rPr>
              <a:t>e</a:t>
            </a:r>
            <a:r>
              <a:rPr sz="1800" spc="15" dirty="0" smtClean="0">
                <a:solidFill>
                  <a:srgbClr val="000000"/>
                </a:solidFill>
                <a:latin typeface="Times New Roman"/>
                <a:cs typeface="Times New Roman"/>
              </a:rPr>
              <a:t>v</a:t>
            </a:r>
            <a:r>
              <a:rPr sz="1800" spc="80" dirty="0" smtClean="0">
                <a:solidFill>
                  <a:srgbClr val="000000"/>
                </a:solidFill>
                <a:latin typeface="Times New Roman"/>
                <a:cs typeface="Times New Roman"/>
              </a:rPr>
              <a:t>enues</a:t>
            </a:r>
            <a:endParaRPr sz="1800" dirty="0">
              <a:solidFill>
                <a:srgbClr val="000000"/>
              </a:solidFill>
              <a:latin typeface="Times New Roman"/>
              <a:cs typeface="Times New Roman"/>
            </a:endParaRPr>
          </a:p>
        </p:txBody>
      </p:sp>
      <p:sp>
        <p:nvSpPr>
          <p:cNvPr id="12" name="object 12"/>
          <p:cNvSpPr txBox="1"/>
          <p:nvPr/>
        </p:nvSpPr>
        <p:spPr>
          <a:xfrm>
            <a:off x="5181600" y="4821320"/>
            <a:ext cx="762000" cy="516255"/>
          </a:xfrm>
          <a:prstGeom prst="rect">
            <a:avLst/>
          </a:prstGeom>
        </p:spPr>
        <p:txBody>
          <a:bodyPr vert="horz" wrap="square" lIns="0" tIns="0" rIns="0" bIns="0" rtlCol="0">
            <a:noAutofit/>
          </a:bodyPr>
          <a:lstStyle/>
          <a:p>
            <a:pPr marL="66040" marR="12700" indent="-53975" algn="ctr">
              <a:lnSpc>
                <a:spcPts val="2000"/>
              </a:lnSpc>
            </a:pPr>
            <a:r>
              <a:rPr sz="1800" b="1" spc="95" dirty="0" smtClean="0">
                <a:solidFill>
                  <a:srgbClr val="000000"/>
                </a:solidFill>
                <a:latin typeface="Times New Roman"/>
                <a:cs typeface="Times New Roman"/>
              </a:rPr>
              <a:t>$25</a:t>
            </a:r>
            <a:r>
              <a:rPr sz="1800" b="1" spc="45" dirty="0" smtClean="0">
                <a:solidFill>
                  <a:srgbClr val="000000"/>
                </a:solidFill>
                <a:latin typeface="Times New Roman"/>
                <a:cs typeface="Times New Roman"/>
              </a:rPr>
              <a:t> </a:t>
            </a:r>
            <a:r>
              <a:rPr sz="1800" b="1" spc="20" dirty="0" smtClean="0">
                <a:solidFill>
                  <a:srgbClr val="000000"/>
                </a:solidFill>
                <a:latin typeface="Times New Roman"/>
                <a:cs typeface="Times New Roman"/>
              </a:rPr>
              <a:t>bi</a:t>
            </a:r>
            <a:r>
              <a:rPr sz="1800" b="1" spc="-5" dirty="0" smtClean="0">
                <a:solidFill>
                  <a:srgbClr val="000000"/>
                </a:solidFill>
                <a:latin typeface="Times New Roman"/>
                <a:cs typeface="Times New Roman"/>
              </a:rPr>
              <a:t>l</a:t>
            </a:r>
            <a:r>
              <a:rPr lang="en-US" b="1" spc="15" dirty="0" smtClean="0">
                <a:solidFill>
                  <a:srgbClr val="000000"/>
                </a:solidFill>
                <a:latin typeface="Times New Roman"/>
                <a:cs typeface="Times New Roman"/>
              </a:rPr>
              <a:t>lion</a:t>
            </a:r>
            <a:endParaRPr sz="1800" dirty="0">
              <a:solidFill>
                <a:srgbClr val="000000"/>
              </a:solidFill>
              <a:latin typeface="Times New Roman"/>
              <a:cs typeface="Times New Roman"/>
            </a:endParaRPr>
          </a:p>
        </p:txBody>
      </p:sp>
      <p:sp>
        <p:nvSpPr>
          <p:cNvPr id="13" name="object 13"/>
          <p:cNvSpPr txBox="1"/>
          <p:nvPr/>
        </p:nvSpPr>
        <p:spPr>
          <a:xfrm>
            <a:off x="6705600" y="3657600"/>
            <a:ext cx="1149482" cy="829088"/>
          </a:xfrm>
          <a:prstGeom prst="rect">
            <a:avLst/>
          </a:prstGeom>
        </p:spPr>
        <p:txBody>
          <a:bodyPr vert="horz" wrap="square" lIns="0" tIns="0" rIns="0" bIns="0" rtlCol="0">
            <a:noAutofit/>
          </a:bodyPr>
          <a:lstStyle/>
          <a:p>
            <a:pPr algn="ctr">
              <a:lnSpc>
                <a:spcPct val="100000"/>
              </a:lnSpc>
            </a:pPr>
            <a:r>
              <a:rPr sz="3000" b="1" spc="95" dirty="0" smtClean="0">
                <a:solidFill>
                  <a:srgbClr val="FFFFFF"/>
                </a:solidFill>
                <a:latin typeface="Times New Roman"/>
                <a:cs typeface="Times New Roman"/>
              </a:rPr>
              <a:t>$200</a:t>
            </a:r>
            <a:endParaRPr sz="3000" dirty="0">
              <a:latin typeface="Times New Roman"/>
              <a:cs typeface="Times New Roman"/>
            </a:endParaRPr>
          </a:p>
          <a:p>
            <a:pPr marL="45720" algn="ctr">
              <a:lnSpc>
                <a:spcPts val="2000"/>
              </a:lnSpc>
            </a:pPr>
            <a:r>
              <a:rPr sz="3000" b="1" spc="20" dirty="0" smtClean="0">
                <a:solidFill>
                  <a:srgbClr val="FFFFFF"/>
                </a:solidFill>
                <a:latin typeface="Times New Roman"/>
                <a:cs typeface="Times New Roman"/>
              </a:rPr>
              <a:t>bi</a:t>
            </a:r>
            <a:r>
              <a:rPr sz="3000" b="1" spc="-5" dirty="0" smtClean="0">
                <a:solidFill>
                  <a:srgbClr val="FFFFFF"/>
                </a:solidFill>
                <a:latin typeface="Times New Roman"/>
                <a:cs typeface="Times New Roman"/>
              </a:rPr>
              <a:t>l</a:t>
            </a:r>
            <a:r>
              <a:rPr lang="en-US" sz="3000" b="1" spc="15" dirty="0" smtClean="0">
                <a:solidFill>
                  <a:srgbClr val="FFFFFF"/>
                </a:solidFill>
                <a:latin typeface="Times New Roman"/>
                <a:cs typeface="Times New Roman"/>
              </a:rPr>
              <a:t>lion</a:t>
            </a:r>
            <a:endParaRPr sz="3000" dirty="0">
              <a:latin typeface="Times New Roman"/>
              <a:cs typeface="Times New Roman"/>
            </a:endParaRPr>
          </a:p>
        </p:txBody>
      </p:sp>
      <p:sp>
        <p:nvSpPr>
          <p:cNvPr id="14" name="object 14"/>
          <p:cNvSpPr txBox="1"/>
          <p:nvPr/>
        </p:nvSpPr>
        <p:spPr>
          <a:xfrm>
            <a:off x="2590800" y="3429000"/>
            <a:ext cx="1295400" cy="1371600"/>
          </a:xfrm>
          <a:prstGeom prst="rect">
            <a:avLst/>
          </a:prstGeom>
        </p:spPr>
        <p:txBody>
          <a:bodyPr vert="horz" wrap="square" lIns="0" tIns="0" rIns="0" bIns="0" rtlCol="0">
            <a:noAutofit/>
          </a:bodyPr>
          <a:lstStyle/>
          <a:p>
            <a:pPr algn="ctr">
              <a:lnSpc>
                <a:spcPct val="100000"/>
              </a:lnSpc>
            </a:pPr>
            <a:r>
              <a:rPr sz="3000" b="1" spc="95" dirty="0" smtClean="0">
                <a:solidFill>
                  <a:srgbClr val="FFFFFF"/>
                </a:solidFill>
                <a:latin typeface="Times New Roman"/>
                <a:cs typeface="Times New Roman"/>
              </a:rPr>
              <a:t>$185</a:t>
            </a:r>
            <a:endParaRPr sz="3000" dirty="0">
              <a:latin typeface="Times New Roman"/>
              <a:cs typeface="Times New Roman"/>
            </a:endParaRPr>
          </a:p>
          <a:p>
            <a:pPr marL="45720" algn="ctr">
              <a:lnSpc>
                <a:spcPts val="2000"/>
              </a:lnSpc>
            </a:pPr>
            <a:r>
              <a:rPr sz="3000" b="1" spc="20" dirty="0" smtClean="0">
                <a:solidFill>
                  <a:srgbClr val="FFFFFF"/>
                </a:solidFill>
                <a:latin typeface="Times New Roman"/>
                <a:cs typeface="Times New Roman"/>
              </a:rPr>
              <a:t>bi</a:t>
            </a:r>
            <a:r>
              <a:rPr sz="3000" b="1" spc="-5" dirty="0" smtClean="0">
                <a:solidFill>
                  <a:srgbClr val="FFFFFF"/>
                </a:solidFill>
                <a:latin typeface="Times New Roman"/>
                <a:cs typeface="Times New Roman"/>
              </a:rPr>
              <a:t>l</a:t>
            </a:r>
            <a:r>
              <a:rPr lang="en-US" sz="3000" b="1" spc="15" dirty="0" smtClean="0">
                <a:solidFill>
                  <a:srgbClr val="FFFFFF"/>
                </a:solidFill>
                <a:latin typeface="Times New Roman"/>
                <a:cs typeface="Times New Roman"/>
              </a:rPr>
              <a:t>lion</a:t>
            </a:r>
            <a:endParaRPr sz="3000" dirty="0">
              <a:latin typeface="Times New Roman"/>
              <a:cs typeface="Times New Roman"/>
            </a:endParaRPr>
          </a:p>
        </p:txBody>
      </p:sp>
      <p:sp>
        <p:nvSpPr>
          <p:cNvPr id="16" name="Slide Number Placeholder 15"/>
          <p:cNvSpPr>
            <a:spLocks noGrp="1"/>
          </p:cNvSpPr>
          <p:nvPr>
            <p:ph type="sldNum" sz="quarter" idx="12"/>
          </p:nvPr>
        </p:nvSpPr>
        <p:spPr/>
        <p:txBody>
          <a:bodyPr/>
          <a:lstStyle/>
          <a:p>
            <a:fld id="{4226F133-244D-4A4C-B618-CB5A3EE004CC}" type="slidenum">
              <a:rPr lang="en-US" smtClean="0"/>
              <a:pPr/>
              <a:t>15</a:t>
            </a:fld>
            <a:endParaRPr lang="en-US" dirty="0"/>
          </a:p>
        </p:txBody>
      </p:sp>
      <p:sp>
        <p:nvSpPr>
          <p:cNvPr id="17" name="object 11"/>
          <p:cNvSpPr txBox="1"/>
          <p:nvPr/>
        </p:nvSpPr>
        <p:spPr>
          <a:xfrm>
            <a:off x="5029200" y="5715000"/>
            <a:ext cx="944244" cy="288925"/>
          </a:xfrm>
          <a:prstGeom prst="rect">
            <a:avLst/>
          </a:prstGeom>
        </p:spPr>
        <p:txBody>
          <a:bodyPr vert="horz" wrap="square" lIns="0" tIns="0" rIns="0" bIns="0" rtlCol="0">
            <a:noAutofit/>
          </a:bodyPr>
          <a:lstStyle/>
          <a:p>
            <a:pPr marL="12700">
              <a:lnSpc>
                <a:spcPct val="100000"/>
              </a:lnSpc>
            </a:pPr>
            <a:r>
              <a:rPr sz="1800" spc="-235" dirty="0" smtClean="0">
                <a:solidFill>
                  <a:srgbClr val="000000"/>
                </a:solidFill>
                <a:latin typeface="Times New Roman"/>
                <a:cs typeface="Times New Roman"/>
              </a:rPr>
              <a:t>R</a:t>
            </a:r>
            <a:r>
              <a:rPr sz="1800" spc="30" dirty="0" smtClean="0">
                <a:solidFill>
                  <a:srgbClr val="000000"/>
                </a:solidFill>
                <a:latin typeface="Times New Roman"/>
                <a:cs typeface="Times New Roman"/>
              </a:rPr>
              <a:t>e</a:t>
            </a:r>
            <a:r>
              <a:rPr sz="1800" spc="15" dirty="0" smtClean="0">
                <a:solidFill>
                  <a:srgbClr val="000000"/>
                </a:solidFill>
                <a:latin typeface="Times New Roman"/>
                <a:cs typeface="Times New Roman"/>
              </a:rPr>
              <a:t>v</a:t>
            </a:r>
            <a:r>
              <a:rPr sz="1800" spc="80" dirty="0" smtClean="0">
                <a:solidFill>
                  <a:srgbClr val="000000"/>
                </a:solidFill>
                <a:latin typeface="Times New Roman"/>
                <a:cs typeface="Times New Roman"/>
              </a:rPr>
              <a:t>enues</a:t>
            </a:r>
            <a:endParaRPr sz="1800" dirty="0">
              <a:solidFill>
                <a:srgbClr val="000000"/>
              </a:solidFill>
              <a:latin typeface="Times New Roman"/>
              <a:cs typeface="Times New Roman"/>
            </a:endParaRPr>
          </a:p>
        </p:txBody>
      </p:sp>
    </p:spTree>
    <p:extLst>
      <p:ext uri="{BB962C8B-B14F-4D97-AF65-F5344CB8AC3E}">
        <p14:creationId xmlns:p14="http://schemas.microsoft.com/office/powerpoint/2010/main" val="30696089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4234" y="3939322"/>
            <a:ext cx="4113738" cy="1983105"/>
          </a:xfrm>
          <a:prstGeom prst="rect">
            <a:avLst/>
          </a:prstGeom>
        </p:spPr>
        <p:txBody>
          <a:bodyPr vert="horz" wrap="square" lIns="0" tIns="0" rIns="0" bIns="0" rtlCol="0">
            <a:noAutofit/>
          </a:bodyPr>
          <a:lstStyle/>
          <a:p>
            <a:pPr marL="12700" marR="12700" indent="0" algn="ctr">
              <a:lnSpc>
                <a:spcPct val="98900"/>
              </a:lnSpc>
            </a:pPr>
            <a:r>
              <a:rPr sz="6450" b="1" spc="-350" dirty="0" smtClean="0">
                <a:solidFill>
                  <a:srgbClr val="ED1D24"/>
                </a:solidFill>
                <a:latin typeface="Times New Roman"/>
                <a:cs typeface="Times New Roman"/>
              </a:rPr>
              <a:t>2.7</a:t>
            </a:r>
            <a:r>
              <a:rPr sz="6450" b="1" spc="-585" dirty="0" smtClean="0">
                <a:solidFill>
                  <a:srgbClr val="ED1D24"/>
                </a:solidFill>
                <a:latin typeface="Times New Roman"/>
                <a:cs typeface="Times New Roman"/>
              </a:rPr>
              <a:t> </a:t>
            </a:r>
            <a:r>
              <a:rPr sz="6450" b="1" spc="-500" dirty="0" smtClean="0">
                <a:solidFill>
                  <a:srgbClr val="ED1D24"/>
                </a:solidFill>
                <a:latin typeface="Times New Roman"/>
                <a:cs typeface="Times New Roman"/>
              </a:rPr>
              <a:t>million</a:t>
            </a:r>
            <a:r>
              <a:rPr sz="6450" b="1" spc="-295" dirty="0" smtClean="0">
                <a:solidFill>
                  <a:srgbClr val="ED1D24"/>
                </a:solidFill>
                <a:latin typeface="Times New Roman"/>
                <a:cs typeface="Times New Roman"/>
              </a:rPr>
              <a:t> </a:t>
            </a:r>
            <a:endParaRPr lang="en-US" sz="6450" b="1" spc="-295" dirty="0" smtClean="0">
              <a:solidFill>
                <a:srgbClr val="ED1D24"/>
              </a:solidFill>
              <a:latin typeface="Times New Roman"/>
              <a:cs typeface="Times New Roman"/>
            </a:endParaRPr>
          </a:p>
          <a:p>
            <a:pPr marL="12700" marR="12700" indent="0" algn="ctr">
              <a:lnSpc>
                <a:spcPct val="98900"/>
              </a:lnSpc>
            </a:pPr>
            <a:r>
              <a:rPr lang="en-US" sz="2000" spc="-220" dirty="0" smtClean="0">
                <a:latin typeface="Georgia"/>
                <a:cs typeface="Georgia"/>
              </a:rPr>
              <a:t>Yearly</a:t>
            </a:r>
            <a:endParaRPr sz="2000" dirty="0">
              <a:latin typeface="Georgia"/>
              <a:cs typeface="Georgia"/>
            </a:endParaRPr>
          </a:p>
        </p:txBody>
      </p:sp>
      <p:sp>
        <p:nvSpPr>
          <p:cNvPr id="3" name="object 3"/>
          <p:cNvSpPr txBox="1"/>
          <p:nvPr/>
        </p:nvSpPr>
        <p:spPr>
          <a:xfrm>
            <a:off x="5533233" y="3928509"/>
            <a:ext cx="2925175" cy="1577975"/>
          </a:xfrm>
          <a:prstGeom prst="rect">
            <a:avLst/>
          </a:prstGeom>
        </p:spPr>
        <p:txBody>
          <a:bodyPr vert="horz" wrap="square" lIns="0" tIns="0" rIns="0" bIns="0" rtlCol="0">
            <a:noAutofit/>
          </a:bodyPr>
          <a:lstStyle/>
          <a:p>
            <a:pPr marR="0" algn="ctr">
              <a:lnSpc>
                <a:spcPct val="100000"/>
              </a:lnSpc>
            </a:pPr>
            <a:r>
              <a:rPr lang="en-US" sz="6450" b="1" spc="-420" dirty="0" smtClean="0">
                <a:solidFill>
                  <a:srgbClr val="28AAE2"/>
                </a:solidFill>
                <a:latin typeface="Times New Roman"/>
                <a:cs typeface="Times New Roman"/>
              </a:rPr>
              <a:t>847</a:t>
            </a:r>
            <a:r>
              <a:rPr sz="6450" b="1" spc="-420" dirty="0" smtClean="0">
                <a:solidFill>
                  <a:srgbClr val="28AAE2"/>
                </a:solidFill>
                <a:latin typeface="Times New Roman"/>
                <a:cs typeface="Times New Roman"/>
              </a:rPr>
              <a:t>,000</a:t>
            </a:r>
            <a:endParaRPr sz="6450" dirty="0">
              <a:latin typeface="Times New Roman"/>
              <a:cs typeface="Times New Roman"/>
            </a:endParaRPr>
          </a:p>
          <a:p>
            <a:pPr>
              <a:lnSpc>
                <a:spcPts val="600"/>
              </a:lnSpc>
              <a:spcBef>
                <a:spcPts val="8"/>
              </a:spcBef>
            </a:pPr>
            <a:endParaRPr sz="600" dirty="0"/>
          </a:p>
          <a:p>
            <a:pPr marL="313690" marR="313690" indent="0" algn="ctr">
              <a:lnSpc>
                <a:spcPts val="2000"/>
              </a:lnSpc>
            </a:pPr>
            <a:r>
              <a:rPr lang="en-US" sz="2000" spc="-150" dirty="0" smtClean="0">
                <a:latin typeface="Times New Roman"/>
                <a:cs typeface="Times New Roman"/>
              </a:rPr>
              <a:t>Yearly</a:t>
            </a:r>
            <a:endParaRPr sz="2000" dirty="0">
              <a:latin typeface="Times New Roman"/>
              <a:cs typeface="Times New Roman"/>
            </a:endParaRPr>
          </a:p>
        </p:txBody>
      </p:sp>
      <p:sp>
        <p:nvSpPr>
          <p:cNvPr id="5" name="object 5"/>
          <p:cNvSpPr/>
          <p:nvPr/>
        </p:nvSpPr>
        <p:spPr>
          <a:xfrm>
            <a:off x="228600" y="2507518"/>
            <a:ext cx="5304633" cy="1531082"/>
          </a:xfrm>
          <a:custGeom>
            <a:avLst/>
            <a:gdLst/>
            <a:ahLst/>
            <a:cxnLst/>
            <a:rect l="l" t="t" r="r" b="b"/>
            <a:pathLst>
              <a:path w="5069000" h="1460500">
                <a:moveTo>
                  <a:pt x="1404564" y="1435099"/>
                </a:moveTo>
                <a:lnTo>
                  <a:pt x="1149037" y="1435099"/>
                </a:lnTo>
                <a:lnTo>
                  <a:pt x="1168936" y="1447799"/>
                </a:lnTo>
                <a:lnTo>
                  <a:pt x="1189481" y="1460499"/>
                </a:lnTo>
                <a:lnTo>
                  <a:pt x="1352300" y="1460499"/>
                </a:lnTo>
                <a:lnTo>
                  <a:pt x="1370175" y="1447799"/>
                </a:lnTo>
                <a:lnTo>
                  <a:pt x="1387607" y="1447799"/>
                </a:lnTo>
                <a:lnTo>
                  <a:pt x="1404564" y="1435099"/>
                </a:lnTo>
                <a:close/>
              </a:path>
              <a:path w="5069000" h="1460500">
                <a:moveTo>
                  <a:pt x="4363550" y="1231899"/>
                </a:moveTo>
                <a:lnTo>
                  <a:pt x="3753789" y="1231899"/>
                </a:lnTo>
                <a:lnTo>
                  <a:pt x="3759502" y="1244599"/>
                </a:lnTo>
                <a:lnTo>
                  <a:pt x="3766526" y="1269999"/>
                </a:lnTo>
                <a:lnTo>
                  <a:pt x="3774811" y="1282699"/>
                </a:lnTo>
                <a:lnTo>
                  <a:pt x="3784307" y="1308099"/>
                </a:lnTo>
                <a:lnTo>
                  <a:pt x="3794963" y="1320799"/>
                </a:lnTo>
                <a:lnTo>
                  <a:pt x="3806730" y="1333499"/>
                </a:lnTo>
                <a:lnTo>
                  <a:pt x="3819558" y="1358899"/>
                </a:lnTo>
                <a:lnTo>
                  <a:pt x="3833397" y="1371599"/>
                </a:lnTo>
                <a:lnTo>
                  <a:pt x="3863905" y="1396999"/>
                </a:lnTo>
                <a:lnTo>
                  <a:pt x="3897854" y="1422399"/>
                </a:lnTo>
                <a:lnTo>
                  <a:pt x="3915994" y="1435099"/>
                </a:lnTo>
                <a:lnTo>
                  <a:pt x="3934844" y="1435099"/>
                </a:lnTo>
                <a:lnTo>
                  <a:pt x="3954354" y="1447799"/>
                </a:lnTo>
                <a:lnTo>
                  <a:pt x="3974473" y="1460499"/>
                </a:lnTo>
                <a:lnTo>
                  <a:pt x="4132188" y="1460499"/>
                </a:lnTo>
                <a:lnTo>
                  <a:pt x="4155014" y="1447799"/>
                </a:lnTo>
                <a:lnTo>
                  <a:pt x="4177114" y="1447799"/>
                </a:lnTo>
                <a:lnTo>
                  <a:pt x="4218858" y="1422399"/>
                </a:lnTo>
                <a:lnTo>
                  <a:pt x="4256864" y="1396999"/>
                </a:lnTo>
                <a:lnTo>
                  <a:pt x="4290575" y="1371599"/>
                </a:lnTo>
                <a:lnTo>
                  <a:pt x="4305647" y="1346199"/>
                </a:lnTo>
                <a:lnTo>
                  <a:pt x="4319436" y="1333499"/>
                </a:lnTo>
                <a:lnTo>
                  <a:pt x="4331874" y="1308099"/>
                </a:lnTo>
                <a:lnTo>
                  <a:pt x="4342891" y="1295399"/>
                </a:lnTo>
                <a:lnTo>
                  <a:pt x="4352416" y="1269999"/>
                </a:lnTo>
                <a:lnTo>
                  <a:pt x="4360382" y="1244599"/>
                </a:lnTo>
                <a:lnTo>
                  <a:pt x="4363550" y="1231899"/>
                </a:lnTo>
                <a:close/>
              </a:path>
              <a:path w="5069000" h="1460500">
                <a:moveTo>
                  <a:pt x="4020395" y="457199"/>
                </a:moveTo>
                <a:lnTo>
                  <a:pt x="200837" y="457199"/>
                </a:lnTo>
                <a:lnTo>
                  <a:pt x="137401" y="584199"/>
                </a:lnTo>
                <a:lnTo>
                  <a:pt x="116243" y="761999"/>
                </a:lnTo>
                <a:lnTo>
                  <a:pt x="52870" y="800099"/>
                </a:lnTo>
                <a:lnTo>
                  <a:pt x="0" y="876299"/>
                </a:lnTo>
                <a:lnTo>
                  <a:pt x="21158" y="1092199"/>
                </a:lnTo>
                <a:lnTo>
                  <a:pt x="56375" y="1117599"/>
                </a:lnTo>
                <a:lnTo>
                  <a:pt x="147967" y="1142999"/>
                </a:lnTo>
                <a:lnTo>
                  <a:pt x="197307" y="1193799"/>
                </a:lnTo>
                <a:lnTo>
                  <a:pt x="968425" y="1219199"/>
                </a:lnTo>
                <a:lnTo>
                  <a:pt x="973629" y="1231899"/>
                </a:lnTo>
                <a:lnTo>
                  <a:pt x="980232" y="1257299"/>
                </a:lnTo>
                <a:lnTo>
                  <a:pt x="988181" y="1282699"/>
                </a:lnTo>
                <a:lnTo>
                  <a:pt x="997422" y="1295399"/>
                </a:lnTo>
                <a:lnTo>
                  <a:pt x="1007900" y="1320799"/>
                </a:lnTo>
                <a:lnTo>
                  <a:pt x="1019563" y="1333499"/>
                </a:lnTo>
                <a:lnTo>
                  <a:pt x="1032356" y="1346199"/>
                </a:lnTo>
                <a:lnTo>
                  <a:pt x="1046225" y="1371599"/>
                </a:lnTo>
                <a:lnTo>
                  <a:pt x="1061117" y="1384299"/>
                </a:lnTo>
                <a:lnTo>
                  <a:pt x="1076979" y="1396999"/>
                </a:lnTo>
                <a:lnTo>
                  <a:pt x="1093755" y="1409699"/>
                </a:lnTo>
                <a:lnTo>
                  <a:pt x="1111393" y="1422399"/>
                </a:lnTo>
                <a:lnTo>
                  <a:pt x="1129838" y="1435099"/>
                </a:lnTo>
                <a:lnTo>
                  <a:pt x="1421012" y="1435099"/>
                </a:lnTo>
                <a:lnTo>
                  <a:pt x="1436917" y="1422399"/>
                </a:lnTo>
                <a:lnTo>
                  <a:pt x="1452246" y="1409699"/>
                </a:lnTo>
                <a:lnTo>
                  <a:pt x="1466966" y="1396999"/>
                </a:lnTo>
                <a:lnTo>
                  <a:pt x="1481042" y="1396999"/>
                </a:lnTo>
                <a:lnTo>
                  <a:pt x="1494443" y="1384299"/>
                </a:lnTo>
                <a:lnTo>
                  <a:pt x="1507133" y="1371599"/>
                </a:lnTo>
                <a:lnTo>
                  <a:pt x="1519080" y="1358899"/>
                </a:lnTo>
                <a:lnTo>
                  <a:pt x="1530250" y="1333499"/>
                </a:lnTo>
                <a:lnTo>
                  <a:pt x="1540610" y="1320799"/>
                </a:lnTo>
                <a:lnTo>
                  <a:pt x="1550126" y="1308099"/>
                </a:lnTo>
                <a:lnTo>
                  <a:pt x="1558765" y="1295399"/>
                </a:lnTo>
                <a:lnTo>
                  <a:pt x="1566494" y="1282699"/>
                </a:lnTo>
                <a:lnTo>
                  <a:pt x="3723627" y="1282699"/>
                </a:lnTo>
                <a:lnTo>
                  <a:pt x="3753789" y="1231899"/>
                </a:lnTo>
                <a:lnTo>
                  <a:pt x="4363550" y="1231899"/>
                </a:lnTo>
                <a:lnTo>
                  <a:pt x="4366718" y="1219199"/>
                </a:lnTo>
                <a:lnTo>
                  <a:pt x="4371355" y="1206499"/>
                </a:lnTo>
                <a:lnTo>
                  <a:pt x="4374222" y="1181099"/>
                </a:lnTo>
                <a:lnTo>
                  <a:pt x="4896739" y="1181099"/>
                </a:lnTo>
                <a:lnTo>
                  <a:pt x="4928463" y="1155699"/>
                </a:lnTo>
                <a:lnTo>
                  <a:pt x="5030622" y="1130299"/>
                </a:lnTo>
                <a:lnTo>
                  <a:pt x="5069000" y="1130299"/>
                </a:lnTo>
                <a:lnTo>
                  <a:pt x="5150370" y="1041399"/>
                </a:lnTo>
                <a:lnTo>
                  <a:pt x="5143360" y="812799"/>
                </a:lnTo>
                <a:lnTo>
                  <a:pt x="5104574" y="736599"/>
                </a:lnTo>
                <a:lnTo>
                  <a:pt x="5101251" y="736599"/>
                </a:lnTo>
                <a:lnTo>
                  <a:pt x="5097598" y="723899"/>
                </a:lnTo>
                <a:lnTo>
                  <a:pt x="5092001" y="711199"/>
                </a:lnTo>
                <a:lnTo>
                  <a:pt x="5084058" y="698499"/>
                </a:lnTo>
                <a:lnTo>
                  <a:pt x="5073366" y="673099"/>
                </a:lnTo>
                <a:lnTo>
                  <a:pt x="5059522" y="647699"/>
                </a:lnTo>
                <a:lnTo>
                  <a:pt x="5046881" y="634999"/>
                </a:lnTo>
                <a:lnTo>
                  <a:pt x="4847437" y="634999"/>
                </a:lnTo>
                <a:lnTo>
                  <a:pt x="4808819" y="609599"/>
                </a:lnTo>
                <a:lnTo>
                  <a:pt x="4758424" y="584199"/>
                </a:lnTo>
                <a:lnTo>
                  <a:pt x="4697741" y="571499"/>
                </a:lnTo>
                <a:lnTo>
                  <a:pt x="4628258" y="546099"/>
                </a:lnTo>
                <a:lnTo>
                  <a:pt x="4551460" y="533399"/>
                </a:lnTo>
                <a:lnTo>
                  <a:pt x="4020395" y="457199"/>
                </a:lnTo>
                <a:close/>
              </a:path>
              <a:path w="5069000" h="1460500">
                <a:moveTo>
                  <a:pt x="4896739" y="1181099"/>
                </a:moveTo>
                <a:lnTo>
                  <a:pt x="4442282" y="1181099"/>
                </a:lnTo>
                <a:lnTo>
                  <a:pt x="4481042" y="1219199"/>
                </a:lnTo>
                <a:lnTo>
                  <a:pt x="4896739" y="1181099"/>
                </a:lnTo>
                <a:close/>
              </a:path>
              <a:path w="5069000" h="1460500">
                <a:moveTo>
                  <a:pt x="5069000" y="1130299"/>
                </a:moveTo>
                <a:lnTo>
                  <a:pt x="5030622" y="1130299"/>
                </a:lnTo>
                <a:lnTo>
                  <a:pt x="5034127" y="1168399"/>
                </a:lnTo>
                <a:lnTo>
                  <a:pt x="5069000" y="1130299"/>
                </a:lnTo>
                <a:close/>
              </a:path>
              <a:path w="5069000" h="1460500">
                <a:moveTo>
                  <a:pt x="4905971" y="558799"/>
                </a:moveTo>
                <a:lnTo>
                  <a:pt x="4865593" y="558799"/>
                </a:lnTo>
                <a:lnTo>
                  <a:pt x="4859008" y="571499"/>
                </a:lnTo>
                <a:lnTo>
                  <a:pt x="4854824" y="584199"/>
                </a:lnTo>
                <a:lnTo>
                  <a:pt x="4852117" y="596899"/>
                </a:lnTo>
                <a:lnTo>
                  <a:pt x="4849963" y="609599"/>
                </a:lnTo>
                <a:lnTo>
                  <a:pt x="4847437" y="634999"/>
                </a:lnTo>
                <a:lnTo>
                  <a:pt x="5046881" y="634999"/>
                </a:lnTo>
                <a:lnTo>
                  <a:pt x="5033360" y="622299"/>
                </a:lnTo>
                <a:lnTo>
                  <a:pt x="5019593" y="609599"/>
                </a:lnTo>
                <a:lnTo>
                  <a:pt x="4967167" y="609599"/>
                </a:lnTo>
                <a:lnTo>
                  <a:pt x="4964584" y="596899"/>
                </a:lnTo>
                <a:lnTo>
                  <a:pt x="4958087" y="596899"/>
                </a:lnTo>
                <a:lnTo>
                  <a:pt x="4948326" y="584199"/>
                </a:lnTo>
                <a:lnTo>
                  <a:pt x="4935952" y="571499"/>
                </a:lnTo>
                <a:lnTo>
                  <a:pt x="4921617" y="571499"/>
                </a:lnTo>
                <a:lnTo>
                  <a:pt x="4905971" y="558799"/>
                </a:lnTo>
                <a:close/>
              </a:path>
              <a:path w="5069000" h="1460500">
                <a:moveTo>
                  <a:pt x="3852301" y="444499"/>
                </a:moveTo>
                <a:lnTo>
                  <a:pt x="221248" y="444499"/>
                </a:lnTo>
                <a:lnTo>
                  <a:pt x="210545" y="457199"/>
                </a:lnTo>
                <a:lnTo>
                  <a:pt x="3934055" y="457199"/>
                </a:lnTo>
                <a:lnTo>
                  <a:pt x="3852301" y="444499"/>
                </a:lnTo>
                <a:close/>
              </a:path>
              <a:path w="5069000" h="1460500">
                <a:moveTo>
                  <a:pt x="3708504" y="431799"/>
                </a:moveTo>
                <a:lnTo>
                  <a:pt x="249578" y="431799"/>
                </a:lnTo>
                <a:lnTo>
                  <a:pt x="234577" y="444499"/>
                </a:lnTo>
                <a:lnTo>
                  <a:pt x="3776621" y="444499"/>
                </a:lnTo>
                <a:lnTo>
                  <a:pt x="3708504" y="431799"/>
                </a:lnTo>
                <a:close/>
              </a:path>
              <a:path w="5069000" h="1460500">
                <a:moveTo>
                  <a:pt x="3541402" y="419099"/>
                </a:moveTo>
                <a:lnTo>
                  <a:pt x="280778" y="419099"/>
                </a:lnTo>
                <a:lnTo>
                  <a:pt x="265297" y="431799"/>
                </a:lnTo>
                <a:lnTo>
                  <a:pt x="3564397" y="431799"/>
                </a:lnTo>
                <a:lnTo>
                  <a:pt x="3541402" y="419099"/>
                </a:lnTo>
                <a:close/>
              </a:path>
              <a:path w="5069000" h="1460500">
                <a:moveTo>
                  <a:pt x="2822673" y="50799"/>
                </a:moveTo>
                <a:lnTo>
                  <a:pt x="1451406" y="50799"/>
                </a:lnTo>
                <a:lnTo>
                  <a:pt x="1423032" y="63499"/>
                </a:lnTo>
                <a:lnTo>
                  <a:pt x="1393083" y="76199"/>
                </a:lnTo>
                <a:lnTo>
                  <a:pt x="1361888" y="88899"/>
                </a:lnTo>
                <a:lnTo>
                  <a:pt x="1297066" y="114299"/>
                </a:lnTo>
                <a:lnTo>
                  <a:pt x="1231188" y="165099"/>
                </a:lnTo>
                <a:lnTo>
                  <a:pt x="1198671" y="177799"/>
                </a:lnTo>
                <a:lnTo>
                  <a:pt x="1166874" y="203199"/>
                </a:lnTo>
                <a:lnTo>
                  <a:pt x="1136122" y="228599"/>
                </a:lnTo>
                <a:lnTo>
                  <a:pt x="1106745" y="241299"/>
                </a:lnTo>
                <a:lnTo>
                  <a:pt x="1079069" y="266699"/>
                </a:lnTo>
                <a:lnTo>
                  <a:pt x="1053422" y="279399"/>
                </a:lnTo>
                <a:lnTo>
                  <a:pt x="1030132" y="304799"/>
                </a:lnTo>
                <a:lnTo>
                  <a:pt x="1009526" y="317499"/>
                </a:lnTo>
                <a:lnTo>
                  <a:pt x="991932" y="330199"/>
                </a:lnTo>
                <a:lnTo>
                  <a:pt x="977678" y="342899"/>
                </a:lnTo>
                <a:lnTo>
                  <a:pt x="967090" y="355599"/>
                </a:lnTo>
                <a:lnTo>
                  <a:pt x="958227" y="355599"/>
                </a:lnTo>
                <a:lnTo>
                  <a:pt x="857479" y="368299"/>
                </a:lnTo>
                <a:lnTo>
                  <a:pt x="730217" y="380999"/>
                </a:lnTo>
                <a:lnTo>
                  <a:pt x="633111" y="393699"/>
                </a:lnTo>
                <a:lnTo>
                  <a:pt x="583683" y="393699"/>
                </a:lnTo>
                <a:lnTo>
                  <a:pt x="534917" y="406399"/>
                </a:lnTo>
                <a:lnTo>
                  <a:pt x="443111" y="406399"/>
                </a:lnTo>
                <a:lnTo>
                  <a:pt x="401939" y="419099"/>
                </a:lnTo>
                <a:lnTo>
                  <a:pt x="3533406" y="419099"/>
                </a:lnTo>
                <a:lnTo>
                  <a:pt x="3357472" y="355599"/>
                </a:lnTo>
                <a:lnTo>
                  <a:pt x="3359786" y="342899"/>
                </a:lnTo>
                <a:lnTo>
                  <a:pt x="3363834" y="342899"/>
                </a:lnTo>
                <a:lnTo>
                  <a:pt x="3368607" y="330199"/>
                </a:lnTo>
                <a:lnTo>
                  <a:pt x="3373097" y="330199"/>
                </a:lnTo>
                <a:lnTo>
                  <a:pt x="3376296" y="317499"/>
                </a:lnTo>
                <a:lnTo>
                  <a:pt x="3377196" y="304799"/>
                </a:lnTo>
                <a:lnTo>
                  <a:pt x="3374788" y="292099"/>
                </a:lnTo>
                <a:lnTo>
                  <a:pt x="3264689" y="292099"/>
                </a:lnTo>
                <a:lnTo>
                  <a:pt x="3258372" y="279399"/>
                </a:lnTo>
                <a:lnTo>
                  <a:pt x="3250543" y="279399"/>
                </a:lnTo>
                <a:lnTo>
                  <a:pt x="3241044" y="266699"/>
                </a:lnTo>
                <a:lnTo>
                  <a:pt x="3229716" y="266699"/>
                </a:lnTo>
                <a:lnTo>
                  <a:pt x="3216404" y="253999"/>
                </a:lnTo>
                <a:lnTo>
                  <a:pt x="3200949" y="241299"/>
                </a:lnTo>
                <a:lnTo>
                  <a:pt x="3183194" y="241299"/>
                </a:lnTo>
                <a:lnTo>
                  <a:pt x="3162981" y="228599"/>
                </a:lnTo>
                <a:lnTo>
                  <a:pt x="3140154" y="203199"/>
                </a:lnTo>
                <a:lnTo>
                  <a:pt x="3114553" y="190499"/>
                </a:lnTo>
                <a:lnTo>
                  <a:pt x="3086023" y="177799"/>
                </a:lnTo>
                <a:lnTo>
                  <a:pt x="3059195" y="152399"/>
                </a:lnTo>
                <a:lnTo>
                  <a:pt x="2901415" y="76199"/>
                </a:lnTo>
                <a:lnTo>
                  <a:pt x="2875256" y="76199"/>
                </a:lnTo>
                <a:lnTo>
                  <a:pt x="2822673" y="50799"/>
                </a:lnTo>
                <a:close/>
              </a:path>
              <a:path w="5069000" h="1460500">
                <a:moveTo>
                  <a:pt x="3368065" y="279399"/>
                </a:moveTo>
                <a:lnTo>
                  <a:pt x="3291966" y="279399"/>
                </a:lnTo>
                <a:lnTo>
                  <a:pt x="3285283" y="292099"/>
                </a:lnTo>
                <a:lnTo>
                  <a:pt x="3374788" y="292099"/>
                </a:lnTo>
                <a:lnTo>
                  <a:pt x="3368065" y="279399"/>
                </a:lnTo>
                <a:close/>
              </a:path>
              <a:path w="5069000" h="1460500">
                <a:moveTo>
                  <a:pt x="3339785" y="266699"/>
                </a:moveTo>
                <a:lnTo>
                  <a:pt x="3312055" y="266699"/>
                </a:lnTo>
                <a:lnTo>
                  <a:pt x="3300956" y="279399"/>
                </a:lnTo>
                <a:lnTo>
                  <a:pt x="3356018" y="279399"/>
                </a:lnTo>
                <a:lnTo>
                  <a:pt x="3339785" y="266699"/>
                </a:lnTo>
                <a:close/>
              </a:path>
              <a:path w="5069000" h="1460500">
                <a:moveTo>
                  <a:pt x="2769457" y="38099"/>
                </a:moveTo>
                <a:lnTo>
                  <a:pt x="1521074" y="38099"/>
                </a:lnTo>
                <a:lnTo>
                  <a:pt x="1482690" y="50799"/>
                </a:lnTo>
                <a:lnTo>
                  <a:pt x="2796165" y="50799"/>
                </a:lnTo>
                <a:lnTo>
                  <a:pt x="2769457" y="38099"/>
                </a:lnTo>
                <a:close/>
              </a:path>
              <a:path w="5069000" h="1460500">
                <a:moveTo>
                  <a:pt x="2715270" y="25399"/>
                </a:moveTo>
                <a:lnTo>
                  <a:pt x="1616046" y="25399"/>
                </a:lnTo>
                <a:lnTo>
                  <a:pt x="1565784" y="38099"/>
                </a:lnTo>
                <a:lnTo>
                  <a:pt x="2742506" y="38099"/>
                </a:lnTo>
                <a:lnTo>
                  <a:pt x="2715270" y="25399"/>
                </a:lnTo>
                <a:close/>
              </a:path>
              <a:path w="5069000" h="1460500">
                <a:moveTo>
                  <a:pt x="2631426" y="12699"/>
                </a:moveTo>
                <a:lnTo>
                  <a:pt x="1792398" y="12699"/>
                </a:lnTo>
                <a:lnTo>
                  <a:pt x="1730127" y="25399"/>
                </a:lnTo>
                <a:lnTo>
                  <a:pt x="2659772" y="25399"/>
                </a:lnTo>
                <a:lnTo>
                  <a:pt x="2631426" y="12699"/>
                </a:lnTo>
                <a:close/>
              </a:path>
              <a:path w="5069000" h="1460500">
                <a:moveTo>
                  <a:pt x="2509698" y="0"/>
                </a:moveTo>
                <a:lnTo>
                  <a:pt x="2058289" y="0"/>
                </a:lnTo>
                <a:lnTo>
                  <a:pt x="1990844" y="12699"/>
                </a:lnTo>
                <a:lnTo>
                  <a:pt x="2543492" y="12699"/>
                </a:lnTo>
                <a:lnTo>
                  <a:pt x="2509698"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1505546" y="2502885"/>
            <a:ext cx="2446197" cy="1198880"/>
          </a:xfrm>
          <a:custGeom>
            <a:avLst/>
            <a:gdLst/>
            <a:ahLst/>
            <a:cxnLst/>
            <a:rect l="l" t="t" r="r" b="b"/>
            <a:pathLst>
              <a:path w="2446197" h="1198879">
                <a:moveTo>
                  <a:pt x="1329086" y="0"/>
                </a:moveTo>
                <a:lnTo>
                  <a:pt x="1212363" y="0"/>
                </a:lnTo>
                <a:lnTo>
                  <a:pt x="1016977" y="3810"/>
                </a:lnTo>
                <a:lnTo>
                  <a:pt x="882220" y="8890"/>
                </a:lnTo>
                <a:lnTo>
                  <a:pt x="688816" y="20320"/>
                </a:lnTo>
                <a:lnTo>
                  <a:pt x="629774" y="25400"/>
                </a:lnTo>
                <a:lnTo>
                  <a:pt x="524473" y="35560"/>
                </a:lnTo>
                <a:lnTo>
                  <a:pt x="479763" y="40640"/>
                </a:lnTo>
                <a:lnTo>
                  <a:pt x="441379" y="46990"/>
                </a:lnTo>
                <a:lnTo>
                  <a:pt x="398605" y="55880"/>
                </a:lnTo>
                <a:lnTo>
                  <a:pt x="386807" y="59690"/>
                </a:lnTo>
                <a:lnTo>
                  <a:pt x="362398" y="67310"/>
                </a:lnTo>
                <a:lnTo>
                  <a:pt x="349843" y="72390"/>
                </a:lnTo>
                <a:lnTo>
                  <a:pt x="348914" y="80010"/>
                </a:lnTo>
                <a:lnTo>
                  <a:pt x="348548" y="91440"/>
                </a:lnTo>
                <a:lnTo>
                  <a:pt x="349417" y="104140"/>
                </a:lnTo>
                <a:lnTo>
                  <a:pt x="352195" y="119380"/>
                </a:lnTo>
                <a:lnTo>
                  <a:pt x="357554" y="133350"/>
                </a:lnTo>
                <a:lnTo>
                  <a:pt x="366165" y="144780"/>
                </a:lnTo>
                <a:lnTo>
                  <a:pt x="339953" y="163830"/>
                </a:lnTo>
                <a:lnTo>
                  <a:pt x="261262" y="227330"/>
                </a:lnTo>
                <a:lnTo>
                  <a:pt x="210333" y="273050"/>
                </a:lnTo>
                <a:lnTo>
                  <a:pt x="185801" y="297180"/>
                </a:lnTo>
                <a:lnTo>
                  <a:pt x="162101" y="320040"/>
                </a:lnTo>
                <a:lnTo>
                  <a:pt x="139390" y="341630"/>
                </a:lnTo>
                <a:lnTo>
                  <a:pt x="117827" y="364490"/>
                </a:lnTo>
                <a:lnTo>
                  <a:pt x="97569" y="384810"/>
                </a:lnTo>
                <a:lnTo>
                  <a:pt x="78774" y="405130"/>
                </a:lnTo>
                <a:lnTo>
                  <a:pt x="61599" y="422910"/>
                </a:lnTo>
                <a:lnTo>
                  <a:pt x="46203" y="439420"/>
                </a:lnTo>
                <a:lnTo>
                  <a:pt x="32742" y="454660"/>
                </a:lnTo>
                <a:lnTo>
                  <a:pt x="12260" y="477520"/>
                </a:lnTo>
                <a:lnTo>
                  <a:pt x="0" y="491490"/>
                </a:lnTo>
                <a:lnTo>
                  <a:pt x="22003" y="494030"/>
                </a:lnTo>
                <a:lnTo>
                  <a:pt x="47361" y="497840"/>
                </a:lnTo>
                <a:lnTo>
                  <a:pt x="63003" y="500380"/>
                </a:lnTo>
                <a:lnTo>
                  <a:pt x="80383" y="502920"/>
                </a:lnTo>
                <a:lnTo>
                  <a:pt x="119640" y="508000"/>
                </a:lnTo>
                <a:lnTo>
                  <a:pt x="211133" y="518160"/>
                </a:lnTo>
                <a:lnTo>
                  <a:pt x="235668" y="521970"/>
                </a:lnTo>
                <a:lnTo>
                  <a:pt x="359371" y="534670"/>
                </a:lnTo>
                <a:lnTo>
                  <a:pt x="362463" y="585470"/>
                </a:lnTo>
                <a:lnTo>
                  <a:pt x="362708" y="614680"/>
                </a:lnTo>
                <a:lnTo>
                  <a:pt x="362959" y="627380"/>
                </a:lnTo>
                <a:lnTo>
                  <a:pt x="366913" y="665480"/>
                </a:lnTo>
                <a:lnTo>
                  <a:pt x="388026" y="711200"/>
                </a:lnTo>
                <a:lnTo>
                  <a:pt x="423587" y="746760"/>
                </a:lnTo>
                <a:lnTo>
                  <a:pt x="460051" y="772160"/>
                </a:lnTo>
                <a:lnTo>
                  <a:pt x="508812" y="801370"/>
                </a:lnTo>
                <a:lnTo>
                  <a:pt x="535121" y="817880"/>
                </a:lnTo>
                <a:lnTo>
                  <a:pt x="579551" y="857250"/>
                </a:lnTo>
                <a:lnTo>
                  <a:pt x="614099" y="905510"/>
                </a:lnTo>
                <a:lnTo>
                  <a:pt x="640002" y="957580"/>
                </a:lnTo>
                <a:lnTo>
                  <a:pt x="658497" y="1010920"/>
                </a:lnTo>
                <a:lnTo>
                  <a:pt x="670824" y="1062990"/>
                </a:lnTo>
                <a:lnTo>
                  <a:pt x="678219" y="1111250"/>
                </a:lnTo>
                <a:lnTo>
                  <a:pt x="681921" y="1151890"/>
                </a:lnTo>
                <a:lnTo>
                  <a:pt x="683169" y="1181100"/>
                </a:lnTo>
                <a:lnTo>
                  <a:pt x="683145" y="1198880"/>
                </a:lnTo>
                <a:lnTo>
                  <a:pt x="2401608" y="1188720"/>
                </a:lnTo>
                <a:lnTo>
                  <a:pt x="2404277" y="1182370"/>
                </a:lnTo>
                <a:lnTo>
                  <a:pt x="2407361" y="1173480"/>
                </a:lnTo>
                <a:lnTo>
                  <a:pt x="2411385" y="1162050"/>
                </a:lnTo>
                <a:lnTo>
                  <a:pt x="2416182" y="1149350"/>
                </a:lnTo>
                <a:lnTo>
                  <a:pt x="2421583" y="1132840"/>
                </a:lnTo>
                <a:lnTo>
                  <a:pt x="2427418" y="1116330"/>
                </a:lnTo>
                <a:lnTo>
                  <a:pt x="2437824" y="1071880"/>
                </a:lnTo>
                <a:lnTo>
                  <a:pt x="2443554" y="1014730"/>
                </a:lnTo>
                <a:lnTo>
                  <a:pt x="2445999" y="952500"/>
                </a:lnTo>
                <a:lnTo>
                  <a:pt x="2446197" y="920750"/>
                </a:lnTo>
                <a:lnTo>
                  <a:pt x="2445821" y="887730"/>
                </a:lnTo>
                <a:lnTo>
                  <a:pt x="2443683" y="824230"/>
                </a:lnTo>
                <a:lnTo>
                  <a:pt x="2440249" y="763270"/>
                </a:lnTo>
                <a:lnTo>
                  <a:pt x="2436181" y="707390"/>
                </a:lnTo>
                <a:lnTo>
                  <a:pt x="2432142" y="662940"/>
                </a:lnTo>
                <a:lnTo>
                  <a:pt x="2428796" y="629920"/>
                </a:lnTo>
                <a:lnTo>
                  <a:pt x="2426525" y="608330"/>
                </a:lnTo>
                <a:lnTo>
                  <a:pt x="2397713" y="558800"/>
                </a:lnTo>
                <a:lnTo>
                  <a:pt x="2294902" y="558800"/>
                </a:lnTo>
                <a:lnTo>
                  <a:pt x="1408938" y="544830"/>
                </a:lnTo>
                <a:lnTo>
                  <a:pt x="1407068" y="537210"/>
                </a:lnTo>
                <a:lnTo>
                  <a:pt x="1133470" y="537210"/>
                </a:lnTo>
                <a:lnTo>
                  <a:pt x="932957" y="534670"/>
                </a:lnTo>
                <a:lnTo>
                  <a:pt x="844532" y="534670"/>
                </a:lnTo>
                <a:lnTo>
                  <a:pt x="801078" y="533400"/>
                </a:lnTo>
                <a:lnTo>
                  <a:pt x="758967" y="533400"/>
                </a:lnTo>
                <a:lnTo>
                  <a:pt x="718831" y="532130"/>
                </a:lnTo>
                <a:lnTo>
                  <a:pt x="647002" y="532130"/>
                </a:lnTo>
                <a:lnTo>
                  <a:pt x="616567" y="530860"/>
                </a:lnTo>
                <a:lnTo>
                  <a:pt x="562738" y="529590"/>
                </a:lnTo>
                <a:lnTo>
                  <a:pt x="517458" y="529590"/>
                </a:lnTo>
                <a:lnTo>
                  <a:pt x="499664" y="528320"/>
                </a:lnTo>
                <a:lnTo>
                  <a:pt x="456123" y="521970"/>
                </a:lnTo>
                <a:lnTo>
                  <a:pt x="446869" y="508000"/>
                </a:lnTo>
                <a:lnTo>
                  <a:pt x="447172" y="500380"/>
                </a:lnTo>
                <a:lnTo>
                  <a:pt x="448835" y="491490"/>
                </a:lnTo>
                <a:lnTo>
                  <a:pt x="451657" y="481330"/>
                </a:lnTo>
                <a:lnTo>
                  <a:pt x="455439" y="469900"/>
                </a:lnTo>
                <a:lnTo>
                  <a:pt x="458990" y="459740"/>
                </a:lnTo>
                <a:lnTo>
                  <a:pt x="463052" y="447040"/>
                </a:lnTo>
                <a:lnTo>
                  <a:pt x="479400" y="401320"/>
                </a:lnTo>
                <a:lnTo>
                  <a:pt x="494088" y="364490"/>
                </a:lnTo>
                <a:lnTo>
                  <a:pt x="512107" y="326390"/>
                </a:lnTo>
                <a:lnTo>
                  <a:pt x="533712" y="287020"/>
                </a:lnTo>
                <a:lnTo>
                  <a:pt x="559160" y="250190"/>
                </a:lnTo>
                <a:lnTo>
                  <a:pt x="588706" y="217170"/>
                </a:lnTo>
                <a:lnTo>
                  <a:pt x="622606" y="190500"/>
                </a:lnTo>
                <a:lnTo>
                  <a:pt x="661117" y="170180"/>
                </a:lnTo>
                <a:lnTo>
                  <a:pt x="704494" y="160020"/>
                </a:lnTo>
                <a:lnTo>
                  <a:pt x="728736" y="158750"/>
                </a:lnTo>
                <a:lnTo>
                  <a:pt x="783840" y="153670"/>
                </a:lnTo>
                <a:lnTo>
                  <a:pt x="813927" y="152400"/>
                </a:lnTo>
                <a:lnTo>
                  <a:pt x="845189" y="149860"/>
                </a:lnTo>
                <a:lnTo>
                  <a:pt x="877238" y="148590"/>
                </a:lnTo>
                <a:lnTo>
                  <a:pt x="909688" y="146050"/>
                </a:lnTo>
                <a:lnTo>
                  <a:pt x="942152" y="144780"/>
                </a:lnTo>
                <a:lnTo>
                  <a:pt x="974242" y="142240"/>
                </a:lnTo>
                <a:lnTo>
                  <a:pt x="1091129" y="137160"/>
                </a:lnTo>
                <a:lnTo>
                  <a:pt x="1191920" y="132080"/>
                </a:lnTo>
                <a:lnTo>
                  <a:pt x="1307658" y="132080"/>
                </a:lnTo>
                <a:lnTo>
                  <a:pt x="1305788" y="124460"/>
                </a:lnTo>
                <a:lnTo>
                  <a:pt x="1837699" y="124460"/>
                </a:lnTo>
                <a:lnTo>
                  <a:pt x="1842795" y="113030"/>
                </a:lnTo>
                <a:lnTo>
                  <a:pt x="1845944" y="99060"/>
                </a:lnTo>
                <a:lnTo>
                  <a:pt x="1846980" y="87630"/>
                </a:lnTo>
                <a:lnTo>
                  <a:pt x="1846871" y="78740"/>
                </a:lnTo>
                <a:lnTo>
                  <a:pt x="1778996" y="53340"/>
                </a:lnTo>
                <a:lnTo>
                  <a:pt x="1696136" y="34290"/>
                </a:lnTo>
                <a:lnTo>
                  <a:pt x="1679267" y="31750"/>
                </a:lnTo>
                <a:lnTo>
                  <a:pt x="1662275" y="27940"/>
                </a:lnTo>
                <a:lnTo>
                  <a:pt x="1575128" y="15240"/>
                </a:lnTo>
                <a:lnTo>
                  <a:pt x="1557190" y="13970"/>
                </a:lnTo>
                <a:lnTo>
                  <a:pt x="1520727" y="8890"/>
                </a:lnTo>
                <a:lnTo>
                  <a:pt x="1468387" y="5080"/>
                </a:lnTo>
                <a:lnTo>
                  <a:pt x="1427757" y="2540"/>
                </a:lnTo>
                <a:lnTo>
                  <a:pt x="1329086" y="0"/>
                </a:lnTo>
                <a:close/>
              </a:path>
              <a:path w="2446197" h="1198879">
                <a:moveTo>
                  <a:pt x="1837699" y="124460"/>
                </a:moveTo>
                <a:lnTo>
                  <a:pt x="1305788" y="124460"/>
                </a:lnTo>
                <a:lnTo>
                  <a:pt x="1316970" y="125730"/>
                </a:lnTo>
                <a:lnTo>
                  <a:pt x="1347855" y="125730"/>
                </a:lnTo>
                <a:lnTo>
                  <a:pt x="1369438" y="127000"/>
                </a:lnTo>
                <a:lnTo>
                  <a:pt x="1394451" y="127000"/>
                </a:lnTo>
                <a:lnTo>
                  <a:pt x="1422393" y="129540"/>
                </a:lnTo>
                <a:lnTo>
                  <a:pt x="1485072" y="132080"/>
                </a:lnTo>
                <a:lnTo>
                  <a:pt x="1623634" y="146050"/>
                </a:lnTo>
                <a:lnTo>
                  <a:pt x="1691535" y="156210"/>
                </a:lnTo>
                <a:lnTo>
                  <a:pt x="1753193" y="170180"/>
                </a:lnTo>
                <a:lnTo>
                  <a:pt x="1804617" y="186690"/>
                </a:lnTo>
                <a:lnTo>
                  <a:pt x="1845506" y="208280"/>
                </a:lnTo>
                <a:lnTo>
                  <a:pt x="1868653" y="222250"/>
                </a:lnTo>
                <a:lnTo>
                  <a:pt x="1951161" y="281940"/>
                </a:lnTo>
                <a:lnTo>
                  <a:pt x="2044358" y="353060"/>
                </a:lnTo>
                <a:lnTo>
                  <a:pt x="2075818" y="378460"/>
                </a:lnTo>
                <a:lnTo>
                  <a:pt x="2106769" y="402590"/>
                </a:lnTo>
                <a:lnTo>
                  <a:pt x="2136786" y="426720"/>
                </a:lnTo>
                <a:lnTo>
                  <a:pt x="2165445" y="450850"/>
                </a:lnTo>
                <a:lnTo>
                  <a:pt x="2192321" y="472440"/>
                </a:lnTo>
                <a:lnTo>
                  <a:pt x="2216991" y="494030"/>
                </a:lnTo>
                <a:lnTo>
                  <a:pt x="2239029" y="511810"/>
                </a:lnTo>
                <a:lnTo>
                  <a:pt x="2258012" y="528320"/>
                </a:lnTo>
                <a:lnTo>
                  <a:pt x="2273515" y="541020"/>
                </a:lnTo>
                <a:lnTo>
                  <a:pt x="2294902" y="558800"/>
                </a:lnTo>
                <a:lnTo>
                  <a:pt x="2397713" y="558800"/>
                </a:lnTo>
                <a:lnTo>
                  <a:pt x="2387371" y="541020"/>
                </a:lnTo>
                <a:lnTo>
                  <a:pt x="2344686" y="527050"/>
                </a:lnTo>
                <a:lnTo>
                  <a:pt x="2333010" y="516890"/>
                </a:lnTo>
                <a:lnTo>
                  <a:pt x="2319207" y="505460"/>
                </a:lnTo>
                <a:lnTo>
                  <a:pt x="2300799" y="491490"/>
                </a:lnTo>
                <a:lnTo>
                  <a:pt x="2278313" y="472440"/>
                </a:lnTo>
                <a:lnTo>
                  <a:pt x="2252279" y="452120"/>
                </a:lnTo>
                <a:lnTo>
                  <a:pt x="2223224" y="427990"/>
                </a:lnTo>
                <a:lnTo>
                  <a:pt x="2191677" y="403860"/>
                </a:lnTo>
                <a:lnTo>
                  <a:pt x="2158166" y="377190"/>
                </a:lnTo>
                <a:lnTo>
                  <a:pt x="2123219" y="350520"/>
                </a:lnTo>
                <a:lnTo>
                  <a:pt x="2087364" y="323850"/>
                </a:lnTo>
                <a:lnTo>
                  <a:pt x="2051131" y="295910"/>
                </a:lnTo>
                <a:lnTo>
                  <a:pt x="2015046" y="270510"/>
                </a:lnTo>
                <a:lnTo>
                  <a:pt x="1979639" y="245110"/>
                </a:lnTo>
                <a:lnTo>
                  <a:pt x="1945438" y="222250"/>
                </a:lnTo>
                <a:lnTo>
                  <a:pt x="1882766" y="182880"/>
                </a:lnTo>
                <a:lnTo>
                  <a:pt x="1855351" y="167640"/>
                </a:lnTo>
                <a:lnTo>
                  <a:pt x="1831255" y="157480"/>
                </a:lnTo>
                <a:lnTo>
                  <a:pt x="1811007" y="149860"/>
                </a:lnTo>
                <a:lnTo>
                  <a:pt x="1826293" y="139700"/>
                </a:lnTo>
                <a:lnTo>
                  <a:pt x="1836567" y="127000"/>
                </a:lnTo>
                <a:lnTo>
                  <a:pt x="1837699" y="124460"/>
                </a:lnTo>
                <a:close/>
              </a:path>
              <a:path w="2446197" h="1198879">
                <a:moveTo>
                  <a:pt x="1307658" y="132080"/>
                </a:moveTo>
                <a:lnTo>
                  <a:pt x="1191920" y="132080"/>
                </a:lnTo>
                <a:lnTo>
                  <a:pt x="1245285" y="537210"/>
                </a:lnTo>
                <a:lnTo>
                  <a:pt x="1407068" y="537210"/>
                </a:lnTo>
                <a:lnTo>
                  <a:pt x="1307658" y="132080"/>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2487427" y="2369089"/>
            <a:ext cx="341381" cy="133845"/>
          </a:xfrm>
          <a:custGeom>
            <a:avLst/>
            <a:gdLst/>
            <a:ahLst/>
            <a:cxnLst/>
            <a:rect l="l" t="t" r="r" b="b"/>
            <a:pathLst>
              <a:path w="341381" h="133845">
                <a:moveTo>
                  <a:pt x="66916" y="0"/>
                </a:moveTo>
                <a:lnTo>
                  <a:pt x="27186" y="13066"/>
                </a:lnTo>
                <a:lnTo>
                  <a:pt x="3245" y="46283"/>
                </a:lnTo>
                <a:lnTo>
                  <a:pt x="0" y="66941"/>
                </a:lnTo>
                <a:lnTo>
                  <a:pt x="1563" y="81380"/>
                </a:lnTo>
                <a:lnTo>
                  <a:pt x="22351" y="116844"/>
                </a:lnTo>
                <a:lnTo>
                  <a:pt x="60290" y="133521"/>
                </a:lnTo>
                <a:lnTo>
                  <a:pt x="274777" y="133845"/>
                </a:lnTo>
                <a:lnTo>
                  <a:pt x="289227" y="132281"/>
                </a:lnTo>
                <a:lnTo>
                  <a:pt x="324703" y="111494"/>
                </a:lnTo>
                <a:lnTo>
                  <a:pt x="341381" y="73573"/>
                </a:lnTo>
                <a:lnTo>
                  <a:pt x="340078" y="57601"/>
                </a:lnTo>
                <a:lnTo>
                  <a:pt x="321362" y="19689"/>
                </a:lnTo>
                <a:lnTo>
                  <a:pt x="286496" y="1030"/>
                </a:lnTo>
                <a:lnTo>
                  <a:pt x="66916" y="0"/>
                </a:lnTo>
                <a:close/>
              </a:path>
            </a:pathLst>
          </a:custGeom>
          <a:solidFill>
            <a:srgbClr val="ED1D24"/>
          </a:solidFill>
        </p:spPr>
        <p:txBody>
          <a:bodyPr wrap="square" lIns="0" tIns="0" rIns="0" bIns="0" rtlCol="0">
            <a:noAutofit/>
          </a:bodyPr>
          <a:lstStyle/>
          <a:p>
            <a:endParaRPr/>
          </a:p>
        </p:txBody>
      </p:sp>
      <p:sp>
        <p:nvSpPr>
          <p:cNvPr id="8" name="object 8"/>
          <p:cNvSpPr/>
          <p:nvPr/>
        </p:nvSpPr>
        <p:spPr>
          <a:xfrm>
            <a:off x="2543162" y="2383067"/>
            <a:ext cx="341356" cy="133858"/>
          </a:xfrm>
          <a:custGeom>
            <a:avLst/>
            <a:gdLst/>
            <a:ahLst/>
            <a:cxnLst/>
            <a:rect l="l" t="t" r="r" b="b"/>
            <a:pathLst>
              <a:path w="341356" h="133858">
                <a:moveTo>
                  <a:pt x="66916" y="0"/>
                </a:moveTo>
                <a:lnTo>
                  <a:pt x="27181" y="13066"/>
                </a:lnTo>
                <a:lnTo>
                  <a:pt x="3244" y="46283"/>
                </a:lnTo>
                <a:lnTo>
                  <a:pt x="0" y="66941"/>
                </a:lnTo>
                <a:lnTo>
                  <a:pt x="1562" y="81383"/>
                </a:lnTo>
                <a:lnTo>
                  <a:pt x="22342" y="116852"/>
                </a:lnTo>
                <a:lnTo>
                  <a:pt x="60278" y="133533"/>
                </a:lnTo>
                <a:lnTo>
                  <a:pt x="274777" y="133858"/>
                </a:lnTo>
                <a:lnTo>
                  <a:pt x="289215" y="132293"/>
                </a:lnTo>
                <a:lnTo>
                  <a:pt x="324679" y="111501"/>
                </a:lnTo>
                <a:lnTo>
                  <a:pt x="341356" y="73565"/>
                </a:lnTo>
                <a:lnTo>
                  <a:pt x="340052" y="57593"/>
                </a:lnTo>
                <a:lnTo>
                  <a:pt x="321326" y="19679"/>
                </a:lnTo>
                <a:lnTo>
                  <a:pt x="286463" y="1026"/>
                </a:lnTo>
                <a:lnTo>
                  <a:pt x="66916" y="0"/>
                </a:lnTo>
                <a:close/>
              </a:path>
            </a:pathLst>
          </a:custGeom>
          <a:solidFill>
            <a:srgbClr val="28AAE2"/>
          </a:solidFill>
        </p:spPr>
        <p:txBody>
          <a:bodyPr wrap="square" lIns="0" tIns="0" rIns="0" bIns="0" rtlCol="0">
            <a:noAutofit/>
          </a:bodyPr>
          <a:lstStyle/>
          <a:p>
            <a:endParaRPr/>
          </a:p>
        </p:txBody>
      </p:sp>
      <p:sp>
        <p:nvSpPr>
          <p:cNvPr id="9" name="object 9"/>
          <p:cNvSpPr/>
          <p:nvPr/>
        </p:nvSpPr>
        <p:spPr>
          <a:xfrm>
            <a:off x="2588102" y="2392876"/>
            <a:ext cx="341390" cy="133883"/>
          </a:xfrm>
          <a:custGeom>
            <a:avLst/>
            <a:gdLst/>
            <a:ahLst/>
            <a:cxnLst/>
            <a:rect l="l" t="t" r="r" b="b"/>
            <a:pathLst>
              <a:path w="341390" h="133883">
                <a:moveTo>
                  <a:pt x="66941" y="0"/>
                </a:moveTo>
                <a:lnTo>
                  <a:pt x="27203" y="13065"/>
                </a:lnTo>
                <a:lnTo>
                  <a:pt x="3251" y="46273"/>
                </a:lnTo>
                <a:lnTo>
                  <a:pt x="0" y="66941"/>
                </a:lnTo>
                <a:lnTo>
                  <a:pt x="1562" y="81390"/>
                </a:lnTo>
                <a:lnTo>
                  <a:pt x="22340" y="116865"/>
                </a:lnTo>
                <a:lnTo>
                  <a:pt x="60265" y="133554"/>
                </a:lnTo>
                <a:lnTo>
                  <a:pt x="274777" y="133883"/>
                </a:lnTo>
                <a:lnTo>
                  <a:pt x="289222" y="132321"/>
                </a:lnTo>
                <a:lnTo>
                  <a:pt x="324696" y="111547"/>
                </a:lnTo>
                <a:lnTo>
                  <a:pt x="341390" y="73620"/>
                </a:lnTo>
                <a:lnTo>
                  <a:pt x="340089" y="57643"/>
                </a:lnTo>
                <a:lnTo>
                  <a:pt x="321385" y="19717"/>
                </a:lnTo>
                <a:lnTo>
                  <a:pt x="286539" y="1038"/>
                </a:lnTo>
                <a:lnTo>
                  <a:pt x="66941"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2543162" y="2414593"/>
            <a:ext cx="341354" cy="133883"/>
          </a:xfrm>
          <a:custGeom>
            <a:avLst/>
            <a:gdLst/>
            <a:ahLst/>
            <a:cxnLst/>
            <a:rect l="l" t="t" r="r" b="b"/>
            <a:pathLst>
              <a:path w="341354" h="133883">
                <a:moveTo>
                  <a:pt x="66916" y="0"/>
                </a:moveTo>
                <a:lnTo>
                  <a:pt x="27181" y="13066"/>
                </a:lnTo>
                <a:lnTo>
                  <a:pt x="3244" y="46283"/>
                </a:lnTo>
                <a:lnTo>
                  <a:pt x="0" y="66941"/>
                </a:lnTo>
                <a:lnTo>
                  <a:pt x="1562" y="81389"/>
                </a:lnTo>
                <a:lnTo>
                  <a:pt x="22334" y="116868"/>
                </a:lnTo>
                <a:lnTo>
                  <a:pt x="60259" y="133556"/>
                </a:lnTo>
                <a:lnTo>
                  <a:pt x="274777" y="133883"/>
                </a:lnTo>
                <a:lnTo>
                  <a:pt x="289213" y="132319"/>
                </a:lnTo>
                <a:lnTo>
                  <a:pt x="324672" y="111530"/>
                </a:lnTo>
                <a:lnTo>
                  <a:pt x="341354" y="73589"/>
                </a:lnTo>
                <a:lnTo>
                  <a:pt x="340052" y="57611"/>
                </a:lnTo>
                <a:lnTo>
                  <a:pt x="321333" y="19689"/>
                </a:lnTo>
                <a:lnTo>
                  <a:pt x="286481" y="1029"/>
                </a:lnTo>
                <a:lnTo>
                  <a:pt x="66916" y="0"/>
                </a:lnTo>
                <a:close/>
              </a:path>
            </a:pathLst>
          </a:custGeom>
          <a:solidFill>
            <a:srgbClr val="28AAE2"/>
          </a:solidFill>
        </p:spPr>
        <p:txBody>
          <a:bodyPr wrap="square" lIns="0" tIns="0" rIns="0" bIns="0" rtlCol="0">
            <a:noAutofit/>
          </a:bodyPr>
          <a:lstStyle/>
          <a:p>
            <a:endParaRPr/>
          </a:p>
        </p:txBody>
      </p:sp>
      <p:sp>
        <p:nvSpPr>
          <p:cNvPr id="11" name="object 11"/>
          <p:cNvSpPr/>
          <p:nvPr/>
        </p:nvSpPr>
        <p:spPr>
          <a:xfrm>
            <a:off x="2487427" y="2435826"/>
            <a:ext cx="341378" cy="133858"/>
          </a:xfrm>
          <a:custGeom>
            <a:avLst/>
            <a:gdLst/>
            <a:ahLst/>
            <a:cxnLst/>
            <a:rect l="l" t="t" r="r" b="b"/>
            <a:pathLst>
              <a:path w="341378" h="133858">
                <a:moveTo>
                  <a:pt x="66916" y="0"/>
                </a:moveTo>
                <a:lnTo>
                  <a:pt x="27180" y="13073"/>
                </a:lnTo>
                <a:lnTo>
                  <a:pt x="3240" y="46290"/>
                </a:lnTo>
                <a:lnTo>
                  <a:pt x="0" y="66916"/>
                </a:lnTo>
                <a:lnTo>
                  <a:pt x="1562" y="81364"/>
                </a:lnTo>
                <a:lnTo>
                  <a:pt x="22339" y="116842"/>
                </a:lnTo>
                <a:lnTo>
                  <a:pt x="60261" y="133531"/>
                </a:lnTo>
                <a:lnTo>
                  <a:pt x="274777" y="133858"/>
                </a:lnTo>
                <a:lnTo>
                  <a:pt x="289223" y="132295"/>
                </a:lnTo>
                <a:lnTo>
                  <a:pt x="324693" y="111513"/>
                </a:lnTo>
                <a:lnTo>
                  <a:pt x="341378" y="73583"/>
                </a:lnTo>
                <a:lnTo>
                  <a:pt x="340077" y="57613"/>
                </a:lnTo>
                <a:lnTo>
                  <a:pt x="321365" y="19699"/>
                </a:lnTo>
                <a:lnTo>
                  <a:pt x="286504" y="1032"/>
                </a:lnTo>
                <a:lnTo>
                  <a:pt x="66916" y="0"/>
                </a:lnTo>
                <a:close/>
              </a:path>
            </a:pathLst>
          </a:custGeom>
          <a:solidFill>
            <a:srgbClr val="ED1D24"/>
          </a:solidFill>
        </p:spPr>
        <p:txBody>
          <a:bodyPr wrap="square" lIns="0" tIns="0" rIns="0" bIns="0" rtlCol="0">
            <a:noAutofit/>
          </a:bodyPr>
          <a:lstStyle/>
          <a:p>
            <a:endParaRPr/>
          </a:p>
        </p:txBody>
      </p:sp>
      <p:sp>
        <p:nvSpPr>
          <p:cNvPr id="12" name="object 12"/>
          <p:cNvSpPr/>
          <p:nvPr/>
        </p:nvSpPr>
        <p:spPr>
          <a:xfrm>
            <a:off x="6172200" y="3200400"/>
            <a:ext cx="2487958" cy="762263"/>
          </a:xfrm>
          <a:custGeom>
            <a:avLst/>
            <a:gdLst/>
            <a:ahLst/>
            <a:cxnLst/>
            <a:rect l="l" t="t" r="r" b="b"/>
            <a:pathLst>
              <a:path w="2723248" h="775119">
                <a:moveTo>
                  <a:pt x="1223471" y="0"/>
                </a:moveTo>
                <a:lnTo>
                  <a:pt x="1123637" y="1331"/>
                </a:lnTo>
                <a:lnTo>
                  <a:pt x="1052655" y="3607"/>
                </a:lnTo>
                <a:lnTo>
                  <a:pt x="981953" y="6891"/>
                </a:lnTo>
                <a:lnTo>
                  <a:pt x="914805" y="11091"/>
                </a:lnTo>
                <a:lnTo>
                  <a:pt x="854486" y="16119"/>
                </a:lnTo>
                <a:lnTo>
                  <a:pt x="804271" y="21885"/>
                </a:lnTo>
                <a:lnTo>
                  <a:pt x="752432" y="32498"/>
                </a:lnTo>
                <a:lnTo>
                  <a:pt x="703118" y="53730"/>
                </a:lnTo>
                <a:lnTo>
                  <a:pt x="668390" y="73152"/>
                </a:lnTo>
                <a:lnTo>
                  <a:pt x="633795" y="94988"/>
                </a:lnTo>
                <a:lnTo>
                  <a:pt x="600721" y="117696"/>
                </a:lnTo>
                <a:lnTo>
                  <a:pt x="556990" y="150020"/>
                </a:lnTo>
                <a:lnTo>
                  <a:pt x="524476" y="175631"/>
                </a:lnTo>
                <a:lnTo>
                  <a:pt x="506653" y="190339"/>
                </a:lnTo>
                <a:lnTo>
                  <a:pt x="137561" y="225950"/>
                </a:lnTo>
                <a:lnTo>
                  <a:pt x="72656" y="305807"/>
                </a:lnTo>
                <a:lnTo>
                  <a:pt x="61468" y="404537"/>
                </a:lnTo>
                <a:lnTo>
                  <a:pt x="27952" y="419447"/>
                </a:lnTo>
                <a:lnTo>
                  <a:pt x="0" y="466018"/>
                </a:lnTo>
                <a:lnTo>
                  <a:pt x="11188" y="577790"/>
                </a:lnTo>
                <a:lnTo>
                  <a:pt x="29806" y="592687"/>
                </a:lnTo>
                <a:lnTo>
                  <a:pt x="78244" y="603851"/>
                </a:lnTo>
                <a:lnTo>
                  <a:pt x="104330" y="628070"/>
                </a:lnTo>
                <a:lnTo>
                  <a:pt x="515090" y="654957"/>
                </a:lnTo>
                <a:lnTo>
                  <a:pt x="519378" y="667759"/>
                </a:lnTo>
                <a:lnTo>
                  <a:pt x="524664" y="680075"/>
                </a:lnTo>
                <a:lnTo>
                  <a:pt x="546109" y="713638"/>
                </a:lnTo>
                <a:lnTo>
                  <a:pt x="575104" y="741133"/>
                </a:lnTo>
                <a:lnTo>
                  <a:pt x="610581" y="761290"/>
                </a:lnTo>
                <a:lnTo>
                  <a:pt x="651470" y="772835"/>
                </a:lnTo>
                <a:lnTo>
                  <a:pt x="681208" y="775119"/>
                </a:lnTo>
                <a:lnTo>
                  <a:pt x="695195" y="774041"/>
                </a:lnTo>
                <a:lnTo>
                  <a:pt x="734885" y="764228"/>
                </a:lnTo>
                <a:lnTo>
                  <a:pt x="770177" y="745544"/>
                </a:lnTo>
                <a:lnTo>
                  <a:pt x="799800" y="719269"/>
                </a:lnTo>
                <a:lnTo>
                  <a:pt x="822482" y="686684"/>
                </a:lnTo>
                <a:lnTo>
                  <a:pt x="828281" y="674641"/>
                </a:lnTo>
                <a:lnTo>
                  <a:pt x="1968855" y="674641"/>
                </a:lnTo>
                <a:lnTo>
                  <a:pt x="1988265" y="660219"/>
                </a:lnTo>
                <a:lnTo>
                  <a:pt x="2305114" y="660219"/>
                </a:lnTo>
                <a:lnTo>
                  <a:pt x="2308142" y="650235"/>
                </a:lnTo>
                <a:lnTo>
                  <a:pt x="2311089" y="636361"/>
                </a:lnTo>
                <a:lnTo>
                  <a:pt x="2312860" y="622088"/>
                </a:lnTo>
                <a:lnTo>
                  <a:pt x="2591387" y="622088"/>
                </a:lnTo>
                <a:lnTo>
                  <a:pt x="2605913" y="607585"/>
                </a:lnTo>
                <a:lnTo>
                  <a:pt x="2659926" y="598263"/>
                </a:lnTo>
                <a:lnTo>
                  <a:pt x="2678389" y="598263"/>
                </a:lnTo>
                <a:lnTo>
                  <a:pt x="2723248" y="547983"/>
                </a:lnTo>
                <a:lnTo>
                  <a:pt x="2719539" y="426902"/>
                </a:lnTo>
                <a:lnTo>
                  <a:pt x="2698472" y="389658"/>
                </a:lnTo>
                <a:lnTo>
                  <a:pt x="2695714" y="382638"/>
                </a:lnTo>
                <a:lnTo>
                  <a:pt x="2689155" y="368764"/>
                </a:lnTo>
                <a:lnTo>
                  <a:pt x="2677205" y="346357"/>
                </a:lnTo>
                <a:lnTo>
                  <a:pt x="2666535" y="333773"/>
                </a:lnTo>
                <a:lnTo>
                  <a:pt x="2563075" y="333773"/>
                </a:lnTo>
                <a:lnTo>
                  <a:pt x="2542652" y="322132"/>
                </a:lnTo>
                <a:lnTo>
                  <a:pt x="2483916" y="301054"/>
                </a:lnTo>
                <a:lnTo>
                  <a:pt x="2406567" y="282808"/>
                </a:lnTo>
                <a:lnTo>
                  <a:pt x="2362880" y="274709"/>
                </a:lnTo>
                <a:lnTo>
                  <a:pt x="2316899" y="267273"/>
                </a:lnTo>
                <a:lnTo>
                  <a:pt x="2269411" y="260483"/>
                </a:lnTo>
                <a:lnTo>
                  <a:pt x="2221203" y="254325"/>
                </a:lnTo>
                <a:lnTo>
                  <a:pt x="2173060" y="248783"/>
                </a:lnTo>
                <a:lnTo>
                  <a:pt x="2080119" y="239485"/>
                </a:lnTo>
                <a:lnTo>
                  <a:pt x="1960863" y="229776"/>
                </a:lnTo>
                <a:lnTo>
                  <a:pt x="1903972" y="225948"/>
                </a:lnTo>
                <a:lnTo>
                  <a:pt x="1868284" y="223867"/>
                </a:lnTo>
                <a:lnTo>
                  <a:pt x="1775319" y="184539"/>
                </a:lnTo>
                <a:lnTo>
                  <a:pt x="1778294" y="180692"/>
                </a:lnTo>
                <a:lnTo>
                  <a:pt x="1782464" y="173160"/>
                </a:lnTo>
                <a:lnTo>
                  <a:pt x="1784682" y="163455"/>
                </a:lnTo>
                <a:lnTo>
                  <a:pt x="1782311" y="154922"/>
                </a:lnTo>
                <a:lnTo>
                  <a:pt x="1734103" y="154922"/>
                </a:lnTo>
                <a:lnTo>
                  <a:pt x="1733317" y="154587"/>
                </a:lnTo>
                <a:lnTo>
                  <a:pt x="1698123" y="133888"/>
                </a:lnTo>
                <a:lnTo>
                  <a:pt x="1658942" y="109146"/>
                </a:lnTo>
                <a:lnTo>
                  <a:pt x="1631721" y="91622"/>
                </a:lnTo>
                <a:lnTo>
                  <a:pt x="1617536" y="82745"/>
                </a:lnTo>
                <a:lnTo>
                  <a:pt x="1575597" y="59985"/>
                </a:lnTo>
                <a:lnTo>
                  <a:pt x="1534113" y="42355"/>
                </a:lnTo>
                <a:lnTo>
                  <a:pt x="1492480" y="28987"/>
                </a:lnTo>
                <a:lnTo>
                  <a:pt x="1450093" y="19014"/>
                </a:lnTo>
                <a:lnTo>
                  <a:pt x="1406348" y="11571"/>
                </a:lnTo>
                <a:lnTo>
                  <a:pt x="1360642" y="5789"/>
                </a:lnTo>
                <a:lnTo>
                  <a:pt x="1305513" y="1436"/>
                </a:lnTo>
                <a:lnTo>
                  <a:pt x="1253341" y="156"/>
                </a:lnTo>
                <a:lnTo>
                  <a:pt x="1223471" y="0"/>
                </a:lnTo>
                <a:close/>
              </a:path>
              <a:path w="2723248" h="775119">
                <a:moveTo>
                  <a:pt x="2305114" y="660219"/>
                </a:moveTo>
                <a:lnTo>
                  <a:pt x="1988265" y="660219"/>
                </a:lnTo>
                <a:lnTo>
                  <a:pt x="1992834" y="672512"/>
                </a:lnTo>
                <a:lnTo>
                  <a:pt x="2012090" y="706345"/>
                </a:lnTo>
                <a:lnTo>
                  <a:pt x="2039053" y="734681"/>
                </a:lnTo>
                <a:lnTo>
                  <a:pt x="2072936" y="756333"/>
                </a:lnTo>
                <a:lnTo>
                  <a:pt x="2112948" y="770112"/>
                </a:lnTo>
                <a:lnTo>
                  <a:pt x="2158300" y="774829"/>
                </a:lnTo>
                <a:lnTo>
                  <a:pt x="2172624" y="773226"/>
                </a:lnTo>
                <a:lnTo>
                  <a:pt x="2213028" y="761519"/>
                </a:lnTo>
                <a:lnTo>
                  <a:pt x="2248488" y="740566"/>
                </a:lnTo>
                <a:lnTo>
                  <a:pt x="2277591" y="711781"/>
                </a:lnTo>
                <a:lnTo>
                  <a:pt x="2298929" y="676575"/>
                </a:lnTo>
                <a:lnTo>
                  <a:pt x="2305114" y="660219"/>
                </a:lnTo>
                <a:close/>
              </a:path>
              <a:path w="2723248" h="775119">
                <a:moveTo>
                  <a:pt x="2591387" y="622088"/>
                </a:moveTo>
                <a:lnTo>
                  <a:pt x="2312860" y="622088"/>
                </a:lnTo>
                <a:lnTo>
                  <a:pt x="2348839" y="626215"/>
                </a:lnTo>
                <a:lnTo>
                  <a:pt x="2369324" y="646701"/>
                </a:lnTo>
                <a:lnTo>
                  <a:pt x="2589136" y="624336"/>
                </a:lnTo>
                <a:lnTo>
                  <a:pt x="2591387" y="622088"/>
                </a:lnTo>
                <a:close/>
              </a:path>
              <a:path w="2723248" h="775119">
                <a:moveTo>
                  <a:pt x="2678389" y="598263"/>
                </a:moveTo>
                <a:lnTo>
                  <a:pt x="2659926" y="598263"/>
                </a:lnTo>
                <a:lnTo>
                  <a:pt x="2661767" y="616894"/>
                </a:lnTo>
                <a:lnTo>
                  <a:pt x="2678389" y="598263"/>
                </a:lnTo>
                <a:close/>
              </a:path>
              <a:path w="2723248" h="775119">
                <a:moveTo>
                  <a:pt x="2575965" y="296219"/>
                </a:moveTo>
                <a:lnTo>
                  <a:pt x="2568610" y="303562"/>
                </a:lnTo>
                <a:lnTo>
                  <a:pt x="2565415" y="316300"/>
                </a:lnTo>
                <a:lnTo>
                  <a:pt x="2563075" y="333773"/>
                </a:lnTo>
                <a:lnTo>
                  <a:pt x="2666535" y="333773"/>
                </a:lnTo>
                <a:lnTo>
                  <a:pt x="2629526" y="318381"/>
                </a:lnTo>
                <a:lnTo>
                  <a:pt x="2625744" y="318157"/>
                </a:lnTo>
                <a:lnTo>
                  <a:pt x="2620190" y="312841"/>
                </a:lnTo>
                <a:lnTo>
                  <a:pt x="2609546" y="305157"/>
                </a:lnTo>
                <a:lnTo>
                  <a:pt x="2594556" y="298488"/>
                </a:lnTo>
                <a:lnTo>
                  <a:pt x="2575965" y="296219"/>
                </a:lnTo>
                <a:close/>
              </a:path>
              <a:path w="2723248" h="775119">
                <a:moveTo>
                  <a:pt x="1755780" y="141862"/>
                </a:moveTo>
                <a:lnTo>
                  <a:pt x="1744245" y="146154"/>
                </a:lnTo>
                <a:lnTo>
                  <a:pt x="1736781" y="151994"/>
                </a:lnTo>
                <a:lnTo>
                  <a:pt x="1734103" y="154922"/>
                </a:lnTo>
                <a:lnTo>
                  <a:pt x="1782311" y="154922"/>
                </a:lnTo>
                <a:lnTo>
                  <a:pt x="1781802" y="153091"/>
                </a:lnTo>
                <a:lnTo>
                  <a:pt x="1770675" y="143578"/>
                </a:lnTo>
                <a:lnTo>
                  <a:pt x="1755780" y="141862"/>
                </a:lnTo>
                <a:close/>
              </a:path>
            </a:pathLst>
          </a:custGeom>
          <a:solidFill>
            <a:srgbClr val="28AAE2"/>
          </a:solidFill>
        </p:spPr>
        <p:txBody>
          <a:bodyPr wrap="square" lIns="0" tIns="0" rIns="0" bIns="0" rtlCol="0">
            <a:noAutofit/>
          </a:bodyPr>
          <a:lstStyle/>
          <a:p>
            <a:endParaRPr/>
          </a:p>
        </p:txBody>
      </p:sp>
      <p:sp>
        <p:nvSpPr>
          <p:cNvPr id="13" name="object 13"/>
          <p:cNvSpPr/>
          <p:nvPr/>
        </p:nvSpPr>
        <p:spPr>
          <a:xfrm>
            <a:off x="6487509" y="3187853"/>
            <a:ext cx="1292827" cy="633203"/>
          </a:xfrm>
          <a:custGeom>
            <a:avLst/>
            <a:gdLst/>
            <a:ahLst/>
            <a:cxnLst/>
            <a:rect l="l" t="t" r="r" b="b"/>
            <a:pathLst>
              <a:path w="1292827" h="633203">
                <a:moveTo>
                  <a:pt x="675750" y="0"/>
                </a:moveTo>
                <a:lnTo>
                  <a:pt x="574512" y="1181"/>
                </a:lnTo>
                <a:lnTo>
                  <a:pt x="502909" y="3391"/>
                </a:lnTo>
                <a:lnTo>
                  <a:pt x="431790" y="6628"/>
                </a:lnTo>
                <a:lnTo>
                  <a:pt x="364388" y="10800"/>
                </a:lnTo>
                <a:lnTo>
                  <a:pt x="303938" y="15812"/>
                </a:lnTo>
                <a:lnTo>
                  <a:pt x="253673" y="21570"/>
                </a:lnTo>
                <a:lnTo>
                  <a:pt x="205204" y="31135"/>
                </a:lnTo>
                <a:lnTo>
                  <a:pt x="186088" y="57098"/>
                </a:lnTo>
                <a:lnTo>
                  <a:pt x="189002" y="69741"/>
                </a:lnTo>
                <a:lnTo>
                  <a:pt x="197319" y="79020"/>
                </a:lnTo>
                <a:lnTo>
                  <a:pt x="182930" y="88755"/>
                </a:lnTo>
                <a:lnTo>
                  <a:pt x="140042" y="121715"/>
                </a:lnTo>
                <a:lnTo>
                  <a:pt x="99261" y="157554"/>
                </a:lnTo>
                <a:lnTo>
                  <a:pt x="62764" y="192731"/>
                </a:lnTo>
                <a:lnTo>
                  <a:pt x="32729" y="223708"/>
                </a:lnTo>
                <a:lnTo>
                  <a:pt x="6495" y="252358"/>
                </a:lnTo>
                <a:lnTo>
                  <a:pt x="0" y="259768"/>
                </a:lnTo>
                <a:lnTo>
                  <a:pt x="55581" y="267251"/>
                </a:lnTo>
                <a:lnTo>
                  <a:pt x="136807" y="277007"/>
                </a:lnTo>
                <a:lnTo>
                  <a:pt x="188886" y="282249"/>
                </a:lnTo>
                <a:lnTo>
                  <a:pt x="190182" y="294666"/>
                </a:lnTo>
                <a:lnTo>
                  <a:pt x="190845" y="306092"/>
                </a:lnTo>
                <a:lnTo>
                  <a:pt x="191144" y="316650"/>
                </a:lnTo>
                <a:lnTo>
                  <a:pt x="191347" y="326464"/>
                </a:lnTo>
                <a:lnTo>
                  <a:pt x="191722" y="335658"/>
                </a:lnTo>
                <a:lnTo>
                  <a:pt x="205588" y="376660"/>
                </a:lnTo>
                <a:lnTo>
                  <a:pt x="247181" y="410924"/>
                </a:lnTo>
                <a:lnTo>
                  <a:pt x="264054" y="420725"/>
                </a:lnTo>
                <a:lnTo>
                  <a:pt x="279515" y="430368"/>
                </a:lnTo>
                <a:lnTo>
                  <a:pt x="315936" y="467365"/>
                </a:lnTo>
                <a:lnTo>
                  <a:pt x="339556" y="511554"/>
                </a:lnTo>
                <a:lnTo>
                  <a:pt x="353135" y="556630"/>
                </a:lnTo>
                <a:lnTo>
                  <a:pt x="359431" y="596285"/>
                </a:lnTo>
                <a:lnTo>
                  <a:pt x="361237" y="633203"/>
                </a:lnTo>
                <a:lnTo>
                  <a:pt x="1269834" y="628487"/>
                </a:lnTo>
                <a:lnTo>
                  <a:pt x="1285298" y="584464"/>
                </a:lnTo>
                <a:lnTo>
                  <a:pt x="1291148" y="539401"/>
                </a:lnTo>
                <a:lnTo>
                  <a:pt x="1292827" y="496415"/>
                </a:lnTo>
                <a:lnTo>
                  <a:pt x="1292754" y="467365"/>
                </a:lnTo>
                <a:lnTo>
                  <a:pt x="1291065" y="419575"/>
                </a:lnTo>
                <a:lnTo>
                  <a:pt x="1288060" y="374443"/>
                </a:lnTo>
                <a:lnTo>
                  <a:pt x="1284212" y="332651"/>
                </a:lnTo>
                <a:lnTo>
                  <a:pt x="1267760" y="295493"/>
                </a:lnTo>
                <a:lnTo>
                  <a:pt x="1213408" y="295493"/>
                </a:lnTo>
                <a:lnTo>
                  <a:pt x="744969" y="287988"/>
                </a:lnTo>
                <a:lnTo>
                  <a:pt x="744039" y="284203"/>
                </a:lnTo>
                <a:lnTo>
                  <a:pt x="658431" y="284203"/>
                </a:lnTo>
                <a:lnTo>
                  <a:pt x="285987" y="279937"/>
                </a:lnTo>
                <a:lnTo>
                  <a:pt x="242662" y="276264"/>
                </a:lnTo>
                <a:lnTo>
                  <a:pt x="236237" y="267008"/>
                </a:lnTo>
                <a:lnTo>
                  <a:pt x="237613" y="258825"/>
                </a:lnTo>
                <a:lnTo>
                  <a:pt x="252542" y="214437"/>
                </a:lnTo>
                <a:lnTo>
                  <a:pt x="267977" y="177946"/>
                </a:lnTo>
                <a:lnTo>
                  <a:pt x="289866" y="140142"/>
                </a:lnTo>
                <a:lnTo>
                  <a:pt x="319082" y="107813"/>
                </a:lnTo>
                <a:lnTo>
                  <a:pt x="356501" y="87747"/>
                </a:lnTo>
                <a:lnTo>
                  <a:pt x="398306" y="82662"/>
                </a:lnTo>
                <a:lnTo>
                  <a:pt x="514872" y="75362"/>
                </a:lnTo>
                <a:lnTo>
                  <a:pt x="630224" y="69764"/>
                </a:lnTo>
                <a:lnTo>
                  <a:pt x="691346" y="69764"/>
                </a:lnTo>
                <a:lnTo>
                  <a:pt x="690422" y="66004"/>
                </a:lnTo>
                <a:lnTo>
                  <a:pt x="971381" y="66004"/>
                </a:lnTo>
                <a:lnTo>
                  <a:pt x="975785" y="54064"/>
                </a:lnTo>
                <a:lnTo>
                  <a:pt x="976582" y="42776"/>
                </a:lnTo>
                <a:lnTo>
                  <a:pt x="976375" y="39652"/>
                </a:lnTo>
                <a:lnTo>
                  <a:pt x="939442" y="28039"/>
                </a:lnTo>
                <a:lnTo>
                  <a:pt x="890998" y="17084"/>
                </a:lnTo>
                <a:lnTo>
                  <a:pt x="840641" y="9186"/>
                </a:lnTo>
                <a:lnTo>
                  <a:pt x="801085" y="4500"/>
                </a:lnTo>
                <a:lnTo>
                  <a:pt x="759885" y="1659"/>
                </a:lnTo>
                <a:lnTo>
                  <a:pt x="706234" y="221"/>
                </a:lnTo>
                <a:lnTo>
                  <a:pt x="675750" y="0"/>
                </a:lnTo>
                <a:close/>
              </a:path>
              <a:path w="1292827" h="633203">
                <a:moveTo>
                  <a:pt x="971381" y="66004"/>
                </a:moveTo>
                <a:lnTo>
                  <a:pt x="690422" y="66004"/>
                </a:lnTo>
                <a:lnTo>
                  <a:pt x="696335" y="66092"/>
                </a:lnTo>
                <a:lnTo>
                  <a:pt x="724078" y="66855"/>
                </a:lnTo>
                <a:lnTo>
                  <a:pt x="785221" y="70056"/>
                </a:lnTo>
                <a:lnTo>
                  <a:pt x="839957" y="74936"/>
                </a:lnTo>
                <a:lnTo>
                  <a:pt x="894413" y="82667"/>
                </a:lnTo>
                <a:lnTo>
                  <a:pt x="941393" y="93881"/>
                </a:lnTo>
                <a:lnTo>
                  <a:pt x="988037" y="117679"/>
                </a:lnTo>
                <a:lnTo>
                  <a:pt x="1031661" y="148679"/>
                </a:lnTo>
                <a:lnTo>
                  <a:pt x="1064257" y="173536"/>
                </a:lnTo>
                <a:lnTo>
                  <a:pt x="1113936" y="212959"/>
                </a:lnTo>
                <a:lnTo>
                  <a:pt x="1144960" y="238247"/>
                </a:lnTo>
                <a:lnTo>
                  <a:pt x="1193903" y="278970"/>
                </a:lnTo>
                <a:lnTo>
                  <a:pt x="1213408" y="295493"/>
                </a:lnTo>
                <a:lnTo>
                  <a:pt x="1267760" y="295493"/>
                </a:lnTo>
                <a:lnTo>
                  <a:pt x="1262316" y="286095"/>
                </a:lnTo>
                <a:lnTo>
                  <a:pt x="1239735" y="278564"/>
                </a:lnTo>
                <a:lnTo>
                  <a:pt x="1216530" y="259452"/>
                </a:lnTo>
                <a:lnTo>
                  <a:pt x="1158831" y="213249"/>
                </a:lnTo>
                <a:lnTo>
                  <a:pt x="1122633" y="185210"/>
                </a:lnTo>
                <a:lnTo>
                  <a:pt x="1084517" y="156662"/>
                </a:lnTo>
                <a:lnTo>
                  <a:pt x="1046716" y="129694"/>
                </a:lnTo>
                <a:lnTo>
                  <a:pt x="1011465" y="106394"/>
                </a:lnTo>
                <a:lnTo>
                  <a:pt x="968260" y="82888"/>
                </a:lnTo>
                <a:lnTo>
                  <a:pt x="957554" y="79149"/>
                </a:lnTo>
                <a:lnTo>
                  <a:pt x="970594" y="68136"/>
                </a:lnTo>
                <a:lnTo>
                  <a:pt x="971381" y="66004"/>
                </a:lnTo>
                <a:close/>
              </a:path>
              <a:path w="1292827" h="633203">
                <a:moveTo>
                  <a:pt x="691346" y="69764"/>
                </a:moveTo>
                <a:lnTo>
                  <a:pt x="630224" y="69764"/>
                </a:lnTo>
                <a:lnTo>
                  <a:pt x="658431" y="284203"/>
                </a:lnTo>
                <a:lnTo>
                  <a:pt x="744039" y="284203"/>
                </a:lnTo>
                <a:lnTo>
                  <a:pt x="691346" y="69764"/>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7006667" y="3117336"/>
            <a:ext cx="178138" cy="70777"/>
          </a:xfrm>
          <a:custGeom>
            <a:avLst/>
            <a:gdLst/>
            <a:ahLst/>
            <a:cxnLst/>
            <a:rect l="l" t="t" r="r" b="b"/>
            <a:pathLst>
              <a:path w="178138" h="70777">
                <a:moveTo>
                  <a:pt x="35382" y="0"/>
                </a:moveTo>
                <a:lnTo>
                  <a:pt x="21422" y="2863"/>
                </a:lnTo>
                <a:lnTo>
                  <a:pt x="10078" y="10658"/>
                </a:lnTo>
                <a:lnTo>
                  <a:pt x="2544" y="22194"/>
                </a:lnTo>
                <a:lnTo>
                  <a:pt x="0" y="35394"/>
                </a:lnTo>
                <a:lnTo>
                  <a:pt x="2864" y="49362"/>
                </a:lnTo>
                <a:lnTo>
                  <a:pt x="10660" y="60706"/>
                </a:lnTo>
                <a:lnTo>
                  <a:pt x="22196" y="68237"/>
                </a:lnTo>
                <a:lnTo>
                  <a:pt x="145288" y="70777"/>
                </a:lnTo>
                <a:lnTo>
                  <a:pt x="159254" y="67915"/>
                </a:lnTo>
                <a:lnTo>
                  <a:pt x="170602" y="60124"/>
                </a:lnTo>
                <a:lnTo>
                  <a:pt x="178138" y="48593"/>
                </a:lnTo>
                <a:lnTo>
                  <a:pt x="177497" y="30499"/>
                </a:lnTo>
                <a:lnTo>
                  <a:pt x="172944" y="16651"/>
                </a:lnTo>
                <a:lnTo>
                  <a:pt x="165249" y="6996"/>
                </a:lnTo>
                <a:lnTo>
                  <a:pt x="155183" y="1478"/>
                </a:lnTo>
                <a:lnTo>
                  <a:pt x="35382" y="0"/>
                </a:lnTo>
                <a:close/>
              </a:path>
            </a:pathLst>
          </a:custGeom>
          <a:solidFill>
            <a:srgbClr val="ED1D24"/>
          </a:solidFill>
        </p:spPr>
        <p:txBody>
          <a:bodyPr wrap="square" lIns="0" tIns="0" rIns="0" bIns="0" rtlCol="0">
            <a:noAutofit/>
          </a:bodyPr>
          <a:lstStyle/>
          <a:p>
            <a:endParaRPr/>
          </a:p>
        </p:txBody>
      </p:sp>
      <p:sp>
        <p:nvSpPr>
          <p:cNvPr id="15" name="object 15"/>
          <p:cNvSpPr/>
          <p:nvPr/>
        </p:nvSpPr>
        <p:spPr>
          <a:xfrm>
            <a:off x="7036135" y="3124728"/>
            <a:ext cx="178128" cy="70777"/>
          </a:xfrm>
          <a:custGeom>
            <a:avLst/>
            <a:gdLst/>
            <a:ahLst/>
            <a:cxnLst/>
            <a:rect l="l" t="t" r="r" b="b"/>
            <a:pathLst>
              <a:path w="178128" h="70777">
                <a:moveTo>
                  <a:pt x="35382" y="0"/>
                </a:moveTo>
                <a:lnTo>
                  <a:pt x="21417" y="2863"/>
                </a:lnTo>
                <a:lnTo>
                  <a:pt x="10074" y="10658"/>
                </a:lnTo>
                <a:lnTo>
                  <a:pt x="2542" y="22194"/>
                </a:lnTo>
                <a:lnTo>
                  <a:pt x="0" y="35394"/>
                </a:lnTo>
                <a:lnTo>
                  <a:pt x="2862" y="49362"/>
                </a:lnTo>
                <a:lnTo>
                  <a:pt x="10655" y="60706"/>
                </a:lnTo>
                <a:lnTo>
                  <a:pt x="22190" y="68237"/>
                </a:lnTo>
                <a:lnTo>
                  <a:pt x="145288" y="70777"/>
                </a:lnTo>
                <a:lnTo>
                  <a:pt x="159249" y="67914"/>
                </a:lnTo>
                <a:lnTo>
                  <a:pt x="170594" y="60121"/>
                </a:lnTo>
                <a:lnTo>
                  <a:pt x="178128" y="48586"/>
                </a:lnTo>
                <a:lnTo>
                  <a:pt x="177486" y="30491"/>
                </a:lnTo>
                <a:lnTo>
                  <a:pt x="172930" y="16644"/>
                </a:lnTo>
                <a:lnTo>
                  <a:pt x="165233" y="6990"/>
                </a:lnTo>
                <a:lnTo>
                  <a:pt x="155167" y="1474"/>
                </a:lnTo>
                <a:lnTo>
                  <a:pt x="35382" y="0"/>
                </a:lnTo>
                <a:close/>
              </a:path>
            </a:pathLst>
          </a:custGeom>
          <a:solidFill>
            <a:srgbClr val="28AAE2"/>
          </a:solidFill>
        </p:spPr>
        <p:txBody>
          <a:bodyPr wrap="square" lIns="0" tIns="0" rIns="0" bIns="0" rtlCol="0">
            <a:noAutofit/>
          </a:bodyPr>
          <a:lstStyle/>
          <a:p>
            <a:endParaRPr/>
          </a:p>
        </p:txBody>
      </p:sp>
      <p:sp>
        <p:nvSpPr>
          <p:cNvPr id="16" name="object 16"/>
          <p:cNvSpPr/>
          <p:nvPr/>
        </p:nvSpPr>
        <p:spPr>
          <a:xfrm>
            <a:off x="7059898" y="3129918"/>
            <a:ext cx="178133" cy="70802"/>
          </a:xfrm>
          <a:custGeom>
            <a:avLst/>
            <a:gdLst/>
            <a:ahLst/>
            <a:cxnLst/>
            <a:rect l="l" t="t" r="r" b="b"/>
            <a:pathLst>
              <a:path w="178133" h="70802">
                <a:moveTo>
                  <a:pt x="35407" y="0"/>
                </a:moveTo>
                <a:lnTo>
                  <a:pt x="21437" y="2861"/>
                </a:lnTo>
                <a:lnTo>
                  <a:pt x="10088" y="10651"/>
                </a:lnTo>
                <a:lnTo>
                  <a:pt x="2550" y="22180"/>
                </a:lnTo>
                <a:lnTo>
                  <a:pt x="0" y="35394"/>
                </a:lnTo>
                <a:lnTo>
                  <a:pt x="2860" y="49362"/>
                </a:lnTo>
                <a:lnTo>
                  <a:pt x="10649" y="60710"/>
                </a:lnTo>
                <a:lnTo>
                  <a:pt x="22179" y="68249"/>
                </a:lnTo>
                <a:lnTo>
                  <a:pt x="145288" y="70802"/>
                </a:lnTo>
                <a:lnTo>
                  <a:pt x="159250" y="67940"/>
                </a:lnTo>
                <a:lnTo>
                  <a:pt x="170595" y="60149"/>
                </a:lnTo>
                <a:lnTo>
                  <a:pt x="178133" y="48616"/>
                </a:lnTo>
                <a:lnTo>
                  <a:pt x="177495" y="30516"/>
                </a:lnTo>
                <a:lnTo>
                  <a:pt x="172947" y="16664"/>
                </a:lnTo>
                <a:lnTo>
                  <a:pt x="165258" y="7005"/>
                </a:lnTo>
                <a:lnTo>
                  <a:pt x="155199" y="1483"/>
                </a:lnTo>
                <a:lnTo>
                  <a:pt x="35407" y="0"/>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7036135" y="3141390"/>
            <a:ext cx="178126" cy="70802"/>
          </a:xfrm>
          <a:custGeom>
            <a:avLst/>
            <a:gdLst/>
            <a:ahLst/>
            <a:cxnLst/>
            <a:rect l="l" t="t" r="r" b="b"/>
            <a:pathLst>
              <a:path w="178126" h="70802">
                <a:moveTo>
                  <a:pt x="35382" y="0"/>
                </a:moveTo>
                <a:lnTo>
                  <a:pt x="21419" y="2862"/>
                </a:lnTo>
                <a:lnTo>
                  <a:pt x="10077" y="10656"/>
                </a:lnTo>
                <a:lnTo>
                  <a:pt x="2545" y="22193"/>
                </a:lnTo>
                <a:lnTo>
                  <a:pt x="0" y="35407"/>
                </a:lnTo>
                <a:lnTo>
                  <a:pt x="2861" y="49374"/>
                </a:lnTo>
                <a:lnTo>
                  <a:pt x="10652" y="60722"/>
                </a:lnTo>
                <a:lnTo>
                  <a:pt x="22183" y="68258"/>
                </a:lnTo>
                <a:lnTo>
                  <a:pt x="145288" y="70802"/>
                </a:lnTo>
                <a:lnTo>
                  <a:pt x="159247" y="67939"/>
                </a:lnTo>
                <a:lnTo>
                  <a:pt x="170591" y="60143"/>
                </a:lnTo>
                <a:lnTo>
                  <a:pt x="178126" y="48607"/>
                </a:lnTo>
                <a:lnTo>
                  <a:pt x="177485" y="30507"/>
                </a:lnTo>
                <a:lnTo>
                  <a:pt x="172933" y="16656"/>
                </a:lnTo>
                <a:lnTo>
                  <a:pt x="165241" y="6998"/>
                </a:lnTo>
                <a:lnTo>
                  <a:pt x="155180" y="1479"/>
                </a:lnTo>
                <a:lnTo>
                  <a:pt x="35382" y="0"/>
                </a:lnTo>
                <a:close/>
              </a:path>
            </a:pathLst>
          </a:custGeom>
          <a:solidFill>
            <a:srgbClr val="28AAE2"/>
          </a:solidFill>
        </p:spPr>
        <p:txBody>
          <a:bodyPr wrap="square" lIns="0" tIns="0" rIns="0" bIns="0" rtlCol="0">
            <a:noAutofit/>
          </a:bodyPr>
          <a:lstStyle/>
          <a:p>
            <a:endParaRPr/>
          </a:p>
        </p:txBody>
      </p:sp>
      <p:sp>
        <p:nvSpPr>
          <p:cNvPr id="18" name="object 18"/>
          <p:cNvSpPr/>
          <p:nvPr/>
        </p:nvSpPr>
        <p:spPr>
          <a:xfrm>
            <a:off x="7006667" y="3152627"/>
            <a:ext cx="178135" cy="70777"/>
          </a:xfrm>
          <a:custGeom>
            <a:avLst/>
            <a:gdLst/>
            <a:ahLst/>
            <a:cxnLst/>
            <a:rect l="l" t="t" r="r" b="b"/>
            <a:pathLst>
              <a:path w="178135" h="70777">
                <a:moveTo>
                  <a:pt x="35382" y="0"/>
                </a:moveTo>
                <a:lnTo>
                  <a:pt x="21420" y="2864"/>
                </a:lnTo>
                <a:lnTo>
                  <a:pt x="10075" y="10660"/>
                </a:lnTo>
                <a:lnTo>
                  <a:pt x="2541" y="22196"/>
                </a:lnTo>
                <a:lnTo>
                  <a:pt x="0" y="35382"/>
                </a:lnTo>
                <a:lnTo>
                  <a:pt x="2863" y="49349"/>
                </a:lnTo>
                <a:lnTo>
                  <a:pt x="10657" y="60696"/>
                </a:lnTo>
                <a:lnTo>
                  <a:pt x="22189" y="68232"/>
                </a:lnTo>
                <a:lnTo>
                  <a:pt x="145288" y="70777"/>
                </a:lnTo>
                <a:lnTo>
                  <a:pt x="159252" y="67914"/>
                </a:lnTo>
                <a:lnTo>
                  <a:pt x="170598" y="60121"/>
                </a:lnTo>
                <a:lnTo>
                  <a:pt x="178135" y="48589"/>
                </a:lnTo>
                <a:lnTo>
                  <a:pt x="177496" y="30496"/>
                </a:lnTo>
                <a:lnTo>
                  <a:pt x="172943" y="16650"/>
                </a:lnTo>
                <a:lnTo>
                  <a:pt x="165248" y="6995"/>
                </a:lnTo>
                <a:lnTo>
                  <a:pt x="155182" y="1478"/>
                </a:lnTo>
                <a:lnTo>
                  <a:pt x="35382" y="0"/>
                </a:lnTo>
                <a:close/>
              </a:path>
            </a:pathLst>
          </a:custGeom>
          <a:solidFill>
            <a:srgbClr val="ED1D24"/>
          </a:solidFill>
        </p:spPr>
        <p:txBody>
          <a:bodyPr wrap="square" lIns="0" tIns="0" rIns="0" bIns="0" rtlCol="0">
            <a:noAutofit/>
          </a:bodyPr>
          <a:lstStyle/>
          <a:p>
            <a:endParaRPr/>
          </a:p>
        </p:txBody>
      </p:sp>
      <p:sp>
        <p:nvSpPr>
          <p:cNvPr id="19" name="Rectangle 18"/>
          <p:cNvSpPr/>
          <p:nvPr/>
        </p:nvSpPr>
        <p:spPr>
          <a:xfrm>
            <a:off x="228600" y="5562600"/>
            <a:ext cx="4572000" cy="756190"/>
          </a:xfrm>
          <a:prstGeom prst="rect">
            <a:avLst/>
          </a:prstGeom>
        </p:spPr>
        <p:txBody>
          <a:bodyPr>
            <a:spAutoFit/>
          </a:bodyPr>
          <a:lstStyle/>
          <a:p>
            <a:pPr algn="ctr">
              <a:lnSpc>
                <a:spcPts val="1700"/>
              </a:lnSpc>
              <a:tabLst>
                <a:tab pos="355600" algn="l"/>
              </a:tabLst>
            </a:pPr>
            <a:r>
              <a:rPr lang="en-CA" sz="2000" dirty="0"/>
              <a:t>(</a:t>
            </a:r>
            <a:r>
              <a:rPr lang="en-CA" sz="2000" u="sng" dirty="0">
                <a:latin typeface="Georgia"/>
                <a:cs typeface="Georgia"/>
              </a:rPr>
              <a:t>Does </a:t>
            </a:r>
            <a:r>
              <a:rPr lang="en-CA" sz="2000" b="1" i="1" u="sng" dirty="0">
                <a:latin typeface="Georgia"/>
                <a:cs typeface="Georgia"/>
              </a:rPr>
              <a:t>NOT </a:t>
            </a:r>
            <a:r>
              <a:rPr lang="en-CA" sz="2000" dirty="0">
                <a:latin typeface="Georgia"/>
                <a:cs typeface="Georgia"/>
              </a:rPr>
              <a:t>include violence;</a:t>
            </a:r>
          </a:p>
          <a:p>
            <a:pPr algn="ctr">
              <a:lnSpc>
                <a:spcPts val="1700"/>
              </a:lnSpc>
              <a:tabLst>
                <a:tab pos="355600" algn="l"/>
              </a:tabLst>
            </a:pPr>
            <a:r>
              <a:rPr lang="en-CA" sz="2000" dirty="0">
                <a:latin typeface="Georgia"/>
                <a:cs typeface="Georgia"/>
              </a:rPr>
              <a:t>Includes violations of liquor laws and</a:t>
            </a:r>
            <a:br>
              <a:rPr lang="en-CA" sz="2000" dirty="0">
                <a:latin typeface="Georgia"/>
                <a:cs typeface="Georgia"/>
              </a:rPr>
            </a:br>
            <a:r>
              <a:rPr lang="en-CA" sz="2000" dirty="0">
                <a:latin typeface="Georgia"/>
                <a:cs typeface="Georgia"/>
              </a:rPr>
              <a:t>	driving under the influence)</a:t>
            </a:r>
          </a:p>
        </p:txBody>
      </p:sp>
      <p:sp>
        <p:nvSpPr>
          <p:cNvPr id="21" name="Rectangle 20"/>
          <p:cNvSpPr/>
          <p:nvPr/>
        </p:nvSpPr>
        <p:spPr>
          <a:xfrm>
            <a:off x="-90147" y="467911"/>
            <a:ext cx="9234147" cy="553357"/>
          </a:xfrm>
          <a:prstGeom prst="rect">
            <a:avLst/>
          </a:prstGeom>
        </p:spPr>
        <p:txBody>
          <a:bodyPr wrap="square">
            <a:spAutoFit/>
          </a:bodyPr>
          <a:lstStyle/>
          <a:p>
            <a:pPr algn="ctr">
              <a:lnSpc>
                <a:spcPts val="3450"/>
              </a:lnSpc>
            </a:pPr>
            <a:r>
              <a:rPr lang="en-CA" sz="3600" b="1" dirty="0">
                <a:latin typeface="Georgia"/>
                <a:cs typeface="Georgia"/>
              </a:rPr>
              <a:t>“If Only We Treated It Like Alcohol…”</a:t>
            </a:r>
          </a:p>
        </p:txBody>
      </p:sp>
      <p:sp>
        <p:nvSpPr>
          <p:cNvPr id="22" name="Slide Number Placeholder 21"/>
          <p:cNvSpPr>
            <a:spLocks noGrp="1"/>
          </p:cNvSpPr>
          <p:nvPr>
            <p:ph type="sldNum" sz="quarter" idx="12"/>
          </p:nvPr>
        </p:nvSpPr>
        <p:spPr/>
        <p:txBody>
          <a:bodyPr/>
          <a:lstStyle/>
          <a:p>
            <a:fld id="{4226F133-244D-4A4C-B618-CB5A3EE004CC}" type="slidenum">
              <a:rPr lang="en-US" smtClean="0"/>
              <a:pPr/>
              <a:t>16</a:t>
            </a:fld>
            <a:endParaRPr lang="en-US" dirty="0"/>
          </a:p>
        </p:txBody>
      </p:sp>
      <p:sp>
        <p:nvSpPr>
          <p:cNvPr id="23" name="Rectangle 22"/>
          <p:cNvSpPr/>
          <p:nvPr/>
        </p:nvSpPr>
        <p:spPr>
          <a:xfrm>
            <a:off x="533400" y="1828800"/>
            <a:ext cx="4572000" cy="350951"/>
          </a:xfrm>
          <a:prstGeom prst="rect">
            <a:avLst/>
          </a:prstGeom>
        </p:spPr>
        <p:txBody>
          <a:bodyPr>
            <a:spAutoFit/>
          </a:bodyPr>
          <a:lstStyle/>
          <a:p>
            <a:pPr algn="ctr">
              <a:lnSpc>
                <a:spcPts val="1700"/>
              </a:lnSpc>
              <a:tabLst>
                <a:tab pos="355600" algn="l"/>
              </a:tabLst>
            </a:pPr>
            <a:r>
              <a:rPr lang="en-CA" sz="3000" b="1" dirty="0" smtClean="0">
                <a:latin typeface="Georgia"/>
                <a:cs typeface="Georgia"/>
              </a:rPr>
              <a:t>ALCOHOL ARRESTS</a:t>
            </a:r>
            <a:endParaRPr lang="en-CA" sz="3000" b="1" dirty="0">
              <a:latin typeface="Georgia"/>
              <a:cs typeface="Georgia"/>
            </a:endParaRPr>
          </a:p>
        </p:txBody>
      </p:sp>
      <p:sp>
        <p:nvSpPr>
          <p:cNvPr id="24" name="Rectangle 23"/>
          <p:cNvSpPr/>
          <p:nvPr/>
        </p:nvSpPr>
        <p:spPr>
          <a:xfrm>
            <a:off x="5105400" y="1752600"/>
            <a:ext cx="4572000" cy="786968"/>
          </a:xfrm>
          <a:prstGeom prst="rect">
            <a:avLst/>
          </a:prstGeom>
        </p:spPr>
        <p:txBody>
          <a:bodyPr>
            <a:spAutoFit/>
          </a:bodyPr>
          <a:lstStyle/>
          <a:p>
            <a:pPr algn="ctr">
              <a:lnSpc>
                <a:spcPts val="1700"/>
              </a:lnSpc>
              <a:tabLst>
                <a:tab pos="355600" algn="l"/>
              </a:tabLst>
            </a:pPr>
            <a:r>
              <a:rPr lang="en-CA" sz="3000" b="1" dirty="0" smtClean="0">
                <a:latin typeface="Georgia"/>
                <a:cs typeface="Georgia"/>
              </a:rPr>
              <a:t>MARIJUANA </a:t>
            </a:r>
          </a:p>
          <a:p>
            <a:pPr algn="ctr">
              <a:lnSpc>
                <a:spcPts val="1700"/>
              </a:lnSpc>
              <a:tabLst>
                <a:tab pos="355600" algn="l"/>
              </a:tabLst>
            </a:pPr>
            <a:endParaRPr lang="en-CA" sz="3000" b="1" dirty="0">
              <a:latin typeface="Georgia"/>
              <a:cs typeface="Georgia"/>
            </a:endParaRPr>
          </a:p>
          <a:p>
            <a:pPr algn="ctr">
              <a:lnSpc>
                <a:spcPts val="1700"/>
              </a:lnSpc>
              <a:tabLst>
                <a:tab pos="355600" algn="l"/>
              </a:tabLst>
            </a:pPr>
            <a:r>
              <a:rPr lang="en-CA" sz="3000" b="1" dirty="0" smtClean="0">
                <a:latin typeface="Georgia"/>
                <a:cs typeface="Georgia"/>
              </a:rPr>
              <a:t>ARRESTS</a:t>
            </a:r>
            <a:endParaRPr lang="en-CA" sz="3000" b="1" dirty="0">
              <a:latin typeface="Georgia"/>
              <a:cs typeface="Georgia"/>
            </a:endParaRPr>
          </a:p>
        </p:txBody>
      </p:sp>
    </p:spTree>
    <p:extLst>
      <p:ext uri="{BB962C8B-B14F-4D97-AF65-F5344CB8AC3E}">
        <p14:creationId xmlns:p14="http://schemas.microsoft.com/office/powerpoint/2010/main" val="42457356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1"/>
            <a:ext cx="8587680" cy="5447646"/>
          </a:xfrm>
          <a:prstGeom prst="rect">
            <a:avLst/>
          </a:prstGeom>
          <a:noFill/>
        </p:spPr>
        <p:txBody>
          <a:bodyPr wrap="square" rtlCol="0">
            <a:spAutoFit/>
          </a:bodyPr>
          <a:lstStyle/>
          <a:p>
            <a:endParaRPr lang="en-US" sz="3600" b="1" dirty="0" smtClean="0">
              <a:solidFill>
                <a:srgbClr val="000000"/>
              </a:solidFill>
              <a:latin typeface="Georgia" pitchFamily="18" charset="0"/>
              <a:cs typeface="Georgia"/>
            </a:endParaRPr>
          </a:p>
          <a:p>
            <a:endParaRPr lang="en-US" sz="3600" b="1" dirty="0">
              <a:solidFill>
                <a:srgbClr val="000000"/>
              </a:solidFill>
              <a:latin typeface="Georgia" pitchFamily="18" charset="0"/>
              <a:cs typeface="Georgia"/>
            </a:endParaRPr>
          </a:p>
          <a:p>
            <a:endParaRPr lang="en-US" sz="3600" b="1" dirty="0" smtClean="0">
              <a:solidFill>
                <a:srgbClr val="000000"/>
              </a:solidFill>
              <a:latin typeface="Georgia" pitchFamily="18" charset="0"/>
              <a:cs typeface="Georgia"/>
            </a:endParaRPr>
          </a:p>
          <a:p>
            <a:endParaRPr lang="en-US" sz="3600" b="1" dirty="0">
              <a:solidFill>
                <a:srgbClr val="000000"/>
              </a:solidFill>
              <a:latin typeface="Georgia" pitchFamily="18" charset="0"/>
              <a:cs typeface="Georgia"/>
            </a:endParaRPr>
          </a:p>
          <a:p>
            <a:endParaRPr lang="en-US" sz="3600" b="1" dirty="0" smtClean="0">
              <a:solidFill>
                <a:srgbClr val="000000"/>
              </a:solidFill>
              <a:latin typeface="Georgia" pitchFamily="18" charset="0"/>
              <a:cs typeface="Georgia"/>
            </a:endParaRPr>
          </a:p>
          <a:p>
            <a:endParaRPr lang="en-US" sz="3600" b="1" dirty="0">
              <a:solidFill>
                <a:srgbClr val="000000"/>
              </a:solidFill>
              <a:latin typeface="Georgia" pitchFamily="18" charset="0"/>
              <a:cs typeface="Georgia"/>
            </a:endParaRPr>
          </a:p>
          <a:p>
            <a:r>
              <a:rPr lang="en-US" sz="3600" b="1" dirty="0" smtClean="0">
                <a:solidFill>
                  <a:srgbClr val="000000"/>
                </a:solidFill>
                <a:latin typeface="Georgia" pitchFamily="18" charset="0"/>
                <a:cs typeface="Georgia"/>
              </a:rPr>
              <a:t>Can we trust companies and</a:t>
            </a:r>
          </a:p>
          <a:p>
            <a:r>
              <a:rPr lang="en-US" sz="3600" b="1" dirty="0" smtClean="0">
                <a:solidFill>
                  <a:srgbClr val="000000"/>
                </a:solidFill>
                <a:latin typeface="Georgia" pitchFamily="18" charset="0"/>
                <a:cs typeface="Georgia"/>
              </a:rPr>
              <a:t>Big Corporations not to target youth and the vulnerable?</a:t>
            </a:r>
            <a:endParaRPr lang="en-US" sz="3200" dirty="0">
              <a:solidFill>
                <a:srgbClr val="000000"/>
              </a:solidFill>
              <a:latin typeface="Georgia"/>
              <a:cs typeface="Georgia"/>
            </a:endParaRPr>
          </a:p>
          <a:p>
            <a:r>
              <a:rPr lang="en-US" sz="2400" dirty="0">
                <a:solidFill>
                  <a:srgbClr val="000000"/>
                </a:solidFill>
                <a:latin typeface="Georgia"/>
                <a:cs typeface="Georgia"/>
              </a:rPr>
              <a:t> </a:t>
            </a:r>
          </a:p>
        </p:txBody>
      </p:sp>
      <p:sp>
        <p:nvSpPr>
          <p:cNvPr id="3" name="Footer Placeholder 2"/>
          <p:cNvSpPr>
            <a:spLocks noGrp="1"/>
          </p:cNvSpPr>
          <p:nvPr>
            <p:ph type="ftr" sz="quarter" idx="11"/>
          </p:nvPr>
        </p:nvSpPr>
        <p:spPr/>
        <p:txBody>
          <a:bodyPr/>
          <a:lstStyle/>
          <a:p>
            <a:r>
              <a:rPr lang="en-US" smtClean="0"/>
              <a:t>Copyright 2013 Kevin A. Sabet and Project SAM www.learnaboutsam.org</a:t>
            </a:r>
            <a:endParaRPr lang="en-US" dirty="0"/>
          </a:p>
        </p:txBody>
      </p:sp>
      <p:sp>
        <p:nvSpPr>
          <p:cNvPr id="4" name="Slide Number Placeholder 3"/>
          <p:cNvSpPr>
            <a:spLocks noGrp="1"/>
          </p:cNvSpPr>
          <p:nvPr>
            <p:ph type="sldNum" sz="quarter" idx="12"/>
          </p:nvPr>
        </p:nvSpPr>
        <p:spPr/>
        <p:txBody>
          <a:bodyPr/>
          <a:lstStyle/>
          <a:p>
            <a:fld id="{4226F133-244D-4A4C-B618-CB5A3EE004CC}" type="slidenum">
              <a:rPr lang="en-US" smtClean="0"/>
              <a:pPr/>
              <a:t>17</a:t>
            </a:fld>
            <a:endParaRPr lang="en-US" dirty="0"/>
          </a:p>
        </p:txBody>
      </p:sp>
      <p:sp>
        <p:nvSpPr>
          <p:cNvPr id="6" name="object 8"/>
          <p:cNvSpPr/>
          <p:nvPr/>
        </p:nvSpPr>
        <p:spPr>
          <a:xfrm>
            <a:off x="3276600" y="1143000"/>
            <a:ext cx="1775104" cy="209334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pPr algn="ctr"/>
            <a:endParaRPr dirty="0"/>
          </a:p>
        </p:txBody>
      </p:sp>
    </p:spTree>
    <p:extLst>
      <p:ext uri="{BB962C8B-B14F-4D97-AF65-F5344CB8AC3E}">
        <p14:creationId xmlns:p14="http://schemas.microsoft.com/office/powerpoint/2010/main" val="23758604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youngeradults_doc.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0"/>
            <a:ext cx="5175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00200" y="1905000"/>
            <a:ext cx="4495800" cy="1295400"/>
          </a:xfrm>
          <a:prstGeom prst="rect">
            <a:avLst/>
          </a:prstGeom>
          <a:solidFill>
            <a:schemeClr val="bg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youngeradults_excerpt.png"/>
          <p:cNvPicPr>
            <a:picLocks noChangeAspect="1"/>
          </p:cNvPicPr>
          <p:nvPr/>
        </p:nvPicPr>
        <p:blipFill>
          <a:blip r:embed="rId3" cstate="print"/>
          <a:stretch>
            <a:fillRect/>
          </a:stretch>
        </p:blipFill>
        <p:spPr>
          <a:xfrm>
            <a:off x="306570" y="2057400"/>
            <a:ext cx="8675246" cy="2667000"/>
          </a:xfrm>
          <a:prstGeom prst="rect">
            <a:avLst/>
          </a:prstGeom>
          <a:ln>
            <a:solidFill>
              <a:srgbClr val="C00000"/>
            </a:solidFill>
          </a:ln>
          <a:effectLst>
            <a:glow rad="139700">
              <a:schemeClr val="accent2">
                <a:satMod val="175000"/>
                <a:alpha val="40000"/>
              </a:schemeClr>
            </a:glow>
          </a:effectLst>
        </p:spPr>
      </p:pic>
      <p:sp>
        <p:nvSpPr>
          <p:cNvPr id="3077" name="TextBox 9"/>
          <p:cNvSpPr txBox="1">
            <a:spLocks noChangeArrowheads="1"/>
          </p:cNvSpPr>
          <p:nvPr/>
        </p:nvSpPr>
        <p:spPr bwMode="auto">
          <a:xfrm>
            <a:off x="6019800" y="6581775"/>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4"/>
              </a:rPr>
              <a:t>http://legacy.library.ucsf.edu/tid/eyn18c00</a:t>
            </a:r>
            <a:endParaRPr lang="en-US" sz="1200"/>
          </a:p>
        </p:txBody>
      </p:sp>
      <p:sp>
        <p:nvSpPr>
          <p:cNvPr id="3078" name="TextBox 5"/>
          <p:cNvSpPr txBox="1">
            <a:spLocks noChangeArrowheads="1"/>
          </p:cNvSpPr>
          <p:nvPr/>
        </p:nvSpPr>
        <p:spPr bwMode="auto">
          <a:xfrm>
            <a:off x="7086600" y="64008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a:t>RJ Reynolds (1984 est.)</a:t>
            </a:r>
          </a:p>
        </p:txBody>
      </p:sp>
    </p:spTree>
    <p:extLst>
      <p:ext uri="{BB962C8B-B14F-4D97-AF65-F5344CB8AC3E}">
        <p14:creationId xmlns:p14="http://schemas.microsoft.com/office/powerpoint/2010/main" val="40847895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descr="goerlitz_doc.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3" y="152400"/>
            <a:ext cx="3889375" cy="3200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0" name="Content Placeholder 3" descr="Winstonmodel_doc.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886200" y="304800"/>
            <a:ext cx="4814888" cy="5819775"/>
          </a:xfrm>
        </p:spPr>
      </p:pic>
      <p:sp>
        <p:nvSpPr>
          <p:cNvPr id="4101" name="TextBox 4"/>
          <p:cNvSpPr txBox="1">
            <a:spLocks noChangeArrowheads="1"/>
          </p:cNvSpPr>
          <p:nvPr/>
        </p:nvSpPr>
        <p:spPr bwMode="auto">
          <a:xfrm>
            <a:off x="5867400" y="6477000"/>
            <a:ext cx="297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4"/>
              </a:rPr>
              <a:t>http://legacy.library.ucsf.edu/tid/pvt37b00 </a:t>
            </a:r>
            <a:endParaRPr lang="en-US" sz="1200"/>
          </a:p>
        </p:txBody>
      </p:sp>
      <p:sp>
        <p:nvSpPr>
          <p:cNvPr id="6" name="Rectangle 5"/>
          <p:cNvSpPr/>
          <p:nvPr/>
        </p:nvSpPr>
        <p:spPr>
          <a:xfrm>
            <a:off x="4191000" y="3048000"/>
            <a:ext cx="4191000" cy="914400"/>
          </a:xfrm>
          <a:prstGeom prst="rect">
            <a:avLst/>
          </a:prstGeom>
          <a:solidFill>
            <a:schemeClr val="bg1">
              <a:lumMod val="5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wedontsmokethesh00.png"/>
          <p:cNvPicPr>
            <a:picLocks noChangeAspect="1"/>
          </p:cNvPicPr>
          <p:nvPr/>
        </p:nvPicPr>
        <p:blipFill>
          <a:blip r:embed="rId5" cstate="print"/>
          <a:stretch>
            <a:fillRect/>
          </a:stretch>
        </p:blipFill>
        <p:spPr>
          <a:xfrm>
            <a:off x="182194" y="2590800"/>
            <a:ext cx="8956162" cy="3429000"/>
          </a:xfrm>
          <a:prstGeom prst="rect">
            <a:avLst/>
          </a:prstGeom>
          <a:ln>
            <a:solidFill>
              <a:srgbClr val="C00000"/>
            </a:solidFill>
          </a:ln>
          <a:effectLst>
            <a:glow rad="228600">
              <a:schemeClr val="accent2">
                <a:satMod val="175000"/>
                <a:alpha val="40000"/>
              </a:schemeClr>
            </a:glow>
            <a:innerShdw blurRad="63500" dist="50800" dir="18900000">
              <a:prstClr val="black">
                <a:alpha val="50000"/>
              </a:prstClr>
            </a:innerShdw>
          </a:effectLst>
        </p:spPr>
      </p:pic>
      <p:sp>
        <p:nvSpPr>
          <p:cNvPr id="4106" name="TextBox 10"/>
          <p:cNvSpPr txBox="1">
            <a:spLocks noChangeArrowheads="1"/>
          </p:cNvSpPr>
          <p:nvPr/>
        </p:nvSpPr>
        <p:spPr bwMode="auto">
          <a:xfrm>
            <a:off x="6553200" y="627697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a:t>Tobacco Institute (1989)</a:t>
            </a:r>
          </a:p>
        </p:txBody>
      </p:sp>
    </p:spTree>
    <p:extLst>
      <p:ext uri="{BB962C8B-B14F-4D97-AF65-F5344CB8AC3E}">
        <p14:creationId xmlns:p14="http://schemas.microsoft.com/office/powerpoint/2010/main" val="3881499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Georgia"/>
                <a:cs typeface="Georgia"/>
              </a:rPr>
              <a:t>Outline</a:t>
            </a:r>
            <a:endParaRPr lang="en-US" b="1" dirty="0">
              <a:solidFill>
                <a:schemeClr val="tx1"/>
              </a:solidFill>
              <a:latin typeface="Georgia"/>
              <a:cs typeface="Georgia"/>
            </a:endParaRPr>
          </a:p>
        </p:txBody>
      </p:sp>
      <p:sp>
        <p:nvSpPr>
          <p:cNvPr id="3" name="Content Placeholder 2"/>
          <p:cNvSpPr>
            <a:spLocks noGrp="1"/>
          </p:cNvSpPr>
          <p:nvPr>
            <p:ph idx="1"/>
          </p:nvPr>
        </p:nvSpPr>
        <p:spPr>
          <a:xfrm>
            <a:off x="549275" y="1600200"/>
            <a:ext cx="8042276" cy="5181599"/>
          </a:xfrm>
        </p:spPr>
        <p:txBody>
          <a:bodyPr>
            <a:normAutofit lnSpcReduction="10000"/>
          </a:bodyPr>
          <a:lstStyle/>
          <a:p>
            <a:r>
              <a:rPr lang="en-US" sz="3000" dirty="0" smtClean="0">
                <a:solidFill>
                  <a:srgbClr val="000000"/>
                </a:solidFill>
                <a:latin typeface="Georgia"/>
                <a:cs typeface="Georgia"/>
              </a:rPr>
              <a:t>Link between marijuana and mental illness</a:t>
            </a:r>
          </a:p>
          <a:p>
            <a:pPr marL="0" indent="0">
              <a:buNone/>
            </a:pPr>
            <a:endParaRPr lang="en-US" sz="3000" dirty="0" smtClean="0">
              <a:solidFill>
                <a:srgbClr val="000000"/>
              </a:solidFill>
              <a:latin typeface="Georgia"/>
              <a:cs typeface="Georgia"/>
            </a:endParaRPr>
          </a:p>
          <a:p>
            <a:r>
              <a:rPr lang="en-US" sz="3000" dirty="0" smtClean="0">
                <a:solidFill>
                  <a:srgbClr val="000000"/>
                </a:solidFill>
                <a:latin typeface="Georgia"/>
                <a:cs typeface="Georgia"/>
              </a:rPr>
              <a:t>Some early findings from Colorado</a:t>
            </a:r>
          </a:p>
          <a:p>
            <a:pPr marL="0" indent="0">
              <a:buNone/>
            </a:pPr>
            <a:endParaRPr lang="en-US" sz="3000" dirty="0" smtClean="0">
              <a:solidFill>
                <a:srgbClr val="000000"/>
              </a:solidFill>
              <a:latin typeface="Georgia"/>
              <a:cs typeface="Georgia"/>
            </a:endParaRPr>
          </a:p>
          <a:p>
            <a:r>
              <a:rPr lang="en-US" sz="3000" dirty="0">
                <a:solidFill>
                  <a:srgbClr val="000000"/>
                </a:solidFill>
                <a:latin typeface="Georgia"/>
                <a:cs typeface="Georgia"/>
              </a:rPr>
              <a:t>What is SAM and why do we care about this issue</a:t>
            </a:r>
            <a:r>
              <a:rPr lang="en-US" sz="3000" dirty="0" smtClean="0">
                <a:solidFill>
                  <a:srgbClr val="000000"/>
                </a:solidFill>
                <a:latin typeface="Georgia"/>
                <a:cs typeface="Georgia"/>
              </a:rPr>
              <a:t>?</a:t>
            </a:r>
          </a:p>
          <a:p>
            <a:pPr marL="0" indent="0">
              <a:buNone/>
            </a:pPr>
            <a:endParaRPr lang="en-US" sz="3000" dirty="0" smtClean="0">
              <a:solidFill>
                <a:srgbClr val="000000"/>
              </a:solidFill>
              <a:latin typeface="Georgia"/>
              <a:cs typeface="Georgia"/>
            </a:endParaRPr>
          </a:p>
          <a:p>
            <a:r>
              <a:rPr lang="en-US" sz="3000" dirty="0" smtClean="0">
                <a:solidFill>
                  <a:srgbClr val="000000"/>
                </a:solidFill>
                <a:latin typeface="Georgia"/>
                <a:cs typeface="Georgia"/>
              </a:rPr>
              <a:t>An appeal for action</a:t>
            </a:r>
          </a:p>
        </p:txBody>
      </p:sp>
      <p:sp>
        <p:nvSpPr>
          <p:cNvPr id="4" name="Slide Number Placeholder 3"/>
          <p:cNvSpPr>
            <a:spLocks noGrp="1"/>
          </p:cNvSpPr>
          <p:nvPr>
            <p:ph type="sldNum" sz="quarter" idx="12"/>
          </p:nvPr>
        </p:nvSpPr>
        <p:spPr/>
        <p:txBody>
          <a:bodyPr/>
          <a:lstStyle/>
          <a:p>
            <a:fld id="{4226F133-244D-4A4C-B618-CB5A3EE004CC}" type="slidenum">
              <a:rPr lang="en-US" smtClean="0"/>
              <a:pPr/>
              <a:t>2</a:t>
            </a:fld>
            <a:endParaRPr lang="en-US" dirty="0"/>
          </a:p>
        </p:txBody>
      </p:sp>
    </p:spTree>
    <p:extLst>
      <p:ext uri="{BB962C8B-B14F-4D97-AF65-F5344CB8AC3E}">
        <p14:creationId xmlns:p14="http://schemas.microsoft.com/office/powerpoint/2010/main" val="27764727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5410200" y="64008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2"/>
              </a:rPr>
              <a:t>http://legacy.library.ucsf.edu/tid/mqu46b00</a:t>
            </a:r>
            <a:endParaRPr lang="en-US" sz="1200"/>
          </a:p>
        </p:txBody>
      </p:sp>
      <p:sp>
        <p:nvSpPr>
          <p:cNvPr id="5123" name="TextBox 6"/>
          <p:cNvSpPr txBox="1">
            <a:spLocks noChangeArrowheads="1"/>
          </p:cNvSpPr>
          <p:nvPr/>
        </p:nvSpPr>
        <p:spPr bwMode="auto">
          <a:xfrm>
            <a:off x="5334000" y="6219825"/>
            <a:ext cx="2971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a:t>RJ Reynolds (1973)</a:t>
            </a:r>
          </a:p>
        </p:txBody>
      </p:sp>
      <p:pic>
        <p:nvPicPr>
          <p:cNvPr id="5124" name="Content Placeholder 9" descr="newbrands.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133600" y="603250"/>
            <a:ext cx="4724400" cy="5624513"/>
          </a:xfrm>
        </p:spPr>
      </p:pic>
      <p:pic>
        <p:nvPicPr>
          <p:cNvPr id="9" name="Picture 8" descr="youth2.png"/>
          <p:cNvPicPr>
            <a:picLocks noChangeAspect="1"/>
          </p:cNvPicPr>
          <p:nvPr/>
        </p:nvPicPr>
        <p:blipFill>
          <a:blip r:embed="rId4" cstate="print"/>
          <a:stretch>
            <a:fillRect/>
          </a:stretch>
        </p:blipFill>
        <p:spPr>
          <a:xfrm>
            <a:off x="-65809" y="3276600"/>
            <a:ext cx="8997565" cy="25146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6861889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outhcigs.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800" y="152400"/>
            <a:ext cx="5341938" cy="6583363"/>
          </a:xfrm>
          <a:ln>
            <a:solidFill>
              <a:schemeClr val="accent1">
                <a:shade val="50000"/>
              </a:schemeClr>
            </a:solidFill>
          </a:ln>
        </p:spPr>
      </p:pic>
      <p:sp>
        <p:nvSpPr>
          <p:cNvPr id="5" name="Rectangle 4"/>
          <p:cNvSpPr/>
          <p:nvPr/>
        </p:nvSpPr>
        <p:spPr>
          <a:xfrm>
            <a:off x="1524000" y="3429000"/>
            <a:ext cx="3810000" cy="1219200"/>
          </a:xfrm>
          <a:prstGeom prst="rect">
            <a:avLst/>
          </a:prstGeom>
          <a:solidFill>
            <a:schemeClr val="bg1">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youthcigs1.png"/>
          <p:cNvPicPr>
            <a:picLocks noChangeAspect="1"/>
          </p:cNvPicPr>
          <p:nvPr/>
        </p:nvPicPr>
        <p:blipFill>
          <a:blip r:embed="rId3" cstate="print"/>
          <a:stretch>
            <a:fillRect/>
          </a:stretch>
        </p:blipFill>
        <p:spPr>
          <a:xfrm>
            <a:off x="-4615333" y="1600200"/>
            <a:ext cx="13272629" cy="866714"/>
          </a:xfrm>
          <a:prstGeom prst="rect">
            <a:avLst/>
          </a:prstGeom>
          <a:effectLst>
            <a:glow rad="228600">
              <a:schemeClr val="accent2">
                <a:satMod val="175000"/>
                <a:alpha val="40000"/>
              </a:schemeClr>
            </a:glow>
          </a:effectLst>
        </p:spPr>
      </p:pic>
      <p:pic>
        <p:nvPicPr>
          <p:cNvPr id="7" name="Picture 6" descr="youthcigs2.png"/>
          <p:cNvPicPr>
            <a:picLocks noChangeAspect="1"/>
          </p:cNvPicPr>
          <p:nvPr/>
        </p:nvPicPr>
        <p:blipFill>
          <a:blip r:embed="rId4" cstate="print"/>
          <a:stretch>
            <a:fillRect/>
          </a:stretch>
        </p:blipFill>
        <p:spPr>
          <a:xfrm>
            <a:off x="-261899" y="3200400"/>
            <a:ext cx="9253499" cy="2829144"/>
          </a:xfrm>
          <a:prstGeom prst="rect">
            <a:avLst/>
          </a:prstGeom>
          <a:effectLst>
            <a:glow rad="228600">
              <a:schemeClr val="accent2">
                <a:satMod val="175000"/>
                <a:alpha val="40000"/>
              </a:schemeClr>
            </a:glow>
          </a:effectLst>
        </p:spPr>
      </p:pic>
      <p:sp>
        <p:nvSpPr>
          <p:cNvPr id="8" name="Rectangle 7"/>
          <p:cNvSpPr/>
          <p:nvPr/>
        </p:nvSpPr>
        <p:spPr>
          <a:xfrm>
            <a:off x="5638800" y="5410200"/>
            <a:ext cx="2819400" cy="22860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876800" y="5562600"/>
            <a:ext cx="2971800" cy="228600"/>
          </a:xfrm>
          <a:prstGeom prst="rect">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6" name="TextBox 9"/>
          <p:cNvSpPr txBox="1">
            <a:spLocks noChangeArrowheads="1"/>
          </p:cNvSpPr>
          <p:nvPr/>
        </p:nvSpPr>
        <p:spPr bwMode="auto">
          <a:xfrm>
            <a:off x="5715000" y="304800"/>
            <a:ext cx="342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5"/>
              </a:rPr>
              <a:t>http://legacy.library.ucsf.edu/tid/wwq54a99</a:t>
            </a:r>
            <a:endParaRPr lang="en-US" sz="1200"/>
          </a:p>
        </p:txBody>
      </p:sp>
      <p:sp>
        <p:nvSpPr>
          <p:cNvPr id="7177" name="TextBox 10"/>
          <p:cNvSpPr txBox="1">
            <a:spLocks noChangeArrowheads="1"/>
          </p:cNvSpPr>
          <p:nvPr/>
        </p:nvSpPr>
        <p:spPr bwMode="auto">
          <a:xfrm>
            <a:off x="5715000" y="1524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Brown &amp; Williamson (1972)</a:t>
            </a:r>
          </a:p>
        </p:txBody>
      </p:sp>
    </p:spTree>
    <p:extLst>
      <p:ext uri="{BB962C8B-B14F-4D97-AF65-F5344CB8AC3E}">
        <p14:creationId xmlns:p14="http://schemas.microsoft.com/office/powerpoint/2010/main" val="38909721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flavoredchew.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85800" y="152400"/>
            <a:ext cx="4800600" cy="5954713"/>
          </a:xfrm>
          <a:ln w="3175">
            <a:solidFill>
              <a:schemeClr val="tx1"/>
            </a:solidFill>
            <a:miter lim="800000"/>
            <a:headEnd/>
            <a:tailEnd/>
          </a:ln>
        </p:spPr>
      </p:pic>
      <p:pic>
        <p:nvPicPr>
          <p:cNvPr id="5" name="Picture 4" descr="flavoredchew1.png"/>
          <p:cNvPicPr>
            <a:picLocks noChangeAspect="1"/>
          </p:cNvPicPr>
          <p:nvPr/>
        </p:nvPicPr>
        <p:blipFill>
          <a:blip r:embed="rId3" cstate="print"/>
          <a:stretch>
            <a:fillRect/>
          </a:stretch>
        </p:blipFill>
        <p:spPr>
          <a:xfrm>
            <a:off x="-360717" y="2590800"/>
            <a:ext cx="9256127" cy="3257219"/>
          </a:xfrm>
          <a:prstGeom prst="rect">
            <a:avLst/>
          </a:prstGeom>
          <a:effectLst>
            <a:glow rad="228600">
              <a:schemeClr val="accent2">
                <a:satMod val="175000"/>
                <a:alpha val="40000"/>
              </a:schemeClr>
            </a:glow>
          </a:effectLst>
        </p:spPr>
      </p:pic>
      <p:sp>
        <p:nvSpPr>
          <p:cNvPr id="9220" name="TextBox 5"/>
          <p:cNvSpPr txBox="1">
            <a:spLocks noChangeArrowheads="1"/>
          </p:cNvSpPr>
          <p:nvPr/>
        </p:nvSpPr>
        <p:spPr bwMode="auto">
          <a:xfrm>
            <a:off x="5791200" y="6400800"/>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4"/>
              </a:rPr>
              <a:t>http://legacy.library.ucsf.edu/tid/sdw88c00</a:t>
            </a:r>
            <a:endParaRPr lang="en-US" sz="1200"/>
          </a:p>
        </p:txBody>
      </p:sp>
      <p:sp>
        <p:nvSpPr>
          <p:cNvPr id="9221" name="TextBox 6"/>
          <p:cNvSpPr txBox="1">
            <a:spLocks noChangeArrowheads="1"/>
          </p:cNvSpPr>
          <p:nvPr/>
        </p:nvSpPr>
        <p:spPr bwMode="auto">
          <a:xfrm>
            <a:off x="6553200" y="620077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a:t>Lorillard (1979)</a:t>
            </a:r>
          </a:p>
        </p:txBody>
      </p:sp>
    </p:spTree>
    <p:extLst>
      <p:ext uri="{BB962C8B-B14F-4D97-AF65-F5344CB8AC3E}">
        <p14:creationId xmlns:p14="http://schemas.microsoft.com/office/powerpoint/2010/main" val="18221678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7848600" y="228600"/>
            <a:ext cx="1066800" cy="501650"/>
          </a:xfrm>
        </p:spPr>
        <p:txBody>
          <a:bodyPr/>
          <a:lstStyle/>
          <a:p>
            <a:r>
              <a:rPr lang="en-US" sz="800" dirty="0" smtClean="0"/>
              <a:t>Copyright 2013 Kevin A. Sabet and Project SAM </a:t>
            </a:r>
            <a:r>
              <a:rPr lang="en-US" sz="800" dirty="0" err="1" smtClean="0"/>
              <a:t>www.learnaboutsam.org</a:t>
            </a:r>
            <a:endParaRPr lang="en-US" sz="800" dirty="0"/>
          </a:p>
        </p:txBody>
      </p:sp>
      <p:sp>
        <p:nvSpPr>
          <p:cNvPr id="2" name="Slide Number Placeholder 1"/>
          <p:cNvSpPr>
            <a:spLocks noGrp="1"/>
          </p:cNvSpPr>
          <p:nvPr>
            <p:ph type="sldNum" sz="quarter" idx="12"/>
          </p:nvPr>
        </p:nvSpPr>
        <p:spPr/>
        <p:txBody>
          <a:bodyPr/>
          <a:lstStyle/>
          <a:p>
            <a:fld id="{4226F133-244D-4A4C-B618-CB5A3EE004CC}" type="slidenum">
              <a:rPr lang="en-US" smtClean="0"/>
              <a:pPr/>
              <a:t>23</a:t>
            </a:fld>
            <a:endParaRPr lang="en-US" dirty="0"/>
          </a:p>
        </p:txBody>
      </p:sp>
      <p:sp>
        <p:nvSpPr>
          <p:cNvPr id="3" name="Rectangle 2"/>
          <p:cNvSpPr/>
          <p:nvPr/>
        </p:nvSpPr>
        <p:spPr>
          <a:xfrm>
            <a:off x="381000" y="533400"/>
            <a:ext cx="8305800" cy="6309420"/>
          </a:xfrm>
          <a:prstGeom prst="rect">
            <a:avLst/>
          </a:prstGeom>
        </p:spPr>
        <p:txBody>
          <a:bodyPr wrap="square">
            <a:spAutoFit/>
          </a:bodyPr>
          <a:lstStyle/>
          <a:p>
            <a:r>
              <a:rPr lang="en-US" sz="2800" b="1" dirty="0" smtClean="0">
                <a:solidFill>
                  <a:srgbClr val="000000"/>
                </a:solidFill>
                <a:latin typeface="Georgia"/>
                <a:cs typeface="Georgia"/>
              </a:rPr>
              <a:t>“The </a:t>
            </a:r>
            <a:r>
              <a:rPr lang="en-US" sz="2800" b="1" dirty="0">
                <a:solidFill>
                  <a:srgbClr val="000000"/>
                </a:solidFill>
                <a:latin typeface="Georgia"/>
                <a:cs typeface="Georgia"/>
              </a:rPr>
              <a:t>use of marijuana ... has important implications for the tobacco industry in terms of an alternative product line. (We) have the land to grow it, the machines to roll it and package it, the distribution to market it. In fact, some firms have registered trademarks, which are taken directly from marijuana street jargon. These trade names are used currently on little-known legal products, but could be switched if and when marijuana is legalized. Estimates indicate that the market in legalized marijuana might be as high as $10 billion </a:t>
            </a:r>
            <a:r>
              <a:rPr lang="en-US" sz="2800" b="1" dirty="0" smtClean="0">
                <a:solidFill>
                  <a:srgbClr val="000000"/>
                </a:solidFill>
                <a:latin typeface="Georgia"/>
                <a:cs typeface="Georgia"/>
              </a:rPr>
              <a:t>annually.” </a:t>
            </a:r>
            <a:r>
              <a:rPr lang="en-US" sz="2000" dirty="0" smtClean="0">
                <a:solidFill>
                  <a:srgbClr val="000000"/>
                </a:solidFill>
                <a:latin typeface="Georgia"/>
                <a:cs typeface="Georgia"/>
              </a:rPr>
              <a:t>From a </a:t>
            </a:r>
            <a:r>
              <a:rPr lang="en-US" sz="2000" dirty="0">
                <a:solidFill>
                  <a:srgbClr val="000000"/>
                </a:solidFill>
                <a:latin typeface="Georgia"/>
                <a:cs typeface="Georgia"/>
              </a:rPr>
              <a:t>report commissioned by cigarette manufacturer Brown and Williamson (now merged with R.J. Reynolds) in the 1970s.</a:t>
            </a:r>
          </a:p>
        </p:txBody>
      </p:sp>
    </p:spTree>
    <p:extLst>
      <p:ext uri="{BB962C8B-B14F-4D97-AF65-F5344CB8AC3E}">
        <p14:creationId xmlns:p14="http://schemas.microsoft.com/office/powerpoint/2010/main" val="6483990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24</a:t>
            </a:fld>
            <a:endParaRPr lang="en-US" dirty="0"/>
          </a:p>
        </p:txBody>
      </p:sp>
      <p:sp>
        <p:nvSpPr>
          <p:cNvPr id="3" name="Rectangle 2"/>
          <p:cNvSpPr/>
          <p:nvPr/>
        </p:nvSpPr>
        <p:spPr>
          <a:xfrm>
            <a:off x="11289" y="2438400"/>
            <a:ext cx="8991600" cy="3354765"/>
          </a:xfrm>
          <a:prstGeom prst="rect">
            <a:avLst/>
          </a:prstGeom>
        </p:spPr>
        <p:txBody>
          <a:bodyPr wrap="square">
            <a:spAutoFit/>
          </a:bodyPr>
          <a:lstStyle/>
          <a:p>
            <a:pPr algn="ctr"/>
            <a:r>
              <a:rPr lang="en-US" sz="5000" b="1" dirty="0" smtClean="0">
                <a:solidFill>
                  <a:srgbClr val="000000"/>
                </a:solidFill>
                <a:latin typeface="Georgia"/>
                <a:cs typeface="Georgia"/>
              </a:rPr>
              <a:t>Christian </a:t>
            </a:r>
            <a:r>
              <a:rPr lang="en-US" sz="5000" b="1" dirty="0" err="1" smtClean="0">
                <a:solidFill>
                  <a:srgbClr val="000000"/>
                </a:solidFill>
                <a:latin typeface="Georgia"/>
                <a:cs typeface="Georgia"/>
              </a:rPr>
              <a:t>Thurstone</a:t>
            </a:r>
            <a:r>
              <a:rPr lang="en-US" sz="5000" b="1" dirty="0" smtClean="0">
                <a:solidFill>
                  <a:srgbClr val="000000"/>
                </a:solidFill>
                <a:latin typeface="Georgia"/>
                <a:cs typeface="Georgia"/>
              </a:rPr>
              <a:t>, MD</a:t>
            </a:r>
          </a:p>
          <a:p>
            <a:pPr algn="ctr"/>
            <a:r>
              <a:rPr lang="en-US" sz="5000" dirty="0" smtClean="0">
                <a:solidFill>
                  <a:srgbClr val="000000"/>
                </a:solidFill>
                <a:latin typeface="Georgia"/>
                <a:cs typeface="Georgia"/>
              </a:rPr>
              <a:t>Medical Director, </a:t>
            </a:r>
            <a:r>
              <a:rPr lang="en-US" sz="5400" dirty="0" smtClean="0">
                <a:latin typeface="Georgia"/>
                <a:cs typeface="Georgia"/>
              </a:rPr>
              <a:t>adolescent </a:t>
            </a:r>
            <a:r>
              <a:rPr lang="en-US" sz="5400" dirty="0">
                <a:latin typeface="Georgia"/>
                <a:cs typeface="Georgia"/>
              </a:rPr>
              <a:t>substance abuse treatment </a:t>
            </a:r>
            <a:r>
              <a:rPr lang="en-US" sz="5400" dirty="0" smtClean="0">
                <a:latin typeface="Georgia"/>
                <a:cs typeface="Georgia"/>
              </a:rPr>
              <a:t>program, Denver Health </a:t>
            </a:r>
            <a:endParaRPr lang="en-US" sz="5000" dirty="0" smtClean="0">
              <a:solidFill>
                <a:srgbClr val="000000"/>
              </a:solidFill>
              <a:latin typeface="Georgia"/>
              <a:cs typeface="Georgia"/>
            </a:endParaRPr>
          </a:p>
        </p:txBody>
      </p:sp>
    </p:spTree>
    <p:extLst>
      <p:ext uri="{BB962C8B-B14F-4D97-AF65-F5344CB8AC3E}">
        <p14:creationId xmlns:p14="http://schemas.microsoft.com/office/powerpoint/2010/main" val="36970690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25</a:t>
            </a:fld>
            <a:endParaRPr lang="en-US" dirty="0"/>
          </a:p>
        </p:txBody>
      </p:sp>
      <p:sp>
        <p:nvSpPr>
          <p:cNvPr id="3" name="Rectangle 2"/>
          <p:cNvSpPr/>
          <p:nvPr/>
        </p:nvSpPr>
        <p:spPr>
          <a:xfrm>
            <a:off x="381000" y="1066800"/>
            <a:ext cx="8305800" cy="3939540"/>
          </a:xfrm>
          <a:prstGeom prst="rect">
            <a:avLst/>
          </a:prstGeom>
        </p:spPr>
        <p:txBody>
          <a:bodyPr wrap="square">
            <a:spAutoFit/>
          </a:bodyPr>
          <a:lstStyle/>
          <a:p>
            <a:pPr algn="ctr"/>
            <a:r>
              <a:rPr lang="en-US" sz="5000" b="1" dirty="0" smtClean="0">
                <a:solidFill>
                  <a:srgbClr val="000000"/>
                </a:solidFill>
                <a:latin typeface="Georgia"/>
                <a:cs typeface="Georgia"/>
              </a:rPr>
              <a:t>Will Big Marijuana become the new Big Tobacco?</a:t>
            </a:r>
          </a:p>
          <a:p>
            <a:pPr algn="ctr"/>
            <a:endParaRPr lang="en-US" sz="5000" b="1" dirty="0" smtClean="0">
              <a:solidFill>
                <a:srgbClr val="FF0000"/>
              </a:solidFill>
              <a:latin typeface="Georgia"/>
              <a:cs typeface="Georgia"/>
            </a:endParaRPr>
          </a:p>
          <a:p>
            <a:pPr algn="ctr"/>
            <a:r>
              <a:rPr lang="en-US" sz="5000" b="1" dirty="0" smtClean="0">
                <a:solidFill>
                  <a:srgbClr val="FF0000"/>
                </a:solidFill>
                <a:latin typeface="Georgia"/>
                <a:cs typeface="Georgia"/>
              </a:rPr>
              <a:t>Lessons from Colorado</a:t>
            </a:r>
          </a:p>
        </p:txBody>
      </p:sp>
    </p:spTree>
    <p:extLst>
      <p:ext uri="{BB962C8B-B14F-4D97-AF65-F5344CB8AC3E}">
        <p14:creationId xmlns:p14="http://schemas.microsoft.com/office/powerpoint/2010/main" val="6962079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26F133-244D-4A4C-B618-CB5A3EE004CC}" type="slidenum">
              <a:rPr lang="en-US" smtClean="0"/>
              <a:pPr/>
              <a:t>26</a:t>
            </a:fld>
            <a:endParaRPr lang="en-US" dirty="0"/>
          </a:p>
        </p:txBody>
      </p:sp>
      <p:pic>
        <p:nvPicPr>
          <p:cNvPr id="5" name="Content Placeholder 4" descr="http://edgogek.files.wordpress.com/2010/08/mm21.jpg?w=300&amp;h=210">
            <a:hlinkClick r:id="rId2"/>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28600" y="457200"/>
            <a:ext cx="6151273" cy="3382963"/>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828800" y="4114800"/>
            <a:ext cx="5486400" cy="2362200"/>
          </a:xfrm>
          <a:prstGeom prst="rect">
            <a:avLst/>
          </a:prstGeom>
          <a:noFill/>
          <a:ln w="9525">
            <a:noFill/>
            <a:miter lim="800000"/>
            <a:headEnd/>
            <a:tailEnd/>
          </a:ln>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6629400" y="762000"/>
            <a:ext cx="2286000" cy="3248527"/>
          </a:xfrm>
          <a:prstGeom prst="rect">
            <a:avLst/>
          </a:prstGeom>
          <a:noFill/>
        </p:spPr>
      </p:pic>
    </p:spTree>
    <p:extLst>
      <p:ext uri="{BB962C8B-B14F-4D97-AF65-F5344CB8AC3E}">
        <p14:creationId xmlns:p14="http://schemas.microsoft.com/office/powerpoint/2010/main" val="3179423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atin typeface="Georgia"/>
                <a:cs typeface="Georgia"/>
              </a:rPr>
              <a:t>Marketing to Children</a:t>
            </a:r>
            <a:endParaRPr lang="en-US" b="1" dirty="0">
              <a:latin typeface="Georgia"/>
              <a:cs typeface="Georgia"/>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pPr/>
              <a:t>27</a:t>
            </a:fld>
            <a:endParaRPr lang="en-US" dirty="0"/>
          </a:p>
        </p:txBody>
      </p:sp>
      <p:pic>
        <p:nvPicPr>
          <p:cNvPr id="7" name="Picture 7" descr="http://www.delish.com/cm/delish/images/hh/pot-candy-x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676400"/>
            <a:ext cx="1905000" cy="2810933"/>
          </a:xfrm>
          <a:prstGeom prst="rect">
            <a:avLst/>
          </a:prstGeom>
          <a:noFill/>
        </p:spPr>
      </p:pic>
      <p:pic>
        <p:nvPicPr>
          <p:cNvPr id="8" name="Picture 3" descr="http://highcountrycaregiver.com/wordpress/wp-content/uploads/Pot-Tarts-773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962400"/>
            <a:ext cx="1883443" cy="2590800"/>
          </a:xfrm>
          <a:prstGeom prst="rect">
            <a:avLst/>
          </a:prstGeom>
          <a:noFill/>
        </p:spPr>
      </p:pic>
      <p:pic>
        <p:nvPicPr>
          <p:cNvPr id="9" name="Picture 5" descr="http://t3.gstatic.com/images?q=tbn:ANd9GcSPETM0Rx1AbiNOAfxFFkQTR3VguzK9m6GNgvjNF59fhlKFfSnsrw&amp;t=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1447800"/>
            <a:ext cx="1905000" cy="1766095"/>
          </a:xfrm>
          <a:prstGeom prst="rect">
            <a:avLst/>
          </a:prstGeom>
          <a:noFill/>
        </p:spPr>
      </p:pic>
      <p:pic>
        <p:nvPicPr>
          <p:cNvPr id="10" name="Picture 13" descr="http://img.ibtimes.com/www/data/images/full/2011/02/10/64424-canna-cola-comes-in-12-ounce-bottl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657600"/>
            <a:ext cx="3529264" cy="2590800"/>
          </a:xfrm>
          <a:prstGeom prst="rect">
            <a:avLst/>
          </a:prstGeom>
          <a:noFill/>
        </p:spPr>
      </p:pic>
      <p:pic>
        <p:nvPicPr>
          <p:cNvPr id="11" name="Picture 9" descr="http://reason.com/assets/mc/jsullum/2010_07/cannabis-candy.jpg"/>
          <p:cNvPicPr>
            <a:picLocks noChangeAspect="1" noChangeArrowheads="1"/>
          </p:cNvPicPr>
          <p:nvPr/>
        </p:nvPicPr>
        <p:blipFill>
          <a:blip r:embed="rId6" cstate="print"/>
          <a:srcRect/>
          <a:stretch>
            <a:fillRect/>
          </a:stretch>
        </p:blipFill>
        <p:spPr bwMode="auto">
          <a:xfrm>
            <a:off x="5562600" y="1295400"/>
            <a:ext cx="2946400" cy="2209801"/>
          </a:xfrm>
          <a:prstGeom prst="rect">
            <a:avLst/>
          </a:prstGeom>
          <a:noFill/>
        </p:spPr>
      </p:pic>
    </p:spTree>
    <p:extLst>
      <p:ext uri="{BB962C8B-B14F-4D97-AF65-F5344CB8AC3E}">
        <p14:creationId xmlns:p14="http://schemas.microsoft.com/office/powerpoint/2010/main" val="2013826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28</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0" y="152400"/>
            <a:ext cx="4343400" cy="6422468"/>
          </a:xfrm>
          <a:prstGeom prst="rect">
            <a:avLst/>
          </a:prstGeom>
        </p:spPr>
      </p:pic>
    </p:spTree>
    <p:extLst>
      <p:ext uri="{BB962C8B-B14F-4D97-AF65-F5344CB8AC3E}">
        <p14:creationId xmlns:p14="http://schemas.microsoft.com/office/powerpoint/2010/main" val="16875569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txBox="1">
            <a:spLocks noGrp="1"/>
          </p:cNvSpPr>
          <p:nvPr/>
        </p:nvSpPr>
        <p:spPr bwMode="auto">
          <a:xfrm>
            <a:off x="62103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596D2FE6-0956-CD4F-8A83-A3C61A7B564B}" type="slidenum">
              <a:rPr lang="en-US" sz="1200">
                <a:solidFill>
                  <a:srgbClr val="898989"/>
                </a:solidFill>
                <a:latin typeface="Calibri" charset="0"/>
                <a:cs typeface="ＭＳ Ｐゴシック" charset="0"/>
              </a:rPr>
              <a:pPr algn="r" eaLnBrk="1" hangingPunct="1"/>
              <a:t>29</a:t>
            </a:fld>
            <a:endParaRPr lang="en-US" sz="1200">
              <a:solidFill>
                <a:srgbClr val="898989"/>
              </a:solidFill>
              <a:latin typeface="Calibri" charset="0"/>
              <a:cs typeface="ＭＳ Ｐゴシック" charset="0"/>
            </a:endParaRPr>
          </a:p>
        </p:txBody>
      </p:sp>
      <p:sp>
        <p:nvSpPr>
          <p:cNvPr id="3076" name="Text Box 4"/>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3077" name="Rectangle 5"/>
          <p:cNvSpPr>
            <a:spLocks noChangeArrowheads="1"/>
          </p:cNvSpPr>
          <p:nvPr/>
        </p:nvSpPr>
        <p:spPr bwMode="auto">
          <a:xfrm>
            <a:off x="77788" y="76200"/>
            <a:ext cx="90701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00000"/>
                </a:solidFill>
                <a:latin typeface="Georgia"/>
                <a:cs typeface="Georgia"/>
              </a:rPr>
              <a:t>Past month prevalence of marijuana use </a:t>
            </a:r>
            <a:r>
              <a:rPr lang="en-US" sz="3200" b="1" dirty="0" smtClean="0">
                <a:solidFill>
                  <a:srgbClr val="000000"/>
                </a:solidFill>
                <a:latin typeface="Georgia"/>
                <a:cs typeface="Georgia"/>
              </a:rPr>
              <a:t>– </a:t>
            </a:r>
          </a:p>
          <a:p>
            <a:r>
              <a:rPr lang="en-US" sz="3200" b="1" dirty="0" smtClean="0">
                <a:solidFill>
                  <a:srgbClr val="000000"/>
                </a:solidFill>
                <a:latin typeface="Georgia"/>
                <a:cs typeface="Georgia"/>
              </a:rPr>
              <a:t>12</a:t>
            </a:r>
            <a:r>
              <a:rPr lang="en-US" sz="3200" b="1" dirty="0">
                <a:solidFill>
                  <a:srgbClr val="000000"/>
                </a:solidFill>
                <a:latin typeface="Georgia"/>
                <a:cs typeface="Georgia"/>
              </a:rPr>
              <a:t>+ </a:t>
            </a:r>
            <a:r>
              <a:rPr lang="en-US" sz="3200" b="1" dirty="0" err="1">
                <a:solidFill>
                  <a:srgbClr val="000000"/>
                </a:solidFill>
                <a:latin typeface="Georgia"/>
                <a:cs typeface="Georgia"/>
              </a:rPr>
              <a:t>yrs</a:t>
            </a:r>
            <a:endParaRPr lang="en-US" sz="3200" b="1" dirty="0">
              <a:solidFill>
                <a:srgbClr val="000000"/>
              </a:solidFill>
              <a:latin typeface="Georgia"/>
              <a:cs typeface="Georgia"/>
            </a:endParaRPr>
          </a:p>
        </p:txBody>
      </p:sp>
      <p:sp>
        <p:nvSpPr>
          <p:cNvPr id="3078" name="Text Box 6"/>
          <p:cNvSpPr txBox="1">
            <a:spLocks noChangeArrowheads="1"/>
          </p:cNvSpPr>
          <p:nvPr/>
        </p:nvSpPr>
        <p:spPr bwMode="auto">
          <a:xfrm>
            <a:off x="0" y="6503988"/>
            <a:ext cx="7834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National Survey on Drug Use and Health</a:t>
            </a:r>
          </a:p>
        </p:txBody>
      </p:sp>
      <p:graphicFrame>
        <p:nvGraphicFramePr>
          <p:cNvPr id="2" name="Chart 1"/>
          <p:cNvGraphicFramePr>
            <a:graphicFrameLocks/>
          </p:cNvGraphicFramePr>
          <p:nvPr/>
        </p:nvGraphicFramePr>
        <p:xfrm>
          <a:off x="228600" y="736600"/>
          <a:ext cx="8686800"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3079" name="TextBox 2"/>
          <p:cNvSpPr txBox="1">
            <a:spLocks noChangeArrowheads="1"/>
          </p:cNvSpPr>
          <p:nvPr/>
        </p:nvSpPr>
        <p:spPr bwMode="auto">
          <a:xfrm>
            <a:off x="1371600" y="2473325"/>
            <a:ext cx="76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7.88</a:t>
            </a:r>
          </a:p>
        </p:txBody>
      </p:sp>
      <p:sp>
        <p:nvSpPr>
          <p:cNvPr id="3080" name="TextBox 17"/>
          <p:cNvSpPr txBox="1">
            <a:spLocks noChangeArrowheads="1"/>
          </p:cNvSpPr>
          <p:nvPr/>
        </p:nvSpPr>
        <p:spPr bwMode="auto">
          <a:xfrm>
            <a:off x="2133600" y="19002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9.62</a:t>
            </a:r>
          </a:p>
        </p:txBody>
      </p:sp>
      <p:sp>
        <p:nvSpPr>
          <p:cNvPr id="3081" name="TextBox 18"/>
          <p:cNvSpPr txBox="1">
            <a:spLocks noChangeArrowheads="1"/>
          </p:cNvSpPr>
          <p:nvPr/>
        </p:nvSpPr>
        <p:spPr bwMode="auto">
          <a:xfrm>
            <a:off x="2895600" y="11382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12.2</a:t>
            </a:r>
          </a:p>
        </p:txBody>
      </p:sp>
      <p:sp>
        <p:nvSpPr>
          <p:cNvPr id="3082" name="TextBox 19"/>
          <p:cNvSpPr txBox="1">
            <a:spLocks noChangeArrowheads="1"/>
          </p:cNvSpPr>
          <p:nvPr/>
        </p:nvSpPr>
        <p:spPr bwMode="auto">
          <a:xfrm>
            <a:off x="5638800" y="31194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6.0</a:t>
            </a:r>
          </a:p>
        </p:txBody>
      </p:sp>
      <p:sp>
        <p:nvSpPr>
          <p:cNvPr id="3083" name="TextBox 20"/>
          <p:cNvSpPr txBox="1">
            <a:spLocks noChangeArrowheads="1"/>
          </p:cNvSpPr>
          <p:nvPr/>
        </p:nvSpPr>
        <p:spPr bwMode="auto">
          <a:xfrm>
            <a:off x="4876800" y="31956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6.1</a:t>
            </a:r>
          </a:p>
        </p:txBody>
      </p:sp>
      <p:sp>
        <p:nvSpPr>
          <p:cNvPr id="3084" name="TextBox 21"/>
          <p:cNvSpPr txBox="1">
            <a:spLocks noChangeArrowheads="1"/>
          </p:cNvSpPr>
          <p:nvPr/>
        </p:nvSpPr>
        <p:spPr bwMode="auto">
          <a:xfrm>
            <a:off x="6400800" y="30432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6.6</a:t>
            </a:r>
          </a:p>
        </p:txBody>
      </p:sp>
    </p:spTree>
    <p:extLst>
      <p:ext uri="{BB962C8B-B14F-4D97-AF65-F5344CB8AC3E}">
        <p14:creationId xmlns:p14="http://schemas.microsoft.com/office/powerpoint/2010/main" val="33946853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3</a:t>
            </a:fld>
            <a:endParaRPr lang="en-US" dirty="0"/>
          </a:p>
        </p:txBody>
      </p:sp>
      <p:sp>
        <p:nvSpPr>
          <p:cNvPr id="3" name="Rectangle 2"/>
          <p:cNvSpPr/>
          <p:nvPr/>
        </p:nvSpPr>
        <p:spPr>
          <a:xfrm>
            <a:off x="0" y="1371600"/>
            <a:ext cx="8991600" cy="5663089"/>
          </a:xfrm>
          <a:prstGeom prst="rect">
            <a:avLst/>
          </a:prstGeom>
        </p:spPr>
        <p:txBody>
          <a:bodyPr wrap="square">
            <a:spAutoFit/>
          </a:bodyPr>
          <a:lstStyle/>
          <a:p>
            <a:pPr algn="ctr"/>
            <a:r>
              <a:rPr lang="en-US" sz="5000" b="1" dirty="0" smtClean="0">
                <a:solidFill>
                  <a:srgbClr val="000000"/>
                </a:solidFill>
                <a:latin typeface="Georgia"/>
                <a:cs typeface="Georgia"/>
              </a:rPr>
              <a:t>Patrick J. Kennedy</a:t>
            </a:r>
          </a:p>
          <a:p>
            <a:pPr algn="ctr"/>
            <a:r>
              <a:rPr lang="en-US" sz="5000" dirty="0" smtClean="0">
                <a:solidFill>
                  <a:srgbClr val="000000"/>
                </a:solidFill>
                <a:latin typeface="Georgia"/>
                <a:cs typeface="Georgia"/>
              </a:rPr>
              <a:t>Former Congressman; </a:t>
            </a:r>
          </a:p>
          <a:p>
            <a:pPr algn="ctr"/>
            <a:r>
              <a:rPr lang="en-US" sz="5000" dirty="0" smtClean="0">
                <a:solidFill>
                  <a:srgbClr val="000000"/>
                </a:solidFill>
                <a:latin typeface="Georgia"/>
                <a:cs typeface="Georgia"/>
              </a:rPr>
              <a:t>Lead Sponsor, </a:t>
            </a:r>
          </a:p>
          <a:p>
            <a:pPr algn="ctr"/>
            <a:r>
              <a:rPr lang="en-US" sz="5400" dirty="0" smtClean="0">
                <a:latin typeface="Georgia"/>
                <a:cs typeface="Georgia"/>
              </a:rPr>
              <a:t>Mental </a:t>
            </a:r>
            <a:r>
              <a:rPr lang="en-US" sz="5400" dirty="0">
                <a:latin typeface="Georgia"/>
                <a:cs typeface="Georgia"/>
              </a:rPr>
              <a:t>Health Parity &amp; Addiction Equity </a:t>
            </a:r>
            <a:r>
              <a:rPr lang="en-US" sz="5400" dirty="0" smtClean="0">
                <a:latin typeface="Georgia"/>
                <a:cs typeface="Georgia"/>
              </a:rPr>
              <a:t>Act. </a:t>
            </a:r>
          </a:p>
          <a:p>
            <a:pPr algn="ctr"/>
            <a:r>
              <a:rPr lang="en-US" sz="5400" dirty="0" smtClean="0">
                <a:latin typeface="Georgia"/>
                <a:cs typeface="Georgia"/>
              </a:rPr>
              <a:t>Co-Founder, Project SAM</a:t>
            </a:r>
            <a:endParaRPr lang="en-US" sz="5400" dirty="0">
              <a:latin typeface="Georgia"/>
              <a:cs typeface="Georgia"/>
            </a:endParaRPr>
          </a:p>
          <a:p>
            <a:pPr algn="ctr"/>
            <a:endParaRPr lang="en-US" sz="5000" dirty="0" smtClean="0">
              <a:solidFill>
                <a:srgbClr val="000000"/>
              </a:solidFill>
              <a:latin typeface="Georgia"/>
              <a:cs typeface="Georgia"/>
            </a:endParaRPr>
          </a:p>
        </p:txBody>
      </p:sp>
    </p:spTree>
    <p:extLst>
      <p:ext uri="{BB962C8B-B14F-4D97-AF65-F5344CB8AC3E}">
        <p14:creationId xmlns:p14="http://schemas.microsoft.com/office/powerpoint/2010/main" val="6960379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19100" y="325438"/>
            <a:ext cx="7546975" cy="727075"/>
          </a:xfrm>
        </p:spPr>
        <p:txBody>
          <a:bodyPr/>
          <a:lstStyle/>
          <a:p>
            <a:pPr eaLnBrk="1" fontAlgn="auto" hangingPunct="1">
              <a:spcAft>
                <a:spcPts val="0"/>
              </a:spcAft>
              <a:defRPr/>
            </a:pPr>
            <a:r>
              <a:rPr lang="en-US" sz="3200" dirty="0">
                <a:latin typeface="Times New Roman" pitchFamily="18" charset="0"/>
                <a:ea typeface="+mj-ea"/>
              </a:rPr>
              <a:t> </a:t>
            </a:r>
          </a:p>
        </p:txBody>
      </p:sp>
      <p:sp>
        <p:nvSpPr>
          <p:cNvPr id="8196" name="Slide Number Placeholder 4"/>
          <p:cNvSpPr>
            <a:spLocks noGrp="1"/>
          </p:cNvSpPr>
          <p:nvPr>
            <p:ph type="sldNum" sz="quarter" idx="12"/>
          </p:nvPr>
        </p:nvSpPr>
        <p:spPr bwMode="auto">
          <a:xfrm>
            <a:off x="62103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fld id="{366152E1-0A4A-9A42-BB6C-0834122A3A9E}" type="slidenum">
              <a:rPr lang="en-US" sz="1200">
                <a:solidFill>
                  <a:srgbClr val="898989"/>
                </a:solidFill>
                <a:latin typeface="Calibri" charset="0"/>
                <a:cs typeface="ＭＳ Ｐゴシック" charset="0"/>
              </a:rPr>
              <a:pPr eaLnBrk="1" hangingPunct="1"/>
              <a:t>30</a:t>
            </a:fld>
            <a:endParaRPr lang="en-US" sz="1200">
              <a:solidFill>
                <a:srgbClr val="898989"/>
              </a:solidFill>
              <a:latin typeface="Calibri" charset="0"/>
              <a:cs typeface="ＭＳ Ｐゴシック" charset="0"/>
            </a:endParaRPr>
          </a:p>
        </p:txBody>
      </p:sp>
      <p:graphicFrame>
        <p:nvGraphicFramePr>
          <p:cNvPr id="8194" name="Object 5"/>
          <p:cNvGraphicFramePr>
            <a:graphicFrameLocks noChangeAspect="1"/>
          </p:cNvGraphicFramePr>
          <p:nvPr>
            <p:extLst>
              <p:ext uri="{D42A27DB-BD31-4B8C-83A1-F6EECF244321}">
                <p14:modId xmlns:p14="http://schemas.microsoft.com/office/powerpoint/2010/main" val="383737441"/>
              </p:ext>
            </p:extLst>
          </p:nvPr>
        </p:nvGraphicFramePr>
        <p:xfrm>
          <a:off x="225425" y="1187450"/>
          <a:ext cx="8726488" cy="5165725"/>
        </p:xfrm>
        <a:graphic>
          <a:graphicData uri="http://schemas.openxmlformats.org/presentationml/2006/ole">
            <mc:AlternateContent xmlns:mc="http://schemas.openxmlformats.org/markup-compatibility/2006">
              <mc:Choice xmlns:v="urn:schemas-microsoft-com:vml" Requires="v">
                <p:oleObj spid="_x0000_s9243" name="Chart" r:id="rId4" imgW="6858000" imgH="4064000" progId="MSGraph.Chart.8">
                  <p:embed followColorScheme="full"/>
                </p:oleObj>
              </mc:Choice>
              <mc:Fallback>
                <p:oleObj name="Chart" r:id="rId4" imgW="6858000" imgH="4064000" progId="MSGraph.Chart.8">
                  <p:embed followColorScheme="full"/>
                  <p:pic>
                    <p:nvPicPr>
                      <p:cNvPr id="0" name=""/>
                      <p:cNvPicPr>
                        <a:picLocks noChangeAspect="1" noChangeArrowheads="1"/>
                      </p:cNvPicPr>
                      <p:nvPr/>
                    </p:nvPicPr>
                    <p:blipFill>
                      <a:blip r:embed="rId5"/>
                      <a:srcRect/>
                      <a:stretch>
                        <a:fillRect/>
                      </a:stretch>
                    </p:blipFill>
                    <p:spPr bwMode="auto">
                      <a:xfrm>
                        <a:off x="225425" y="1187450"/>
                        <a:ext cx="8726488"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7" name="Text Box 6"/>
          <p:cNvSpPr txBox="1">
            <a:spLocks noChangeArrowheads="1"/>
          </p:cNvSpPr>
          <p:nvPr/>
        </p:nvSpPr>
        <p:spPr bwMode="auto">
          <a:xfrm>
            <a:off x="96838" y="2606675"/>
            <a:ext cx="642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sz="3600" b="1"/>
              <a:t>#</a:t>
            </a:r>
          </a:p>
        </p:txBody>
      </p:sp>
      <p:sp>
        <p:nvSpPr>
          <p:cNvPr id="8198" name="Text Box 7"/>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8199" name="Rectangle 8"/>
          <p:cNvSpPr>
            <a:spLocks noChangeArrowheads="1"/>
          </p:cNvSpPr>
          <p:nvPr/>
        </p:nvSpPr>
        <p:spPr bwMode="auto">
          <a:xfrm>
            <a:off x="19050" y="3016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000000"/>
                </a:solidFill>
                <a:latin typeface="Georgia"/>
                <a:cs typeface="Georgia"/>
              </a:rPr>
              <a:t>Number substance treatment admissions for marijuana - Denver metro</a:t>
            </a:r>
          </a:p>
        </p:txBody>
      </p:sp>
      <p:sp>
        <p:nvSpPr>
          <p:cNvPr id="8200" name="Text Box 9"/>
          <p:cNvSpPr txBox="1">
            <a:spLocks noChangeArrowheads="1"/>
          </p:cNvSpPr>
          <p:nvPr/>
        </p:nvSpPr>
        <p:spPr bwMode="auto">
          <a:xfrm>
            <a:off x="2232025" y="6354763"/>
            <a:ext cx="506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Drug/Alcohol Coordinated Data System</a:t>
            </a:r>
          </a:p>
        </p:txBody>
      </p:sp>
      <p:sp>
        <p:nvSpPr>
          <p:cNvPr id="8201" name="Text Box 10"/>
          <p:cNvSpPr txBox="1">
            <a:spLocks noChangeArrowheads="1"/>
          </p:cNvSpPr>
          <p:nvPr/>
        </p:nvSpPr>
        <p:spPr bwMode="auto">
          <a:xfrm>
            <a:off x="3548063" y="2257425"/>
            <a:ext cx="1535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b="1"/>
              <a:t>Colorado</a:t>
            </a:r>
          </a:p>
        </p:txBody>
      </p:sp>
      <p:sp>
        <p:nvSpPr>
          <p:cNvPr id="8202" name="Text Box 11"/>
          <p:cNvSpPr txBox="1">
            <a:spLocks noChangeArrowheads="1"/>
          </p:cNvSpPr>
          <p:nvPr/>
        </p:nvSpPr>
        <p:spPr bwMode="auto">
          <a:xfrm>
            <a:off x="3548063" y="3600450"/>
            <a:ext cx="1535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b="1"/>
              <a:t>Denver</a:t>
            </a:r>
          </a:p>
        </p:txBody>
      </p:sp>
      <p:sp>
        <p:nvSpPr>
          <p:cNvPr id="12" name="AutoShape 4"/>
          <p:cNvSpPr>
            <a:spLocks noChangeArrowheads="1"/>
          </p:cNvSpPr>
          <p:nvPr/>
        </p:nvSpPr>
        <p:spPr bwMode="auto">
          <a:xfrm>
            <a:off x="3276600" y="990600"/>
            <a:ext cx="1981200" cy="838200"/>
          </a:xfrm>
          <a:prstGeom prst="wedgeRectCallout">
            <a:avLst>
              <a:gd name="adj1" fmla="val 15351"/>
              <a:gd name="adj2" fmla="val 146580"/>
            </a:avLst>
          </a:prstGeom>
          <a:solidFill>
            <a:schemeClr val="tx1"/>
          </a:solidFill>
          <a:ln w="9525">
            <a:solidFill>
              <a:schemeClr val="tx1"/>
            </a:solidFill>
            <a:miter lim="800000"/>
            <a:headEnd/>
            <a:tailEnd/>
          </a:ln>
          <a:effectLst/>
        </p:spPr>
        <p:txBody>
          <a:bodyPr/>
          <a:lstStyle/>
          <a:p>
            <a:pPr algn="ctr"/>
            <a:r>
              <a:rPr lang="en-US" sz="1600" dirty="0" smtClean="0">
                <a:solidFill>
                  <a:schemeClr val="bg1"/>
                </a:solidFill>
                <a:latin typeface="Georgia"/>
                <a:cs typeface="Georgia"/>
              </a:rPr>
              <a:t>Med. MJ Dispensaries/</a:t>
            </a:r>
            <a:r>
              <a:rPr lang="en-US" sz="1600" dirty="0" err="1" smtClean="0">
                <a:solidFill>
                  <a:schemeClr val="bg1"/>
                </a:solidFill>
                <a:latin typeface="Georgia"/>
                <a:cs typeface="Georgia"/>
              </a:rPr>
              <a:t>Commercializaition</a:t>
            </a:r>
            <a:endParaRPr lang="en-US" sz="1600" dirty="0">
              <a:solidFill>
                <a:schemeClr val="bg1"/>
              </a:solidFill>
              <a:latin typeface="Georgia"/>
              <a:cs typeface="Georgia"/>
            </a:endParaRPr>
          </a:p>
        </p:txBody>
      </p:sp>
    </p:spTree>
    <p:extLst>
      <p:ext uri="{BB962C8B-B14F-4D97-AF65-F5344CB8AC3E}">
        <p14:creationId xmlns:p14="http://schemas.microsoft.com/office/powerpoint/2010/main" val="27961317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txBox="1">
            <a:spLocks noGrp="1"/>
          </p:cNvSpPr>
          <p:nvPr/>
        </p:nvSpPr>
        <p:spPr bwMode="auto">
          <a:xfrm>
            <a:off x="62103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8BA407F3-77EE-2545-913F-B35CB38BBCAD}" type="slidenum">
              <a:rPr lang="en-US" sz="1200">
                <a:solidFill>
                  <a:srgbClr val="898989"/>
                </a:solidFill>
                <a:latin typeface="Calibri" charset="0"/>
                <a:cs typeface="ＭＳ Ｐゴシック" charset="0"/>
              </a:rPr>
              <a:pPr algn="r" eaLnBrk="1" hangingPunct="1"/>
              <a:t>31</a:t>
            </a:fld>
            <a:endParaRPr lang="en-US" sz="1200">
              <a:solidFill>
                <a:srgbClr val="898989"/>
              </a:solidFill>
              <a:latin typeface="Calibri" charset="0"/>
              <a:cs typeface="ＭＳ Ｐゴシック" charset="0"/>
            </a:endParaRPr>
          </a:p>
        </p:txBody>
      </p:sp>
      <p:sp>
        <p:nvSpPr>
          <p:cNvPr id="9220" name="Text Box 4"/>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9221" name="Rectangle 5"/>
          <p:cNvSpPr>
            <a:spLocks noChangeArrowheads="1"/>
          </p:cNvSpPr>
          <p:nvPr/>
        </p:nvSpPr>
        <p:spPr bwMode="auto">
          <a:xfrm>
            <a:off x="227013" y="142875"/>
            <a:ext cx="7876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latin typeface="Georgia"/>
                <a:cs typeface="Georgia"/>
              </a:rPr>
              <a:t>Blood tests for DUID positive for THC - Colorado </a:t>
            </a:r>
          </a:p>
        </p:txBody>
      </p:sp>
      <p:sp>
        <p:nvSpPr>
          <p:cNvPr id="9222" name="Text Box 6"/>
          <p:cNvSpPr txBox="1">
            <a:spLocks noChangeArrowheads="1"/>
          </p:cNvSpPr>
          <p:nvPr/>
        </p:nvSpPr>
        <p:spPr bwMode="auto">
          <a:xfrm>
            <a:off x="0" y="6503988"/>
            <a:ext cx="7834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Colorado Department of Public Health and the Environment</a:t>
            </a:r>
          </a:p>
        </p:txBody>
      </p:sp>
      <p:sp>
        <p:nvSpPr>
          <p:cNvPr id="9223" name="Text Box 18"/>
          <p:cNvSpPr txBox="1">
            <a:spLocks noChangeArrowheads="1"/>
          </p:cNvSpPr>
          <p:nvPr/>
        </p:nvSpPr>
        <p:spPr bwMode="auto">
          <a:xfrm>
            <a:off x="0" y="3152775"/>
            <a:ext cx="763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sz="4400" b="1"/>
              <a:t>#</a:t>
            </a:r>
          </a:p>
        </p:txBody>
      </p:sp>
      <p:graphicFrame>
        <p:nvGraphicFramePr>
          <p:cNvPr id="9218" name="Chart 1"/>
          <p:cNvGraphicFramePr>
            <a:graphicFrameLocks/>
          </p:cNvGraphicFramePr>
          <p:nvPr>
            <p:extLst>
              <p:ext uri="{D42A27DB-BD31-4B8C-83A1-F6EECF244321}">
                <p14:modId xmlns:p14="http://schemas.microsoft.com/office/powerpoint/2010/main" val="2216669883"/>
              </p:ext>
            </p:extLst>
          </p:nvPr>
        </p:nvGraphicFramePr>
        <p:xfrm>
          <a:off x="333375" y="673100"/>
          <a:ext cx="8631238" cy="5729288"/>
        </p:xfrm>
        <a:graphic>
          <a:graphicData uri="http://schemas.openxmlformats.org/presentationml/2006/ole">
            <mc:AlternateContent xmlns:mc="http://schemas.openxmlformats.org/markup-compatibility/2006">
              <mc:Choice xmlns:v="urn:schemas-microsoft-com:vml" Requires="v">
                <p:oleObj spid="_x0000_s11291" name="Chart" r:id="rId5" imgW="8636000" imgH="5727700" progId="Excel.Chart.8">
                  <p:embed/>
                </p:oleObj>
              </mc:Choice>
              <mc:Fallback>
                <p:oleObj name="Chart" r:id="rId5" imgW="8636000" imgH="5727700" progId="Excel.Chart.8">
                  <p:embed/>
                  <p:pic>
                    <p:nvPicPr>
                      <p:cNvPr id="0" name=""/>
                      <p:cNvPicPr>
                        <a:picLocks noChangeArrowheads="1"/>
                      </p:cNvPicPr>
                      <p:nvPr/>
                    </p:nvPicPr>
                    <p:blipFill>
                      <a:blip r:embed="rId6"/>
                      <a:srcRect/>
                      <a:stretch>
                        <a:fillRect/>
                      </a:stretch>
                    </p:blipFill>
                    <p:spPr bwMode="auto">
                      <a:xfrm>
                        <a:off x="333375" y="673100"/>
                        <a:ext cx="8631238" cy="572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77676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1143000"/>
          </a:xfrm>
        </p:spPr>
        <p:txBody>
          <a:bodyPr/>
          <a:lstStyle/>
          <a:p>
            <a:pPr eaLnBrk="1" fontAlgn="auto" hangingPunct="1">
              <a:spcAft>
                <a:spcPts val="0"/>
              </a:spcAft>
              <a:defRPr/>
            </a:pPr>
            <a:r>
              <a:rPr lang="en-US" b="1" dirty="0" smtClean="0">
                <a:solidFill>
                  <a:srgbClr val="000000"/>
                </a:solidFill>
                <a:latin typeface="Georgia"/>
                <a:ea typeface="+mj-ea"/>
                <a:cs typeface="Georgia"/>
              </a:rPr>
              <a:t>CO Traffic Fatalities with a THC+ driver</a:t>
            </a:r>
            <a:endParaRPr lang="en-US" b="1" dirty="0">
              <a:solidFill>
                <a:srgbClr val="000000"/>
              </a:solidFill>
              <a:latin typeface="Georgia"/>
              <a:ea typeface="+mj-ea"/>
              <a:cs typeface="Georgia"/>
            </a:endParaRPr>
          </a:p>
        </p:txBody>
      </p:sp>
      <p:graphicFrame>
        <p:nvGraphicFramePr>
          <p:cNvPr id="13314" name="Chart 2"/>
          <p:cNvGraphicFramePr>
            <a:graphicFrameLocks/>
          </p:cNvGraphicFramePr>
          <p:nvPr>
            <p:extLst>
              <p:ext uri="{D42A27DB-BD31-4B8C-83A1-F6EECF244321}">
                <p14:modId xmlns:p14="http://schemas.microsoft.com/office/powerpoint/2010/main" val="910773777"/>
              </p:ext>
            </p:extLst>
          </p:nvPr>
        </p:nvGraphicFramePr>
        <p:xfrm>
          <a:off x="685800" y="1730375"/>
          <a:ext cx="8029575" cy="5127625"/>
        </p:xfrm>
        <a:graphic>
          <a:graphicData uri="http://schemas.openxmlformats.org/presentationml/2006/ole">
            <mc:AlternateContent xmlns:mc="http://schemas.openxmlformats.org/markup-compatibility/2006">
              <mc:Choice xmlns:v="urn:schemas-microsoft-com:vml" Requires="v">
                <p:oleObj spid="_x0000_s18445" name="Chart" r:id="rId4" imgW="8026400" imgH="5130800" progId="Excel.Chart.8">
                  <p:embed/>
                </p:oleObj>
              </mc:Choice>
              <mc:Fallback>
                <p:oleObj name="Chart" r:id="rId4" imgW="8026400" imgH="5130800" progId="Excel.Chart.8">
                  <p:embed/>
                  <p:pic>
                    <p:nvPicPr>
                      <p:cNvPr id="0" name=""/>
                      <p:cNvPicPr>
                        <a:picLocks noChangeArrowheads="1"/>
                      </p:cNvPicPr>
                      <p:nvPr/>
                    </p:nvPicPr>
                    <p:blipFill>
                      <a:blip r:embed="rId5"/>
                      <a:srcRect/>
                      <a:stretch>
                        <a:fillRect/>
                      </a:stretch>
                    </p:blipFill>
                    <p:spPr bwMode="auto">
                      <a:xfrm>
                        <a:off x="685800" y="1730375"/>
                        <a:ext cx="8029575" cy="512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Box 3"/>
          <p:cNvSpPr txBox="1">
            <a:spLocks noChangeArrowheads="1"/>
          </p:cNvSpPr>
          <p:nvPr/>
        </p:nvSpPr>
        <p:spPr bwMode="auto">
          <a:xfrm>
            <a:off x="228600" y="2133600"/>
            <a:ext cx="83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4800"/>
              <a:t>#</a:t>
            </a:r>
          </a:p>
        </p:txBody>
      </p:sp>
      <p:sp>
        <p:nvSpPr>
          <p:cNvPr id="5" name="AutoShape 4"/>
          <p:cNvSpPr>
            <a:spLocks noChangeArrowheads="1"/>
          </p:cNvSpPr>
          <p:nvPr/>
        </p:nvSpPr>
        <p:spPr bwMode="auto">
          <a:xfrm>
            <a:off x="2286000" y="2667000"/>
            <a:ext cx="1981200" cy="838200"/>
          </a:xfrm>
          <a:prstGeom prst="wedgeRectCallout">
            <a:avLst>
              <a:gd name="adj1" fmla="val 15351"/>
              <a:gd name="adj2" fmla="val 146580"/>
            </a:avLst>
          </a:prstGeom>
          <a:solidFill>
            <a:srgbClr val="C0504D"/>
          </a:solidFill>
          <a:ln w="9525">
            <a:solidFill>
              <a:schemeClr val="tx1"/>
            </a:solidFill>
            <a:miter lim="800000"/>
            <a:headEnd/>
            <a:tailEnd/>
          </a:ln>
          <a:effectLst/>
        </p:spPr>
        <p:txBody>
          <a:bodyPr/>
          <a:lstStyle/>
          <a:p>
            <a:pPr algn="ctr"/>
            <a:r>
              <a:rPr lang="en-US" sz="1600" dirty="0" smtClean="0">
                <a:solidFill>
                  <a:schemeClr val="bg1"/>
                </a:solidFill>
                <a:latin typeface="Georgia"/>
                <a:cs typeface="Georgia"/>
              </a:rPr>
              <a:t>Med. MJ Dispensaries/</a:t>
            </a:r>
            <a:r>
              <a:rPr lang="en-US" sz="1600" dirty="0" err="1" smtClean="0">
                <a:solidFill>
                  <a:schemeClr val="bg1"/>
                </a:solidFill>
                <a:latin typeface="Georgia"/>
                <a:cs typeface="Georgia"/>
              </a:rPr>
              <a:t>Commercializaition</a:t>
            </a:r>
            <a:endParaRPr lang="en-US" sz="1600" dirty="0">
              <a:solidFill>
                <a:schemeClr val="bg1"/>
              </a:solidFill>
              <a:latin typeface="Georgia"/>
              <a:cs typeface="Georgia"/>
            </a:endParaRPr>
          </a:p>
        </p:txBody>
      </p:sp>
    </p:spTree>
    <p:extLst>
      <p:ext uri="{BB962C8B-B14F-4D97-AF65-F5344CB8AC3E}">
        <p14:creationId xmlns:p14="http://schemas.microsoft.com/office/powerpoint/2010/main" val="3635773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a:xfrm>
            <a:off x="419100" y="325438"/>
            <a:ext cx="7546975" cy="727075"/>
          </a:xfrm>
        </p:spPr>
        <p:txBody>
          <a:bodyPr/>
          <a:lstStyle/>
          <a:p>
            <a:pPr eaLnBrk="1" fontAlgn="auto" hangingPunct="1">
              <a:spcAft>
                <a:spcPts val="0"/>
              </a:spcAft>
              <a:defRPr/>
            </a:pPr>
            <a:r>
              <a:rPr lang="en-US" sz="3200">
                <a:latin typeface="Times New Roman" pitchFamily="18" charset="0"/>
                <a:ea typeface="+mj-ea"/>
              </a:rPr>
              <a:t> </a:t>
            </a:r>
          </a:p>
        </p:txBody>
      </p:sp>
      <p:sp>
        <p:nvSpPr>
          <p:cNvPr id="10245" name="Slide Number Placeholder 4"/>
          <p:cNvSpPr txBox="1">
            <a:spLocks noGrp="1"/>
          </p:cNvSpPr>
          <p:nvPr/>
        </p:nvSpPr>
        <p:spPr bwMode="auto">
          <a:xfrm>
            <a:off x="62103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733C6461-425E-974C-B698-700EE863A373}" type="slidenum">
              <a:rPr lang="en-US" sz="1200">
                <a:solidFill>
                  <a:srgbClr val="898989"/>
                </a:solidFill>
                <a:latin typeface="Calibri" charset="0"/>
                <a:cs typeface="ＭＳ Ｐゴシック" charset="0"/>
              </a:rPr>
              <a:pPr algn="r" eaLnBrk="1" hangingPunct="1"/>
              <a:t>33</a:t>
            </a:fld>
            <a:endParaRPr lang="en-US" sz="1200">
              <a:solidFill>
                <a:srgbClr val="898989"/>
              </a:solidFill>
              <a:latin typeface="Calibri" charset="0"/>
              <a:cs typeface="ＭＳ Ｐゴシック" charset="0"/>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708318341"/>
              </p:ext>
            </p:extLst>
          </p:nvPr>
        </p:nvGraphicFramePr>
        <p:xfrm>
          <a:off x="-2006600" y="652463"/>
          <a:ext cx="8166100" cy="4791075"/>
        </p:xfrm>
        <a:graphic>
          <a:graphicData uri="http://schemas.openxmlformats.org/drawingml/2006/chart">
            <c:chart xmlns:c="http://schemas.openxmlformats.org/drawingml/2006/chart" xmlns:r="http://schemas.openxmlformats.org/officeDocument/2006/relationships" r:id="rId3"/>
          </a:graphicData>
        </a:graphic>
      </p:graphicFrame>
      <p:sp>
        <p:nvSpPr>
          <p:cNvPr id="10246" name="Text Box 6"/>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10247" name="Rectangle 7"/>
          <p:cNvSpPr>
            <a:spLocks noChangeArrowheads="1"/>
          </p:cNvSpPr>
          <p:nvPr/>
        </p:nvSpPr>
        <p:spPr bwMode="auto">
          <a:xfrm>
            <a:off x="0" y="325438"/>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solidFill>
                  <a:srgbClr val="000000"/>
                </a:solidFill>
                <a:latin typeface="Georgia"/>
                <a:cs typeface="Georgia"/>
              </a:rPr>
              <a:t>Use of </a:t>
            </a:r>
            <a:r>
              <a:rPr lang="en-US" sz="3200" b="1" dirty="0" smtClean="0">
                <a:solidFill>
                  <a:srgbClr val="000000"/>
                </a:solidFill>
                <a:latin typeface="Georgia"/>
                <a:cs typeface="Georgia"/>
              </a:rPr>
              <a:t>“regulated” </a:t>
            </a:r>
            <a:r>
              <a:rPr lang="en-US" sz="3200" b="1" dirty="0">
                <a:solidFill>
                  <a:srgbClr val="000000"/>
                </a:solidFill>
                <a:latin typeface="Georgia"/>
                <a:cs typeface="Georgia"/>
              </a:rPr>
              <a:t>marijuana by Denver teens</a:t>
            </a:r>
          </a:p>
        </p:txBody>
      </p:sp>
      <p:sp>
        <p:nvSpPr>
          <p:cNvPr id="10248" name="Text Box 8"/>
          <p:cNvSpPr txBox="1">
            <a:spLocks noChangeArrowheads="1"/>
          </p:cNvSpPr>
          <p:nvPr/>
        </p:nvSpPr>
        <p:spPr bwMode="auto">
          <a:xfrm>
            <a:off x="633413" y="6126163"/>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Salomonse-Sautel et al. (2012), </a:t>
            </a:r>
            <a:r>
              <a:rPr lang="en-US" i="1"/>
              <a:t>JAACAP </a:t>
            </a:r>
            <a:r>
              <a:rPr lang="en-US"/>
              <a:t>51:694-702; Thurstone et al., under review</a:t>
            </a:r>
          </a:p>
        </p:txBody>
      </p:sp>
      <p:graphicFrame>
        <p:nvGraphicFramePr>
          <p:cNvPr id="2" name="Object 9"/>
          <p:cNvGraphicFramePr>
            <a:graphicFrameLocks noChangeAspect="1"/>
          </p:cNvGraphicFramePr>
          <p:nvPr>
            <p:extLst>
              <p:ext uri="{D42A27DB-BD31-4B8C-83A1-F6EECF244321}">
                <p14:modId xmlns:p14="http://schemas.microsoft.com/office/powerpoint/2010/main" val="95822368"/>
              </p:ext>
            </p:extLst>
          </p:nvPr>
        </p:nvGraphicFramePr>
        <p:xfrm>
          <a:off x="2717800" y="652463"/>
          <a:ext cx="8166100" cy="4791075"/>
        </p:xfrm>
        <a:graphic>
          <a:graphicData uri="http://schemas.openxmlformats.org/drawingml/2006/chart">
            <c:chart xmlns:c="http://schemas.openxmlformats.org/drawingml/2006/chart" xmlns:r="http://schemas.openxmlformats.org/officeDocument/2006/relationships" r:id="rId4"/>
          </a:graphicData>
        </a:graphic>
      </p:graphicFrame>
      <p:sp>
        <p:nvSpPr>
          <p:cNvPr id="10249" name="Text Box 11"/>
          <p:cNvSpPr txBox="1">
            <a:spLocks noChangeArrowheads="1"/>
          </p:cNvSpPr>
          <p:nvPr/>
        </p:nvSpPr>
        <p:spPr bwMode="auto">
          <a:xfrm>
            <a:off x="1371600" y="2133600"/>
            <a:ext cx="614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dirty="0"/>
              <a:t>%</a:t>
            </a:r>
          </a:p>
        </p:txBody>
      </p:sp>
      <p:sp>
        <p:nvSpPr>
          <p:cNvPr id="10250" name="Text Box 12"/>
          <p:cNvSpPr txBox="1">
            <a:spLocks noChangeArrowheads="1"/>
          </p:cNvSpPr>
          <p:nvPr/>
        </p:nvSpPr>
        <p:spPr bwMode="auto">
          <a:xfrm>
            <a:off x="7543800" y="2057400"/>
            <a:ext cx="614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dirty="0"/>
              <a:t>%</a:t>
            </a:r>
          </a:p>
        </p:txBody>
      </p:sp>
      <p:sp>
        <p:nvSpPr>
          <p:cNvPr id="10251" name="Text Box 13"/>
          <p:cNvSpPr txBox="1">
            <a:spLocks noChangeArrowheads="1"/>
          </p:cNvSpPr>
          <p:nvPr/>
        </p:nvSpPr>
        <p:spPr bwMode="auto">
          <a:xfrm>
            <a:off x="2895600" y="3657600"/>
            <a:ext cx="614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dirty="0"/>
              <a:t>%</a:t>
            </a:r>
          </a:p>
        </p:txBody>
      </p:sp>
      <p:sp>
        <p:nvSpPr>
          <p:cNvPr id="10252" name="Text Box 14"/>
          <p:cNvSpPr txBox="1">
            <a:spLocks noChangeArrowheads="1"/>
          </p:cNvSpPr>
          <p:nvPr/>
        </p:nvSpPr>
        <p:spPr bwMode="auto">
          <a:xfrm>
            <a:off x="6324600" y="3657600"/>
            <a:ext cx="614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dirty="0"/>
              <a:t>%</a:t>
            </a:r>
          </a:p>
        </p:txBody>
      </p:sp>
      <p:sp>
        <p:nvSpPr>
          <p:cNvPr id="10253" name="Text Box 15"/>
          <p:cNvSpPr txBox="1">
            <a:spLocks noChangeArrowheads="1"/>
          </p:cNvSpPr>
          <p:nvPr/>
        </p:nvSpPr>
        <p:spPr bwMode="auto">
          <a:xfrm>
            <a:off x="587375" y="4792662"/>
            <a:ext cx="261302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ctr" eaLnBrk="1" hangingPunct="1">
              <a:spcBef>
                <a:spcPct val="50000"/>
              </a:spcBef>
            </a:pPr>
            <a:r>
              <a:rPr lang="en-US" sz="2400" b="1" dirty="0">
                <a:latin typeface="Georgia"/>
                <a:cs typeface="Georgia"/>
              </a:rPr>
              <a:t>Substance </a:t>
            </a:r>
            <a:r>
              <a:rPr lang="en-US" sz="2400" b="1" dirty="0" smtClean="0">
                <a:latin typeface="Georgia"/>
                <a:cs typeface="Georgia"/>
              </a:rPr>
              <a:t>treatment = 74% YES</a:t>
            </a:r>
            <a:endParaRPr lang="en-US" sz="2400" b="1" dirty="0">
              <a:latin typeface="Georgia"/>
              <a:cs typeface="Georgia"/>
            </a:endParaRPr>
          </a:p>
        </p:txBody>
      </p:sp>
      <p:sp>
        <p:nvSpPr>
          <p:cNvPr id="10254" name="Text Box 16"/>
          <p:cNvSpPr txBox="1">
            <a:spLocks noChangeArrowheads="1"/>
          </p:cNvSpPr>
          <p:nvPr/>
        </p:nvSpPr>
        <p:spPr bwMode="auto">
          <a:xfrm>
            <a:off x="6010275" y="4792663"/>
            <a:ext cx="26765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ctr" eaLnBrk="1" hangingPunct="1">
              <a:spcBef>
                <a:spcPct val="50000"/>
              </a:spcBef>
            </a:pPr>
            <a:r>
              <a:rPr lang="en-US" sz="2400" b="1" dirty="0" smtClean="0">
                <a:latin typeface="Georgia"/>
                <a:cs typeface="Georgia"/>
              </a:rPr>
              <a:t>Primary Care= </a:t>
            </a:r>
          </a:p>
          <a:p>
            <a:pPr algn="ctr" eaLnBrk="1" hangingPunct="1">
              <a:spcBef>
                <a:spcPct val="50000"/>
              </a:spcBef>
            </a:pPr>
            <a:r>
              <a:rPr lang="en-US" sz="2400" b="1" dirty="0" smtClean="0">
                <a:latin typeface="Georgia"/>
                <a:cs typeface="Georgia"/>
              </a:rPr>
              <a:t>72% NO</a:t>
            </a:r>
            <a:endParaRPr lang="en-US" sz="2400" b="1" dirty="0">
              <a:latin typeface="Georgia"/>
              <a:cs typeface="Georgia"/>
            </a:endParaRPr>
          </a:p>
        </p:txBody>
      </p:sp>
    </p:spTree>
    <p:extLst>
      <p:ext uri="{BB962C8B-B14F-4D97-AF65-F5344CB8AC3E}">
        <p14:creationId xmlns:p14="http://schemas.microsoft.com/office/powerpoint/2010/main" val="8335313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txBox="1">
            <a:spLocks noGrp="1"/>
          </p:cNvSpPr>
          <p:nvPr/>
        </p:nvSpPr>
        <p:spPr bwMode="auto">
          <a:xfrm>
            <a:off x="62103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2C6F1233-4439-E24B-8F34-F554C7AD0800}" type="slidenum">
              <a:rPr lang="en-US" sz="1200">
                <a:solidFill>
                  <a:srgbClr val="898989"/>
                </a:solidFill>
                <a:latin typeface="Calibri" charset="0"/>
                <a:cs typeface="ＭＳ Ｐゴシック" charset="0"/>
              </a:rPr>
              <a:pPr algn="r" eaLnBrk="1" hangingPunct="1"/>
              <a:t>34</a:t>
            </a:fld>
            <a:endParaRPr lang="en-US" sz="1200">
              <a:solidFill>
                <a:srgbClr val="898989"/>
              </a:solidFill>
              <a:latin typeface="Calibri" charset="0"/>
              <a:cs typeface="ＭＳ Ｐゴシック" charset="0"/>
            </a:endParaRPr>
          </a:p>
        </p:txBody>
      </p:sp>
      <p:sp>
        <p:nvSpPr>
          <p:cNvPr id="11268" name="Text Box 4"/>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11269" name="Rectangle 5"/>
          <p:cNvSpPr>
            <a:spLocks noChangeArrowheads="1"/>
          </p:cNvSpPr>
          <p:nvPr/>
        </p:nvSpPr>
        <p:spPr bwMode="auto">
          <a:xfrm>
            <a:off x="227013" y="138113"/>
            <a:ext cx="8211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000000"/>
                </a:solidFill>
                <a:latin typeface="Georgia"/>
                <a:cs typeface="Georgia"/>
              </a:rPr>
              <a:t>Average urine drug screen results </a:t>
            </a:r>
          </a:p>
        </p:txBody>
      </p:sp>
      <p:sp>
        <p:nvSpPr>
          <p:cNvPr id="11270" name="Text Box 6"/>
          <p:cNvSpPr txBox="1">
            <a:spLocks noChangeArrowheads="1"/>
          </p:cNvSpPr>
          <p:nvPr/>
        </p:nvSpPr>
        <p:spPr bwMode="auto">
          <a:xfrm>
            <a:off x="0" y="6503988"/>
            <a:ext cx="7834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Thurstone et al., in preparation</a:t>
            </a:r>
          </a:p>
        </p:txBody>
      </p:sp>
      <p:sp>
        <p:nvSpPr>
          <p:cNvPr id="11271" name="Text Box 10"/>
          <p:cNvSpPr txBox="1">
            <a:spLocks noChangeArrowheads="1"/>
          </p:cNvSpPr>
          <p:nvPr/>
        </p:nvSpPr>
        <p:spPr bwMode="auto">
          <a:xfrm>
            <a:off x="25400" y="1905000"/>
            <a:ext cx="104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sz="3600" b="1" dirty="0">
                <a:latin typeface="Georgia"/>
                <a:cs typeface="Georgia"/>
              </a:rPr>
              <a:t>Ng/ml</a:t>
            </a:r>
          </a:p>
        </p:txBody>
      </p:sp>
      <p:graphicFrame>
        <p:nvGraphicFramePr>
          <p:cNvPr id="2" name="Chart 1"/>
          <p:cNvGraphicFramePr>
            <a:graphicFrameLocks/>
          </p:cNvGraphicFramePr>
          <p:nvPr/>
        </p:nvGraphicFramePr>
        <p:xfrm>
          <a:off x="1143000" y="857250"/>
          <a:ext cx="7543800" cy="5464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5743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4"/>
          <p:cNvSpPr txBox="1">
            <a:spLocks noGrp="1"/>
          </p:cNvSpPr>
          <p:nvPr/>
        </p:nvSpPr>
        <p:spPr bwMode="auto">
          <a:xfrm>
            <a:off x="62103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D5C02248-39C1-1A44-82AA-9641CE635E03}" type="slidenum">
              <a:rPr lang="en-US" sz="1200">
                <a:solidFill>
                  <a:srgbClr val="898989"/>
                </a:solidFill>
                <a:latin typeface="Calibri" charset="0"/>
                <a:cs typeface="ＭＳ Ｐゴシック" charset="0"/>
              </a:rPr>
              <a:pPr algn="r" eaLnBrk="1" hangingPunct="1"/>
              <a:t>35</a:t>
            </a:fld>
            <a:endParaRPr lang="en-US" sz="1200">
              <a:solidFill>
                <a:srgbClr val="898989"/>
              </a:solidFill>
              <a:latin typeface="Calibri" charset="0"/>
              <a:cs typeface="ＭＳ Ｐゴシック" charset="0"/>
            </a:endParaRPr>
          </a:p>
        </p:txBody>
      </p:sp>
      <p:sp>
        <p:nvSpPr>
          <p:cNvPr id="12292" name="Text Box 5"/>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12293" name="Rectangle 6"/>
          <p:cNvSpPr>
            <a:spLocks noChangeArrowheads="1"/>
          </p:cNvSpPr>
          <p:nvPr/>
        </p:nvSpPr>
        <p:spPr bwMode="auto">
          <a:xfrm>
            <a:off x="100013" y="187325"/>
            <a:ext cx="8014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rgbClr val="000000"/>
                </a:solidFill>
                <a:latin typeface="Georgia"/>
                <a:cs typeface="Georgia"/>
              </a:rPr>
              <a:t>Drug-Related Suspensions/Expulsions - Colorado</a:t>
            </a:r>
          </a:p>
        </p:txBody>
      </p:sp>
      <p:sp>
        <p:nvSpPr>
          <p:cNvPr id="12294" name="Text Box 7"/>
          <p:cNvSpPr txBox="1">
            <a:spLocks noChangeArrowheads="1"/>
          </p:cNvSpPr>
          <p:nvPr/>
        </p:nvSpPr>
        <p:spPr bwMode="auto">
          <a:xfrm>
            <a:off x="0" y="6503988"/>
            <a:ext cx="7834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Colorado Department of Education</a:t>
            </a:r>
          </a:p>
        </p:txBody>
      </p:sp>
      <p:sp>
        <p:nvSpPr>
          <p:cNvPr id="12295" name="Text Box 20"/>
          <p:cNvSpPr txBox="1">
            <a:spLocks noChangeArrowheads="1"/>
          </p:cNvSpPr>
          <p:nvPr/>
        </p:nvSpPr>
        <p:spPr bwMode="auto">
          <a:xfrm>
            <a:off x="50800" y="2855913"/>
            <a:ext cx="763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sz="3600" b="1"/>
              <a:t>#</a:t>
            </a:r>
          </a:p>
        </p:txBody>
      </p:sp>
      <p:graphicFrame>
        <p:nvGraphicFramePr>
          <p:cNvPr id="12290" name="Chart 1"/>
          <p:cNvGraphicFramePr>
            <a:graphicFrameLocks/>
          </p:cNvGraphicFramePr>
          <p:nvPr>
            <p:extLst>
              <p:ext uri="{D42A27DB-BD31-4B8C-83A1-F6EECF244321}">
                <p14:modId xmlns:p14="http://schemas.microsoft.com/office/powerpoint/2010/main" val="1275936763"/>
              </p:ext>
            </p:extLst>
          </p:nvPr>
        </p:nvGraphicFramePr>
        <p:xfrm>
          <a:off x="557213" y="722313"/>
          <a:ext cx="8181975" cy="5686425"/>
        </p:xfrm>
        <a:graphic>
          <a:graphicData uri="http://schemas.openxmlformats.org/presentationml/2006/ole">
            <mc:AlternateContent xmlns:mc="http://schemas.openxmlformats.org/markup-compatibility/2006">
              <mc:Choice xmlns:v="urn:schemas-microsoft-com:vml" Requires="v">
                <p:oleObj spid="_x0000_s17436" name="Chart" r:id="rId5" imgW="8178800" imgH="5689600" progId="Excel.Chart.8">
                  <p:embed/>
                </p:oleObj>
              </mc:Choice>
              <mc:Fallback>
                <p:oleObj name="Chart" r:id="rId5" imgW="8178800" imgH="5689600" progId="Excel.Chart.8">
                  <p:embed/>
                  <p:pic>
                    <p:nvPicPr>
                      <p:cNvPr id="0" name=""/>
                      <p:cNvPicPr>
                        <a:picLocks noChangeArrowheads="1"/>
                      </p:cNvPicPr>
                      <p:nvPr/>
                    </p:nvPicPr>
                    <p:blipFill>
                      <a:blip r:embed="rId6"/>
                      <a:srcRect/>
                      <a:stretch>
                        <a:fillRect/>
                      </a:stretch>
                    </p:blipFill>
                    <p:spPr bwMode="auto">
                      <a:xfrm>
                        <a:off x="557213" y="722313"/>
                        <a:ext cx="8181975" cy="568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4"/>
          <p:cNvSpPr>
            <a:spLocks noChangeArrowheads="1"/>
          </p:cNvSpPr>
          <p:nvPr/>
        </p:nvSpPr>
        <p:spPr bwMode="auto">
          <a:xfrm>
            <a:off x="4191000" y="1143000"/>
            <a:ext cx="1981200" cy="838200"/>
          </a:xfrm>
          <a:prstGeom prst="wedgeRectCallout">
            <a:avLst>
              <a:gd name="adj1" fmla="val 15351"/>
              <a:gd name="adj2" fmla="val 146580"/>
            </a:avLst>
          </a:prstGeom>
          <a:solidFill>
            <a:srgbClr val="C0504D"/>
          </a:solidFill>
          <a:ln w="9525">
            <a:solidFill>
              <a:schemeClr val="tx1"/>
            </a:solidFill>
            <a:miter lim="800000"/>
            <a:headEnd/>
            <a:tailEnd/>
          </a:ln>
          <a:effectLst/>
        </p:spPr>
        <p:txBody>
          <a:bodyPr/>
          <a:lstStyle/>
          <a:p>
            <a:pPr algn="ctr"/>
            <a:r>
              <a:rPr lang="en-US" sz="1600" dirty="0" smtClean="0">
                <a:solidFill>
                  <a:schemeClr val="bg1"/>
                </a:solidFill>
                <a:latin typeface="Georgia"/>
                <a:cs typeface="Georgia"/>
              </a:rPr>
              <a:t>Med. MJ Dispensaries/</a:t>
            </a:r>
            <a:r>
              <a:rPr lang="en-US" sz="1600" dirty="0" err="1" smtClean="0">
                <a:solidFill>
                  <a:schemeClr val="bg1"/>
                </a:solidFill>
                <a:latin typeface="Georgia"/>
                <a:cs typeface="Georgia"/>
              </a:rPr>
              <a:t>Commercializaition</a:t>
            </a:r>
            <a:endParaRPr lang="en-US" sz="1600" dirty="0">
              <a:solidFill>
                <a:schemeClr val="bg1"/>
              </a:solidFill>
              <a:latin typeface="Georgia"/>
              <a:cs typeface="Georgia"/>
            </a:endParaRPr>
          </a:p>
        </p:txBody>
      </p:sp>
    </p:spTree>
    <p:extLst>
      <p:ext uri="{BB962C8B-B14F-4D97-AF65-F5344CB8AC3E}">
        <p14:creationId xmlns:p14="http://schemas.microsoft.com/office/powerpoint/2010/main" val="34565166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712"/>
            <a:ext cx="9144000" cy="9787296"/>
          </a:xfrm>
          <a:prstGeom prst="rect">
            <a:avLst/>
          </a:prstGeom>
          <a:noFill/>
        </p:spPr>
        <p:txBody>
          <a:bodyPr wrap="square" rtlCol="0">
            <a:spAutoFit/>
          </a:bodyPr>
          <a:lstStyle/>
          <a:p>
            <a:pPr algn="ctr"/>
            <a:r>
              <a:rPr lang="en-US" sz="3200" b="1" dirty="0" smtClean="0">
                <a:latin typeface="Georgia"/>
                <a:cs typeface="Georgia"/>
              </a:rPr>
              <a:t>Colorado: Drug Testing Company Sees Spike in Children Using Marijuana</a:t>
            </a:r>
          </a:p>
          <a:p>
            <a:pPr algn="ctr"/>
            <a:endParaRPr lang="en-US" sz="3600" dirty="0">
              <a:latin typeface="Georgia"/>
              <a:cs typeface="Georgia"/>
            </a:endParaRPr>
          </a:p>
          <a:p>
            <a:pPr algn="ctr"/>
            <a:r>
              <a:rPr lang="en-US" sz="3000" dirty="0" smtClean="0">
                <a:latin typeface="Georgia"/>
                <a:cs typeface="Georgia"/>
              </a:rPr>
              <a:t>Levels of THC (Nano Grams) after passage of Amendment 64:</a:t>
            </a:r>
          </a:p>
          <a:p>
            <a:endParaRPr lang="en-US" sz="2000" dirty="0">
              <a:latin typeface="Georgia"/>
              <a:cs typeface="Georgia"/>
            </a:endParaRPr>
          </a:p>
          <a:p>
            <a:endParaRPr lang="en-US" sz="2000" dirty="0" smtClean="0">
              <a:latin typeface="Georgia"/>
              <a:cs typeface="Georgia"/>
            </a:endParaRPr>
          </a:p>
          <a:p>
            <a:pPr marL="571500" indent="-571500">
              <a:buFont typeface="Arial"/>
              <a:buChar char="•"/>
            </a:pPr>
            <a:endParaRPr lang="en-US" sz="2000" dirty="0">
              <a:latin typeface="Georgia"/>
              <a:cs typeface="Georgia"/>
            </a:endParaRPr>
          </a:p>
          <a:p>
            <a:pPr marL="571500" indent="-571500">
              <a:buFont typeface="Arial"/>
              <a:buChar char="•"/>
            </a:pPr>
            <a:endParaRPr lang="en-US" sz="2000" dirty="0" smtClean="0">
              <a:latin typeface="Georgia"/>
              <a:cs typeface="Georgia"/>
            </a:endParaRPr>
          </a:p>
          <a:p>
            <a:pPr marL="571500" indent="-571500">
              <a:buFont typeface="Arial"/>
              <a:buChar char="•"/>
            </a:pPr>
            <a:endParaRPr lang="en-US" sz="2000" dirty="0">
              <a:latin typeface="Georgia"/>
              <a:cs typeface="Georgia"/>
            </a:endParaRPr>
          </a:p>
          <a:p>
            <a:pPr marL="571500" indent="-571500">
              <a:buFont typeface="Arial"/>
              <a:buChar char="•"/>
            </a:pPr>
            <a:endParaRPr lang="en-US" sz="2000" dirty="0" smtClean="0">
              <a:latin typeface="Georgia"/>
              <a:cs typeface="Georgia"/>
            </a:endParaRPr>
          </a:p>
          <a:p>
            <a:pPr marL="571500" indent="-571500">
              <a:buFont typeface="Arial"/>
              <a:buChar char="•"/>
            </a:pPr>
            <a:endParaRPr lang="en-US" sz="2000" dirty="0">
              <a:latin typeface="Georgia"/>
              <a:cs typeface="Georgia"/>
            </a:endParaRPr>
          </a:p>
          <a:p>
            <a:pPr marL="571500" indent="-571500">
              <a:buFont typeface="Arial"/>
              <a:buChar char="•"/>
            </a:pPr>
            <a:endParaRPr lang="en-US" sz="2000" dirty="0" smtClean="0">
              <a:latin typeface="Georgia"/>
              <a:cs typeface="Georgia"/>
            </a:endParaRPr>
          </a:p>
          <a:p>
            <a:pPr marL="571500" indent="-571500">
              <a:buFont typeface="Arial"/>
              <a:buChar char="•"/>
            </a:pPr>
            <a:endParaRPr lang="en-US" sz="2000" dirty="0">
              <a:latin typeface="Georgia"/>
              <a:cs typeface="Georgia"/>
            </a:endParaRPr>
          </a:p>
          <a:p>
            <a:pPr marL="571500" indent="-571500">
              <a:buFont typeface="Arial"/>
              <a:buChar char="•"/>
            </a:pPr>
            <a:endParaRPr lang="en-US" sz="2000" dirty="0" smtClean="0">
              <a:latin typeface="Georgia"/>
              <a:cs typeface="Georgia"/>
            </a:endParaRPr>
          </a:p>
          <a:p>
            <a:pPr marL="571500" indent="-571500">
              <a:buFont typeface="Arial"/>
              <a:buChar char="•"/>
            </a:pPr>
            <a:endParaRPr lang="en-US" sz="2000" dirty="0">
              <a:latin typeface="Georgia"/>
              <a:cs typeface="Georgia"/>
            </a:endParaRPr>
          </a:p>
          <a:p>
            <a:endParaRPr lang="en-US" sz="2000" dirty="0" smtClean="0">
              <a:latin typeface="Georgia"/>
              <a:cs typeface="Georgia"/>
            </a:endParaRPr>
          </a:p>
          <a:p>
            <a:pPr marL="571500" indent="-571500">
              <a:buFont typeface="Arial"/>
              <a:buChar char="•"/>
            </a:pPr>
            <a:r>
              <a:rPr lang="en-US" sz="2000" dirty="0" smtClean="0">
                <a:solidFill>
                  <a:schemeClr val="accent6"/>
                </a:solidFill>
                <a:latin typeface="Georgia"/>
                <a:cs typeface="Georgia"/>
              </a:rPr>
              <a:t>High School Student: “I’ve seen a lot more people just walking down the street smoking (joints)…it has kind of gotten out of hand.”</a:t>
            </a:r>
          </a:p>
          <a:p>
            <a:endParaRPr lang="en-US" sz="1000" dirty="0">
              <a:latin typeface="Georgia"/>
              <a:cs typeface="Georgia"/>
            </a:endParaRPr>
          </a:p>
          <a:p>
            <a:pPr algn="ctr"/>
            <a:endParaRPr lang="en-US" sz="3600" dirty="0" smtClean="0">
              <a:latin typeface="Georgia"/>
              <a:cs typeface="Georgia"/>
            </a:endParaRPr>
          </a:p>
          <a:p>
            <a:pPr algn="ctr"/>
            <a:endParaRPr lang="en-US" sz="3600" dirty="0">
              <a:latin typeface="Georgia"/>
              <a:cs typeface="Georgia"/>
            </a:endParaRPr>
          </a:p>
          <a:p>
            <a:pPr algn="ctr"/>
            <a:endParaRPr lang="en-US" sz="3600" dirty="0" smtClean="0">
              <a:latin typeface="Georgia"/>
              <a:cs typeface="Georgia"/>
            </a:endParaRPr>
          </a:p>
          <a:p>
            <a:pPr algn="ctr"/>
            <a:endParaRPr lang="en-US" sz="3600" dirty="0">
              <a:latin typeface="Georgia"/>
              <a:cs typeface="Georgia"/>
            </a:endParaRPr>
          </a:p>
          <a:p>
            <a:pPr algn="ctr"/>
            <a:endParaRPr lang="en-US" sz="3600" dirty="0">
              <a:latin typeface="Georgia"/>
              <a:cs typeface="Georgia"/>
            </a:endParaRPr>
          </a:p>
        </p:txBody>
      </p:sp>
      <p:pic>
        <p:nvPicPr>
          <p:cNvPr id="3" name="Picture 2" descr="THC Nano Grams 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5" y="2057401"/>
            <a:ext cx="8956805" cy="3962400"/>
          </a:xfrm>
          <a:prstGeom prst="rect">
            <a:avLst/>
          </a:prstGeom>
        </p:spPr>
      </p:pic>
      <p:sp>
        <p:nvSpPr>
          <p:cNvPr id="4" name="AutoShape 4"/>
          <p:cNvSpPr>
            <a:spLocks noChangeArrowheads="1"/>
          </p:cNvSpPr>
          <p:nvPr/>
        </p:nvSpPr>
        <p:spPr bwMode="auto">
          <a:xfrm>
            <a:off x="2590800" y="3200400"/>
            <a:ext cx="1981200" cy="609600"/>
          </a:xfrm>
          <a:prstGeom prst="wedgeRectCallout">
            <a:avLst>
              <a:gd name="adj1" fmla="val 394"/>
              <a:gd name="adj2" fmla="val 225284"/>
            </a:avLst>
          </a:prstGeom>
          <a:solidFill>
            <a:srgbClr val="C0504D"/>
          </a:solidFill>
          <a:ln w="9525">
            <a:solidFill>
              <a:schemeClr val="tx1"/>
            </a:solidFill>
            <a:miter lim="800000"/>
            <a:headEnd/>
            <a:tailEnd/>
          </a:ln>
          <a:effectLst/>
        </p:spPr>
        <p:txBody>
          <a:bodyPr/>
          <a:lstStyle/>
          <a:p>
            <a:pPr algn="ctr"/>
            <a:r>
              <a:rPr lang="en-US" b="1" dirty="0" smtClean="0">
                <a:solidFill>
                  <a:schemeClr val="bg1"/>
                </a:solidFill>
                <a:latin typeface="Georgia"/>
                <a:cs typeface="Georgia"/>
              </a:rPr>
              <a:t>Passage of Legalization</a:t>
            </a:r>
            <a:endParaRPr lang="en-US" b="1" dirty="0">
              <a:solidFill>
                <a:schemeClr val="bg1"/>
              </a:solidFill>
              <a:latin typeface="Georgia"/>
              <a:cs typeface="Georgia"/>
            </a:endParaRPr>
          </a:p>
        </p:txBody>
      </p:sp>
    </p:spTree>
    <p:extLst>
      <p:ext uri="{BB962C8B-B14F-4D97-AF65-F5344CB8AC3E}">
        <p14:creationId xmlns:p14="http://schemas.microsoft.com/office/powerpoint/2010/main" val="1397632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relapseposter2"/>
          <p:cNvPicPr>
            <a:picLocks noChangeAspect="1" noChangeArrowheads="1"/>
          </p:cNvPicPr>
          <p:nvPr/>
        </p:nvPicPr>
        <p:blipFill>
          <a:blip r:embed="rId2" cstate="screen">
            <a:clrChange>
              <a:clrFrom>
                <a:srgbClr val="070602"/>
              </a:clrFrom>
              <a:clrTo>
                <a:srgbClr val="070602">
                  <a:alpha val="0"/>
                </a:srgbClr>
              </a:clrTo>
            </a:clrChange>
            <a:lum bright="-1000" contrast="-57000"/>
            <a:extLst>
              <a:ext uri="{28A0092B-C50C-407E-A947-70E740481C1C}">
                <a14:useLocalDpi xmlns:a14="http://schemas.microsoft.com/office/drawing/2010/main"/>
              </a:ext>
            </a:extLst>
          </a:blip>
          <a:srcRect/>
          <a:stretch>
            <a:fillRect/>
          </a:stretch>
        </p:blipFill>
        <p:spPr bwMode="auto">
          <a:xfrm flipH="1">
            <a:off x="5334000" y="3581400"/>
            <a:ext cx="3429000" cy="338958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226F133-244D-4A4C-B618-CB5A3EE004CC}" type="slidenum">
              <a:rPr lang="en-US" smtClean="0"/>
              <a:pPr/>
              <a:t>37</a:t>
            </a:fld>
            <a:endParaRPr lang="en-US" dirty="0"/>
          </a:p>
        </p:txBody>
      </p:sp>
      <p:sp>
        <p:nvSpPr>
          <p:cNvPr id="7" name="TextBox 6"/>
          <p:cNvSpPr txBox="1"/>
          <p:nvPr/>
        </p:nvSpPr>
        <p:spPr>
          <a:xfrm>
            <a:off x="0" y="228600"/>
            <a:ext cx="9144000" cy="6278642"/>
          </a:xfrm>
          <a:prstGeom prst="rect">
            <a:avLst/>
          </a:prstGeom>
          <a:noFill/>
        </p:spPr>
        <p:txBody>
          <a:bodyPr wrap="square" rtlCol="0">
            <a:spAutoFit/>
          </a:bodyPr>
          <a:lstStyle/>
          <a:p>
            <a:pPr algn="ctr"/>
            <a:r>
              <a:rPr lang="en-US" sz="4800" b="1" dirty="0" smtClean="0">
                <a:solidFill>
                  <a:srgbClr val="000000"/>
                </a:solidFill>
                <a:latin typeface="Georgia" pitchFamily="18" charset="0"/>
              </a:rPr>
              <a:t>Marijuana and Kids</a:t>
            </a:r>
          </a:p>
          <a:p>
            <a:pPr algn="ctr"/>
            <a:endParaRPr lang="en-US" sz="4800" dirty="0">
              <a:solidFill>
                <a:srgbClr val="000000"/>
              </a:solidFill>
              <a:latin typeface="Georgia" pitchFamily="18" charset="0"/>
            </a:endParaRPr>
          </a:p>
          <a:p>
            <a:r>
              <a:rPr lang="en-US" sz="3600" dirty="0">
                <a:solidFill>
                  <a:srgbClr val="000090"/>
                </a:solidFill>
                <a:latin typeface="Georgia" pitchFamily="18" charset="0"/>
              </a:rPr>
              <a:t>The adolescent brain is especially susceptible to marijuana use.</a:t>
            </a:r>
          </a:p>
          <a:p>
            <a:endParaRPr lang="en-US" dirty="0">
              <a:solidFill>
                <a:srgbClr val="000090"/>
              </a:solidFill>
              <a:latin typeface="Georgia" pitchFamily="18" charset="0"/>
            </a:endParaRPr>
          </a:p>
          <a:p>
            <a:r>
              <a:rPr lang="en-US" sz="3600" dirty="0">
                <a:solidFill>
                  <a:srgbClr val="000090"/>
                </a:solidFill>
                <a:latin typeface="Georgia" pitchFamily="18" charset="0"/>
              </a:rPr>
              <a:t>That means that when kids use, </a:t>
            </a:r>
            <a:br>
              <a:rPr lang="en-US" sz="3600" dirty="0">
                <a:solidFill>
                  <a:srgbClr val="000090"/>
                </a:solidFill>
                <a:latin typeface="Georgia" pitchFamily="18" charset="0"/>
              </a:rPr>
            </a:br>
            <a:r>
              <a:rPr lang="en-US" sz="3600" dirty="0">
                <a:solidFill>
                  <a:srgbClr val="000090"/>
                </a:solidFill>
                <a:latin typeface="Georgia" pitchFamily="18" charset="0"/>
              </a:rPr>
              <a:t>they have a greater chance of </a:t>
            </a:r>
            <a:endParaRPr lang="en-US" sz="3600" dirty="0" smtClean="0">
              <a:solidFill>
                <a:srgbClr val="000090"/>
              </a:solidFill>
              <a:latin typeface="Georgia" pitchFamily="18" charset="0"/>
            </a:endParaRPr>
          </a:p>
          <a:p>
            <a:r>
              <a:rPr lang="en-US" sz="3600" dirty="0" smtClean="0">
                <a:solidFill>
                  <a:srgbClr val="000090"/>
                </a:solidFill>
                <a:latin typeface="Georgia" pitchFamily="18" charset="0"/>
              </a:rPr>
              <a:t>addiction </a:t>
            </a:r>
            <a:r>
              <a:rPr lang="en-US" sz="3600" dirty="0">
                <a:solidFill>
                  <a:srgbClr val="000090"/>
                </a:solidFill>
                <a:latin typeface="Georgia" pitchFamily="18" charset="0"/>
              </a:rPr>
              <a:t>since their brains </a:t>
            </a:r>
            <a:endParaRPr lang="en-US" sz="3600" dirty="0" smtClean="0">
              <a:solidFill>
                <a:srgbClr val="000090"/>
              </a:solidFill>
              <a:latin typeface="Georgia" pitchFamily="18" charset="0"/>
            </a:endParaRPr>
          </a:p>
          <a:p>
            <a:r>
              <a:rPr lang="en-US" sz="3600" dirty="0">
                <a:solidFill>
                  <a:srgbClr val="000090"/>
                </a:solidFill>
                <a:latin typeface="Georgia" pitchFamily="18" charset="0"/>
              </a:rPr>
              <a:t>a</a:t>
            </a:r>
            <a:r>
              <a:rPr lang="en-US" sz="3600" dirty="0" smtClean="0">
                <a:solidFill>
                  <a:srgbClr val="000090"/>
                </a:solidFill>
                <a:latin typeface="Georgia" pitchFamily="18" charset="0"/>
              </a:rPr>
              <a:t>re being </a:t>
            </a:r>
            <a:r>
              <a:rPr lang="en-US" sz="3600" dirty="0">
                <a:solidFill>
                  <a:srgbClr val="000090"/>
                </a:solidFill>
                <a:latin typeface="Georgia" pitchFamily="18" charset="0"/>
              </a:rPr>
              <a:t>primed.</a:t>
            </a:r>
          </a:p>
          <a:p>
            <a:endParaRPr lang="en-US" sz="3600" dirty="0">
              <a:solidFill>
                <a:srgbClr val="FFFF00"/>
              </a:solidFill>
              <a:latin typeface="Georgia" pitchFamily="18" charset="0"/>
            </a:endParaRPr>
          </a:p>
          <a:p>
            <a:r>
              <a:rPr lang="en-US" sz="3600" dirty="0" smtClean="0">
                <a:solidFill>
                  <a:srgbClr val="FFFF00"/>
                </a:solidFill>
                <a:latin typeface="Georgia" pitchFamily="18" charset="0"/>
              </a:rPr>
              <a:t> </a:t>
            </a:r>
          </a:p>
        </p:txBody>
      </p:sp>
    </p:spTree>
    <p:extLst>
      <p:ext uri="{BB962C8B-B14F-4D97-AF65-F5344CB8AC3E}">
        <p14:creationId xmlns:p14="http://schemas.microsoft.com/office/powerpoint/2010/main" val="28058396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38</a:t>
            </a:fld>
            <a:endParaRPr lang="en-US" dirty="0"/>
          </a:p>
        </p:txBody>
      </p:sp>
      <p:sp>
        <p:nvSpPr>
          <p:cNvPr id="3" name="Rectangle 2"/>
          <p:cNvSpPr/>
          <p:nvPr/>
        </p:nvSpPr>
        <p:spPr>
          <a:xfrm>
            <a:off x="381000" y="914400"/>
            <a:ext cx="8534400" cy="5909310"/>
          </a:xfrm>
          <a:prstGeom prst="rect">
            <a:avLst/>
          </a:prstGeom>
        </p:spPr>
        <p:txBody>
          <a:bodyPr wrap="square">
            <a:spAutoFit/>
          </a:bodyPr>
          <a:lstStyle/>
          <a:p>
            <a:pPr marL="285750" indent="-285750">
              <a:buFontTx/>
              <a:buChar char="-"/>
            </a:pPr>
            <a:r>
              <a:rPr lang="en-US" sz="2000" b="1" dirty="0" smtClean="0">
                <a:latin typeface="Georgia"/>
                <a:cs typeface="Georgia"/>
              </a:rPr>
              <a:t>adolescents </a:t>
            </a:r>
            <a:r>
              <a:rPr lang="en-US" sz="2000" b="1" dirty="0">
                <a:latin typeface="Georgia"/>
                <a:cs typeface="Georgia"/>
              </a:rPr>
              <a:t>who use marijuana have a 2-4 fold increase risk of developing psychosis </a:t>
            </a:r>
            <a:r>
              <a:rPr lang="en-US" sz="2000" dirty="0">
                <a:latin typeface="Georgia"/>
                <a:cs typeface="Georgia"/>
              </a:rPr>
              <a:t>and this risk is dose-dependent (Hall and </a:t>
            </a:r>
            <a:r>
              <a:rPr lang="en-US" sz="2000" dirty="0" err="1">
                <a:latin typeface="Georgia"/>
                <a:cs typeface="Georgia"/>
              </a:rPr>
              <a:t>Degenhardt</a:t>
            </a:r>
            <a:r>
              <a:rPr lang="en-US" sz="2000" dirty="0">
                <a:latin typeface="Georgia"/>
                <a:cs typeface="Georgia"/>
              </a:rPr>
              <a:t>, 2009</a:t>
            </a:r>
            <a:r>
              <a:rPr lang="en-US" sz="2000" dirty="0" smtClean="0">
                <a:latin typeface="Georgia"/>
                <a:cs typeface="Georgia"/>
              </a:rPr>
              <a:t>)</a:t>
            </a:r>
          </a:p>
          <a:p>
            <a:pPr marL="285750" indent="-285750">
              <a:buFontTx/>
              <a:buChar char="-"/>
            </a:pPr>
            <a:endParaRPr lang="en-US" sz="2000" dirty="0">
              <a:latin typeface="Georgia"/>
              <a:cs typeface="Georgia"/>
            </a:endParaRPr>
          </a:p>
          <a:p>
            <a:pPr marL="285750" indent="-285750">
              <a:buFontTx/>
              <a:buChar char="-"/>
            </a:pPr>
            <a:r>
              <a:rPr lang="en-US" sz="2000" dirty="0" smtClean="0">
                <a:latin typeface="Georgia"/>
                <a:cs typeface="Georgia"/>
              </a:rPr>
              <a:t>adolescents </a:t>
            </a:r>
            <a:r>
              <a:rPr lang="en-US" sz="2000" b="1" dirty="0">
                <a:latin typeface="Georgia"/>
                <a:cs typeface="Georgia"/>
              </a:rPr>
              <a:t>who use marijuana heavily have up to an 8-point drop in IQ </a:t>
            </a:r>
            <a:r>
              <a:rPr lang="en-US" sz="2000" dirty="0">
                <a:latin typeface="Georgia"/>
                <a:cs typeface="Georgia"/>
              </a:rPr>
              <a:t>and this risk is also dose-dependent (Meier et al., 2012</a:t>
            </a:r>
            <a:r>
              <a:rPr lang="en-US" sz="2000" dirty="0" smtClean="0">
                <a:latin typeface="Georgia"/>
                <a:cs typeface="Georgia"/>
              </a:rPr>
              <a:t>)</a:t>
            </a:r>
          </a:p>
          <a:p>
            <a:pPr marL="285750" indent="-285750">
              <a:buFontTx/>
              <a:buChar char="-"/>
            </a:pPr>
            <a:endParaRPr lang="en-US" sz="2000" dirty="0">
              <a:latin typeface="Georgia"/>
              <a:cs typeface="Georgia"/>
            </a:endParaRPr>
          </a:p>
          <a:p>
            <a:pPr marL="285750" indent="-285750">
              <a:buFontTx/>
              <a:buChar char="-"/>
            </a:pPr>
            <a:r>
              <a:rPr lang="en-US" sz="2000" dirty="0" smtClean="0">
                <a:latin typeface="Georgia"/>
                <a:cs typeface="Georgia"/>
              </a:rPr>
              <a:t>marijuana</a:t>
            </a:r>
            <a:r>
              <a:rPr lang="en-US" sz="2000" dirty="0">
                <a:latin typeface="Georgia"/>
                <a:cs typeface="Georgia"/>
              </a:rPr>
              <a:t>, especially high potency marijuana, may cause acute anxiety attacks and psychosis (Hall and </a:t>
            </a:r>
            <a:r>
              <a:rPr lang="en-US" sz="2000" dirty="0" err="1">
                <a:latin typeface="Georgia"/>
                <a:cs typeface="Georgia"/>
              </a:rPr>
              <a:t>Degenhardt</a:t>
            </a:r>
            <a:r>
              <a:rPr lang="en-US" sz="2000" dirty="0">
                <a:latin typeface="Georgia"/>
                <a:cs typeface="Georgia"/>
              </a:rPr>
              <a:t>, 2009). </a:t>
            </a:r>
            <a:r>
              <a:rPr lang="en-US" sz="2000" b="1" dirty="0" smtClean="0">
                <a:latin typeface="Georgia"/>
                <a:cs typeface="Georgia"/>
              </a:rPr>
              <a:t>MJ </a:t>
            </a:r>
            <a:r>
              <a:rPr lang="en-US" sz="2000" b="1" dirty="0">
                <a:latin typeface="Georgia"/>
                <a:cs typeface="Georgia"/>
              </a:rPr>
              <a:t>accounted for 461,028 ED visits in 2012</a:t>
            </a:r>
            <a:r>
              <a:rPr lang="en-US" sz="2000" dirty="0">
                <a:latin typeface="Georgia"/>
                <a:cs typeface="Georgia"/>
              </a:rPr>
              <a:t> (DAWN, 2013). Symptoms of </a:t>
            </a:r>
            <a:r>
              <a:rPr lang="en-US" sz="2000" dirty="0" smtClean="0">
                <a:latin typeface="Georgia"/>
                <a:cs typeface="Georgia"/>
              </a:rPr>
              <a:t>withdrawal </a:t>
            </a:r>
            <a:r>
              <a:rPr lang="en-US" sz="2000" dirty="0">
                <a:latin typeface="Georgia"/>
                <a:cs typeface="Georgia"/>
              </a:rPr>
              <a:t>include anxiety and depression (</a:t>
            </a:r>
            <a:r>
              <a:rPr lang="en-US" sz="2000" dirty="0" err="1">
                <a:latin typeface="Georgia"/>
                <a:cs typeface="Georgia"/>
              </a:rPr>
              <a:t>Budney</a:t>
            </a:r>
            <a:r>
              <a:rPr lang="en-US" sz="2000" dirty="0">
                <a:latin typeface="Georgia"/>
                <a:cs typeface="Georgia"/>
              </a:rPr>
              <a:t> et al., 2002). </a:t>
            </a:r>
            <a:endParaRPr lang="en-US" sz="2000" dirty="0" smtClean="0">
              <a:latin typeface="Georgia"/>
              <a:cs typeface="Georgia"/>
            </a:endParaRPr>
          </a:p>
          <a:p>
            <a:pPr marL="285750" indent="-285750">
              <a:buFontTx/>
              <a:buChar char="-"/>
            </a:pPr>
            <a:endParaRPr lang="en-US" sz="2000" dirty="0">
              <a:latin typeface="Georgia"/>
              <a:cs typeface="Georgia"/>
            </a:endParaRPr>
          </a:p>
          <a:p>
            <a:pPr marL="285750" indent="-285750">
              <a:buFontTx/>
              <a:buChar char="-"/>
            </a:pPr>
            <a:r>
              <a:rPr lang="en-US" sz="2000" dirty="0" smtClean="0">
                <a:latin typeface="Georgia"/>
                <a:cs typeface="Georgia"/>
              </a:rPr>
              <a:t>Controlling </a:t>
            </a:r>
            <a:r>
              <a:rPr lang="en-US" sz="2000" dirty="0">
                <a:latin typeface="Georgia"/>
                <a:cs typeface="Georgia"/>
              </a:rPr>
              <a:t>for other possible confounds, </a:t>
            </a:r>
            <a:r>
              <a:rPr lang="en-US" sz="2000" b="1" dirty="0">
                <a:latin typeface="Georgia"/>
                <a:cs typeface="Georgia"/>
              </a:rPr>
              <a:t>those who use marijuana are twice as likely to have had a suicide attempt requiring hospitalization </a:t>
            </a:r>
            <a:r>
              <a:rPr lang="en-US" sz="2000" dirty="0">
                <a:latin typeface="Georgia"/>
                <a:cs typeface="Georgia"/>
              </a:rPr>
              <a:t>(Hall and </a:t>
            </a:r>
            <a:r>
              <a:rPr lang="en-US" sz="2000" dirty="0" err="1">
                <a:latin typeface="Georgia"/>
                <a:cs typeface="Georgia"/>
              </a:rPr>
              <a:t>Degenhardt</a:t>
            </a:r>
            <a:r>
              <a:rPr lang="en-US" sz="2000" dirty="0">
                <a:latin typeface="Georgia"/>
                <a:cs typeface="Georgia"/>
              </a:rPr>
              <a:t>, 2009)</a:t>
            </a:r>
            <a:r>
              <a:rPr lang="en-US" sz="2000" dirty="0" smtClean="0">
                <a:latin typeface="Georgia"/>
                <a:cs typeface="Georgia"/>
              </a:rPr>
              <a:t>.</a:t>
            </a:r>
          </a:p>
          <a:p>
            <a:pPr marL="285750" indent="-285750">
              <a:buFontTx/>
              <a:buChar char="-"/>
            </a:pPr>
            <a:endParaRPr lang="en-US" sz="2000" dirty="0">
              <a:latin typeface="Georgia"/>
              <a:cs typeface="Georgia"/>
            </a:endParaRPr>
          </a:p>
          <a:p>
            <a:pPr marL="285750" indent="-285750">
              <a:buFontTx/>
              <a:buChar char="-"/>
            </a:pPr>
            <a:r>
              <a:rPr lang="en-US" sz="2000" dirty="0" smtClean="0">
                <a:latin typeface="Georgia"/>
                <a:cs typeface="Georgia"/>
              </a:rPr>
              <a:t>Marijuana </a:t>
            </a:r>
            <a:r>
              <a:rPr lang="en-US" sz="2000" dirty="0">
                <a:latin typeface="Georgia"/>
                <a:cs typeface="Georgia"/>
              </a:rPr>
              <a:t>withdrawal causes a doubling in aggressive episodes compared to controls (</a:t>
            </a:r>
            <a:r>
              <a:rPr lang="en-US" sz="2000" dirty="0" err="1">
                <a:latin typeface="Georgia"/>
                <a:cs typeface="Georgia"/>
              </a:rPr>
              <a:t>Kouri</a:t>
            </a:r>
            <a:r>
              <a:rPr lang="en-US" sz="2000" dirty="0">
                <a:latin typeface="Georgia"/>
                <a:cs typeface="Georgia"/>
              </a:rPr>
              <a:t> et al., 1999; Smith et al., 2013). </a:t>
            </a:r>
            <a:endParaRPr lang="en-US" sz="2000" dirty="0" smtClean="0">
              <a:latin typeface="Georgia"/>
              <a:cs typeface="Georgia"/>
            </a:endParaRPr>
          </a:p>
          <a:p>
            <a:pPr marL="285750" indent="-285750">
              <a:buFontTx/>
              <a:buChar char="-"/>
            </a:pPr>
            <a:endParaRPr lang="en-US" dirty="0"/>
          </a:p>
        </p:txBody>
      </p:sp>
      <p:sp>
        <p:nvSpPr>
          <p:cNvPr id="4" name="Rectangle 3"/>
          <p:cNvSpPr/>
          <p:nvPr/>
        </p:nvSpPr>
        <p:spPr>
          <a:xfrm>
            <a:off x="533400" y="228600"/>
            <a:ext cx="8305800" cy="892552"/>
          </a:xfrm>
          <a:prstGeom prst="rect">
            <a:avLst/>
          </a:prstGeom>
        </p:spPr>
        <p:txBody>
          <a:bodyPr wrap="square">
            <a:spAutoFit/>
          </a:bodyPr>
          <a:lstStyle/>
          <a:p>
            <a:pPr algn="ctr"/>
            <a:r>
              <a:rPr lang="en-US" sz="3400" b="1" dirty="0" smtClean="0">
                <a:solidFill>
                  <a:srgbClr val="000000"/>
                </a:solidFill>
                <a:latin typeface="Georgia" pitchFamily="18" charset="0"/>
              </a:rPr>
              <a:t>Marijuana, Mental Health, </a:t>
            </a:r>
            <a:r>
              <a:rPr lang="en-US" sz="3400" b="1" dirty="0">
                <a:solidFill>
                  <a:srgbClr val="000000"/>
                </a:solidFill>
                <a:latin typeface="Georgia" pitchFamily="18" charset="0"/>
              </a:rPr>
              <a:t>and Kids</a:t>
            </a:r>
          </a:p>
          <a:p>
            <a:pPr algn="ctr"/>
            <a:endParaRPr lang="en-US" dirty="0">
              <a:solidFill>
                <a:srgbClr val="000000"/>
              </a:solidFill>
              <a:latin typeface="Georgia" pitchFamily="18" charset="0"/>
            </a:endParaRPr>
          </a:p>
        </p:txBody>
      </p:sp>
    </p:spTree>
    <p:extLst>
      <p:ext uri="{BB962C8B-B14F-4D97-AF65-F5344CB8AC3E}">
        <p14:creationId xmlns:p14="http://schemas.microsoft.com/office/powerpoint/2010/main" val="11234791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Georgia"/>
                <a:cs typeface="Georgia"/>
              </a:rPr>
              <a:t>Is this our model?</a:t>
            </a:r>
            <a:endParaRPr lang="en-US" b="1" dirty="0">
              <a:solidFill>
                <a:srgbClr val="000000"/>
              </a:solidFill>
              <a:latin typeface="Georgia"/>
              <a:cs typeface="Georgia"/>
            </a:endParaRPr>
          </a:p>
        </p:txBody>
      </p:sp>
      <p:sp>
        <p:nvSpPr>
          <p:cNvPr id="3" name="Slide Number Placeholder 2"/>
          <p:cNvSpPr>
            <a:spLocks noGrp="1"/>
          </p:cNvSpPr>
          <p:nvPr>
            <p:ph type="sldNum" sz="quarter" idx="12"/>
          </p:nvPr>
        </p:nvSpPr>
        <p:spPr/>
        <p:txBody>
          <a:bodyPr/>
          <a:lstStyle/>
          <a:p>
            <a:fld id="{4226F133-244D-4A4C-B618-CB5A3EE004CC}" type="slidenum">
              <a:rPr lang="en-US" smtClean="0"/>
              <a:pPr/>
              <a:t>39</a:t>
            </a:fld>
            <a:endParaRPr lang="en-US" dirty="0"/>
          </a:p>
        </p:txBody>
      </p:sp>
      <p:pic>
        <p:nvPicPr>
          <p:cNvPr id="6" name="Picture 5"/>
          <p:cNvPicPr>
            <a:picLocks noChangeAspect="1"/>
          </p:cNvPicPr>
          <p:nvPr/>
        </p:nvPicPr>
        <p:blipFill>
          <a:blip r:embed="rId2"/>
          <a:stretch>
            <a:fillRect/>
          </a:stretch>
        </p:blipFill>
        <p:spPr>
          <a:xfrm>
            <a:off x="4571999" y="1676400"/>
            <a:ext cx="4545263" cy="30480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4419600"/>
            <a:ext cx="4502727" cy="2994314"/>
          </a:xfrm>
          <a:prstGeom prst="rect">
            <a:avLst/>
          </a:prstGeom>
        </p:spPr>
      </p:pic>
      <p:pic>
        <p:nvPicPr>
          <p:cNvPr id="4" name="Picture 3"/>
          <p:cNvPicPr>
            <a:picLocks noChangeAspect="1"/>
          </p:cNvPicPr>
          <p:nvPr/>
        </p:nvPicPr>
        <p:blipFill>
          <a:blip r:embed="rId4"/>
          <a:stretch>
            <a:fillRect/>
          </a:stretch>
        </p:blipFill>
        <p:spPr>
          <a:xfrm>
            <a:off x="228600" y="1676400"/>
            <a:ext cx="4064000" cy="3048000"/>
          </a:xfrm>
          <a:prstGeom prst="rect">
            <a:avLst/>
          </a:prstGeom>
        </p:spPr>
      </p:pic>
    </p:spTree>
    <p:extLst>
      <p:ext uri="{BB962C8B-B14F-4D97-AF65-F5344CB8AC3E}">
        <p14:creationId xmlns:p14="http://schemas.microsoft.com/office/powerpoint/2010/main" val="17978521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7576"/>
            <a:ext cx="8839200" cy="1336956"/>
          </a:xfrm>
        </p:spPr>
        <p:txBody>
          <a:bodyPr/>
          <a:lstStyle/>
          <a:p>
            <a:r>
              <a:rPr lang="en-US" b="1" dirty="0" smtClean="0">
                <a:solidFill>
                  <a:schemeClr val="tx1"/>
                </a:solidFill>
                <a:latin typeface="Georgia"/>
                <a:cs typeface="Georgia"/>
              </a:rPr>
              <a:t>The Link Between Marijuana &amp; Mental Illness</a:t>
            </a:r>
            <a:endParaRPr lang="en-US" dirty="0"/>
          </a:p>
        </p:txBody>
      </p:sp>
      <p:sp>
        <p:nvSpPr>
          <p:cNvPr id="3" name="Content Placeholder 2"/>
          <p:cNvSpPr>
            <a:spLocks noGrp="1"/>
          </p:cNvSpPr>
          <p:nvPr>
            <p:ph idx="1"/>
          </p:nvPr>
        </p:nvSpPr>
        <p:spPr/>
        <p:txBody>
          <a:bodyPr>
            <a:normAutofit/>
          </a:bodyPr>
          <a:lstStyle/>
          <a:p>
            <a:r>
              <a:rPr lang="en-GB" dirty="0">
                <a:solidFill>
                  <a:srgbClr val="000000"/>
                </a:solidFill>
                <a:latin typeface="Georgia"/>
                <a:cs typeface="Georgia"/>
              </a:rPr>
              <a:t>Since 2002, </a:t>
            </a:r>
            <a:r>
              <a:rPr lang="en-GB" dirty="0" smtClean="0">
                <a:solidFill>
                  <a:srgbClr val="000000"/>
                </a:solidFill>
                <a:latin typeface="Georgia"/>
                <a:cs typeface="Georgia"/>
              </a:rPr>
              <a:t>almost a dozen studies have </a:t>
            </a:r>
            <a:r>
              <a:rPr lang="en-GB" dirty="0">
                <a:solidFill>
                  <a:srgbClr val="000000"/>
                </a:solidFill>
                <a:latin typeface="Georgia"/>
                <a:cs typeface="Georgia"/>
              </a:rPr>
              <a:t>shown that regular use of </a:t>
            </a:r>
            <a:r>
              <a:rPr lang="en-GB" dirty="0" smtClean="0">
                <a:solidFill>
                  <a:srgbClr val="000000"/>
                </a:solidFill>
                <a:latin typeface="Georgia"/>
                <a:cs typeface="Georgia"/>
              </a:rPr>
              <a:t>marijuana </a:t>
            </a:r>
            <a:r>
              <a:rPr lang="en-GB" dirty="0">
                <a:solidFill>
                  <a:srgbClr val="000000"/>
                </a:solidFill>
                <a:latin typeface="Georgia"/>
                <a:cs typeface="Georgia"/>
              </a:rPr>
              <a:t>carries a </a:t>
            </a:r>
            <a:r>
              <a:rPr lang="en-GB" b="1" u="sng" dirty="0" smtClean="0">
                <a:solidFill>
                  <a:srgbClr val="000000"/>
                </a:solidFill>
                <a:latin typeface="Georgia"/>
                <a:cs typeface="Georgia"/>
              </a:rPr>
              <a:t>significant </a:t>
            </a:r>
            <a:r>
              <a:rPr lang="en-GB" b="1" u="sng" dirty="0">
                <a:solidFill>
                  <a:srgbClr val="000000"/>
                </a:solidFill>
                <a:latin typeface="Georgia"/>
                <a:cs typeface="Georgia"/>
              </a:rPr>
              <a:t>increased risk</a:t>
            </a:r>
            <a:r>
              <a:rPr lang="en-GB" dirty="0">
                <a:solidFill>
                  <a:srgbClr val="000000"/>
                </a:solidFill>
                <a:latin typeface="Georgia"/>
                <a:cs typeface="Georgia"/>
              </a:rPr>
              <a:t> of developing psychotic illnesses like schizophrenia. </a:t>
            </a:r>
          </a:p>
          <a:p>
            <a:r>
              <a:rPr lang="en-GB" dirty="0" smtClean="0">
                <a:solidFill>
                  <a:srgbClr val="000000"/>
                </a:solidFill>
                <a:latin typeface="Georgia"/>
                <a:cs typeface="Georgia"/>
              </a:rPr>
              <a:t>Higher risk for:</a:t>
            </a:r>
          </a:p>
          <a:p>
            <a:pPr lvl="1"/>
            <a:r>
              <a:rPr lang="en-GB" sz="2400" dirty="0" smtClean="0">
                <a:solidFill>
                  <a:srgbClr val="000000"/>
                </a:solidFill>
                <a:latin typeface="Georgia"/>
                <a:cs typeface="Georgia"/>
              </a:rPr>
              <a:t>Those </a:t>
            </a:r>
            <a:r>
              <a:rPr lang="en-GB" sz="2400" dirty="0">
                <a:solidFill>
                  <a:srgbClr val="000000"/>
                </a:solidFill>
                <a:latin typeface="Georgia"/>
                <a:cs typeface="Georgia"/>
              </a:rPr>
              <a:t>with a family history of the </a:t>
            </a:r>
            <a:r>
              <a:rPr lang="en-GB" sz="2400" dirty="0" smtClean="0">
                <a:solidFill>
                  <a:srgbClr val="000000"/>
                </a:solidFill>
                <a:latin typeface="Georgia"/>
                <a:cs typeface="Georgia"/>
              </a:rPr>
              <a:t>disorders</a:t>
            </a:r>
          </a:p>
          <a:p>
            <a:pPr lvl="1"/>
            <a:r>
              <a:rPr lang="en-GB" sz="2400" dirty="0" smtClean="0">
                <a:solidFill>
                  <a:srgbClr val="000000"/>
                </a:solidFill>
                <a:latin typeface="Georgia"/>
                <a:cs typeface="Georgia"/>
              </a:rPr>
              <a:t>Those with </a:t>
            </a:r>
            <a:r>
              <a:rPr lang="en-GB" sz="2400" dirty="0">
                <a:solidFill>
                  <a:srgbClr val="000000"/>
                </a:solidFill>
                <a:latin typeface="Georgia"/>
                <a:cs typeface="Georgia"/>
              </a:rPr>
              <a:t>a psychosis-prone </a:t>
            </a:r>
            <a:r>
              <a:rPr lang="en-GB" sz="2400" dirty="0" smtClean="0">
                <a:solidFill>
                  <a:srgbClr val="000000"/>
                </a:solidFill>
                <a:latin typeface="Georgia"/>
                <a:cs typeface="Georgia"/>
              </a:rPr>
              <a:t>personality</a:t>
            </a:r>
          </a:p>
          <a:p>
            <a:pPr lvl="1"/>
            <a:r>
              <a:rPr lang="en-GB" sz="2400" dirty="0" smtClean="0">
                <a:solidFill>
                  <a:srgbClr val="000000"/>
                </a:solidFill>
                <a:latin typeface="Georgia"/>
                <a:cs typeface="Georgia"/>
              </a:rPr>
              <a:t>Those </a:t>
            </a:r>
            <a:r>
              <a:rPr lang="en-GB" sz="2400" dirty="0">
                <a:solidFill>
                  <a:srgbClr val="000000"/>
                </a:solidFill>
                <a:latin typeface="Georgia"/>
                <a:cs typeface="Georgia"/>
              </a:rPr>
              <a:t>who start using in early adolescence. </a:t>
            </a:r>
          </a:p>
          <a:p>
            <a:r>
              <a:rPr lang="en-GB" dirty="0" smtClean="0">
                <a:solidFill>
                  <a:srgbClr val="000000"/>
                </a:solidFill>
                <a:latin typeface="Georgia"/>
                <a:cs typeface="Georgia"/>
              </a:rPr>
              <a:t>Risks increase with potency and frequency of use. </a:t>
            </a:r>
            <a:endParaRPr lang="en-US" dirty="0">
              <a:solidFill>
                <a:srgbClr val="000000"/>
              </a:solidFill>
              <a:latin typeface="Georgia"/>
              <a:cs typeface="Georgia"/>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pPr/>
              <a:t>4</a:t>
            </a:fld>
            <a:endParaRPr lang="en-US" dirty="0"/>
          </a:p>
        </p:txBody>
      </p:sp>
    </p:spTree>
    <p:extLst>
      <p:ext uri="{BB962C8B-B14F-4D97-AF65-F5344CB8AC3E}">
        <p14:creationId xmlns:p14="http://schemas.microsoft.com/office/powerpoint/2010/main" val="16049516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Georgia"/>
                <a:cs typeface="Georgia"/>
              </a:rPr>
              <a:t>Responsible Regulations?</a:t>
            </a:r>
            <a:endParaRPr lang="en-US" b="1" dirty="0">
              <a:solidFill>
                <a:srgbClr val="000000"/>
              </a:solidFill>
              <a:latin typeface="Georgia"/>
              <a:cs typeface="Georgia"/>
            </a:endParaRPr>
          </a:p>
        </p:txBody>
      </p:sp>
      <p:sp>
        <p:nvSpPr>
          <p:cNvPr id="3" name="Slide Number Placeholder 2"/>
          <p:cNvSpPr>
            <a:spLocks noGrp="1"/>
          </p:cNvSpPr>
          <p:nvPr>
            <p:ph type="sldNum" sz="quarter" idx="12"/>
          </p:nvPr>
        </p:nvSpPr>
        <p:spPr/>
        <p:txBody>
          <a:bodyPr/>
          <a:lstStyle/>
          <a:p>
            <a:fld id="{4226F133-244D-4A4C-B618-CB5A3EE004CC}" type="slidenum">
              <a:rPr lang="en-US" smtClean="0"/>
              <a:pPr/>
              <a:t>40</a:t>
            </a:fld>
            <a:endParaRPr lang="en-US" dirty="0"/>
          </a:p>
        </p:txBody>
      </p:sp>
      <p:sp>
        <p:nvSpPr>
          <p:cNvPr id="5" name="TextBox 4"/>
          <p:cNvSpPr txBox="1"/>
          <p:nvPr/>
        </p:nvSpPr>
        <p:spPr>
          <a:xfrm>
            <a:off x="16933" y="1981200"/>
            <a:ext cx="9144000" cy="5447646"/>
          </a:xfrm>
          <a:prstGeom prst="rect">
            <a:avLst/>
          </a:prstGeom>
          <a:noFill/>
        </p:spPr>
        <p:txBody>
          <a:bodyPr wrap="square" rtlCol="0">
            <a:spAutoFit/>
          </a:bodyPr>
          <a:lstStyle/>
          <a:p>
            <a:pPr marL="457200" indent="-457200" algn="ctr">
              <a:buFont typeface="Arial"/>
              <a:buChar char="•"/>
            </a:pPr>
            <a:r>
              <a:rPr lang="en-US" sz="3000" dirty="0" smtClean="0">
                <a:solidFill>
                  <a:srgbClr val="000000"/>
                </a:solidFill>
                <a:latin typeface="Georgia" pitchFamily="18" charset="0"/>
              </a:rPr>
              <a:t>Heavily influenced by CO’s massive medical marijuana industry</a:t>
            </a:r>
          </a:p>
          <a:p>
            <a:pPr algn="ctr"/>
            <a:endParaRPr lang="en-US" sz="3000" dirty="0">
              <a:solidFill>
                <a:srgbClr val="000000"/>
              </a:solidFill>
              <a:latin typeface="Georgia" pitchFamily="18" charset="0"/>
            </a:endParaRPr>
          </a:p>
          <a:p>
            <a:pPr marL="457200" indent="-457200" algn="ctr">
              <a:buFont typeface="Arial"/>
              <a:buChar char="•"/>
            </a:pPr>
            <a:r>
              <a:rPr lang="en-US" sz="3000" dirty="0" smtClean="0">
                <a:solidFill>
                  <a:srgbClr val="000000"/>
                </a:solidFill>
                <a:latin typeface="Georgia" pitchFamily="18" charset="0"/>
              </a:rPr>
              <a:t>Allowing character packaging, edibles, candies</a:t>
            </a:r>
          </a:p>
          <a:p>
            <a:pPr algn="ctr"/>
            <a:endParaRPr lang="en-US" sz="3000" dirty="0">
              <a:solidFill>
                <a:srgbClr val="000000"/>
              </a:solidFill>
              <a:latin typeface="Georgia" pitchFamily="18" charset="0"/>
            </a:endParaRPr>
          </a:p>
          <a:p>
            <a:pPr marL="457200" indent="-457200" algn="ctr">
              <a:buFont typeface="Arial"/>
              <a:buChar char="•"/>
            </a:pPr>
            <a:r>
              <a:rPr lang="en-US" sz="3000" dirty="0" smtClean="0">
                <a:solidFill>
                  <a:srgbClr val="000000"/>
                </a:solidFill>
                <a:latin typeface="Georgia" pitchFamily="18" charset="0"/>
              </a:rPr>
              <a:t>Can grow much more than you sell</a:t>
            </a:r>
          </a:p>
          <a:p>
            <a:pPr algn="ctr"/>
            <a:endParaRPr lang="en-US" sz="3000" dirty="0">
              <a:solidFill>
                <a:srgbClr val="000000"/>
              </a:solidFill>
              <a:latin typeface="Georgia" pitchFamily="18" charset="0"/>
            </a:endParaRPr>
          </a:p>
          <a:p>
            <a:pPr marL="457200" indent="-457200" algn="ctr">
              <a:buFont typeface="Arial"/>
              <a:buChar char="•"/>
            </a:pPr>
            <a:r>
              <a:rPr lang="en-US" sz="3000" dirty="0" smtClean="0">
                <a:solidFill>
                  <a:srgbClr val="000000"/>
                </a:solidFill>
                <a:latin typeface="Georgia" pitchFamily="18" charset="0"/>
              </a:rPr>
              <a:t>Advertising allowed in “Adult Periodicals”</a:t>
            </a:r>
          </a:p>
          <a:p>
            <a:pPr algn="ctr"/>
            <a:endParaRPr lang="en-US" sz="3600" dirty="0">
              <a:solidFill>
                <a:srgbClr val="000090"/>
              </a:solidFill>
              <a:latin typeface="Georgia" pitchFamily="18" charset="0"/>
            </a:endParaRPr>
          </a:p>
          <a:p>
            <a:pPr algn="ctr"/>
            <a:endParaRPr lang="en-US" sz="3600" dirty="0">
              <a:solidFill>
                <a:srgbClr val="FFFF00"/>
              </a:solidFill>
              <a:latin typeface="Georgia" pitchFamily="18" charset="0"/>
            </a:endParaRPr>
          </a:p>
          <a:p>
            <a:pPr algn="ctr"/>
            <a:r>
              <a:rPr lang="en-US" sz="3600" dirty="0" smtClean="0">
                <a:solidFill>
                  <a:srgbClr val="FFFF00"/>
                </a:solidFill>
                <a:latin typeface="Georgia" pitchFamily="18" charset="0"/>
              </a:rPr>
              <a:t> </a:t>
            </a:r>
          </a:p>
        </p:txBody>
      </p:sp>
    </p:spTree>
    <p:extLst>
      <p:ext uri="{BB962C8B-B14F-4D97-AF65-F5344CB8AC3E}">
        <p14:creationId xmlns:p14="http://schemas.microsoft.com/office/powerpoint/2010/main" val="35935171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sp>
        <p:nvSpPr>
          <p:cNvPr id="3" name="Rectangle 2"/>
          <p:cNvSpPr/>
          <p:nvPr/>
        </p:nvSpPr>
        <p:spPr>
          <a:xfrm>
            <a:off x="0" y="1905000"/>
            <a:ext cx="8991600" cy="4708981"/>
          </a:xfrm>
          <a:prstGeom prst="rect">
            <a:avLst/>
          </a:prstGeom>
        </p:spPr>
        <p:txBody>
          <a:bodyPr wrap="square">
            <a:spAutoFit/>
          </a:bodyPr>
          <a:lstStyle/>
          <a:p>
            <a:pPr algn="ctr"/>
            <a:r>
              <a:rPr lang="en-US" sz="5000" b="1" dirty="0" smtClean="0">
                <a:solidFill>
                  <a:srgbClr val="000000"/>
                </a:solidFill>
                <a:latin typeface="Georgia"/>
                <a:cs typeface="Georgia"/>
              </a:rPr>
              <a:t>Kevin A. Sabet, Ph.D.</a:t>
            </a:r>
          </a:p>
          <a:p>
            <a:pPr algn="ctr"/>
            <a:r>
              <a:rPr lang="en-US" sz="5000" dirty="0" smtClean="0">
                <a:solidFill>
                  <a:srgbClr val="000000"/>
                </a:solidFill>
                <a:latin typeface="Georgia"/>
                <a:cs typeface="Georgia"/>
              </a:rPr>
              <a:t>Director, Project SAM; </a:t>
            </a:r>
          </a:p>
          <a:p>
            <a:pPr algn="ctr"/>
            <a:r>
              <a:rPr lang="en-US" sz="5000" dirty="0" smtClean="0">
                <a:solidFill>
                  <a:srgbClr val="000000"/>
                </a:solidFill>
                <a:latin typeface="Georgia"/>
                <a:cs typeface="Georgia"/>
              </a:rPr>
              <a:t>Asst. Professor &amp; Drug Policy Institute Director, University of Florida. Former Obama Administration Drug Advisor</a:t>
            </a:r>
          </a:p>
        </p:txBody>
      </p:sp>
    </p:spTree>
    <p:extLst>
      <p:ext uri="{BB962C8B-B14F-4D97-AF65-F5344CB8AC3E}">
        <p14:creationId xmlns:p14="http://schemas.microsoft.com/office/powerpoint/2010/main" val="6960379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23717"/>
            <a:ext cx="8784976" cy="2952328"/>
          </a:xfrm>
        </p:spPr>
        <p:txBody>
          <a:bodyPr>
            <a:noAutofit/>
          </a:bodyPr>
          <a:lstStyle/>
          <a:p>
            <a:pPr algn="ctr"/>
            <a:r>
              <a:rPr lang="en-US" sz="5400" b="1" dirty="0" smtClean="0">
                <a:solidFill>
                  <a:srgbClr val="000000"/>
                </a:solidFill>
                <a:latin typeface="Georgia" pitchFamily="18" charset="0"/>
              </a:rPr>
              <a:t>So what are our choices for marijuana policy?</a:t>
            </a:r>
            <a:endParaRPr lang="en-US" sz="5400" b="1" dirty="0">
              <a:solidFill>
                <a:srgbClr val="00000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9FB5F00-8EF6-495F-B089-92CE365BB271}" type="slidenum">
              <a:rPr lang="en-US" smtClean="0"/>
              <a:pPr>
                <a:defRPr/>
              </a:pPr>
              <a:t>42</a:t>
            </a:fld>
            <a:endParaRPr lang="en-US"/>
          </a:p>
        </p:txBody>
      </p:sp>
    </p:spTree>
    <p:extLst>
      <p:ext uri="{BB962C8B-B14F-4D97-AF65-F5344CB8AC3E}">
        <p14:creationId xmlns:p14="http://schemas.microsoft.com/office/powerpoint/2010/main" val="15070280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99546" y="766736"/>
            <a:ext cx="4441190" cy="924560"/>
          </a:xfrm>
          <a:prstGeom prst="rect">
            <a:avLst/>
          </a:prstGeom>
        </p:spPr>
        <p:txBody>
          <a:bodyPr vert="horz" wrap="square" lIns="0" tIns="0" rIns="0" bIns="0" rtlCol="0">
            <a:noAutofit/>
          </a:bodyPr>
          <a:lstStyle/>
          <a:p>
            <a:pPr marL="12700" marR="12700" indent="1035050">
              <a:lnSpc>
                <a:spcPct val="100000"/>
              </a:lnSpc>
            </a:pPr>
            <a:r>
              <a:rPr sz="3000" spc="-60" dirty="0" smtClean="0">
                <a:solidFill>
                  <a:srgbClr val="000000"/>
                </a:solidFill>
                <a:latin typeface="Georgia"/>
                <a:cs typeface="Georgia"/>
              </a:rPr>
              <a:t>Al</a:t>
            </a:r>
            <a:r>
              <a:rPr sz="3000" spc="0" dirty="0" smtClean="0">
                <a:solidFill>
                  <a:srgbClr val="000000"/>
                </a:solidFill>
                <a:latin typeface="Georgia"/>
                <a:cs typeface="Georgia"/>
              </a:rPr>
              <a:t>l</a:t>
            </a:r>
            <a:r>
              <a:rPr sz="3000" spc="-125" dirty="0" smtClean="0">
                <a:solidFill>
                  <a:srgbClr val="000000"/>
                </a:solidFill>
                <a:latin typeface="Georgia"/>
                <a:cs typeface="Georgia"/>
              </a:rPr>
              <a:t> </a:t>
            </a:r>
            <a:r>
              <a:rPr sz="3000" spc="-60" dirty="0" smtClean="0">
                <a:solidFill>
                  <a:srgbClr val="000000"/>
                </a:solidFill>
                <a:latin typeface="Georgia"/>
                <a:cs typeface="Georgia"/>
              </a:rPr>
              <a:t>o</a:t>
            </a:r>
            <a:r>
              <a:rPr sz="3000" spc="0" dirty="0" smtClean="0">
                <a:solidFill>
                  <a:srgbClr val="000000"/>
                </a:solidFill>
                <a:latin typeface="Georgia"/>
                <a:cs typeface="Georgia"/>
              </a:rPr>
              <a:t>r</a:t>
            </a:r>
            <a:r>
              <a:rPr sz="3000" spc="-120" dirty="0" smtClean="0">
                <a:solidFill>
                  <a:srgbClr val="000000"/>
                </a:solidFill>
                <a:latin typeface="Georgia"/>
                <a:cs typeface="Georgia"/>
              </a:rPr>
              <a:t> </a:t>
            </a:r>
            <a:r>
              <a:rPr sz="3000" spc="-60" dirty="0" smtClean="0">
                <a:solidFill>
                  <a:srgbClr val="000000"/>
                </a:solidFill>
                <a:latin typeface="Georgia"/>
                <a:cs typeface="Georgia"/>
              </a:rPr>
              <a:t>nothing: </a:t>
            </a:r>
            <a:r>
              <a:rPr sz="3000" spc="-65" dirty="0" smtClean="0">
                <a:solidFill>
                  <a:srgbClr val="000000"/>
                </a:solidFill>
                <a:latin typeface="Georgia"/>
                <a:cs typeface="Georgia"/>
              </a:rPr>
              <a:t>L</a:t>
            </a:r>
            <a:r>
              <a:rPr sz="3000" spc="-60" dirty="0" smtClean="0">
                <a:solidFill>
                  <a:srgbClr val="000000"/>
                </a:solidFill>
                <a:latin typeface="Georgia"/>
                <a:cs typeface="Georgia"/>
              </a:rPr>
              <a:t>e</a:t>
            </a:r>
            <a:r>
              <a:rPr sz="3000" spc="-65" dirty="0" smtClean="0">
                <a:solidFill>
                  <a:srgbClr val="000000"/>
                </a:solidFill>
                <a:latin typeface="Georgia"/>
                <a:cs typeface="Georgia"/>
              </a:rPr>
              <a:t>g</a:t>
            </a:r>
            <a:r>
              <a:rPr sz="3000" spc="-60" dirty="0" smtClean="0">
                <a:solidFill>
                  <a:srgbClr val="000000"/>
                </a:solidFill>
                <a:latin typeface="Georgia"/>
                <a:cs typeface="Georgia"/>
              </a:rPr>
              <a:t>a</a:t>
            </a:r>
            <a:r>
              <a:rPr sz="3000" spc="-65" dirty="0" smtClean="0">
                <a:solidFill>
                  <a:srgbClr val="000000"/>
                </a:solidFill>
                <a:latin typeface="Georgia"/>
                <a:cs typeface="Georgia"/>
              </a:rPr>
              <a:t>l</a:t>
            </a:r>
            <a:r>
              <a:rPr sz="3000" spc="-60" dirty="0" smtClean="0">
                <a:solidFill>
                  <a:srgbClr val="000000"/>
                </a:solidFill>
                <a:latin typeface="Georgia"/>
                <a:cs typeface="Georgia"/>
              </a:rPr>
              <a:t>iza</a:t>
            </a:r>
            <a:r>
              <a:rPr sz="3000" spc="-65" dirty="0" smtClean="0">
                <a:solidFill>
                  <a:srgbClr val="000000"/>
                </a:solidFill>
                <a:latin typeface="Georgia"/>
                <a:cs typeface="Georgia"/>
              </a:rPr>
              <a:t>t</a:t>
            </a:r>
            <a:r>
              <a:rPr sz="3000" spc="-60" dirty="0" smtClean="0">
                <a:solidFill>
                  <a:srgbClr val="000000"/>
                </a:solidFill>
                <a:latin typeface="Georgia"/>
                <a:cs typeface="Georgia"/>
              </a:rPr>
              <a:t>i</a:t>
            </a:r>
            <a:r>
              <a:rPr sz="3000" spc="-65" dirty="0" smtClean="0">
                <a:solidFill>
                  <a:srgbClr val="000000"/>
                </a:solidFill>
                <a:latin typeface="Georgia"/>
                <a:cs typeface="Georgia"/>
              </a:rPr>
              <a:t>o</a:t>
            </a:r>
            <a:r>
              <a:rPr sz="3000" spc="0" dirty="0" smtClean="0">
                <a:solidFill>
                  <a:srgbClr val="000000"/>
                </a:solidFill>
                <a:latin typeface="Georgia"/>
                <a:cs typeface="Georgia"/>
              </a:rPr>
              <a:t>n</a:t>
            </a:r>
            <a:r>
              <a:rPr sz="3000" spc="-120" dirty="0" smtClean="0">
                <a:solidFill>
                  <a:srgbClr val="000000"/>
                </a:solidFill>
                <a:latin typeface="Georgia"/>
                <a:cs typeface="Georgia"/>
              </a:rPr>
              <a:t> </a:t>
            </a:r>
            <a:r>
              <a:rPr sz="3000" spc="-60" dirty="0" smtClean="0">
                <a:solidFill>
                  <a:srgbClr val="000000"/>
                </a:solidFill>
                <a:latin typeface="Georgia"/>
                <a:cs typeface="Georgia"/>
              </a:rPr>
              <a:t>v</a:t>
            </a:r>
            <a:r>
              <a:rPr sz="3000" spc="-65" dirty="0" smtClean="0">
                <a:solidFill>
                  <a:srgbClr val="000000"/>
                </a:solidFill>
                <a:latin typeface="Georgia"/>
                <a:cs typeface="Georgia"/>
              </a:rPr>
              <a:t>s</a:t>
            </a:r>
            <a:r>
              <a:rPr sz="3000" spc="0" dirty="0" smtClean="0">
                <a:solidFill>
                  <a:srgbClr val="000000"/>
                </a:solidFill>
                <a:latin typeface="Georgia"/>
                <a:cs typeface="Georgia"/>
              </a:rPr>
              <a:t>.</a:t>
            </a:r>
            <a:r>
              <a:rPr sz="3000" spc="-125" dirty="0" smtClean="0">
                <a:solidFill>
                  <a:srgbClr val="000000"/>
                </a:solidFill>
                <a:latin typeface="Georgia"/>
                <a:cs typeface="Georgia"/>
              </a:rPr>
              <a:t> </a:t>
            </a:r>
            <a:r>
              <a:rPr sz="3000" spc="-60" dirty="0" smtClean="0">
                <a:solidFill>
                  <a:srgbClr val="000000"/>
                </a:solidFill>
                <a:latin typeface="Georgia"/>
                <a:cs typeface="Georgia"/>
              </a:rPr>
              <a:t>Pr</a:t>
            </a:r>
            <a:r>
              <a:rPr sz="3000" spc="-65" dirty="0" smtClean="0">
                <a:solidFill>
                  <a:srgbClr val="000000"/>
                </a:solidFill>
                <a:latin typeface="Georgia"/>
                <a:cs typeface="Georgia"/>
              </a:rPr>
              <a:t>o</a:t>
            </a:r>
            <a:r>
              <a:rPr sz="3000" spc="-60" dirty="0" smtClean="0">
                <a:solidFill>
                  <a:srgbClr val="000000"/>
                </a:solidFill>
                <a:latin typeface="Georgia"/>
                <a:cs typeface="Georgia"/>
              </a:rPr>
              <a:t>hi</a:t>
            </a:r>
            <a:r>
              <a:rPr sz="3000" spc="-65" dirty="0" smtClean="0">
                <a:solidFill>
                  <a:srgbClr val="000000"/>
                </a:solidFill>
                <a:latin typeface="Georgia"/>
                <a:cs typeface="Georgia"/>
              </a:rPr>
              <a:t>b</a:t>
            </a:r>
            <a:r>
              <a:rPr sz="3000" spc="-60" dirty="0" smtClean="0">
                <a:solidFill>
                  <a:srgbClr val="000000"/>
                </a:solidFill>
                <a:latin typeface="Georgia"/>
                <a:cs typeface="Georgia"/>
              </a:rPr>
              <a:t>i</a:t>
            </a:r>
            <a:r>
              <a:rPr sz="3000" spc="-65" dirty="0" smtClean="0">
                <a:solidFill>
                  <a:srgbClr val="000000"/>
                </a:solidFill>
                <a:latin typeface="Georgia"/>
                <a:cs typeface="Georgia"/>
              </a:rPr>
              <a:t>t</a:t>
            </a:r>
            <a:r>
              <a:rPr sz="3000" spc="-60" dirty="0" smtClean="0">
                <a:solidFill>
                  <a:srgbClr val="000000"/>
                </a:solidFill>
                <a:latin typeface="Georgia"/>
                <a:cs typeface="Georgia"/>
              </a:rPr>
              <a:t>i</a:t>
            </a:r>
            <a:r>
              <a:rPr sz="3000" spc="-65" dirty="0" smtClean="0">
                <a:solidFill>
                  <a:srgbClr val="000000"/>
                </a:solidFill>
                <a:latin typeface="Georgia"/>
                <a:cs typeface="Georgia"/>
              </a:rPr>
              <a:t>o</a:t>
            </a:r>
            <a:r>
              <a:rPr sz="3000" spc="0" dirty="0" smtClean="0">
                <a:solidFill>
                  <a:srgbClr val="000000"/>
                </a:solidFill>
                <a:latin typeface="Georgia"/>
                <a:cs typeface="Georgia"/>
              </a:rPr>
              <a:t>n</a:t>
            </a:r>
            <a:endParaRPr sz="3000" dirty="0">
              <a:solidFill>
                <a:srgbClr val="000000"/>
              </a:solidFill>
              <a:latin typeface="Georgia"/>
              <a:cs typeface="Georgia"/>
            </a:endParaRPr>
          </a:p>
        </p:txBody>
      </p:sp>
      <p:sp>
        <p:nvSpPr>
          <p:cNvPr id="4" name="object 4"/>
          <p:cNvSpPr/>
          <p:nvPr/>
        </p:nvSpPr>
        <p:spPr>
          <a:xfrm>
            <a:off x="3718426" y="2312026"/>
            <a:ext cx="1874012" cy="3628301"/>
          </a:xfrm>
          <a:custGeom>
            <a:avLst/>
            <a:gdLst/>
            <a:ahLst/>
            <a:cxnLst/>
            <a:rect l="l" t="t" r="r" b="b"/>
            <a:pathLst>
              <a:path w="1874012" h="3628301">
                <a:moveTo>
                  <a:pt x="796442" y="2680881"/>
                </a:moveTo>
                <a:lnTo>
                  <a:pt x="756435" y="2682312"/>
                </a:lnTo>
                <a:lnTo>
                  <a:pt x="717687" y="2686555"/>
                </a:lnTo>
                <a:lnTo>
                  <a:pt x="644307" y="2703163"/>
                </a:lnTo>
                <a:lnTo>
                  <a:pt x="576988" y="2730079"/>
                </a:lnTo>
                <a:lnTo>
                  <a:pt x="516418" y="2766678"/>
                </a:lnTo>
                <a:lnTo>
                  <a:pt x="463283" y="2812335"/>
                </a:lnTo>
                <a:lnTo>
                  <a:pt x="418269" y="2866425"/>
                </a:lnTo>
                <a:lnTo>
                  <a:pt x="382063" y="2928323"/>
                </a:lnTo>
                <a:lnTo>
                  <a:pt x="355352" y="2997404"/>
                </a:lnTo>
                <a:lnTo>
                  <a:pt x="345771" y="3034443"/>
                </a:lnTo>
                <a:lnTo>
                  <a:pt x="338821" y="3073044"/>
                </a:lnTo>
                <a:lnTo>
                  <a:pt x="334589" y="3113127"/>
                </a:lnTo>
                <a:lnTo>
                  <a:pt x="333159" y="3154616"/>
                </a:lnTo>
                <a:lnTo>
                  <a:pt x="334552" y="3194693"/>
                </a:lnTo>
                <a:lnTo>
                  <a:pt x="338681" y="3233653"/>
                </a:lnTo>
                <a:lnTo>
                  <a:pt x="345473" y="3271396"/>
                </a:lnTo>
                <a:lnTo>
                  <a:pt x="366747" y="3342820"/>
                </a:lnTo>
                <a:lnTo>
                  <a:pt x="397781" y="3408155"/>
                </a:lnTo>
                <a:lnTo>
                  <a:pt x="437982" y="3466587"/>
                </a:lnTo>
                <a:lnTo>
                  <a:pt x="486757" y="3517306"/>
                </a:lnTo>
                <a:lnTo>
                  <a:pt x="543512" y="3559497"/>
                </a:lnTo>
                <a:lnTo>
                  <a:pt x="607655" y="3592351"/>
                </a:lnTo>
                <a:lnTo>
                  <a:pt x="678593" y="3615054"/>
                </a:lnTo>
                <a:lnTo>
                  <a:pt x="716424" y="3622346"/>
                </a:lnTo>
                <a:lnTo>
                  <a:pt x="755732" y="3626795"/>
                </a:lnTo>
                <a:lnTo>
                  <a:pt x="796442" y="3628301"/>
                </a:lnTo>
                <a:lnTo>
                  <a:pt x="838596" y="3626795"/>
                </a:lnTo>
                <a:lnTo>
                  <a:pt x="879130" y="3622346"/>
                </a:lnTo>
                <a:lnTo>
                  <a:pt x="917985" y="3615054"/>
                </a:lnTo>
                <a:lnTo>
                  <a:pt x="955103" y="3605022"/>
                </a:lnTo>
                <a:lnTo>
                  <a:pt x="1023892" y="3577142"/>
                </a:lnTo>
                <a:lnTo>
                  <a:pt x="1085030" y="3539518"/>
                </a:lnTo>
                <a:lnTo>
                  <a:pt x="1138048" y="3492961"/>
                </a:lnTo>
                <a:lnTo>
                  <a:pt x="1182477" y="3438285"/>
                </a:lnTo>
                <a:lnTo>
                  <a:pt x="1217848" y="3376300"/>
                </a:lnTo>
                <a:lnTo>
                  <a:pt x="1243694" y="3307818"/>
                </a:lnTo>
                <a:lnTo>
                  <a:pt x="1259544" y="3233653"/>
                </a:lnTo>
                <a:lnTo>
                  <a:pt x="1263576" y="3194693"/>
                </a:lnTo>
                <a:lnTo>
                  <a:pt x="1264932" y="3154616"/>
                </a:lnTo>
                <a:lnTo>
                  <a:pt x="1262837" y="3113127"/>
                </a:lnTo>
                <a:lnTo>
                  <a:pt x="1258145" y="3073044"/>
                </a:lnTo>
                <a:lnTo>
                  <a:pt x="1250916" y="3034443"/>
                </a:lnTo>
                <a:lnTo>
                  <a:pt x="1241206" y="2997404"/>
                </a:lnTo>
                <a:lnTo>
                  <a:pt x="1214584" y="2928323"/>
                </a:lnTo>
                <a:lnTo>
                  <a:pt x="1178746" y="2866425"/>
                </a:lnTo>
                <a:lnTo>
                  <a:pt x="1134162" y="2812335"/>
                </a:lnTo>
                <a:lnTo>
                  <a:pt x="1081300" y="2766678"/>
                </a:lnTo>
                <a:lnTo>
                  <a:pt x="1020628" y="2730079"/>
                </a:lnTo>
                <a:lnTo>
                  <a:pt x="952615" y="2703163"/>
                </a:lnTo>
                <a:lnTo>
                  <a:pt x="877731" y="2686555"/>
                </a:lnTo>
                <a:lnTo>
                  <a:pt x="837857" y="2682312"/>
                </a:lnTo>
                <a:lnTo>
                  <a:pt x="796442" y="2680881"/>
                </a:lnTo>
                <a:close/>
              </a:path>
              <a:path w="1874012" h="3628301">
                <a:moveTo>
                  <a:pt x="1852870" y="624662"/>
                </a:moveTo>
                <a:lnTo>
                  <a:pt x="692340" y="624662"/>
                </a:lnTo>
                <a:lnTo>
                  <a:pt x="730330" y="626331"/>
                </a:lnTo>
                <a:lnTo>
                  <a:pt x="766227" y="629750"/>
                </a:lnTo>
                <a:lnTo>
                  <a:pt x="831806" y="641648"/>
                </a:lnTo>
                <a:lnTo>
                  <a:pt x="889203" y="659981"/>
                </a:lnTo>
                <a:lnTo>
                  <a:pt x="938542" y="684374"/>
                </a:lnTo>
                <a:lnTo>
                  <a:pt x="979947" y="714452"/>
                </a:lnTo>
                <a:lnTo>
                  <a:pt x="1013545" y="749840"/>
                </a:lnTo>
                <a:lnTo>
                  <a:pt x="1039459" y="790163"/>
                </a:lnTo>
                <a:lnTo>
                  <a:pt x="1057815" y="835046"/>
                </a:lnTo>
                <a:lnTo>
                  <a:pt x="1068737" y="884115"/>
                </a:lnTo>
                <a:lnTo>
                  <a:pt x="1072349" y="936993"/>
                </a:lnTo>
                <a:lnTo>
                  <a:pt x="1071347" y="962766"/>
                </a:lnTo>
                <a:lnTo>
                  <a:pt x="1063563" y="1014406"/>
                </a:lnTo>
                <a:lnTo>
                  <a:pt x="1048594" y="1066328"/>
                </a:lnTo>
                <a:lnTo>
                  <a:pt x="1027065" y="1118718"/>
                </a:lnTo>
                <a:lnTo>
                  <a:pt x="999602" y="1171766"/>
                </a:lnTo>
                <a:lnTo>
                  <a:pt x="966829" y="1225656"/>
                </a:lnTo>
                <a:lnTo>
                  <a:pt x="929373" y="1280578"/>
                </a:lnTo>
                <a:lnTo>
                  <a:pt x="887858" y="1336718"/>
                </a:lnTo>
                <a:lnTo>
                  <a:pt x="842911" y="1394263"/>
                </a:lnTo>
                <a:lnTo>
                  <a:pt x="795155" y="1453401"/>
                </a:lnTo>
                <a:lnTo>
                  <a:pt x="736370" y="1524964"/>
                </a:lnTo>
                <a:lnTo>
                  <a:pt x="704475" y="1566226"/>
                </a:lnTo>
                <a:lnTo>
                  <a:pt x="674704" y="1607410"/>
                </a:lnTo>
                <a:lnTo>
                  <a:pt x="647025" y="1648517"/>
                </a:lnTo>
                <a:lnTo>
                  <a:pt x="621408" y="1689547"/>
                </a:lnTo>
                <a:lnTo>
                  <a:pt x="597821" y="1730500"/>
                </a:lnTo>
                <a:lnTo>
                  <a:pt x="576233" y="1771375"/>
                </a:lnTo>
                <a:lnTo>
                  <a:pt x="556612" y="1812173"/>
                </a:lnTo>
                <a:lnTo>
                  <a:pt x="538928" y="1852892"/>
                </a:lnTo>
                <a:lnTo>
                  <a:pt x="523149" y="1893535"/>
                </a:lnTo>
                <a:lnTo>
                  <a:pt x="509244" y="1934099"/>
                </a:lnTo>
                <a:lnTo>
                  <a:pt x="497182" y="1974585"/>
                </a:lnTo>
                <a:lnTo>
                  <a:pt x="486932" y="2014993"/>
                </a:lnTo>
                <a:lnTo>
                  <a:pt x="478462" y="2055323"/>
                </a:lnTo>
                <a:lnTo>
                  <a:pt x="471741" y="2095574"/>
                </a:lnTo>
                <a:lnTo>
                  <a:pt x="466738" y="2135747"/>
                </a:lnTo>
                <a:lnTo>
                  <a:pt x="463422" y="2175841"/>
                </a:lnTo>
                <a:lnTo>
                  <a:pt x="461762" y="2215857"/>
                </a:lnTo>
                <a:lnTo>
                  <a:pt x="461726" y="2255794"/>
                </a:lnTo>
                <a:lnTo>
                  <a:pt x="463283" y="2295652"/>
                </a:lnTo>
                <a:lnTo>
                  <a:pt x="468477" y="2431034"/>
                </a:lnTo>
                <a:lnTo>
                  <a:pt x="1160830" y="2431034"/>
                </a:lnTo>
                <a:lnTo>
                  <a:pt x="1160718" y="2302413"/>
                </a:lnTo>
                <a:lnTo>
                  <a:pt x="1161945" y="2267943"/>
                </a:lnTo>
                <a:lnTo>
                  <a:pt x="1168460" y="2200190"/>
                </a:lnTo>
                <a:lnTo>
                  <a:pt x="1180470" y="2133809"/>
                </a:lnTo>
                <a:lnTo>
                  <a:pt x="1198069" y="2068551"/>
                </a:lnTo>
                <a:lnTo>
                  <a:pt x="1221351" y="2004166"/>
                </a:lnTo>
                <a:lnTo>
                  <a:pt x="1250409" y="1940404"/>
                </a:lnTo>
                <a:lnTo>
                  <a:pt x="1285340" y="1877015"/>
                </a:lnTo>
                <a:lnTo>
                  <a:pt x="1326235" y="1813749"/>
                </a:lnTo>
                <a:lnTo>
                  <a:pt x="1348949" y="1782083"/>
                </a:lnTo>
                <a:lnTo>
                  <a:pt x="1373190" y="1750355"/>
                </a:lnTo>
                <a:lnTo>
                  <a:pt x="1398969" y="1718533"/>
                </a:lnTo>
                <a:lnTo>
                  <a:pt x="1426298" y="1686585"/>
                </a:lnTo>
                <a:lnTo>
                  <a:pt x="1486907" y="1619660"/>
                </a:lnTo>
                <a:lnTo>
                  <a:pt x="1517816" y="1585084"/>
                </a:lnTo>
                <a:lnTo>
                  <a:pt x="1548826" y="1549672"/>
                </a:lnTo>
                <a:lnTo>
                  <a:pt x="1579712" y="1513354"/>
                </a:lnTo>
                <a:lnTo>
                  <a:pt x="1610247" y="1476060"/>
                </a:lnTo>
                <a:lnTo>
                  <a:pt x="1640203" y="1437718"/>
                </a:lnTo>
                <a:lnTo>
                  <a:pt x="1669355" y="1398260"/>
                </a:lnTo>
                <a:lnTo>
                  <a:pt x="1697476" y="1357615"/>
                </a:lnTo>
                <a:lnTo>
                  <a:pt x="1724340" y="1315712"/>
                </a:lnTo>
                <a:lnTo>
                  <a:pt x="1749721" y="1272481"/>
                </a:lnTo>
                <a:lnTo>
                  <a:pt x="1773391" y="1227851"/>
                </a:lnTo>
                <a:lnTo>
                  <a:pt x="1795124" y="1181754"/>
                </a:lnTo>
                <a:lnTo>
                  <a:pt x="1814695" y="1134118"/>
                </a:lnTo>
                <a:lnTo>
                  <a:pt x="1831876" y="1084872"/>
                </a:lnTo>
                <a:lnTo>
                  <a:pt x="1846441" y="1033948"/>
                </a:lnTo>
                <a:lnTo>
                  <a:pt x="1858163" y="981273"/>
                </a:lnTo>
                <a:lnTo>
                  <a:pt x="1866817" y="926779"/>
                </a:lnTo>
                <a:lnTo>
                  <a:pt x="1872175" y="870395"/>
                </a:lnTo>
                <a:lnTo>
                  <a:pt x="1874012" y="812050"/>
                </a:lnTo>
                <a:lnTo>
                  <a:pt x="1871623" y="747670"/>
                </a:lnTo>
                <a:lnTo>
                  <a:pt x="1864432" y="684317"/>
                </a:lnTo>
                <a:lnTo>
                  <a:pt x="1852870" y="624662"/>
                </a:lnTo>
                <a:close/>
              </a:path>
              <a:path w="1874012" h="3628301">
                <a:moveTo>
                  <a:pt x="869353" y="0"/>
                </a:moveTo>
                <a:lnTo>
                  <a:pt x="814381" y="768"/>
                </a:lnTo>
                <a:lnTo>
                  <a:pt x="760386" y="3024"/>
                </a:lnTo>
                <a:lnTo>
                  <a:pt x="707408" y="6694"/>
                </a:lnTo>
                <a:lnTo>
                  <a:pt x="655484" y="11703"/>
                </a:lnTo>
                <a:lnTo>
                  <a:pt x="604654" y="17977"/>
                </a:lnTo>
                <a:lnTo>
                  <a:pt x="554957" y="25442"/>
                </a:lnTo>
                <a:lnTo>
                  <a:pt x="506431" y="34023"/>
                </a:lnTo>
                <a:lnTo>
                  <a:pt x="459117" y="43647"/>
                </a:lnTo>
                <a:lnTo>
                  <a:pt x="413053" y="54239"/>
                </a:lnTo>
                <a:lnTo>
                  <a:pt x="368277" y="65725"/>
                </a:lnTo>
                <a:lnTo>
                  <a:pt x="324830" y="78031"/>
                </a:lnTo>
                <a:lnTo>
                  <a:pt x="282749" y="91082"/>
                </a:lnTo>
                <a:lnTo>
                  <a:pt x="242075" y="104804"/>
                </a:lnTo>
                <a:lnTo>
                  <a:pt x="202846" y="119124"/>
                </a:lnTo>
                <a:lnTo>
                  <a:pt x="165100" y="133966"/>
                </a:lnTo>
                <a:lnTo>
                  <a:pt x="128878" y="149257"/>
                </a:lnTo>
                <a:lnTo>
                  <a:pt x="61159" y="180888"/>
                </a:lnTo>
                <a:lnTo>
                  <a:pt x="0" y="213423"/>
                </a:lnTo>
                <a:lnTo>
                  <a:pt x="176987" y="780821"/>
                </a:lnTo>
                <a:lnTo>
                  <a:pt x="197819" y="767002"/>
                </a:lnTo>
                <a:lnTo>
                  <a:pt x="219663" y="753676"/>
                </a:lnTo>
                <a:lnTo>
                  <a:pt x="266057" y="728594"/>
                </a:lnTo>
                <a:lnTo>
                  <a:pt x="315513" y="705763"/>
                </a:lnTo>
                <a:lnTo>
                  <a:pt x="367374" y="685369"/>
                </a:lnTo>
                <a:lnTo>
                  <a:pt x="420985" y="667599"/>
                </a:lnTo>
                <a:lnTo>
                  <a:pt x="475691" y="652640"/>
                </a:lnTo>
                <a:lnTo>
                  <a:pt x="530835" y="640680"/>
                </a:lnTo>
                <a:lnTo>
                  <a:pt x="585762" y="631906"/>
                </a:lnTo>
                <a:lnTo>
                  <a:pt x="639815" y="626504"/>
                </a:lnTo>
                <a:lnTo>
                  <a:pt x="692340" y="624662"/>
                </a:lnTo>
                <a:lnTo>
                  <a:pt x="1852870" y="624662"/>
                </a:lnTo>
                <a:lnTo>
                  <a:pt x="1852400" y="622238"/>
                </a:lnTo>
                <a:lnTo>
                  <a:pt x="1835487" y="561678"/>
                </a:lnTo>
                <a:lnTo>
                  <a:pt x="1813655" y="502884"/>
                </a:lnTo>
                <a:lnTo>
                  <a:pt x="1786864" y="446100"/>
                </a:lnTo>
                <a:lnTo>
                  <a:pt x="1755076" y="391574"/>
                </a:lnTo>
                <a:lnTo>
                  <a:pt x="1718251" y="339550"/>
                </a:lnTo>
                <a:lnTo>
                  <a:pt x="1676352" y="290275"/>
                </a:lnTo>
                <a:lnTo>
                  <a:pt x="1629338" y="243995"/>
                </a:lnTo>
                <a:lnTo>
                  <a:pt x="1577171" y="200956"/>
                </a:lnTo>
                <a:lnTo>
                  <a:pt x="1519812" y="161402"/>
                </a:lnTo>
                <a:lnTo>
                  <a:pt x="1457222" y="125582"/>
                </a:lnTo>
                <a:lnTo>
                  <a:pt x="1389362" y="93739"/>
                </a:lnTo>
                <a:lnTo>
                  <a:pt x="1316194" y="66121"/>
                </a:lnTo>
                <a:lnTo>
                  <a:pt x="1237677" y="42973"/>
                </a:lnTo>
                <a:lnTo>
                  <a:pt x="1153773" y="24541"/>
                </a:lnTo>
                <a:lnTo>
                  <a:pt x="1064444" y="11071"/>
                </a:lnTo>
                <a:lnTo>
                  <a:pt x="969650" y="2808"/>
                </a:lnTo>
                <a:lnTo>
                  <a:pt x="869353" y="0"/>
                </a:lnTo>
                <a:close/>
              </a:path>
            </a:pathLst>
          </a:custGeom>
          <a:solidFill>
            <a:srgbClr val="2A2321"/>
          </a:solidFill>
        </p:spPr>
        <p:txBody>
          <a:bodyPr wrap="square" lIns="0" tIns="0" rIns="0" bIns="0" rtlCol="0">
            <a:noAutofit/>
          </a:bodyPr>
          <a:lstStyle/>
          <a:p>
            <a:endParaRPr/>
          </a:p>
        </p:txBody>
      </p:sp>
      <p:sp>
        <p:nvSpPr>
          <p:cNvPr id="5" name="object 5"/>
          <p:cNvSpPr/>
          <p:nvPr/>
        </p:nvSpPr>
        <p:spPr>
          <a:xfrm>
            <a:off x="557844" y="4503375"/>
            <a:ext cx="1241056" cy="1149908"/>
          </a:xfrm>
          <a:custGeom>
            <a:avLst/>
            <a:gdLst/>
            <a:ahLst/>
            <a:cxnLst/>
            <a:rect l="l" t="t" r="r" b="b"/>
            <a:pathLst>
              <a:path w="1241056" h="1149908">
                <a:moveTo>
                  <a:pt x="304393" y="538581"/>
                </a:moveTo>
                <a:lnTo>
                  <a:pt x="0" y="667359"/>
                </a:lnTo>
                <a:lnTo>
                  <a:pt x="460984" y="1149908"/>
                </a:lnTo>
                <a:lnTo>
                  <a:pt x="732748" y="749300"/>
                </a:lnTo>
                <a:lnTo>
                  <a:pt x="480009" y="749300"/>
                </a:lnTo>
                <a:lnTo>
                  <a:pt x="304393" y="538581"/>
                </a:lnTo>
                <a:close/>
              </a:path>
              <a:path w="1241056" h="1149908">
                <a:moveTo>
                  <a:pt x="1241056" y="0"/>
                </a:moveTo>
                <a:lnTo>
                  <a:pt x="480009" y="749300"/>
                </a:lnTo>
                <a:lnTo>
                  <a:pt x="732748" y="749300"/>
                </a:lnTo>
                <a:lnTo>
                  <a:pt x="1241056"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529193" y="3123158"/>
            <a:ext cx="8228647" cy="2824810"/>
          </a:xfrm>
          <a:custGeom>
            <a:avLst/>
            <a:gdLst/>
            <a:ahLst/>
            <a:cxnLst/>
            <a:rect l="l" t="t" r="r" b="b"/>
            <a:pathLst>
              <a:path w="8228647" h="2824810">
                <a:moveTo>
                  <a:pt x="8181987" y="0"/>
                </a:moveTo>
                <a:lnTo>
                  <a:pt x="0" y="2682506"/>
                </a:lnTo>
                <a:lnTo>
                  <a:pt x="46659" y="2824810"/>
                </a:lnTo>
                <a:lnTo>
                  <a:pt x="8228647" y="142303"/>
                </a:lnTo>
                <a:lnTo>
                  <a:pt x="8181987" y="0"/>
                </a:lnTo>
                <a:close/>
              </a:path>
            </a:pathLst>
          </a:custGeom>
          <a:solidFill>
            <a:srgbClr val="28AAE2"/>
          </a:solidFill>
        </p:spPr>
        <p:txBody>
          <a:bodyPr wrap="square" lIns="0" tIns="0" rIns="0" bIns="0" rtlCol="0">
            <a:noAutofit/>
          </a:bodyPr>
          <a:lstStyle/>
          <a:p>
            <a:endParaRPr/>
          </a:p>
        </p:txBody>
      </p:sp>
      <p:sp>
        <p:nvSpPr>
          <p:cNvPr id="7" name="object 7"/>
          <p:cNvSpPr/>
          <p:nvPr/>
        </p:nvSpPr>
        <p:spPr>
          <a:xfrm>
            <a:off x="3200400" y="4648200"/>
            <a:ext cx="2611881" cy="1305953"/>
          </a:xfrm>
          <a:custGeom>
            <a:avLst/>
            <a:gdLst/>
            <a:ahLst/>
            <a:cxnLst/>
            <a:rect l="l" t="t" r="r" b="b"/>
            <a:pathLst>
              <a:path w="2611881" h="1305953">
                <a:moveTo>
                  <a:pt x="1305940" y="0"/>
                </a:moveTo>
                <a:lnTo>
                  <a:pt x="0" y="1305953"/>
                </a:lnTo>
                <a:lnTo>
                  <a:pt x="2611881" y="1305953"/>
                </a:lnTo>
                <a:lnTo>
                  <a:pt x="1305940" y="0"/>
                </a:lnTo>
                <a:close/>
              </a:path>
            </a:pathLst>
          </a:custGeom>
          <a:solidFill>
            <a:srgbClr val="28AAE2"/>
          </a:solidFill>
        </p:spPr>
        <p:txBody>
          <a:bodyPr wrap="square" lIns="0" tIns="0" rIns="0" bIns="0" rtlCol="0">
            <a:noAutofit/>
          </a:bodyPr>
          <a:lstStyle/>
          <a:p>
            <a:endParaRPr/>
          </a:p>
        </p:txBody>
      </p:sp>
      <p:sp>
        <p:nvSpPr>
          <p:cNvPr id="8" name="object 8"/>
          <p:cNvSpPr/>
          <p:nvPr/>
        </p:nvSpPr>
        <p:spPr>
          <a:xfrm>
            <a:off x="4038600" y="4343400"/>
            <a:ext cx="869976" cy="1555121"/>
          </a:xfrm>
          <a:custGeom>
            <a:avLst/>
            <a:gdLst/>
            <a:ahLst/>
            <a:cxnLst/>
            <a:rect l="l" t="t" r="r" b="b"/>
            <a:pathLst>
              <a:path w="869976" h="1555121">
                <a:moveTo>
                  <a:pt x="869976" y="0"/>
                </a:moveTo>
                <a:lnTo>
                  <a:pt x="130142" y="242558"/>
                </a:lnTo>
                <a:lnTo>
                  <a:pt x="135318" y="377454"/>
                </a:lnTo>
                <a:lnTo>
                  <a:pt x="199395" y="377454"/>
                </a:lnTo>
                <a:lnTo>
                  <a:pt x="832583" y="169860"/>
                </a:lnTo>
                <a:lnTo>
                  <a:pt x="835301" y="146610"/>
                </a:lnTo>
                <a:lnTo>
                  <a:pt x="840613" y="113264"/>
                </a:lnTo>
                <a:lnTo>
                  <a:pt x="847311" y="80229"/>
                </a:lnTo>
                <a:lnTo>
                  <a:pt x="855406" y="47475"/>
                </a:lnTo>
                <a:lnTo>
                  <a:pt x="864910" y="14971"/>
                </a:lnTo>
                <a:lnTo>
                  <a:pt x="869976" y="0"/>
                </a:lnTo>
                <a:close/>
              </a:path>
              <a:path w="869976" h="1555121">
                <a:moveTo>
                  <a:pt x="591927" y="249167"/>
                </a:moveTo>
                <a:lnTo>
                  <a:pt x="463642" y="377454"/>
                </a:lnTo>
                <a:lnTo>
                  <a:pt x="720213" y="377454"/>
                </a:lnTo>
                <a:lnTo>
                  <a:pt x="591927" y="249167"/>
                </a:lnTo>
                <a:close/>
              </a:path>
              <a:path w="869976" h="1555121">
                <a:moveTo>
                  <a:pt x="463283" y="627301"/>
                </a:moveTo>
                <a:lnTo>
                  <a:pt x="423276" y="628733"/>
                </a:lnTo>
                <a:lnTo>
                  <a:pt x="384528" y="632976"/>
                </a:lnTo>
                <a:lnTo>
                  <a:pt x="311147" y="649584"/>
                </a:lnTo>
                <a:lnTo>
                  <a:pt x="243829" y="676500"/>
                </a:lnTo>
                <a:lnTo>
                  <a:pt x="183259" y="713099"/>
                </a:lnTo>
                <a:lnTo>
                  <a:pt x="130124" y="758756"/>
                </a:lnTo>
                <a:lnTo>
                  <a:pt x="85110" y="812846"/>
                </a:lnTo>
                <a:lnTo>
                  <a:pt x="48904" y="874744"/>
                </a:lnTo>
                <a:lnTo>
                  <a:pt x="22192" y="943825"/>
                </a:lnTo>
                <a:lnTo>
                  <a:pt x="12612" y="980864"/>
                </a:lnTo>
                <a:lnTo>
                  <a:pt x="5662" y="1019464"/>
                </a:lnTo>
                <a:lnTo>
                  <a:pt x="1429" y="1059548"/>
                </a:lnTo>
                <a:lnTo>
                  <a:pt x="0" y="1101036"/>
                </a:lnTo>
                <a:lnTo>
                  <a:pt x="1392" y="1141113"/>
                </a:lnTo>
                <a:lnTo>
                  <a:pt x="5522" y="1180074"/>
                </a:lnTo>
                <a:lnTo>
                  <a:pt x="12314" y="1217816"/>
                </a:lnTo>
                <a:lnTo>
                  <a:pt x="33588" y="1289241"/>
                </a:lnTo>
                <a:lnTo>
                  <a:pt x="64622" y="1354575"/>
                </a:lnTo>
                <a:lnTo>
                  <a:pt x="104823" y="1413008"/>
                </a:lnTo>
                <a:lnTo>
                  <a:pt x="153598" y="1463726"/>
                </a:lnTo>
                <a:lnTo>
                  <a:pt x="210353" y="1505918"/>
                </a:lnTo>
                <a:lnTo>
                  <a:pt x="274496" y="1538772"/>
                </a:lnTo>
                <a:lnTo>
                  <a:pt x="322456" y="1555121"/>
                </a:lnTo>
                <a:lnTo>
                  <a:pt x="608333" y="1555121"/>
                </a:lnTo>
                <a:lnTo>
                  <a:pt x="657266" y="1538772"/>
                </a:lnTo>
                <a:lnTo>
                  <a:pt x="722288" y="1505918"/>
                </a:lnTo>
                <a:lnTo>
                  <a:pt x="779424" y="1463726"/>
                </a:lnTo>
                <a:lnTo>
                  <a:pt x="828206" y="1413008"/>
                </a:lnTo>
                <a:lnTo>
                  <a:pt x="868165" y="1354575"/>
                </a:lnTo>
                <a:lnTo>
                  <a:pt x="898832" y="1289241"/>
                </a:lnTo>
                <a:lnTo>
                  <a:pt x="919739" y="1217816"/>
                </a:lnTo>
                <a:lnTo>
                  <a:pt x="926385" y="1180074"/>
                </a:lnTo>
                <a:lnTo>
                  <a:pt x="930416" y="1141113"/>
                </a:lnTo>
                <a:lnTo>
                  <a:pt x="931773" y="1101036"/>
                </a:lnTo>
                <a:lnTo>
                  <a:pt x="929678" y="1059548"/>
                </a:lnTo>
                <a:lnTo>
                  <a:pt x="924986" y="1019464"/>
                </a:lnTo>
                <a:lnTo>
                  <a:pt x="917757" y="980864"/>
                </a:lnTo>
                <a:lnTo>
                  <a:pt x="908047" y="943825"/>
                </a:lnTo>
                <a:lnTo>
                  <a:pt x="881425" y="874744"/>
                </a:lnTo>
                <a:lnTo>
                  <a:pt x="845587" y="812846"/>
                </a:lnTo>
                <a:lnTo>
                  <a:pt x="801003" y="758756"/>
                </a:lnTo>
                <a:lnTo>
                  <a:pt x="748141" y="713099"/>
                </a:lnTo>
                <a:lnTo>
                  <a:pt x="687469" y="676500"/>
                </a:lnTo>
                <a:lnTo>
                  <a:pt x="619456" y="649584"/>
                </a:lnTo>
                <a:lnTo>
                  <a:pt x="544571" y="632976"/>
                </a:lnTo>
                <a:lnTo>
                  <a:pt x="504698" y="628733"/>
                </a:lnTo>
                <a:lnTo>
                  <a:pt x="463283" y="627301"/>
                </a:lnTo>
                <a:close/>
              </a:path>
            </a:pathLst>
          </a:custGeom>
          <a:solidFill>
            <a:srgbClr val="82C2EA"/>
          </a:solidFill>
        </p:spPr>
        <p:txBody>
          <a:bodyPr wrap="square" lIns="0" tIns="0" rIns="0" bIns="0" rtlCol="0">
            <a:noAutofit/>
          </a:bodyPr>
          <a:lstStyle/>
          <a:p>
            <a:endParaRPr/>
          </a:p>
        </p:txBody>
      </p:sp>
      <p:sp>
        <p:nvSpPr>
          <p:cNvPr id="9" name="object 9"/>
          <p:cNvSpPr/>
          <p:nvPr/>
        </p:nvSpPr>
        <p:spPr>
          <a:xfrm>
            <a:off x="7452080" y="2019425"/>
            <a:ext cx="1273035" cy="1273022"/>
          </a:xfrm>
          <a:custGeom>
            <a:avLst/>
            <a:gdLst/>
            <a:ahLst/>
            <a:cxnLst/>
            <a:rect l="l" t="t" r="r" b="b"/>
            <a:pathLst>
              <a:path w="1273035" h="1273022">
                <a:moveTo>
                  <a:pt x="636511" y="0"/>
                </a:moveTo>
                <a:lnTo>
                  <a:pt x="584309" y="2110"/>
                </a:lnTo>
                <a:lnTo>
                  <a:pt x="533268" y="8330"/>
                </a:lnTo>
                <a:lnTo>
                  <a:pt x="483554" y="18498"/>
                </a:lnTo>
                <a:lnTo>
                  <a:pt x="435329" y="32449"/>
                </a:lnTo>
                <a:lnTo>
                  <a:pt x="388757" y="50020"/>
                </a:lnTo>
                <a:lnTo>
                  <a:pt x="344003" y="71046"/>
                </a:lnTo>
                <a:lnTo>
                  <a:pt x="301229" y="95363"/>
                </a:lnTo>
                <a:lnTo>
                  <a:pt x="260601" y="122809"/>
                </a:lnTo>
                <a:lnTo>
                  <a:pt x="222281" y="153219"/>
                </a:lnTo>
                <a:lnTo>
                  <a:pt x="186434" y="186429"/>
                </a:lnTo>
                <a:lnTo>
                  <a:pt x="153223" y="222276"/>
                </a:lnTo>
                <a:lnTo>
                  <a:pt x="122813" y="260595"/>
                </a:lnTo>
                <a:lnTo>
                  <a:pt x="95366" y="301224"/>
                </a:lnTo>
                <a:lnTo>
                  <a:pt x="71048" y="343997"/>
                </a:lnTo>
                <a:lnTo>
                  <a:pt x="50021" y="388752"/>
                </a:lnTo>
                <a:lnTo>
                  <a:pt x="32450" y="435324"/>
                </a:lnTo>
                <a:lnTo>
                  <a:pt x="18499" y="483550"/>
                </a:lnTo>
                <a:lnTo>
                  <a:pt x="8331" y="533265"/>
                </a:lnTo>
                <a:lnTo>
                  <a:pt x="2110" y="584307"/>
                </a:lnTo>
                <a:lnTo>
                  <a:pt x="0" y="636511"/>
                </a:lnTo>
                <a:lnTo>
                  <a:pt x="2110" y="688715"/>
                </a:lnTo>
                <a:lnTo>
                  <a:pt x="8331" y="739756"/>
                </a:lnTo>
                <a:lnTo>
                  <a:pt x="18499" y="789472"/>
                </a:lnTo>
                <a:lnTo>
                  <a:pt x="32450" y="837698"/>
                </a:lnTo>
                <a:lnTo>
                  <a:pt x="50021" y="884270"/>
                </a:lnTo>
                <a:lnTo>
                  <a:pt x="71048" y="929025"/>
                </a:lnTo>
                <a:lnTo>
                  <a:pt x="95366" y="971798"/>
                </a:lnTo>
                <a:lnTo>
                  <a:pt x="122813" y="1012426"/>
                </a:lnTo>
                <a:lnTo>
                  <a:pt x="153223" y="1050746"/>
                </a:lnTo>
                <a:lnTo>
                  <a:pt x="186434" y="1086592"/>
                </a:lnTo>
                <a:lnTo>
                  <a:pt x="222281" y="1119803"/>
                </a:lnTo>
                <a:lnTo>
                  <a:pt x="260601" y="1150212"/>
                </a:lnTo>
                <a:lnTo>
                  <a:pt x="301229" y="1177658"/>
                </a:lnTo>
                <a:lnTo>
                  <a:pt x="344003" y="1201976"/>
                </a:lnTo>
                <a:lnTo>
                  <a:pt x="388757" y="1223002"/>
                </a:lnTo>
                <a:lnTo>
                  <a:pt x="435329" y="1240572"/>
                </a:lnTo>
                <a:lnTo>
                  <a:pt x="483554" y="1254523"/>
                </a:lnTo>
                <a:lnTo>
                  <a:pt x="533268" y="1264691"/>
                </a:lnTo>
                <a:lnTo>
                  <a:pt x="584309" y="1270912"/>
                </a:lnTo>
                <a:lnTo>
                  <a:pt x="636511" y="1273022"/>
                </a:lnTo>
                <a:lnTo>
                  <a:pt x="688715" y="1270912"/>
                </a:lnTo>
                <a:lnTo>
                  <a:pt x="739757" y="1264691"/>
                </a:lnTo>
                <a:lnTo>
                  <a:pt x="789473" y="1254523"/>
                </a:lnTo>
                <a:lnTo>
                  <a:pt x="837699" y="1240572"/>
                </a:lnTo>
                <a:lnTo>
                  <a:pt x="884272" y="1223002"/>
                </a:lnTo>
                <a:lnTo>
                  <a:pt x="929027" y="1201976"/>
                </a:lnTo>
                <a:lnTo>
                  <a:pt x="971802" y="1177658"/>
                </a:lnTo>
                <a:lnTo>
                  <a:pt x="1012431" y="1150212"/>
                </a:lnTo>
                <a:lnTo>
                  <a:pt x="1050751" y="1119803"/>
                </a:lnTo>
                <a:lnTo>
                  <a:pt x="1086599" y="1086592"/>
                </a:lnTo>
                <a:lnTo>
                  <a:pt x="1118009" y="1052690"/>
                </a:lnTo>
                <a:lnTo>
                  <a:pt x="636511" y="1052690"/>
                </a:lnTo>
                <a:lnTo>
                  <a:pt x="602380" y="1051310"/>
                </a:lnTo>
                <a:lnTo>
                  <a:pt x="536505" y="1040594"/>
                </a:lnTo>
                <a:lnTo>
                  <a:pt x="474524" y="1019984"/>
                </a:lnTo>
                <a:lnTo>
                  <a:pt x="417297" y="990335"/>
                </a:lnTo>
                <a:lnTo>
                  <a:pt x="365678" y="952507"/>
                </a:lnTo>
                <a:lnTo>
                  <a:pt x="320527" y="907354"/>
                </a:lnTo>
                <a:lnTo>
                  <a:pt x="282698" y="855734"/>
                </a:lnTo>
                <a:lnTo>
                  <a:pt x="253050" y="798504"/>
                </a:lnTo>
                <a:lnTo>
                  <a:pt x="232440" y="736522"/>
                </a:lnTo>
                <a:lnTo>
                  <a:pt x="221724" y="670643"/>
                </a:lnTo>
                <a:lnTo>
                  <a:pt x="220345" y="636511"/>
                </a:lnTo>
                <a:lnTo>
                  <a:pt x="221724" y="602378"/>
                </a:lnTo>
                <a:lnTo>
                  <a:pt x="232440" y="536500"/>
                </a:lnTo>
                <a:lnTo>
                  <a:pt x="253050" y="474517"/>
                </a:lnTo>
                <a:lnTo>
                  <a:pt x="282698" y="417288"/>
                </a:lnTo>
                <a:lnTo>
                  <a:pt x="320527" y="365668"/>
                </a:lnTo>
                <a:lnTo>
                  <a:pt x="365678" y="320515"/>
                </a:lnTo>
                <a:lnTo>
                  <a:pt x="417297" y="282686"/>
                </a:lnTo>
                <a:lnTo>
                  <a:pt x="474524" y="253038"/>
                </a:lnTo>
                <a:lnTo>
                  <a:pt x="536505" y="232427"/>
                </a:lnTo>
                <a:lnTo>
                  <a:pt x="602380" y="221711"/>
                </a:lnTo>
                <a:lnTo>
                  <a:pt x="636511" y="220332"/>
                </a:lnTo>
                <a:lnTo>
                  <a:pt x="1118009" y="220332"/>
                </a:lnTo>
                <a:lnTo>
                  <a:pt x="1086599" y="186429"/>
                </a:lnTo>
                <a:lnTo>
                  <a:pt x="1050751" y="153219"/>
                </a:lnTo>
                <a:lnTo>
                  <a:pt x="1012431" y="122809"/>
                </a:lnTo>
                <a:lnTo>
                  <a:pt x="971802" y="95363"/>
                </a:lnTo>
                <a:lnTo>
                  <a:pt x="929027" y="71046"/>
                </a:lnTo>
                <a:lnTo>
                  <a:pt x="884272" y="50020"/>
                </a:lnTo>
                <a:lnTo>
                  <a:pt x="837699" y="32449"/>
                </a:lnTo>
                <a:lnTo>
                  <a:pt x="789473" y="18498"/>
                </a:lnTo>
                <a:lnTo>
                  <a:pt x="739757" y="8330"/>
                </a:lnTo>
                <a:lnTo>
                  <a:pt x="688715" y="2110"/>
                </a:lnTo>
                <a:lnTo>
                  <a:pt x="636511" y="0"/>
                </a:lnTo>
                <a:close/>
              </a:path>
              <a:path w="1273035" h="1273022">
                <a:moveTo>
                  <a:pt x="1118009" y="220332"/>
                </a:moveTo>
                <a:lnTo>
                  <a:pt x="636511" y="220332"/>
                </a:lnTo>
                <a:lnTo>
                  <a:pt x="670643" y="221711"/>
                </a:lnTo>
                <a:lnTo>
                  <a:pt x="704016" y="225779"/>
                </a:lnTo>
                <a:lnTo>
                  <a:pt x="768054" y="241549"/>
                </a:lnTo>
                <a:lnTo>
                  <a:pt x="827767" y="266786"/>
                </a:lnTo>
                <a:lnTo>
                  <a:pt x="882299" y="300632"/>
                </a:lnTo>
                <a:lnTo>
                  <a:pt x="930792" y="342230"/>
                </a:lnTo>
                <a:lnTo>
                  <a:pt x="972390" y="390723"/>
                </a:lnTo>
                <a:lnTo>
                  <a:pt x="1006236" y="445255"/>
                </a:lnTo>
                <a:lnTo>
                  <a:pt x="1031472" y="504968"/>
                </a:lnTo>
                <a:lnTo>
                  <a:pt x="1047243" y="569006"/>
                </a:lnTo>
                <a:lnTo>
                  <a:pt x="1052690" y="636511"/>
                </a:lnTo>
                <a:lnTo>
                  <a:pt x="1051310" y="670643"/>
                </a:lnTo>
                <a:lnTo>
                  <a:pt x="1040594" y="736522"/>
                </a:lnTo>
                <a:lnTo>
                  <a:pt x="1019984" y="798504"/>
                </a:lnTo>
                <a:lnTo>
                  <a:pt x="990335" y="855734"/>
                </a:lnTo>
                <a:lnTo>
                  <a:pt x="952507" y="907354"/>
                </a:lnTo>
                <a:lnTo>
                  <a:pt x="907354" y="952507"/>
                </a:lnTo>
                <a:lnTo>
                  <a:pt x="855734" y="990335"/>
                </a:lnTo>
                <a:lnTo>
                  <a:pt x="798504" y="1019984"/>
                </a:lnTo>
                <a:lnTo>
                  <a:pt x="736522" y="1040594"/>
                </a:lnTo>
                <a:lnTo>
                  <a:pt x="670643" y="1051310"/>
                </a:lnTo>
                <a:lnTo>
                  <a:pt x="636511" y="1052690"/>
                </a:lnTo>
                <a:lnTo>
                  <a:pt x="1118009" y="1052690"/>
                </a:lnTo>
                <a:lnTo>
                  <a:pt x="1150221" y="1012426"/>
                </a:lnTo>
                <a:lnTo>
                  <a:pt x="1177667" y="971798"/>
                </a:lnTo>
                <a:lnTo>
                  <a:pt x="1201986" y="929025"/>
                </a:lnTo>
                <a:lnTo>
                  <a:pt x="1223013" y="884270"/>
                </a:lnTo>
                <a:lnTo>
                  <a:pt x="1240584" y="837698"/>
                </a:lnTo>
                <a:lnTo>
                  <a:pt x="1254535" y="789472"/>
                </a:lnTo>
                <a:lnTo>
                  <a:pt x="1264704" y="739756"/>
                </a:lnTo>
                <a:lnTo>
                  <a:pt x="1270925" y="688715"/>
                </a:lnTo>
                <a:lnTo>
                  <a:pt x="1273035" y="636511"/>
                </a:lnTo>
                <a:lnTo>
                  <a:pt x="1270925" y="584307"/>
                </a:lnTo>
                <a:lnTo>
                  <a:pt x="1264704" y="533265"/>
                </a:lnTo>
                <a:lnTo>
                  <a:pt x="1254535" y="483550"/>
                </a:lnTo>
                <a:lnTo>
                  <a:pt x="1240584" y="435324"/>
                </a:lnTo>
                <a:lnTo>
                  <a:pt x="1223013" y="388752"/>
                </a:lnTo>
                <a:lnTo>
                  <a:pt x="1201986" y="343997"/>
                </a:lnTo>
                <a:lnTo>
                  <a:pt x="1177667" y="301224"/>
                </a:lnTo>
                <a:lnTo>
                  <a:pt x="1150221" y="260595"/>
                </a:lnTo>
                <a:lnTo>
                  <a:pt x="1119810" y="222276"/>
                </a:lnTo>
                <a:lnTo>
                  <a:pt x="1118009" y="220332"/>
                </a:lnTo>
                <a:close/>
              </a:path>
            </a:pathLst>
          </a:custGeom>
          <a:solidFill>
            <a:srgbClr val="ED1D24"/>
          </a:solidFill>
        </p:spPr>
        <p:txBody>
          <a:bodyPr wrap="square" lIns="0" tIns="0" rIns="0" bIns="0" rtlCol="0">
            <a:noAutofit/>
          </a:bodyPr>
          <a:lstStyle/>
          <a:p>
            <a:endParaRPr/>
          </a:p>
        </p:txBody>
      </p:sp>
      <p:sp>
        <p:nvSpPr>
          <p:cNvPr id="10" name="object 10"/>
          <p:cNvSpPr/>
          <p:nvPr/>
        </p:nvSpPr>
        <p:spPr>
          <a:xfrm>
            <a:off x="7598933" y="2166272"/>
            <a:ext cx="979335" cy="979322"/>
          </a:xfrm>
          <a:custGeom>
            <a:avLst/>
            <a:gdLst/>
            <a:ahLst/>
            <a:cxnLst/>
            <a:rect l="l" t="t" r="r" b="b"/>
            <a:pathLst>
              <a:path w="979335" h="979322">
                <a:moveTo>
                  <a:pt x="835075" y="0"/>
                </a:moveTo>
                <a:lnTo>
                  <a:pt x="0" y="835063"/>
                </a:lnTo>
                <a:lnTo>
                  <a:pt x="144259" y="979322"/>
                </a:lnTo>
                <a:lnTo>
                  <a:pt x="979335" y="144259"/>
                </a:lnTo>
                <a:lnTo>
                  <a:pt x="835075" y="0"/>
                </a:lnTo>
                <a:close/>
              </a:path>
            </a:pathLst>
          </a:custGeom>
          <a:solidFill>
            <a:srgbClr val="ED1D24"/>
          </a:solidFill>
        </p:spPr>
        <p:txBody>
          <a:bodyPr wrap="square" lIns="0" tIns="0" rIns="0" bIns="0" rtlCol="0">
            <a:noAutofit/>
          </a:bodyPr>
          <a:lstStyle/>
          <a:p>
            <a:endParaRPr/>
          </a:p>
        </p:txBody>
      </p:sp>
    </p:spTree>
    <p:extLst>
      <p:ext uri="{BB962C8B-B14F-4D97-AF65-F5344CB8AC3E}">
        <p14:creationId xmlns:p14="http://schemas.microsoft.com/office/powerpoint/2010/main" val="13676386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rmAutofit/>
          </a:bodyPr>
          <a:lstStyle/>
          <a:p>
            <a:r>
              <a:rPr lang="en-US" sz="4000" b="1" dirty="0" smtClean="0">
                <a:solidFill>
                  <a:srgbClr val="000000"/>
                </a:solidFill>
                <a:latin typeface="Georgia"/>
                <a:cs typeface="Georgia"/>
              </a:rPr>
              <a:t>Current Debate</a:t>
            </a:r>
            <a:endParaRPr lang="en-US" sz="4000" b="1" dirty="0">
              <a:solidFill>
                <a:srgbClr val="000000"/>
              </a:solidFill>
              <a:latin typeface="Georgia"/>
              <a:cs typeface="Georgia"/>
            </a:endParaRPr>
          </a:p>
        </p:txBody>
      </p:sp>
      <p:sp>
        <p:nvSpPr>
          <p:cNvPr id="3" name="Content Placeholder 2"/>
          <p:cNvSpPr>
            <a:spLocks noGrp="1"/>
          </p:cNvSpPr>
          <p:nvPr>
            <p:ph idx="1"/>
          </p:nvPr>
        </p:nvSpPr>
        <p:spPr>
          <a:xfrm>
            <a:off x="533400" y="2667000"/>
            <a:ext cx="8042276" cy="4343400"/>
          </a:xfrm>
        </p:spPr>
        <p:txBody>
          <a:bodyPr>
            <a:normAutofit/>
          </a:bodyPr>
          <a:lstStyle/>
          <a:p>
            <a:r>
              <a:rPr lang="en-US" sz="3600" dirty="0" smtClean="0">
                <a:solidFill>
                  <a:srgbClr val="000000"/>
                </a:solidFill>
                <a:latin typeface="Georgia"/>
                <a:cs typeface="Georgia"/>
              </a:rPr>
              <a:t>Debate focuses on gains, not potential drawbacks, of legalization.</a:t>
            </a:r>
          </a:p>
          <a:p>
            <a:pPr marL="0" indent="0">
              <a:buNone/>
            </a:pPr>
            <a:endParaRPr lang="en-US" sz="3600" dirty="0" smtClean="0">
              <a:solidFill>
                <a:srgbClr val="000000"/>
              </a:solidFill>
              <a:latin typeface="Georgia"/>
              <a:cs typeface="Georgia"/>
            </a:endParaRPr>
          </a:p>
          <a:p>
            <a:r>
              <a:rPr lang="en-US" sz="3600" dirty="0" smtClean="0">
                <a:solidFill>
                  <a:srgbClr val="000000"/>
                </a:solidFill>
                <a:latin typeface="Georgia"/>
                <a:cs typeface="Georgia"/>
              </a:rPr>
              <a:t>One major potential drawback is increased use among young people</a:t>
            </a:r>
          </a:p>
          <a:p>
            <a:endParaRPr lang="en-US" sz="3600" dirty="0">
              <a:solidFill>
                <a:srgbClr val="000000"/>
              </a:solidFill>
              <a:latin typeface="Georgia"/>
              <a:cs typeface="Georgia"/>
            </a:endParaRPr>
          </a:p>
        </p:txBody>
      </p:sp>
      <p:sp>
        <p:nvSpPr>
          <p:cNvPr id="4" name="Slide Number Placeholder 3"/>
          <p:cNvSpPr>
            <a:spLocks noGrp="1"/>
          </p:cNvSpPr>
          <p:nvPr>
            <p:ph type="sldNum" sz="quarter" idx="12"/>
          </p:nvPr>
        </p:nvSpPr>
        <p:spPr/>
        <p:txBody>
          <a:bodyPr/>
          <a:lstStyle/>
          <a:p>
            <a:pPr>
              <a:defRPr/>
            </a:pPr>
            <a:fld id="{29FB5F00-8EF6-495F-B089-92CE365BB271}" type="slidenum">
              <a:rPr lang="en-US" smtClean="0">
                <a:latin typeface="Georgia"/>
                <a:cs typeface="Georgia"/>
              </a:rPr>
              <a:pPr>
                <a:defRPr/>
              </a:pPr>
              <a:t>44</a:t>
            </a:fld>
            <a:endParaRPr lang="en-US" dirty="0">
              <a:latin typeface="Georgia"/>
              <a:cs typeface="Georgia"/>
            </a:endParaRPr>
          </a:p>
        </p:txBody>
      </p:sp>
    </p:spTree>
    <p:extLst>
      <p:ext uri="{BB962C8B-B14F-4D97-AF65-F5344CB8AC3E}">
        <p14:creationId xmlns:p14="http://schemas.microsoft.com/office/powerpoint/2010/main" val="108876267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024" y="838200"/>
            <a:ext cx="8784976" cy="4370427"/>
          </a:xfrm>
          <a:prstGeom prst="rect">
            <a:avLst/>
          </a:prstGeom>
          <a:noFill/>
        </p:spPr>
        <p:txBody>
          <a:bodyPr wrap="square" rtlCol="0">
            <a:spAutoFit/>
          </a:bodyPr>
          <a:lstStyle/>
          <a:p>
            <a:pPr algn="ctr"/>
            <a:r>
              <a:rPr lang="en-US" sz="3600" b="1" dirty="0" smtClean="0">
                <a:latin typeface="Georgia" pitchFamily="18" charset="0"/>
              </a:rPr>
              <a:t>We Need </a:t>
            </a:r>
            <a:endParaRPr lang="en-US" sz="3600" b="1" dirty="0">
              <a:latin typeface="Georgia" pitchFamily="18" charset="0"/>
            </a:endParaRPr>
          </a:p>
          <a:p>
            <a:pPr algn="ctr"/>
            <a:endParaRPr lang="en-US" sz="1800" b="1" dirty="0">
              <a:latin typeface="Georgia" pitchFamily="18" charset="0"/>
            </a:endParaRPr>
          </a:p>
          <a:p>
            <a:pPr algn="ctr"/>
            <a:r>
              <a:rPr lang="en-US" sz="3600" b="1" i="1" dirty="0" smtClean="0">
                <a:latin typeface="Georgia" pitchFamily="18" charset="0"/>
              </a:rPr>
              <a:t>A “SMART APPROACH”</a:t>
            </a:r>
          </a:p>
          <a:p>
            <a:pPr algn="ctr"/>
            <a:endParaRPr lang="en-US" sz="2400" dirty="0" smtClean="0">
              <a:latin typeface="Georgia" pitchFamily="18" charset="0"/>
            </a:endParaRPr>
          </a:p>
          <a:p>
            <a:pPr algn="ctr"/>
            <a:r>
              <a:rPr lang="en-US" sz="3200" b="1" dirty="0" smtClean="0">
                <a:latin typeface="Georgia" pitchFamily="18" charset="0"/>
              </a:rPr>
              <a:t>Not about legalization vs. incarceration</a:t>
            </a:r>
          </a:p>
          <a:p>
            <a:pPr algn="ctr"/>
            <a:endParaRPr lang="en-US" sz="1800" b="1" dirty="0">
              <a:latin typeface="Georgia" pitchFamily="18" charset="0"/>
            </a:endParaRPr>
          </a:p>
          <a:p>
            <a:pPr algn="ctr"/>
            <a:r>
              <a:rPr lang="en-US" sz="3200" b="1" dirty="0" smtClean="0">
                <a:latin typeface="Georgia" pitchFamily="18" charset="0"/>
              </a:rPr>
              <a:t>We can be against legalization </a:t>
            </a:r>
          </a:p>
          <a:p>
            <a:pPr algn="ctr"/>
            <a:r>
              <a:rPr lang="en-US" sz="3200" b="1" dirty="0" smtClean="0">
                <a:latin typeface="Georgia" pitchFamily="18" charset="0"/>
              </a:rPr>
              <a:t>but also for health, education, and common-sense</a:t>
            </a:r>
          </a:p>
          <a:p>
            <a:pPr algn="ctr"/>
            <a:endParaRPr lang="en-US" sz="1800" b="1"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910D8E01-2FB9-4765-A6BD-0BC0611430AD}" type="slidenum">
              <a:rPr lang="en-US" smtClean="0"/>
              <a:pPr>
                <a:defRPr/>
              </a:pPr>
              <a:t>45</a:t>
            </a:fld>
            <a:endParaRPr lang="en-US"/>
          </a:p>
        </p:txBody>
      </p:sp>
    </p:spTree>
    <p:extLst>
      <p:ext uri="{BB962C8B-B14F-4D97-AF65-F5344CB8AC3E}">
        <p14:creationId xmlns:p14="http://schemas.microsoft.com/office/powerpoint/2010/main" val="29845011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18" y="692696"/>
            <a:ext cx="8712968" cy="6463308"/>
          </a:xfrm>
          <a:prstGeom prst="rect">
            <a:avLst/>
          </a:prstGeom>
        </p:spPr>
        <p:txBody>
          <a:bodyPr wrap="square">
            <a:spAutoFit/>
          </a:bodyPr>
          <a:lstStyle/>
          <a:p>
            <a:pPr algn="ctr">
              <a:lnSpc>
                <a:spcPct val="80000"/>
              </a:lnSpc>
              <a:buFont typeface="Arial" charset="0"/>
              <a:buNone/>
            </a:pPr>
            <a:r>
              <a:rPr lang="en-US" sz="4000" b="1" dirty="0" smtClean="0">
                <a:solidFill>
                  <a:srgbClr val="C00000"/>
                </a:solidFill>
                <a:latin typeface="Georgia" pitchFamily="18" charset="0"/>
              </a:rPr>
              <a:t/>
            </a:r>
            <a:br>
              <a:rPr lang="en-US" sz="4000" b="1" dirty="0" smtClean="0">
                <a:solidFill>
                  <a:srgbClr val="C00000"/>
                </a:solidFill>
                <a:latin typeface="Georgia" pitchFamily="18" charset="0"/>
              </a:rPr>
            </a:br>
            <a:endParaRPr lang="en-US" sz="4000" b="1" dirty="0" smtClean="0">
              <a:solidFill>
                <a:srgbClr val="C00000"/>
              </a:solidFill>
              <a:latin typeface="Georgia" pitchFamily="18" charset="0"/>
            </a:endParaRPr>
          </a:p>
          <a:p>
            <a:pPr algn="ctr">
              <a:lnSpc>
                <a:spcPct val="80000"/>
              </a:lnSpc>
              <a:buFont typeface="Arial" charset="0"/>
              <a:buNone/>
            </a:pPr>
            <a:endParaRPr lang="en-US" sz="4000" b="1" dirty="0" smtClean="0">
              <a:solidFill>
                <a:srgbClr val="C00000"/>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Chair, Patrick J. Kennedy</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Launched January 10</a:t>
            </a:r>
            <a:r>
              <a:rPr lang="en-US" sz="3600" b="1" baseline="30000" dirty="0" smtClean="0">
                <a:solidFill>
                  <a:schemeClr val="tx1"/>
                </a:solidFill>
                <a:latin typeface="Georgia" pitchFamily="18" charset="0"/>
              </a:rPr>
              <a:t>th</a:t>
            </a:r>
            <a:r>
              <a:rPr lang="en-US" sz="3600" b="1" dirty="0" smtClean="0">
                <a:solidFill>
                  <a:schemeClr val="tx1"/>
                </a:solidFill>
                <a:latin typeface="Georgia" pitchFamily="18" charset="0"/>
              </a:rPr>
              <a:t>, Denver</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Over 5,000 press mentions</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Public Health Board of Trustees</a:t>
            </a:r>
          </a:p>
          <a:p>
            <a:pPr algn="ctr">
              <a:lnSpc>
                <a:spcPct val="80000"/>
              </a:lnSpc>
              <a:buFont typeface="Arial" charset="0"/>
              <a:buNone/>
            </a:pPr>
            <a:endParaRPr lang="en-US" sz="3600" b="1" u="sng" dirty="0">
              <a:latin typeface="Georgia" pitchFamily="18" charset="0"/>
              <a:cs typeface="Georgia"/>
            </a:endParaRPr>
          </a:p>
          <a:p>
            <a:pPr algn="ctr">
              <a:lnSpc>
                <a:spcPct val="80000"/>
              </a:lnSpc>
              <a:buFont typeface="Arial" charset="0"/>
              <a:buNone/>
            </a:pPr>
            <a:r>
              <a:rPr lang="en-US" sz="3600" b="1" u="sng" dirty="0" smtClean="0">
                <a:solidFill>
                  <a:srgbClr val="0000FF"/>
                </a:solidFill>
                <a:latin typeface="Georgia"/>
                <a:cs typeface="Georgia"/>
              </a:rPr>
              <a:t>Local Affiliates in CA, MA, VT, HI, and more in 2013</a:t>
            </a:r>
            <a:endParaRPr lang="en-US" sz="3600" b="1" dirty="0" smtClean="0">
              <a:solidFill>
                <a:srgbClr val="3366FF"/>
              </a:solidFill>
              <a:latin typeface="Georgia" pitchFamily="18" charset="0"/>
            </a:endParaRPr>
          </a:p>
          <a:p>
            <a:pPr algn="ctr">
              <a:lnSpc>
                <a:spcPct val="80000"/>
              </a:lnSpc>
              <a:buFont typeface="Arial" charset="0"/>
              <a:buNone/>
            </a:pPr>
            <a:endParaRPr lang="en-US" sz="3600" b="1" dirty="0">
              <a:solidFill>
                <a:schemeClr val="tx1"/>
              </a:solidFill>
              <a:latin typeface="Georgia" pitchFamily="18" charset="0"/>
            </a:endParaRPr>
          </a:p>
        </p:txBody>
      </p:sp>
      <p:pic>
        <p:nvPicPr>
          <p:cNvPr id="4" name="Picture 3" descr="sam-logo-horiz.png"/>
          <p:cNvPicPr>
            <a:picLocks noChangeAspect="1"/>
          </p:cNvPicPr>
          <p:nvPr/>
        </p:nvPicPr>
        <p:blipFill>
          <a:blip r:embed="rId2" cstate="print"/>
          <a:stretch>
            <a:fillRect/>
          </a:stretch>
        </p:blipFill>
        <p:spPr>
          <a:xfrm>
            <a:off x="1862137" y="403346"/>
            <a:ext cx="5419725" cy="1362075"/>
          </a:xfrm>
          <a:prstGeom prst="rect">
            <a:avLst/>
          </a:prstGeom>
        </p:spPr>
      </p:pic>
      <p:sp>
        <p:nvSpPr>
          <p:cNvPr id="5" name="Slide Number Placeholder 4"/>
          <p:cNvSpPr>
            <a:spLocks noGrp="1"/>
          </p:cNvSpPr>
          <p:nvPr>
            <p:ph type="sldNum" sz="quarter" idx="12"/>
          </p:nvPr>
        </p:nvSpPr>
        <p:spPr/>
        <p:txBody>
          <a:bodyPr/>
          <a:lstStyle/>
          <a:p>
            <a:fld id="{4226F133-244D-4A4C-B618-CB5A3EE004CC}" type="slidenum">
              <a:rPr lang="en-US" smtClean="0"/>
              <a:pPr/>
              <a:t>46</a:t>
            </a:fld>
            <a:endParaRPr lang="en-US" dirty="0"/>
          </a:p>
        </p:txBody>
      </p:sp>
    </p:spTree>
    <p:extLst>
      <p:ext uri="{BB962C8B-B14F-4D97-AF65-F5344CB8AC3E}">
        <p14:creationId xmlns:p14="http://schemas.microsoft.com/office/powerpoint/2010/main" val="16010833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learnaboutsam.com/wp-content/uploads/2013/01/sam-logo-horiz.png"/>
          <p:cNvPicPr>
            <a:picLocks noChangeAspect="1" noChangeArrowheads="1"/>
          </p:cNvPicPr>
          <p:nvPr/>
        </p:nvPicPr>
        <p:blipFill>
          <a:blip r:embed="rId2" cstate="print"/>
          <a:srcRect/>
          <a:stretch>
            <a:fillRect/>
          </a:stretch>
        </p:blipFill>
        <p:spPr bwMode="auto">
          <a:xfrm>
            <a:off x="2057400" y="228600"/>
            <a:ext cx="5419725" cy="1362075"/>
          </a:xfrm>
          <a:prstGeom prst="rect">
            <a:avLst/>
          </a:prstGeom>
          <a:noFill/>
        </p:spPr>
      </p:pic>
      <p:sp>
        <p:nvSpPr>
          <p:cNvPr id="3" name="Rectangle 2"/>
          <p:cNvSpPr/>
          <p:nvPr/>
        </p:nvSpPr>
        <p:spPr>
          <a:xfrm>
            <a:off x="1" y="1752601"/>
            <a:ext cx="8921262" cy="4832092"/>
          </a:xfrm>
          <a:prstGeom prst="rect">
            <a:avLst/>
          </a:prstGeom>
        </p:spPr>
        <p:txBody>
          <a:bodyPr wrap="square">
            <a:spAutoFit/>
          </a:bodyPr>
          <a:lstStyle/>
          <a:p>
            <a:pPr marL="457200" indent="-457200">
              <a:buFont typeface="+mj-lt"/>
              <a:buAutoNum type="arabicPeriod"/>
            </a:pPr>
            <a:r>
              <a:rPr lang="en-US" sz="2200" b="1" dirty="0" smtClean="0">
                <a:latin typeface="Georgia"/>
                <a:cs typeface="Georgia"/>
              </a:rPr>
              <a:t>To inform public policy with the science of today’s marijuana.</a:t>
            </a:r>
          </a:p>
          <a:p>
            <a:pPr marL="457200" indent="-457200">
              <a:buFont typeface="+mj-lt"/>
              <a:buAutoNum type="arabicPeriod"/>
            </a:pPr>
            <a:endParaRPr lang="en-US" sz="2200" b="1" dirty="0" smtClean="0">
              <a:latin typeface="Georgia"/>
              <a:cs typeface="Georgia"/>
            </a:endParaRPr>
          </a:p>
          <a:p>
            <a:pPr marL="457200" indent="-457200">
              <a:buFont typeface="+mj-lt"/>
              <a:buAutoNum type="arabicPeriod"/>
            </a:pPr>
            <a:r>
              <a:rPr lang="en-US" sz="2200" b="1" dirty="0" smtClean="0">
                <a:latin typeface="Georgia"/>
                <a:cs typeface="Georgia"/>
              </a:rPr>
              <a:t>To have honest conversations about reducing the unintended consequences of current marijuana policies, such as lifelong stigma due to arrest.</a:t>
            </a:r>
          </a:p>
          <a:p>
            <a:pPr marL="457200" indent="-457200">
              <a:buFont typeface="+mj-lt"/>
              <a:buAutoNum type="arabicPeriod"/>
            </a:pPr>
            <a:endParaRPr lang="en-US" sz="2200" b="1" dirty="0" smtClean="0">
              <a:latin typeface="Georgia"/>
              <a:cs typeface="Georgia"/>
            </a:endParaRPr>
          </a:p>
          <a:p>
            <a:pPr marL="457200" indent="-457200">
              <a:buFont typeface="+mj-lt"/>
              <a:buAutoNum type="arabicPeriod"/>
            </a:pPr>
            <a:r>
              <a:rPr lang="en-US" sz="2200" b="1" dirty="0" smtClean="0">
                <a:latin typeface="Georgia"/>
                <a:cs typeface="Georgia"/>
              </a:rPr>
              <a:t>To prevent the establishment of Big Marijuana that would market marijuana to children — and to prevent Big Tobacco from taking over Big Marijuana. Those are the very likely results of legalization.</a:t>
            </a:r>
          </a:p>
          <a:p>
            <a:pPr marL="457200" indent="-457200">
              <a:buFont typeface="+mj-lt"/>
              <a:buAutoNum type="arabicPeriod"/>
            </a:pPr>
            <a:endParaRPr lang="en-US" sz="2200" b="1" dirty="0" smtClean="0">
              <a:latin typeface="Georgia"/>
              <a:cs typeface="Georgia"/>
            </a:endParaRPr>
          </a:p>
          <a:p>
            <a:pPr marL="457200" indent="-457200">
              <a:buFont typeface="+mj-lt"/>
              <a:buAutoNum type="arabicPeriod"/>
            </a:pPr>
            <a:r>
              <a:rPr lang="en-US" sz="2200" b="1" dirty="0" smtClean="0">
                <a:latin typeface="Georgia"/>
                <a:cs typeface="Georgia"/>
              </a:rPr>
              <a:t>To promote research of marijuana’s medical properties and produce pharmacy-attainable medications.</a:t>
            </a:r>
            <a:endParaRPr lang="en-US" sz="2200" b="1" dirty="0">
              <a:latin typeface="Georgia"/>
              <a:cs typeface="Georgia"/>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latin typeface="Georgia"/>
                <a:cs typeface="Georgia"/>
              </a:rPr>
              <a:pPr/>
              <a:t>47</a:t>
            </a:fld>
            <a:endParaRPr lang="en-US" dirty="0">
              <a:latin typeface="Georgia"/>
              <a:cs typeface="Georgia"/>
            </a:endParaRPr>
          </a:p>
        </p:txBody>
      </p:sp>
    </p:spTree>
    <p:extLst>
      <p:ext uri="{BB962C8B-B14F-4D97-AF65-F5344CB8AC3E}">
        <p14:creationId xmlns:p14="http://schemas.microsoft.com/office/powerpoint/2010/main" val="213680626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a:cs typeface="Georgia"/>
              </a:rPr>
              <a:t>Current Situation</a:t>
            </a:r>
            <a:endParaRPr lang="en-US" b="1" dirty="0">
              <a:latin typeface="Georgia"/>
              <a:cs typeface="Georgia"/>
            </a:endParaRPr>
          </a:p>
        </p:txBody>
      </p:sp>
      <p:sp>
        <p:nvSpPr>
          <p:cNvPr id="3" name="Content Placeholder 2"/>
          <p:cNvSpPr>
            <a:spLocks noGrp="1"/>
          </p:cNvSpPr>
          <p:nvPr>
            <p:ph idx="1"/>
          </p:nvPr>
        </p:nvSpPr>
        <p:spPr>
          <a:xfrm>
            <a:off x="549275" y="1600200"/>
            <a:ext cx="8042276" cy="4876799"/>
          </a:xfrm>
        </p:spPr>
        <p:txBody>
          <a:bodyPr>
            <a:normAutofit/>
          </a:bodyPr>
          <a:lstStyle/>
          <a:p>
            <a:r>
              <a:rPr lang="en-US" dirty="0" smtClean="0">
                <a:solidFill>
                  <a:srgbClr val="000000"/>
                </a:solidFill>
                <a:latin typeface="Georgia"/>
                <a:cs typeface="Georgia"/>
              </a:rPr>
              <a:t>Less than </a:t>
            </a:r>
            <a:r>
              <a:rPr lang="en-US" dirty="0">
                <a:solidFill>
                  <a:srgbClr val="000000"/>
                </a:solidFill>
                <a:latin typeface="Georgia"/>
                <a:cs typeface="Georgia"/>
              </a:rPr>
              <a:t>3</a:t>
            </a:r>
            <a:r>
              <a:rPr lang="en-US" dirty="0" smtClean="0">
                <a:solidFill>
                  <a:srgbClr val="000000"/>
                </a:solidFill>
                <a:latin typeface="Georgia"/>
                <a:cs typeface="Georgia"/>
              </a:rPr>
              <a:t>% of state “medical marijuana” users have cancer, HIV, or glaucoma.</a:t>
            </a:r>
          </a:p>
          <a:p>
            <a:pPr lvl="1"/>
            <a:r>
              <a:rPr lang="en-US" dirty="0" smtClean="0">
                <a:solidFill>
                  <a:srgbClr val="000000"/>
                </a:solidFill>
                <a:latin typeface="Georgia"/>
                <a:cs typeface="Georgia"/>
              </a:rPr>
              <a:t>Could exacerbate symptoms (American Glaucoma Society)</a:t>
            </a:r>
          </a:p>
          <a:p>
            <a:pPr marL="0" indent="0">
              <a:buNone/>
            </a:pPr>
            <a:endParaRPr lang="en-US" dirty="0" smtClean="0">
              <a:solidFill>
                <a:srgbClr val="000000"/>
              </a:solidFill>
              <a:latin typeface="Georgia"/>
              <a:cs typeface="Georgia"/>
            </a:endParaRPr>
          </a:p>
          <a:p>
            <a:r>
              <a:rPr lang="en-US" dirty="0" smtClean="0">
                <a:solidFill>
                  <a:srgbClr val="000000"/>
                </a:solidFill>
                <a:latin typeface="Georgia"/>
                <a:cs typeface="Georgia"/>
              </a:rPr>
              <a:t>Vast majority are white males in 30s and 40s with self-diagnosed pain. </a:t>
            </a:r>
          </a:p>
          <a:p>
            <a:endParaRPr lang="en-US" dirty="0" smtClean="0">
              <a:solidFill>
                <a:srgbClr val="000000"/>
              </a:solidFill>
              <a:latin typeface="Georgia"/>
              <a:cs typeface="Georgia"/>
            </a:endParaRPr>
          </a:p>
          <a:p>
            <a:r>
              <a:rPr lang="en-US" dirty="0" smtClean="0">
                <a:solidFill>
                  <a:srgbClr val="000000"/>
                </a:solidFill>
                <a:latin typeface="Georgia"/>
                <a:cs typeface="Georgia"/>
              </a:rPr>
              <a:t>Vast majority of cancer doctors and other physicians do not recommend smoking or ingesting marijuana.</a:t>
            </a:r>
          </a:p>
          <a:p>
            <a:endParaRPr lang="en-US" dirty="0" smtClean="0">
              <a:solidFill>
                <a:srgbClr val="000000"/>
              </a:solidFill>
              <a:latin typeface="Georgia"/>
              <a:cs typeface="Georgia"/>
            </a:endParaRPr>
          </a:p>
          <a:p>
            <a:endParaRPr lang="en-US" dirty="0">
              <a:solidFill>
                <a:srgbClr val="000000"/>
              </a:solidFill>
              <a:latin typeface="Georgia"/>
              <a:cs typeface="Georgia"/>
            </a:endParaRPr>
          </a:p>
        </p:txBody>
      </p:sp>
    </p:spTree>
    <p:extLst>
      <p:ext uri="{BB962C8B-B14F-4D97-AF65-F5344CB8AC3E}">
        <p14:creationId xmlns:p14="http://schemas.microsoft.com/office/powerpoint/2010/main" val="33231069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eorgia"/>
                <a:cs typeface="Georgia"/>
              </a:rPr>
              <a:t>Current Situation</a:t>
            </a:r>
            <a:endParaRPr lang="en-US" b="1" dirty="0">
              <a:latin typeface="Georgia"/>
              <a:cs typeface="Georgia"/>
            </a:endParaRPr>
          </a:p>
        </p:txBody>
      </p:sp>
      <p:sp>
        <p:nvSpPr>
          <p:cNvPr id="3" name="Content Placeholder 2"/>
          <p:cNvSpPr>
            <a:spLocks noGrp="1"/>
          </p:cNvSpPr>
          <p:nvPr>
            <p:ph idx="1"/>
          </p:nvPr>
        </p:nvSpPr>
        <p:spPr>
          <a:xfrm>
            <a:off x="457200" y="1600200"/>
            <a:ext cx="8458200" cy="4724400"/>
          </a:xfrm>
        </p:spPr>
        <p:txBody>
          <a:bodyPr>
            <a:normAutofit/>
          </a:bodyPr>
          <a:lstStyle/>
          <a:p>
            <a:r>
              <a:rPr lang="en-US" dirty="0" smtClean="0">
                <a:solidFill>
                  <a:srgbClr val="000000"/>
                </a:solidFill>
                <a:latin typeface="Georgia"/>
                <a:cs typeface="Georgia"/>
              </a:rPr>
              <a:t>Relative to areas without them, areas with medical marijuana “dispensaries” connected to crime, youth access, and increased abuse.</a:t>
            </a:r>
          </a:p>
          <a:p>
            <a:endParaRPr lang="en-US" dirty="0">
              <a:solidFill>
                <a:srgbClr val="000000"/>
              </a:solidFill>
              <a:latin typeface="Georgia"/>
              <a:cs typeface="Georgia"/>
            </a:endParaRPr>
          </a:p>
          <a:p>
            <a:r>
              <a:rPr lang="en-US" dirty="0" smtClean="0">
                <a:solidFill>
                  <a:srgbClr val="000000"/>
                </a:solidFill>
                <a:latin typeface="Georgia"/>
                <a:cs typeface="Georgia"/>
              </a:rPr>
              <a:t>Voting on medicine? Bypassing scientific, FDA process, in favor of larger political and legalization agendas.</a:t>
            </a:r>
          </a:p>
          <a:p>
            <a:endParaRPr lang="en-US" dirty="0">
              <a:solidFill>
                <a:srgbClr val="000000"/>
              </a:solidFill>
              <a:latin typeface="Georgia"/>
              <a:cs typeface="Georgia"/>
            </a:endParaRPr>
          </a:p>
          <a:p>
            <a:r>
              <a:rPr lang="en-US" dirty="0" smtClean="0">
                <a:solidFill>
                  <a:srgbClr val="000000"/>
                </a:solidFill>
                <a:latin typeface="Georgia"/>
                <a:cs typeface="Georgia"/>
              </a:rPr>
              <a:t>Most major medical groups oppose state-based smoked marijuana as medicine (</a:t>
            </a:r>
            <a:r>
              <a:rPr lang="en-US" dirty="0" err="1" smtClean="0">
                <a:solidFill>
                  <a:srgbClr val="000000"/>
                </a:solidFill>
                <a:latin typeface="Georgia"/>
                <a:cs typeface="Georgia"/>
              </a:rPr>
              <a:t>eg</a:t>
            </a:r>
            <a:r>
              <a:rPr lang="en-US" dirty="0" smtClean="0">
                <a:solidFill>
                  <a:srgbClr val="000000"/>
                </a:solidFill>
                <a:latin typeface="Georgia"/>
                <a:cs typeface="Georgia"/>
              </a:rPr>
              <a:t> AMA, ACS)</a:t>
            </a:r>
            <a:r>
              <a:rPr lang="en-US" sz="2200" dirty="0" smtClean="0">
                <a:solidFill>
                  <a:srgbClr val="000000"/>
                </a:solidFill>
                <a:latin typeface="Georgia"/>
                <a:cs typeface="Georgia"/>
              </a:rPr>
              <a:t>.</a:t>
            </a:r>
          </a:p>
          <a:p>
            <a:endParaRPr lang="en-US" dirty="0" smtClean="0">
              <a:solidFill>
                <a:srgbClr val="000000"/>
              </a:solidFill>
              <a:latin typeface="Georgia"/>
              <a:cs typeface="Georgia"/>
            </a:endParaRPr>
          </a:p>
          <a:p>
            <a:pPr marL="0" indent="0">
              <a:buNone/>
            </a:pPr>
            <a:endParaRPr lang="en-US" dirty="0" smtClean="0">
              <a:solidFill>
                <a:srgbClr val="000000"/>
              </a:solidFill>
              <a:latin typeface="Georgia"/>
              <a:cs typeface="Georgia"/>
            </a:endParaRPr>
          </a:p>
          <a:p>
            <a:endParaRPr lang="en-US" dirty="0" smtClean="0">
              <a:solidFill>
                <a:srgbClr val="000000"/>
              </a:solidFill>
              <a:latin typeface="Georgia"/>
              <a:cs typeface="Georgia"/>
            </a:endParaRPr>
          </a:p>
          <a:p>
            <a:endParaRPr lang="en-US" dirty="0" smtClean="0">
              <a:solidFill>
                <a:srgbClr val="000000"/>
              </a:solidFill>
              <a:latin typeface="Georgia"/>
              <a:cs typeface="Georgia"/>
            </a:endParaRPr>
          </a:p>
          <a:p>
            <a:endParaRPr lang="en-US" dirty="0">
              <a:solidFill>
                <a:srgbClr val="000000"/>
              </a:solidFill>
              <a:latin typeface="Georgia"/>
              <a:cs typeface="Georgia"/>
            </a:endParaRPr>
          </a:p>
        </p:txBody>
      </p:sp>
    </p:spTree>
    <p:extLst>
      <p:ext uri="{BB962C8B-B14F-4D97-AF65-F5344CB8AC3E}">
        <p14:creationId xmlns:p14="http://schemas.microsoft.com/office/powerpoint/2010/main" val="285778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207107430"/>
              </p:ext>
            </p:extLst>
          </p:nvPr>
        </p:nvGraphicFramePr>
        <p:xfrm>
          <a:off x="1"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AutoShape 4"/>
          <p:cNvSpPr>
            <a:spLocks noChangeArrowheads="1"/>
          </p:cNvSpPr>
          <p:nvPr/>
        </p:nvSpPr>
        <p:spPr bwMode="auto">
          <a:xfrm>
            <a:off x="4114800" y="2133600"/>
            <a:ext cx="1524000" cy="838200"/>
          </a:xfrm>
          <a:prstGeom prst="wedgeRectCallout">
            <a:avLst>
              <a:gd name="adj1" fmla="val 74610"/>
              <a:gd name="adj2" fmla="val 114594"/>
            </a:avLst>
          </a:prstGeom>
          <a:solidFill>
            <a:srgbClr val="C0504D"/>
          </a:solidFill>
          <a:ln w="9525">
            <a:solidFill>
              <a:schemeClr val="tx1"/>
            </a:solidFill>
            <a:miter lim="800000"/>
            <a:headEnd/>
            <a:tailEnd/>
          </a:ln>
          <a:effectLst/>
        </p:spPr>
        <p:txBody>
          <a:bodyPr/>
          <a:lstStyle/>
          <a:p>
            <a:pPr algn="ctr"/>
            <a:r>
              <a:rPr lang="en-US" sz="1600" dirty="0" smtClean="0">
                <a:solidFill>
                  <a:schemeClr val="bg1"/>
                </a:solidFill>
                <a:latin typeface="Georgia"/>
                <a:cs typeface="Georgia"/>
              </a:rPr>
              <a:t>Psychoactive Ingredient</a:t>
            </a:r>
            <a:endParaRPr lang="en-US" sz="1600" dirty="0">
              <a:solidFill>
                <a:schemeClr val="bg1"/>
              </a:solidFill>
              <a:latin typeface="Georgia"/>
              <a:cs typeface="Georgia"/>
            </a:endParaRPr>
          </a:p>
        </p:txBody>
      </p:sp>
    </p:spTree>
    <p:extLst>
      <p:ext uri="{BB962C8B-B14F-4D97-AF65-F5344CB8AC3E}">
        <p14:creationId xmlns:p14="http://schemas.microsoft.com/office/powerpoint/2010/main" val="28731952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6026266"/>
          </a:xfrm>
          <a:prstGeom prst="rect">
            <a:avLst/>
          </a:prstGeom>
        </p:spPr>
        <p:txBody>
          <a:bodyPr wrap="square">
            <a:spAutoFit/>
          </a:bodyPr>
          <a:lstStyle/>
          <a:p>
            <a:pPr>
              <a:lnSpc>
                <a:spcPct val="80000"/>
              </a:lnSpc>
            </a:pPr>
            <a:r>
              <a:rPr lang="en-US" sz="4800" b="1" dirty="0" smtClean="0">
                <a:latin typeface="Georgia" pitchFamily="18" charset="0"/>
              </a:rPr>
              <a:t>This </a:t>
            </a:r>
            <a:r>
              <a:rPr lang="en-US" sz="4800" b="1" dirty="0">
                <a:latin typeface="Georgia" pitchFamily="18" charset="0"/>
              </a:rPr>
              <a:t>doesn’t mean that components </a:t>
            </a:r>
            <a:endParaRPr lang="en-US" sz="4800" b="1" dirty="0" smtClean="0">
              <a:latin typeface="Georgia" pitchFamily="18" charset="0"/>
            </a:endParaRPr>
          </a:p>
          <a:p>
            <a:pPr>
              <a:lnSpc>
                <a:spcPct val="80000"/>
              </a:lnSpc>
            </a:pPr>
            <a:r>
              <a:rPr lang="en-US" sz="4800" b="1" dirty="0" smtClean="0">
                <a:latin typeface="Georgia" pitchFamily="18" charset="0"/>
              </a:rPr>
              <a:t>in </a:t>
            </a:r>
            <a:r>
              <a:rPr lang="en-US" sz="4800" b="1" dirty="0">
                <a:latin typeface="Georgia" pitchFamily="18" charset="0"/>
              </a:rPr>
              <a:t>marijuana </a:t>
            </a:r>
            <a:r>
              <a:rPr lang="en-US" sz="4800" b="1" dirty="0" smtClean="0">
                <a:latin typeface="Georgia" pitchFamily="18" charset="0"/>
              </a:rPr>
              <a:t>do </a:t>
            </a:r>
            <a:r>
              <a:rPr lang="en-US" sz="4800" b="1" dirty="0">
                <a:latin typeface="Georgia" pitchFamily="18" charset="0"/>
              </a:rPr>
              <a:t>not have medical properties</a:t>
            </a:r>
            <a:r>
              <a:rPr lang="en-US" sz="4800" b="1" dirty="0" smtClean="0">
                <a:latin typeface="Georgia" pitchFamily="18" charset="0"/>
              </a:rPr>
              <a:t>.</a:t>
            </a:r>
            <a:endParaRPr lang="en-US" sz="4800" b="1" dirty="0">
              <a:latin typeface="Georgia" pitchFamily="18" charset="0"/>
            </a:endParaRPr>
          </a:p>
          <a:p>
            <a:pPr>
              <a:lnSpc>
                <a:spcPct val="80000"/>
              </a:lnSpc>
            </a:pPr>
            <a:endParaRPr lang="en-US" sz="4800" b="1" dirty="0">
              <a:latin typeface="Georgia" pitchFamily="18" charset="0"/>
            </a:endParaRPr>
          </a:p>
          <a:p>
            <a:pPr>
              <a:lnSpc>
                <a:spcPct val="80000"/>
              </a:lnSpc>
            </a:pPr>
            <a:r>
              <a:rPr lang="en-US" sz="4800" b="1" dirty="0">
                <a:solidFill>
                  <a:schemeClr val="accent6"/>
                </a:solidFill>
                <a:latin typeface="Georgia" pitchFamily="18" charset="0"/>
              </a:rPr>
              <a:t>These are being </a:t>
            </a:r>
            <a:r>
              <a:rPr lang="en-US" sz="4800" b="1" dirty="0" smtClean="0">
                <a:solidFill>
                  <a:schemeClr val="accent6"/>
                </a:solidFill>
                <a:latin typeface="Georgia" pitchFamily="18" charset="0"/>
              </a:rPr>
              <a:t>scientifically developed.</a:t>
            </a:r>
          </a:p>
          <a:p>
            <a:pPr>
              <a:lnSpc>
                <a:spcPct val="80000"/>
              </a:lnSpc>
            </a:pPr>
            <a:endParaRPr lang="en-US" sz="4800" b="1" dirty="0">
              <a:solidFill>
                <a:schemeClr val="accent6"/>
              </a:solidFill>
              <a:latin typeface="Georgia" pitchFamily="18" charset="0"/>
            </a:endParaRPr>
          </a:p>
          <a:p>
            <a:pPr>
              <a:lnSpc>
                <a:spcPct val="80000"/>
              </a:lnSpc>
            </a:pPr>
            <a:r>
              <a:rPr lang="en-US" sz="4800" b="1" i="1" dirty="0" smtClean="0">
                <a:solidFill>
                  <a:srgbClr val="800000"/>
                </a:solidFill>
                <a:latin typeface="Georgia" pitchFamily="18" charset="0"/>
              </a:rPr>
              <a:t>However, the process should be improved.</a:t>
            </a:r>
            <a:endParaRPr lang="en-US" sz="4800" b="1" i="1" dirty="0">
              <a:solidFill>
                <a:srgbClr val="800000"/>
              </a:solidFill>
              <a:latin typeface="Georgia" pitchFamily="18" charset="0"/>
            </a:endParaRPr>
          </a:p>
        </p:txBody>
      </p:sp>
      <p:sp>
        <p:nvSpPr>
          <p:cNvPr id="3" name="Slide Number Placeholder 2"/>
          <p:cNvSpPr>
            <a:spLocks noGrp="1"/>
          </p:cNvSpPr>
          <p:nvPr>
            <p:ph type="sldNum" sz="quarter" idx="12"/>
          </p:nvPr>
        </p:nvSpPr>
        <p:spPr/>
        <p:txBody>
          <a:bodyPr/>
          <a:lstStyle/>
          <a:p>
            <a:fld id="{4226F133-244D-4A4C-B618-CB5A3EE004CC}" type="slidenum">
              <a:rPr lang="en-US" smtClean="0"/>
              <a:pPr/>
              <a:t>50</a:t>
            </a:fld>
            <a:endParaRPr lang="en-US" dirty="0"/>
          </a:p>
        </p:txBody>
      </p:sp>
    </p:spTree>
    <p:extLst>
      <p:ext uri="{BB962C8B-B14F-4D97-AF65-F5344CB8AC3E}">
        <p14:creationId xmlns:p14="http://schemas.microsoft.com/office/powerpoint/2010/main" val="13689951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1200329"/>
          </a:xfrm>
          <a:prstGeom prst="rect">
            <a:avLst/>
          </a:prstGeom>
          <a:noFill/>
        </p:spPr>
        <p:txBody>
          <a:bodyPr wrap="square" rtlCol="0">
            <a:spAutoFit/>
          </a:bodyPr>
          <a:lstStyle/>
          <a:p>
            <a:pPr algn="ctr"/>
            <a:r>
              <a:rPr lang="en-US" sz="3600" b="1" dirty="0" smtClean="0">
                <a:latin typeface="Georgia" pitchFamily="18" charset="0"/>
              </a:rPr>
              <a:t>Cannabis-Based Medicines</a:t>
            </a:r>
          </a:p>
          <a:p>
            <a:endParaRPr lang="en-US" sz="3600" b="1" dirty="0" smtClean="0">
              <a:solidFill>
                <a:srgbClr val="FFFF00"/>
              </a:solidFill>
              <a:latin typeface="Georgia"/>
              <a:cs typeface="Georgia"/>
            </a:endParaRPr>
          </a:p>
        </p:txBody>
      </p:sp>
      <p:sp>
        <p:nvSpPr>
          <p:cNvPr id="5" name="Rectangle 4"/>
          <p:cNvSpPr/>
          <p:nvPr/>
        </p:nvSpPr>
        <p:spPr>
          <a:xfrm>
            <a:off x="228600" y="1082060"/>
            <a:ext cx="4724400" cy="5406608"/>
          </a:xfrm>
          <a:prstGeom prst="rect">
            <a:avLst/>
          </a:prstGeom>
        </p:spPr>
        <p:txBody>
          <a:bodyPr wrap="square">
            <a:spAutoFit/>
          </a:bodyPr>
          <a:lstStyle/>
          <a:p>
            <a:pPr>
              <a:lnSpc>
                <a:spcPts val="2000"/>
              </a:lnSpc>
              <a:tabLst>
                <a:tab pos="241300" algn="l"/>
                <a:tab pos="241300" algn="l"/>
                <a:tab pos="241300" algn="l"/>
                <a:tab pos="241300" algn="l"/>
                <a:tab pos="241300" algn="l"/>
              </a:tabLst>
            </a:pPr>
            <a:endParaRPr lang="en-CA" sz="2400" dirty="0" smtClean="0">
              <a:latin typeface="Georgia" pitchFamily="18" charset="0"/>
              <a:cs typeface="Arial Unicode MS"/>
            </a:endParaRPr>
          </a:p>
          <a:p>
            <a:pPr marL="342900" indent="-342900">
              <a:buFont typeface="Arial" pitchFamily="34" charset="0"/>
              <a:buChar char="•"/>
              <a:tabLst>
                <a:tab pos="241300" algn="l"/>
                <a:tab pos="241300" algn="l"/>
                <a:tab pos="241300" algn="l"/>
                <a:tab pos="241300" algn="l"/>
                <a:tab pos="241300" algn="l"/>
              </a:tabLst>
            </a:pPr>
            <a:r>
              <a:rPr lang="en-CA" sz="2400" dirty="0" smtClean="0">
                <a:latin typeface="Georgia" pitchFamily="18" charset="0"/>
                <a:cs typeface="Arial Unicode MS"/>
              </a:rPr>
              <a:t>Research on the efficacy of cannabinoids is not focused on raw/crude marijuana, but in the individual components that may have medical use.</a:t>
            </a:r>
          </a:p>
          <a:p>
            <a:pPr marL="342900" indent="-342900">
              <a:lnSpc>
                <a:spcPts val="2000"/>
              </a:lnSpc>
              <a:buFont typeface="Wingdings" charset="2"/>
              <a:buChar char="q"/>
              <a:tabLst>
                <a:tab pos="241300" algn="l"/>
                <a:tab pos="241300" algn="l"/>
                <a:tab pos="241300" algn="l"/>
                <a:tab pos="241300" algn="l"/>
                <a:tab pos="241300" algn="l"/>
              </a:tabLst>
            </a:pPr>
            <a:endParaRPr lang="en-CA" sz="2400" dirty="0" smtClean="0">
              <a:latin typeface="Georgia" pitchFamily="18" charset="0"/>
              <a:cs typeface="Arial Unicode MS"/>
            </a:endParaRPr>
          </a:p>
          <a:p>
            <a:pPr marL="342900" indent="-342900">
              <a:buFont typeface="Arial" pitchFamily="34" charset="0"/>
              <a:buChar char="•"/>
              <a:tabLst>
                <a:tab pos="241300" algn="l"/>
                <a:tab pos="241300" algn="l"/>
                <a:tab pos="241300" algn="l"/>
                <a:tab pos="241300" algn="l"/>
                <a:tab pos="241300" algn="l"/>
              </a:tabLst>
            </a:pPr>
            <a:r>
              <a:rPr lang="en-CA" sz="2400" i="1" dirty="0" err="1" smtClean="0">
                <a:latin typeface="Georgia" pitchFamily="18" charset="0"/>
                <a:cs typeface="Arial Unicode MS"/>
              </a:rPr>
              <a:t>Sativex</a:t>
            </a:r>
            <a:r>
              <a:rPr lang="en-CA" sz="2400" dirty="0" smtClean="0">
                <a:latin typeface="Georgia" pitchFamily="18" charset="0"/>
                <a:cs typeface="Arial Unicode MS"/>
              </a:rPr>
              <a:t> is in the process of being studied</a:t>
            </a:r>
          </a:p>
          <a:p>
            <a:pPr marL="342900" indent="-342900">
              <a:buFont typeface="Arial" pitchFamily="34" charset="0"/>
              <a:buChar char="•"/>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buFont typeface="Arial" pitchFamily="34" charset="0"/>
              <a:buChar char="•"/>
              <a:tabLst>
                <a:tab pos="241300" algn="l"/>
                <a:tab pos="241300" algn="l"/>
                <a:tab pos="241300" algn="l"/>
                <a:tab pos="241300" algn="l"/>
                <a:tab pos="241300" algn="l"/>
              </a:tabLst>
            </a:pPr>
            <a:r>
              <a:rPr lang="en-CA" sz="2400" dirty="0" smtClean="0">
                <a:latin typeface="Georgia" pitchFamily="18" charset="0"/>
                <a:cs typeface="Arial Unicode MS"/>
              </a:rPr>
              <a:t>Approved in Canada and across Europe</a:t>
            </a:r>
          </a:p>
          <a:p>
            <a:pPr marL="342900" indent="-342900">
              <a:buFont typeface="Arial" pitchFamily="34" charset="0"/>
              <a:buChar char="•"/>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buFont typeface="Arial" pitchFamily="34" charset="0"/>
              <a:buChar char="•"/>
              <a:tabLst>
                <a:tab pos="241300" algn="l"/>
                <a:tab pos="241300" algn="l"/>
                <a:tab pos="241300" algn="l"/>
                <a:tab pos="241300" algn="l"/>
                <a:tab pos="241300" algn="l"/>
              </a:tabLst>
            </a:pPr>
            <a:r>
              <a:rPr lang="en-CA" sz="2400" dirty="0" smtClean="0">
                <a:latin typeface="Georgia" pitchFamily="18" charset="0"/>
                <a:cs typeface="Arial Unicode MS"/>
              </a:rPr>
              <a:t>Administered via an oral mouth spray, THC:CBD - 1:1</a:t>
            </a:r>
          </a:p>
        </p:txBody>
      </p:sp>
      <p:pic>
        <p:nvPicPr>
          <p:cNvPr id="6" name="Picture 5"/>
          <p:cNvPicPr>
            <a:picLocks noChangeAspect="1"/>
          </p:cNvPicPr>
          <p:nvPr/>
        </p:nvPicPr>
        <p:blipFill>
          <a:blip r:embed="rId2" cstate="print"/>
          <a:stretch>
            <a:fillRect/>
          </a:stretch>
        </p:blipFill>
        <p:spPr>
          <a:xfrm>
            <a:off x="5333999" y="1532986"/>
            <a:ext cx="3335751" cy="3711610"/>
          </a:xfrm>
          <a:prstGeom prst="rect">
            <a:avLst/>
          </a:prstGeom>
        </p:spPr>
      </p:pic>
      <p:sp>
        <p:nvSpPr>
          <p:cNvPr id="7" name="Slide Number Placeholder 6"/>
          <p:cNvSpPr>
            <a:spLocks noGrp="1"/>
          </p:cNvSpPr>
          <p:nvPr>
            <p:ph type="sldNum" sz="quarter" idx="12"/>
          </p:nvPr>
        </p:nvSpPr>
        <p:spPr/>
        <p:txBody>
          <a:bodyPr/>
          <a:lstStyle/>
          <a:p>
            <a:fld id="{4226F133-244D-4A4C-B618-CB5A3EE004CC}" type="slidenum">
              <a:rPr lang="en-US" smtClean="0"/>
              <a:pPr/>
              <a:t>51</a:t>
            </a:fld>
            <a:endParaRPr lang="en-US" dirty="0"/>
          </a:p>
        </p:txBody>
      </p:sp>
    </p:spTree>
    <p:extLst>
      <p:ext uri="{BB962C8B-B14F-4D97-AF65-F5344CB8AC3E}">
        <p14:creationId xmlns:p14="http://schemas.microsoft.com/office/powerpoint/2010/main" val="2246921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8458200" cy="4253472"/>
          </a:xfrm>
          <a:prstGeom prst="rect">
            <a:avLst/>
          </a:prstGeom>
        </p:spPr>
        <p:txBody>
          <a:bodyPr wrap="square">
            <a:spAutoFit/>
          </a:bodyPr>
          <a:lstStyle/>
          <a:p>
            <a:pPr>
              <a:lnSpc>
                <a:spcPct val="80000"/>
              </a:lnSpc>
            </a:pPr>
            <a:r>
              <a:rPr lang="en-US" sz="4800" b="1" dirty="0" smtClean="0">
                <a:latin typeface="Georgia" pitchFamily="18" charset="0"/>
              </a:rPr>
              <a:t>We don’t smoke opium to benefit from morphine.</a:t>
            </a:r>
          </a:p>
          <a:p>
            <a:pPr>
              <a:lnSpc>
                <a:spcPct val="80000"/>
              </a:lnSpc>
            </a:pPr>
            <a:endParaRPr lang="en-US" sz="4800" b="1" dirty="0">
              <a:latin typeface="Georgia" pitchFamily="18" charset="0"/>
            </a:endParaRPr>
          </a:p>
          <a:p>
            <a:pPr>
              <a:lnSpc>
                <a:spcPct val="80000"/>
              </a:lnSpc>
            </a:pPr>
            <a:endParaRPr lang="en-US" sz="4800" b="1" dirty="0">
              <a:latin typeface="Georgia" pitchFamily="18" charset="0"/>
            </a:endParaRPr>
          </a:p>
          <a:p>
            <a:pPr>
              <a:lnSpc>
                <a:spcPct val="80000"/>
              </a:lnSpc>
            </a:pPr>
            <a:r>
              <a:rPr lang="en-US" sz="4800" b="1" dirty="0" smtClean="0">
                <a:solidFill>
                  <a:schemeClr val="accent6"/>
                </a:solidFill>
                <a:latin typeface="Georgia" pitchFamily="18" charset="0"/>
              </a:rPr>
              <a:t>So we don’t need to smoke marijuana to receive its potential benefits.</a:t>
            </a:r>
            <a:endParaRPr lang="en-US" sz="4800" b="1" i="1" dirty="0">
              <a:solidFill>
                <a:srgbClr val="800000"/>
              </a:solidFill>
              <a:latin typeface="Georgia" pitchFamily="18" charset="0"/>
            </a:endParaRPr>
          </a:p>
        </p:txBody>
      </p:sp>
      <p:sp>
        <p:nvSpPr>
          <p:cNvPr id="3" name="Slide Number Placeholder 2"/>
          <p:cNvSpPr>
            <a:spLocks noGrp="1"/>
          </p:cNvSpPr>
          <p:nvPr>
            <p:ph type="sldNum" sz="quarter" idx="12"/>
          </p:nvPr>
        </p:nvSpPr>
        <p:spPr/>
        <p:txBody>
          <a:bodyPr/>
          <a:lstStyle/>
          <a:p>
            <a:fld id="{4226F133-244D-4A4C-B618-CB5A3EE004CC}" type="slidenum">
              <a:rPr lang="en-US" smtClean="0"/>
              <a:pPr/>
              <a:t>52</a:t>
            </a:fld>
            <a:endParaRPr lang="en-US" dirty="0"/>
          </a:p>
        </p:txBody>
      </p:sp>
    </p:spTree>
    <p:extLst>
      <p:ext uri="{BB962C8B-B14F-4D97-AF65-F5344CB8AC3E}">
        <p14:creationId xmlns:p14="http://schemas.microsoft.com/office/powerpoint/2010/main" val="9684379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53</a:t>
            </a:fld>
            <a:endParaRPr lang="en-US" dirty="0"/>
          </a:p>
        </p:txBody>
      </p:sp>
      <p:sp>
        <p:nvSpPr>
          <p:cNvPr id="3" name="Rectangle 2"/>
          <p:cNvSpPr/>
          <p:nvPr/>
        </p:nvSpPr>
        <p:spPr>
          <a:xfrm>
            <a:off x="152400" y="381000"/>
            <a:ext cx="8839200" cy="6863418"/>
          </a:xfrm>
          <a:prstGeom prst="rect">
            <a:avLst/>
          </a:prstGeom>
        </p:spPr>
        <p:txBody>
          <a:bodyPr wrap="square">
            <a:spAutoFit/>
          </a:bodyPr>
          <a:lstStyle/>
          <a:p>
            <a:pPr algn="ctr"/>
            <a:r>
              <a:rPr lang="en-US" sz="3600" b="1" u="sng" dirty="0" smtClean="0">
                <a:solidFill>
                  <a:srgbClr val="000000"/>
                </a:solidFill>
                <a:latin typeface="Georgia"/>
                <a:cs typeface="Georgia"/>
              </a:rPr>
              <a:t>We need to decrease access and availability</a:t>
            </a:r>
            <a:r>
              <a:rPr lang="en-US" sz="3600" b="1" dirty="0" smtClean="0">
                <a:solidFill>
                  <a:srgbClr val="000000"/>
                </a:solidFill>
                <a:latin typeface="Georgia"/>
                <a:cs typeface="Georgia"/>
              </a:rPr>
              <a:t>. </a:t>
            </a:r>
          </a:p>
          <a:p>
            <a:pPr algn="ctr"/>
            <a:r>
              <a:rPr lang="en-US" sz="3600" b="1" dirty="0" smtClean="0">
                <a:solidFill>
                  <a:srgbClr val="FF0000"/>
                </a:solidFill>
                <a:latin typeface="Georgia"/>
                <a:cs typeface="Georgia"/>
              </a:rPr>
              <a:t>So, a smart approach might look like this:</a:t>
            </a:r>
            <a:endParaRPr lang="en-US" sz="1600" dirty="0" smtClean="0">
              <a:solidFill>
                <a:srgbClr val="FF0000"/>
              </a:solidFill>
              <a:latin typeface="Georgia"/>
              <a:cs typeface="Georgia"/>
            </a:endParaRPr>
          </a:p>
          <a:p>
            <a:pPr marL="457200" indent="-457200">
              <a:buFont typeface="Arial"/>
              <a:buChar char="•"/>
            </a:pPr>
            <a:r>
              <a:rPr lang="en-US" sz="2600" dirty="0" smtClean="0">
                <a:latin typeface="Georgia"/>
                <a:cs typeface="Georgia"/>
              </a:rPr>
              <a:t>Increased community</a:t>
            </a:r>
            <a:r>
              <a:rPr lang="en-US" sz="2600" dirty="0">
                <a:latin typeface="Georgia"/>
                <a:cs typeface="Georgia"/>
              </a:rPr>
              <a:t>-based </a:t>
            </a:r>
            <a:r>
              <a:rPr lang="en-US" sz="2600" dirty="0" smtClean="0">
                <a:latin typeface="Georgia"/>
                <a:cs typeface="Georgia"/>
              </a:rPr>
              <a:t>prevention through community coalitions </a:t>
            </a:r>
            <a:r>
              <a:rPr lang="en-US" sz="2600" dirty="0">
                <a:latin typeface="Georgia"/>
                <a:cs typeface="Georgia"/>
              </a:rPr>
              <a:t>to empower </a:t>
            </a:r>
            <a:r>
              <a:rPr lang="en-US" sz="2600" dirty="0" smtClean="0">
                <a:latin typeface="Georgia"/>
                <a:cs typeface="Georgia"/>
              </a:rPr>
              <a:t>schools, parents</a:t>
            </a:r>
            <a:r>
              <a:rPr lang="en-US" sz="2600" dirty="0">
                <a:latin typeface="Georgia"/>
                <a:cs typeface="Georgia"/>
              </a:rPr>
              <a:t>, physicians and other health care professionals to prevent marijuana use among </a:t>
            </a:r>
            <a:r>
              <a:rPr lang="en-US" sz="2600" dirty="0" smtClean="0">
                <a:latin typeface="Georgia"/>
                <a:cs typeface="Georgia"/>
              </a:rPr>
              <a:t>youth</a:t>
            </a:r>
          </a:p>
          <a:p>
            <a:pPr marL="457200" indent="-457200">
              <a:buFont typeface="Arial"/>
              <a:buChar char="•"/>
            </a:pPr>
            <a:r>
              <a:rPr lang="en-US" sz="2600" dirty="0" smtClean="0">
                <a:latin typeface="Georgia"/>
                <a:cs typeface="Georgia"/>
              </a:rPr>
              <a:t>Increased </a:t>
            </a:r>
            <a:r>
              <a:rPr lang="en-US" sz="2600" dirty="0">
                <a:latin typeface="Georgia"/>
                <a:cs typeface="Georgia"/>
              </a:rPr>
              <a:t>screening and brief interventions in health care </a:t>
            </a:r>
            <a:r>
              <a:rPr lang="en-US" sz="2600" dirty="0" smtClean="0">
                <a:latin typeface="Georgia"/>
                <a:cs typeface="Georgia"/>
              </a:rPr>
              <a:t>settings</a:t>
            </a:r>
          </a:p>
          <a:p>
            <a:pPr marL="457200" indent="-457200">
              <a:buFont typeface="Arial"/>
              <a:buChar char="•"/>
            </a:pPr>
            <a:r>
              <a:rPr lang="en-US" sz="2600" dirty="0" smtClean="0">
                <a:latin typeface="Georgia"/>
                <a:cs typeface="Georgia"/>
              </a:rPr>
              <a:t>Increased access to treatment</a:t>
            </a:r>
          </a:p>
          <a:p>
            <a:pPr marL="457200" indent="-457200">
              <a:buFont typeface="Arial"/>
              <a:buChar char="•"/>
            </a:pPr>
            <a:r>
              <a:rPr lang="en-US" sz="2600" dirty="0" smtClean="0">
                <a:latin typeface="Georgia"/>
                <a:cs typeface="Georgia"/>
              </a:rPr>
              <a:t>Increased </a:t>
            </a:r>
            <a:r>
              <a:rPr lang="en-US" sz="2600" dirty="0">
                <a:latin typeface="Georgia"/>
                <a:cs typeface="Georgia"/>
              </a:rPr>
              <a:t>access to recovery-oriented services </a:t>
            </a:r>
            <a:endParaRPr lang="en-US" sz="2600" dirty="0" smtClean="0">
              <a:latin typeface="Georgia"/>
              <a:cs typeface="Georgia"/>
            </a:endParaRPr>
          </a:p>
          <a:p>
            <a:pPr marL="457200" indent="-457200">
              <a:buFont typeface="Arial"/>
              <a:buChar char="•"/>
            </a:pPr>
            <a:r>
              <a:rPr lang="en-US" sz="2600" dirty="0" smtClean="0">
                <a:latin typeface="Georgia"/>
                <a:cs typeface="Georgia"/>
              </a:rPr>
              <a:t>Greater </a:t>
            </a:r>
            <a:r>
              <a:rPr lang="en-US" sz="2600" dirty="0">
                <a:latin typeface="Georgia"/>
                <a:cs typeface="Georgia"/>
              </a:rPr>
              <a:t>number of drug treatment courts and HOPE Probation </a:t>
            </a:r>
            <a:r>
              <a:rPr lang="en-US" sz="2600" dirty="0" smtClean="0">
                <a:latin typeface="Georgia"/>
                <a:cs typeface="Georgia"/>
              </a:rPr>
              <a:t>programs</a:t>
            </a:r>
          </a:p>
          <a:p>
            <a:r>
              <a:rPr lang="en-US" sz="3600" dirty="0">
                <a:latin typeface="Georgia"/>
                <a:cs typeface="Georgia"/>
              </a:rPr>
              <a:t> </a:t>
            </a:r>
          </a:p>
        </p:txBody>
      </p:sp>
    </p:spTree>
    <p:extLst>
      <p:ext uri="{BB962C8B-B14F-4D97-AF65-F5344CB8AC3E}">
        <p14:creationId xmlns:p14="http://schemas.microsoft.com/office/powerpoint/2010/main" val="18844945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47800"/>
            <a:ext cx="8991600" cy="4862870"/>
          </a:xfrm>
          <a:prstGeom prst="rect">
            <a:avLst/>
          </a:prstGeom>
        </p:spPr>
        <p:txBody>
          <a:bodyPr wrap="square">
            <a:spAutoFit/>
          </a:bodyPr>
          <a:lstStyle/>
          <a:p>
            <a:pPr algn="ctr">
              <a:defRPr/>
            </a:pPr>
            <a:endParaRPr lang="es-MX" sz="1600" b="1" dirty="0">
              <a:latin typeface="Calibri" pitchFamily="34" charset="0"/>
              <a:cs typeface="Calibri" pitchFamily="34" charset="0"/>
            </a:endParaRPr>
          </a:p>
          <a:p>
            <a:pPr algn="ctr">
              <a:defRPr/>
            </a:pPr>
            <a:r>
              <a:rPr lang="es-MX" sz="6600" b="1" dirty="0">
                <a:latin typeface="Georgia"/>
                <a:cs typeface="Georgia"/>
              </a:rPr>
              <a:t>Carmen Fernández Cáceres</a:t>
            </a:r>
          </a:p>
          <a:p>
            <a:pPr algn="ctr">
              <a:defRPr/>
            </a:pPr>
            <a:r>
              <a:rPr lang="es-MX" sz="5400" dirty="0">
                <a:latin typeface="Georgia"/>
                <a:cs typeface="Georgia"/>
              </a:rPr>
              <a:t>Director-General</a:t>
            </a:r>
          </a:p>
          <a:p>
            <a:pPr algn="ctr">
              <a:defRPr/>
            </a:pPr>
            <a:r>
              <a:rPr lang="es-MX" sz="5400" dirty="0">
                <a:latin typeface="Georgia"/>
                <a:cs typeface="Georgia"/>
              </a:rPr>
              <a:t>Centros de Integración Juvenil, A.C. </a:t>
            </a:r>
            <a:r>
              <a:rPr lang="es-MX" sz="5400" dirty="0" smtClean="0">
                <a:latin typeface="Georgia"/>
                <a:cs typeface="Georgia"/>
              </a:rPr>
              <a:t> (CIJ)</a:t>
            </a:r>
            <a:endParaRPr lang="es-MX" sz="5400" dirty="0">
              <a:latin typeface="Georgia"/>
              <a:cs typeface="Georgia"/>
            </a:endParaRPr>
          </a:p>
        </p:txBody>
      </p:sp>
    </p:spTree>
    <p:extLst>
      <p:ext uri="{BB962C8B-B14F-4D97-AF65-F5344CB8AC3E}">
        <p14:creationId xmlns:p14="http://schemas.microsoft.com/office/powerpoint/2010/main" val="361467664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1"/>
          <p:cNvSpPr>
            <a:spLocks noChangeArrowheads="1"/>
          </p:cNvSpPr>
          <p:nvPr/>
        </p:nvSpPr>
        <p:spPr bwMode="auto">
          <a:xfrm>
            <a:off x="0" y="2971800"/>
            <a:ext cx="184150" cy="369888"/>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wrap="none" anchor="ctr">
            <a:spAutoFit/>
          </a:bodyPr>
          <a:lstStyle/>
          <a:p>
            <a:pPr>
              <a:defRPr/>
            </a:pPr>
            <a:endParaRPr lang="es-MX" dirty="0">
              <a:latin typeface="Calibri" pitchFamily="34" charset="0"/>
            </a:endParaRPr>
          </a:p>
        </p:txBody>
      </p:sp>
      <p:pic>
        <p:nvPicPr>
          <p:cNvPr id="23" name="Picture 24" descr="Imagen4"/>
          <p:cNvPicPr>
            <a:picLocks noChangeAspect="1" noChangeArrowheads="1"/>
          </p:cNvPicPr>
          <p:nvPr/>
        </p:nvPicPr>
        <p:blipFill>
          <a:blip r:embed="rId2" cstate="print"/>
          <a:srcRect/>
          <a:stretch>
            <a:fillRect/>
          </a:stretch>
        </p:blipFill>
        <p:spPr bwMode="auto">
          <a:xfrm>
            <a:off x="-11385" y="4993588"/>
            <a:ext cx="2439083" cy="1895742"/>
          </a:xfrm>
          <a:prstGeom prst="rect">
            <a:avLst/>
          </a:prstGeom>
          <a:ln>
            <a:noFill/>
          </a:ln>
          <a:effectLst>
            <a:softEdge rad="112500"/>
          </a:effectLst>
        </p:spPr>
      </p:pic>
      <p:sp>
        <p:nvSpPr>
          <p:cNvPr id="11" name="Text Box 3"/>
          <p:cNvSpPr txBox="1">
            <a:spLocks noChangeArrowheads="1"/>
          </p:cNvSpPr>
          <p:nvPr/>
        </p:nvSpPr>
        <p:spPr bwMode="auto">
          <a:xfrm>
            <a:off x="1524000" y="0"/>
            <a:ext cx="5652120" cy="1415772"/>
          </a:xfrm>
          <a:prstGeom prst="rect">
            <a:avLst/>
          </a:prstGeom>
          <a:noFill/>
          <a:ln w="9525">
            <a:noFill/>
            <a:miter lim="800000"/>
            <a:headEnd/>
            <a:tailEnd/>
          </a:ln>
          <a:effectLst/>
        </p:spPr>
        <p:txBody>
          <a:bodyPr wrap="square">
            <a:spAutoFit/>
          </a:bodyPr>
          <a:lstStyle/>
          <a:p>
            <a:pPr algn="ctr">
              <a:spcBef>
                <a:spcPct val="50000"/>
              </a:spcBef>
              <a:defRPr/>
            </a:pPr>
            <a:r>
              <a:rPr lang="es-ES" sz="2800" b="1" dirty="0">
                <a:solidFill>
                  <a:srgbClr val="C00000"/>
                </a:solidFill>
                <a:effectLst>
                  <a:outerShdw blurRad="38100" dist="38100" dir="2700000" algn="tl">
                    <a:srgbClr val="000000">
                      <a:alpha val="43137"/>
                    </a:srgbClr>
                  </a:outerShdw>
                </a:effectLst>
                <a:latin typeface="Georgia"/>
                <a:cs typeface="Georgia"/>
              </a:rPr>
              <a:t>Centros de Integración Juvenil, A.C.</a:t>
            </a:r>
          </a:p>
          <a:p>
            <a:pPr algn="ctr">
              <a:spcBef>
                <a:spcPct val="50000"/>
              </a:spcBef>
              <a:defRPr/>
            </a:pPr>
            <a:r>
              <a:rPr lang="es-ES" sz="2000" b="1" i="1" dirty="0">
                <a:solidFill>
                  <a:srgbClr val="C00000"/>
                </a:solidFill>
                <a:effectLst>
                  <a:outerShdw blurRad="38100" dist="38100" dir="2700000" algn="tl">
                    <a:srgbClr val="000000">
                      <a:alpha val="43137"/>
                    </a:srgbClr>
                  </a:outerShdw>
                </a:effectLst>
                <a:latin typeface="Georgia"/>
                <a:cs typeface="Georgia"/>
              </a:rPr>
              <a:t>“</a:t>
            </a:r>
            <a:r>
              <a:rPr lang="es-ES" sz="2000" b="1" i="1" dirty="0" err="1">
                <a:solidFill>
                  <a:srgbClr val="C00000"/>
                </a:solidFill>
                <a:effectLst>
                  <a:outerShdw blurRad="38100" dist="38100" dir="2700000" algn="tl">
                    <a:srgbClr val="000000">
                      <a:alpha val="43137"/>
                    </a:srgbClr>
                  </a:outerShdw>
                </a:effectLst>
                <a:latin typeface="Georgia"/>
                <a:cs typeface="Georgia"/>
              </a:rPr>
              <a:t>To</a:t>
            </a:r>
            <a:r>
              <a:rPr lang="es-ES" sz="2000" b="1" i="1" dirty="0">
                <a:solidFill>
                  <a:srgbClr val="C00000"/>
                </a:solidFill>
                <a:effectLst>
                  <a:outerShdw blurRad="38100" dist="38100" dir="2700000" algn="tl">
                    <a:srgbClr val="000000">
                      <a:alpha val="43137"/>
                    </a:srgbClr>
                  </a:outerShdw>
                </a:effectLst>
                <a:latin typeface="Georgia"/>
                <a:cs typeface="Georgia"/>
              </a:rPr>
              <a:t> </a:t>
            </a:r>
            <a:r>
              <a:rPr lang="es-ES" sz="2000" b="1" i="1" dirty="0" err="1">
                <a:solidFill>
                  <a:srgbClr val="C00000"/>
                </a:solidFill>
                <a:effectLst>
                  <a:outerShdw blurRad="38100" dist="38100" dir="2700000" algn="tl">
                    <a:srgbClr val="000000">
                      <a:alpha val="43137"/>
                    </a:srgbClr>
                  </a:outerShdw>
                </a:effectLst>
                <a:latin typeface="Georgia"/>
                <a:cs typeface="Georgia"/>
              </a:rPr>
              <a:t>live</a:t>
            </a:r>
            <a:r>
              <a:rPr lang="es-ES" sz="2000" b="1" i="1" dirty="0">
                <a:solidFill>
                  <a:srgbClr val="C00000"/>
                </a:solidFill>
                <a:effectLst>
                  <a:outerShdw blurRad="38100" dist="38100" dir="2700000" algn="tl">
                    <a:srgbClr val="000000">
                      <a:alpha val="43137"/>
                    </a:srgbClr>
                  </a:outerShdw>
                </a:effectLst>
                <a:latin typeface="Georgia"/>
                <a:cs typeface="Georgia"/>
              </a:rPr>
              <a:t> </a:t>
            </a:r>
            <a:r>
              <a:rPr lang="es-ES" sz="2000" b="1" i="1" dirty="0" err="1">
                <a:solidFill>
                  <a:srgbClr val="C00000"/>
                </a:solidFill>
                <a:effectLst>
                  <a:outerShdw blurRad="38100" dist="38100" dir="2700000" algn="tl">
                    <a:srgbClr val="000000">
                      <a:alpha val="43137"/>
                    </a:srgbClr>
                  </a:outerShdw>
                </a:effectLst>
                <a:latin typeface="Georgia"/>
                <a:cs typeface="Georgia"/>
              </a:rPr>
              <a:t>without</a:t>
            </a:r>
            <a:r>
              <a:rPr lang="es-ES" sz="2000" b="1" i="1" dirty="0">
                <a:solidFill>
                  <a:srgbClr val="C00000"/>
                </a:solidFill>
                <a:effectLst>
                  <a:outerShdw blurRad="38100" dist="38100" dir="2700000" algn="tl">
                    <a:srgbClr val="000000">
                      <a:alpha val="43137"/>
                    </a:srgbClr>
                  </a:outerShdw>
                </a:effectLst>
                <a:latin typeface="Georgia"/>
                <a:cs typeface="Georgia"/>
              </a:rPr>
              <a:t> </a:t>
            </a:r>
            <a:r>
              <a:rPr lang="es-ES" sz="2000" b="1" i="1" dirty="0" err="1" smtClean="0">
                <a:solidFill>
                  <a:srgbClr val="C00000"/>
                </a:solidFill>
                <a:effectLst>
                  <a:outerShdw blurRad="38100" dist="38100" dir="2700000" algn="tl">
                    <a:srgbClr val="000000">
                      <a:alpha val="43137"/>
                    </a:srgbClr>
                  </a:outerShdw>
                </a:effectLst>
                <a:latin typeface="Georgia"/>
                <a:cs typeface="Georgia"/>
              </a:rPr>
              <a:t>addictions</a:t>
            </a:r>
            <a:r>
              <a:rPr lang="es-ES" sz="2000" b="1" i="1" dirty="0">
                <a:solidFill>
                  <a:srgbClr val="C00000"/>
                </a:solidFill>
                <a:effectLst>
                  <a:outerShdw blurRad="38100" dist="38100" dir="2700000" algn="tl">
                    <a:srgbClr val="000000">
                      <a:alpha val="43137"/>
                    </a:srgbClr>
                  </a:outerShdw>
                </a:effectLst>
                <a:latin typeface="Georgia"/>
                <a:cs typeface="Georgia"/>
              </a:rPr>
              <a:t>”</a:t>
            </a:r>
          </a:p>
        </p:txBody>
      </p:sp>
      <p:pic>
        <p:nvPicPr>
          <p:cNvPr id="6156" name="Picture 12" descr="C:\Documents and Settings\estherhc\Mis documentos\jesus cristina\Cristina\Fotos y ampliaciones\FACHADAS CIJ\Zamora\PICT0002.JPG"/>
          <p:cNvPicPr>
            <a:picLocks noChangeAspect="1" noChangeArrowheads="1"/>
          </p:cNvPicPr>
          <p:nvPr/>
        </p:nvPicPr>
        <p:blipFill>
          <a:blip r:embed="rId3" cstate="print"/>
          <a:srcRect/>
          <a:stretch>
            <a:fillRect/>
          </a:stretch>
        </p:blipFill>
        <p:spPr bwMode="auto">
          <a:xfrm>
            <a:off x="2195736" y="4992891"/>
            <a:ext cx="2928926" cy="1990432"/>
          </a:xfrm>
          <a:prstGeom prst="rect">
            <a:avLst/>
          </a:prstGeom>
          <a:ln>
            <a:noFill/>
          </a:ln>
          <a:effectLst>
            <a:softEdge rad="112500"/>
          </a:effectLst>
        </p:spPr>
      </p:pic>
      <p:sp>
        <p:nvSpPr>
          <p:cNvPr id="15" name="2 Marcador de contenido"/>
          <p:cNvSpPr>
            <a:spLocks noGrp="1"/>
          </p:cNvSpPr>
          <p:nvPr>
            <p:ph idx="1"/>
          </p:nvPr>
        </p:nvSpPr>
        <p:spPr>
          <a:xfrm>
            <a:off x="228600" y="1524000"/>
            <a:ext cx="7848872" cy="3422551"/>
          </a:xfrm>
        </p:spPr>
        <p:txBody>
          <a:bodyPr rtlCol="0">
            <a:noAutofit/>
          </a:bodyPr>
          <a:lstStyle/>
          <a:p>
            <a:pPr marL="363538" indent="-363538" eaLnBrk="1" fontAlgn="auto" hangingPunct="1">
              <a:lnSpc>
                <a:spcPct val="90000"/>
              </a:lnSpc>
              <a:spcAft>
                <a:spcPts val="0"/>
              </a:spcAft>
              <a:buSzPct val="120000"/>
              <a:buFont typeface="Arial" pitchFamily="34" charset="0"/>
              <a:buChar char="•"/>
              <a:defRPr/>
            </a:pPr>
            <a:r>
              <a:rPr lang="es-MX" sz="2800" i="1" dirty="0" smtClean="0">
                <a:solidFill>
                  <a:srgbClr val="000000"/>
                </a:solidFill>
                <a:effectLst>
                  <a:outerShdw blurRad="38100" dist="38100" dir="2700000" algn="tl">
                    <a:srgbClr val="000000">
                      <a:alpha val="43137"/>
                    </a:srgbClr>
                  </a:outerShdw>
                </a:effectLst>
                <a:latin typeface="Georgia"/>
                <a:cs typeface="Georgia"/>
              </a:rPr>
              <a:t>CIJ provided prevention and treatment services and makes research in addiction since 1969</a:t>
            </a:r>
          </a:p>
          <a:p>
            <a:pPr marL="363538" indent="-363538" eaLnBrk="1" fontAlgn="auto" hangingPunct="1">
              <a:lnSpc>
                <a:spcPct val="90000"/>
              </a:lnSpc>
              <a:spcAft>
                <a:spcPts val="0"/>
              </a:spcAft>
              <a:buSzPct val="120000"/>
              <a:buFont typeface="Arial" pitchFamily="34" charset="0"/>
              <a:buChar char="•"/>
              <a:defRPr/>
            </a:pPr>
            <a:r>
              <a:rPr lang="es-MX" sz="2800" i="1" dirty="0" smtClean="0">
                <a:solidFill>
                  <a:srgbClr val="000000"/>
                </a:solidFill>
                <a:effectLst>
                  <a:outerShdw blurRad="38100" dist="38100" dir="2700000" algn="tl">
                    <a:srgbClr val="000000">
                      <a:alpha val="43137"/>
                    </a:srgbClr>
                  </a:outerShdw>
                </a:effectLst>
                <a:latin typeface="Georgia"/>
                <a:cs typeface="Georgia"/>
              </a:rPr>
              <a:t>CIJ has an operative network of </a:t>
            </a:r>
            <a:r>
              <a:rPr lang="es-MX" sz="2800" b="1" i="1" dirty="0" smtClean="0">
                <a:solidFill>
                  <a:srgbClr val="000000"/>
                </a:solidFill>
                <a:effectLst>
                  <a:outerShdw blurRad="38100" dist="38100" dir="2700000" algn="tl">
                    <a:srgbClr val="000000">
                      <a:alpha val="43137"/>
                    </a:srgbClr>
                  </a:outerShdw>
                </a:effectLst>
                <a:latin typeface="Georgia"/>
                <a:cs typeface="Georgia"/>
              </a:rPr>
              <a:t>114 Centers</a:t>
            </a:r>
            <a:endParaRPr lang="es-MX" sz="2800" dirty="0">
              <a:solidFill>
                <a:srgbClr val="000000"/>
              </a:solidFill>
              <a:effectLst>
                <a:outerShdw blurRad="38100" dist="38100" dir="2700000" algn="tl">
                  <a:srgbClr val="000000">
                    <a:alpha val="43137"/>
                  </a:srgbClr>
                </a:outerShdw>
              </a:effectLst>
              <a:latin typeface="Georgia"/>
              <a:cs typeface="Georgia"/>
            </a:endParaRPr>
          </a:p>
          <a:p>
            <a:pPr marL="363538" indent="-363538" eaLnBrk="1" fontAlgn="auto" hangingPunct="1">
              <a:lnSpc>
                <a:spcPct val="90000"/>
              </a:lnSpc>
              <a:spcAft>
                <a:spcPts val="0"/>
              </a:spcAft>
              <a:buSzPct val="120000"/>
              <a:buFont typeface="Arial" pitchFamily="34" charset="0"/>
              <a:buChar char="•"/>
              <a:defRPr/>
            </a:pPr>
            <a:r>
              <a:rPr lang="es-MX" sz="2800" i="1" dirty="0" smtClean="0">
                <a:solidFill>
                  <a:srgbClr val="000000"/>
                </a:solidFill>
                <a:effectLst>
                  <a:outerShdw blurRad="38100" dist="38100" dir="2700000" algn="tl">
                    <a:srgbClr val="000000">
                      <a:alpha val="43137"/>
                    </a:srgbClr>
                  </a:outerShdw>
                </a:effectLst>
                <a:latin typeface="Georgia"/>
                <a:cs typeface="Georgia"/>
              </a:rPr>
              <a:t>During 2012 our coverage was for</a:t>
            </a:r>
            <a:r>
              <a:rPr lang="es-MX" sz="2800" u="sng" dirty="0" smtClean="0">
                <a:solidFill>
                  <a:srgbClr val="000000"/>
                </a:solidFill>
                <a:effectLst>
                  <a:outerShdw blurRad="38100" dist="38100" dir="2700000" algn="tl">
                    <a:srgbClr val="000000">
                      <a:alpha val="43137"/>
                    </a:srgbClr>
                  </a:outerShdw>
                </a:effectLst>
                <a:latin typeface="Georgia"/>
                <a:cs typeface="Georgia"/>
              </a:rPr>
              <a:t> 7,846,000 </a:t>
            </a:r>
            <a:r>
              <a:rPr lang="es-MX" sz="2800" i="1" dirty="0" smtClean="0">
                <a:solidFill>
                  <a:srgbClr val="000000"/>
                </a:solidFill>
                <a:effectLst>
                  <a:outerShdw blurRad="38100" dist="38100" dir="2700000" algn="tl">
                    <a:srgbClr val="000000">
                      <a:alpha val="43137"/>
                    </a:srgbClr>
                  </a:outerShdw>
                </a:effectLst>
                <a:latin typeface="Georgia"/>
                <a:cs typeface="Georgia"/>
              </a:rPr>
              <a:t>people</a:t>
            </a:r>
            <a:endParaRPr lang="es-MX" sz="2800" b="1" i="1" dirty="0" smtClean="0">
              <a:solidFill>
                <a:srgbClr val="000000"/>
              </a:solidFill>
              <a:effectLst>
                <a:outerShdw blurRad="38100" dist="38100" dir="2700000" algn="tl">
                  <a:srgbClr val="000000">
                    <a:alpha val="43137"/>
                  </a:srgbClr>
                </a:outerShdw>
              </a:effectLst>
              <a:latin typeface="Georgia"/>
              <a:cs typeface="Georgia"/>
            </a:endParaRPr>
          </a:p>
        </p:txBody>
      </p:sp>
      <p:pic>
        <p:nvPicPr>
          <p:cNvPr id="14" name="Picture 14"/>
          <p:cNvPicPr>
            <a:picLocks noChangeAspect="1" noChangeArrowheads="1"/>
          </p:cNvPicPr>
          <p:nvPr/>
        </p:nvPicPr>
        <p:blipFill>
          <a:blip r:embed="rId4" cstate="print"/>
          <a:srcRect/>
          <a:stretch>
            <a:fillRect/>
          </a:stretch>
        </p:blipFill>
        <p:spPr bwMode="auto">
          <a:xfrm>
            <a:off x="5921070" y="4846896"/>
            <a:ext cx="3331450" cy="2011103"/>
          </a:xfrm>
          <a:prstGeom prst="rect">
            <a:avLst/>
          </a:prstGeom>
          <a:ln>
            <a:noFill/>
          </a:ln>
          <a:effectLst>
            <a:softEdge rad="112500"/>
          </a:effectLst>
        </p:spPr>
      </p:pic>
      <p:pic>
        <p:nvPicPr>
          <p:cNvPr id="6157" name="Picture 13" descr="C:\Documents and Settings\estherhc\Mis documentos\jesus cristina\Cristina\Fotos y ampliaciones\Fotos U.Op\CIJ Oaxaca\CIJ OAXACA.jpg"/>
          <p:cNvPicPr>
            <a:picLocks noChangeAspect="1" noChangeArrowheads="1"/>
          </p:cNvPicPr>
          <p:nvPr/>
        </p:nvPicPr>
        <p:blipFill>
          <a:blip r:embed="rId5" cstate="print"/>
          <a:srcRect/>
          <a:stretch>
            <a:fillRect/>
          </a:stretch>
        </p:blipFill>
        <p:spPr bwMode="auto">
          <a:xfrm>
            <a:off x="4428787" y="4871901"/>
            <a:ext cx="2681472" cy="2017429"/>
          </a:xfrm>
          <a:prstGeom prst="rect">
            <a:avLst/>
          </a:prstGeom>
          <a:ln>
            <a:noFill/>
          </a:ln>
          <a:effectLst>
            <a:softEdge rad="112500"/>
          </a:effectLst>
        </p:spPr>
      </p:pic>
    </p:spTree>
    <p:extLst>
      <p:ext uri="{BB962C8B-B14F-4D97-AF65-F5344CB8AC3E}">
        <p14:creationId xmlns:p14="http://schemas.microsoft.com/office/powerpoint/2010/main" val="34762374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51720" y="1268760"/>
            <a:ext cx="6701656" cy="4675436"/>
            <a:chOff x="2190824" y="1346200"/>
            <a:chExt cx="6701656" cy="4675436"/>
          </a:xfrm>
        </p:grpSpPr>
        <p:graphicFrame>
          <p:nvGraphicFramePr>
            <p:cNvPr id="47106" name="3 Gráfico"/>
            <p:cNvGraphicFramePr>
              <a:graphicFrameLocks/>
            </p:cNvGraphicFramePr>
            <p:nvPr>
              <p:extLst>
                <p:ext uri="{D42A27DB-BD31-4B8C-83A1-F6EECF244321}">
                  <p14:modId xmlns:p14="http://schemas.microsoft.com/office/powerpoint/2010/main" val="225025461"/>
                </p:ext>
              </p:extLst>
            </p:nvPr>
          </p:nvGraphicFramePr>
          <p:xfrm>
            <a:off x="2190824" y="1346200"/>
            <a:ext cx="6701656" cy="4675436"/>
          </p:xfrm>
          <a:graphic>
            <a:graphicData uri="http://schemas.openxmlformats.org/presentationml/2006/ole">
              <mc:AlternateContent xmlns:mc="http://schemas.openxmlformats.org/markup-compatibility/2006">
                <mc:Choice xmlns:v="urn:schemas-microsoft-com:vml" Requires="v">
                  <p:oleObj spid="_x0000_s1031" name="Worksheet" r:id="rId4" imgW="6194073" imgH="4163929" progId="Excel.Sheet.8">
                    <p:embed/>
                  </p:oleObj>
                </mc:Choice>
                <mc:Fallback>
                  <p:oleObj name="Worksheet" r:id="rId4" imgW="6194073" imgH="416392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824" y="1346200"/>
                          <a:ext cx="6701656" cy="4675436"/>
                        </a:xfrm>
                        <a:prstGeom prst="rect">
                          <a:avLst/>
                        </a:prstGeom>
                        <a:solidFill>
                          <a:schemeClr val="accent6">
                            <a:lumMod val="75000"/>
                          </a:schemeClr>
                        </a:solidFill>
                        <a:ln>
                          <a:noFill/>
                        </a:ln>
                        <a:extLst/>
                      </p:spPr>
                    </p:pic>
                  </p:oleObj>
                </mc:Fallback>
              </mc:AlternateContent>
            </a:graphicData>
          </a:graphic>
        </p:graphicFrame>
        <p:sp>
          <p:nvSpPr>
            <p:cNvPr id="5" name="4 Llamada de flecha hacia abajo"/>
            <p:cNvSpPr/>
            <p:nvPr/>
          </p:nvSpPr>
          <p:spPr>
            <a:xfrm>
              <a:off x="2697237" y="1833563"/>
              <a:ext cx="792162" cy="360362"/>
            </a:xfrm>
            <a:prstGeom prst="downArrowCallou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100" dirty="0">
                  <a:solidFill>
                    <a:schemeClr val="tx1"/>
                  </a:solidFill>
                </a:rPr>
                <a:t>Uruguay</a:t>
              </a:r>
            </a:p>
          </p:txBody>
        </p:sp>
      </p:grpSp>
      <p:sp>
        <p:nvSpPr>
          <p:cNvPr id="6" name="5 Rectángulo"/>
          <p:cNvSpPr/>
          <p:nvPr/>
        </p:nvSpPr>
        <p:spPr>
          <a:xfrm>
            <a:off x="2051720" y="6021288"/>
            <a:ext cx="6697364" cy="720080"/>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dirty="0" err="1">
                <a:solidFill>
                  <a:schemeClr val="tx1"/>
                </a:solidFill>
                <a:cs typeface="Arial" pitchFamily="34" charset="0"/>
              </a:rPr>
              <a:t>Perception</a:t>
            </a:r>
            <a:r>
              <a:rPr lang="es-MX" sz="2200" b="1" dirty="0">
                <a:solidFill>
                  <a:schemeClr val="tx1"/>
                </a:solidFill>
                <a:cs typeface="Arial" pitchFamily="34" charset="0"/>
              </a:rPr>
              <a:t> of Great </a:t>
            </a:r>
            <a:r>
              <a:rPr lang="es-MX" sz="2200" b="1" dirty="0" err="1">
                <a:solidFill>
                  <a:schemeClr val="tx1"/>
                </a:solidFill>
                <a:cs typeface="Arial" pitchFamily="34" charset="0"/>
              </a:rPr>
              <a:t>Risk</a:t>
            </a:r>
            <a:r>
              <a:rPr lang="es-MX" sz="2200" b="1" dirty="0">
                <a:solidFill>
                  <a:schemeClr val="tx1"/>
                </a:solidFill>
                <a:cs typeface="Arial" pitchFamily="34" charset="0"/>
              </a:rPr>
              <a:t> (%)</a:t>
            </a:r>
          </a:p>
          <a:p>
            <a:pPr algn="ctr">
              <a:defRPr/>
            </a:pPr>
            <a:r>
              <a:rPr lang="en-US" sz="2200" b="1" dirty="0">
                <a:solidFill>
                  <a:srgbClr val="C00000"/>
                </a:solidFill>
                <a:cs typeface="Arial" pitchFamily="34" charset="0"/>
              </a:rPr>
              <a:t>Greater perception of risk reduces consumption</a:t>
            </a:r>
          </a:p>
        </p:txBody>
      </p:sp>
      <p:sp>
        <p:nvSpPr>
          <p:cNvPr id="7" name="6 Rectángulo"/>
          <p:cNvSpPr/>
          <p:nvPr/>
        </p:nvSpPr>
        <p:spPr>
          <a:xfrm>
            <a:off x="539553" y="2924944"/>
            <a:ext cx="1728191" cy="1080120"/>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dirty="0" err="1" smtClean="0">
                <a:solidFill>
                  <a:schemeClr val="tx1"/>
                </a:solidFill>
                <a:cs typeface="Arial" pitchFamily="34" charset="0"/>
              </a:rPr>
              <a:t>Prevalence</a:t>
            </a:r>
            <a:r>
              <a:rPr lang="es-MX" sz="2200" b="1" dirty="0">
                <a:solidFill>
                  <a:schemeClr val="tx1"/>
                </a:solidFill>
                <a:cs typeface="Arial" pitchFamily="34" charset="0"/>
              </a:rPr>
              <a:t> </a:t>
            </a:r>
            <a:r>
              <a:rPr lang="es-MX" sz="2200" b="1" dirty="0" smtClean="0">
                <a:solidFill>
                  <a:schemeClr val="tx1"/>
                </a:solidFill>
                <a:cs typeface="Arial" pitchFamily="34" charset="0"/>
              </a:rPr>
              <a:t>of Use</a:t>
            </a:r>
            <a:endParaRPr lang="es-MX" sz="2200" b="1" dirty="0">
              <a:solidFill>
                <a:schemeClr val="tx1"/>
              </a:solidFill>
              <a:cs typeface="Arial" pitchFamily="34" charset="0"/>
            </a:endParaRPr>
          </a:p>
        </p:txBody>
      </p:sp>
      <p:sp>
        <p:nvSpPr>
          <p:cNvPr id="8" name="7 Rectángulo"/>
          <p:cNvSpPr/>
          <p:nvPr/>
        </p:nvSpPr>
        <p:spPr>
          <a:xfrm>
            <a:off x="791232" y="-27384"/>
            <a:ext cx="838928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400" b="1" dirty="0">
                <a:solidFill>
                  <a:srgbClr val="0070C0"/>
                </a:solidFill>
                <a:effectLst>
                  <a:outerShdw blurRad="38100" dist="38100" dir="2700000" algn="tl">
                    <a:srgbClr val="000000">
                      <a:alpha val="43137"/>
                    </a:srgbClr>
                  </a:outerShdw>
                </a:effectLst>
                <a:latin typeface="Georgia"/>
                <a:cs typeface="Georgia"/>
              </a:rPr>
              <a:t>Perception of Risk Associated with Consumption of Marijuana during Last Year</a:t>
            </a:r>
          </a:p>
          <a:p>
            <a:pPr algn="r">
              <a:defRPr/>
            </a:pPr>
            <a:r>
              <a:rPr lang="en-US" sz="2400" b="1" i="1" dirty="0">
                <a:solidFill>
                  <a:srgbClr val="0070C0"/>
                </a:solidFill>
                <a:effectLst>
                  <a:outerShdw blurRad="38100" dist="38100" dir="2700000" algn="tl">
                    <a:srgbClr val="000000">
                      <a:alpha val="43137"/>
                    </a:srgbClr>
                  </a:outerShdw>
                </a:effectLst>
                <a:latin typeface="Georgia"/>
                <a:cs typeface="Georgia"/>
              </a:rPr>
              <a:t>Drug Use in the Americas 2011 Report (CIDAD)</a:t>
            </a:r>
          </a:p>
        </p:txBody>
      </p:sp>
      <p:sp>
        <p:nvSpPr>
          <p:cNvPr id="3" name="2 Rectángulo"/>
          <p:cNvSpPr/>
          <p:nvPr/>
        </p:nvSpPr>
        <p:spPr>
          <a:xfrm rot="16200000">
            <a:off x="-2100972" y="4476056"/>
            <a:ext cx="4572000" cy="276999"/>
          </a:xfrm>
          <a:prstGeom prst="rect">
            <a:avLst/>
          </a:prstGeom>
        </p:spPr>
        <p:txBody>
          <a:bodyPr>
            <a:spAutoFit/>
          </a:bodyPr>
          <a:lstStyle/>
          <a:p>
            <a:r>
              <a:rPr lang="es-MX" sz="1200" dirty="0" err="1" smtClean="0"/>
              <a:t>Source</a:t>
            </a:r>
            <a:r>
              <a:rPr lang="es-MX" sz="1200" dirty="0" smtClean="0"/>
              <a:t>: CICAD (2011) Informe </a:t>
            </a:r>
            <a:r>
              <a:rPr lang="es-MX" sz="1200" dirty="0"/>
              <a:t>del </a:t>
            </a:r>
            <a:r>
              <a:rPr lang="es-MX" sz="1200" dirty="0" smtClean="0"/>
              <a:t>uso </a:t>
            </a:r>
            <a:r>
              <a:rPr lang="es-MX" sz="1200" dirty="0"/>
              <a:t>de </a:t>
            </a:r>
            <a:r>
              <a:rPr lang="es-MX" sz="1200" dirty="0" smtClean="0"/>
              <a:t>drogas </a:t>
            </a:r>
            <a:r>
              <a:rPr lang="es-MX" sz="1200" dirty="0"/>
              <a:t>en </a:t>
            </a:r>
            <a:r>
              <a:rPr lang="es-MX" sz="1200" dirty="0" smtClean="0"/>
              <a:t>las </a:t>
            </a:r>
            <a:r>
              <a:rPr lang="es-MX" sz="1200" dirty="0"/>
              <a:t>Américas </a:t>
            </a:r>
            <a:r>
              <a:rPr lang="es-MX" sz="1200" dirty="0" smtClean="0"/>
              <a:t>2011</a:t>
            </a:r>
            <a:endParaRPr lang="es-MX" sz="1200" dirty="0"/>
          </a:p>
        </p:txBody>
      </p:sp>
    </p:spTree>
    <p:extLst>
      <p:ext uri="{BB962C8B-B14F-4D97-AF65-F5344CB8AC3E}">
        <p14:creationId xmlns:p14="http://schemas.microsoft.com/office/powerpoint/2010/main" val="19614936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640" y="35913"/>
            <a:ext cx="7776864" cy="954107"/>
          </a:xfrm>
          <a:prstGeom prst="rect">
            <a:avLst/>
          </a:prstGeom>
          <a:noFill/>
        </p:spPr>
        <p:txBody>
          <a:bodyPr wrap="square" rtlCol="0">
            <a:spAutoFit/>
          </a:bodyPr>
          <a:lstStyle/>
          <a:p>
            <a:pPr algn="ctr">
              <a:defRPr/>
            </a:pPr>
            <a:r>
              <a:rPr lang="es-MX" sz="2800" b="1" dirty="0" err="1" smtClean="0">
                <a:solidFill>
                  <a:srgbClr val="0070C0"/>
                </a:solidFill>
                <a:effectLst>
                  <a:outerShdw blurRad="38100" dist="38100" dir="2700000" algn="tl">
                    <a:srgbClr val="000000">
                      <a:alpha val="43137"/>
                    </a:srgbClr>
                  </a:outerShdw>
                </a:effectLst>
                <a:latin typeface="Georgia"/>
                <a:cs typeface="Georgia"/>
              </a:rPr>
              <a:t>CIJ’s</a:t>
            </a:r>
            <a:r>
              <a:rPr lang="es-MX" sz="2800" b="1" dirty="0" smtClean="0">
                <a:solidFill>
                  <a:srgbClr val="0070C0"/>
                </a:solidFill>
                <a:effectLst>
                  <a:outerShdw blurRad="38100" dist="38100" dir="2700000" algn="tl">
                    <a:srgbClr val="000000">
                      <a:alpha val="43137"/>
                    </a:srgbClr>
                  </a:outerShdw>
                </a:effectLst>
                <a:latin typeface="Georgia"/>
                <a:cs typeface="Georgia"/>
              </a:rPr>
              <a:t> </a:t>
            </a:r>
            <a:r>
              <a:rPr lang="es-MX" sz="2800" b="1" dirty="0" err="1" smtClean="0">
                <a:solidFill>
                  <a:srgbClr val="0070C0"/>
                </a:solidFill>
                <a:effectLst>
                  <a:outerShdw blurRad="38100" dist="38100" dir="2700000" algn="tl">
                    <a:srgbClr val="000000">
                      <a:alpha val="43137"/>
                    </a:srgbClr>
                  </a:outerShdw>
                </a:effectLst>
                <a:latin typeface="Georgia"/>
                <a:cs typeface="Georgia"/>
              </a:rPr>
              <a:t>patients</a:t>
            </a:r>
            <a:r>
              <a:rPr lang="es-MX" sz="2800" b="1" dirty="0" smtClean="0">
                <a:solidFill>
                  <a:srgbClr val="0070C0"/>
                </a:solidFill>
                <a:effectLst>
                  <a:outerShdw blurRad="38100" dist="38100" dir="2700000" algn="tl">
                    <a:srgbClr val="000000">
                      <a:alpha val="43137"/>
                    </a:srgbClr>
                  </a:outerShdw>
                </a:effectLst>
                <a:latin typeface="Georgia"/>
                <a:cs typeface="Georgia"/>
              </a:rPr>
              <a:t> 2012</a:t>
            </a:r>
          </a:p>
          <a:p>
            <a:pPr algn="ctr">
              <a:defRPr/>
            </a:pPr>
            <a:r>
              <a:rPr lang="es-MX" sz="2800" b="1" dirty="0" err="1" smtClean="0">
                <a:solidFill>
                  <a:srgbClr val="0070C0"/>
                </a:solidFill>
                <a:effectLst>
                  <a:outerShdw blurRad="38100" dist="38100" dir="2700000" algn="tl">
                    <a:srgbClr val="000000">
                      <a:alpha val="43137"/>
                    </a:srgbClr>
                  </a:outerShdw>
                </a:effectLst>
                <a:latin typeface="Georgia"/>
                <a:cs typeface="Georgia"/>
              </a:rPr>
              <a:t>Age</a:t>
            </a:r>
            <a:r>
              <a:rPr lang="es-MX" sz="2800" b="1" dirty="0" smtClean="0">
                <a:solidFill>
                  <a:srgbClr val="0070C0"/>
                </a:solidFill>
                <a:effectLst>
                  <a:outerShdw blurRad="38100" dist="38100" dir="2700000" algn="tl">
                    <a:srgbClr val="000000">
                      <a:alpha val="43137"/>
                    </a:srgbClr>
                  </a:outerShdw>
                </a:effectLst>
                <a:latin typeface="Georgia"/>
                <a:cs typeface="Georgia"/>
              </a:rPr>
              <a:t> at </a:t>
            </a:r>
            <a:r>
              <a:rPr lang="es-MX" sz="2800" b="1" dirty="0" err="1" smtClean="0">
                <a:solidFill>
                  <a:srgbClr val="0070C0"/>
                </a:solidFill>
                <a:effectLst>
                  <a:outerShdw blurRad="38100" dist="38100" dir="2700000" algn="tl">
                    <a:srgbClr val="000000">
                      <a:alpha val="43137"/>
                    </a:srgbClr>
                  </a:outerShdw>
                </a:effectLst>
                <a:latin typeface="Georgia"/>
                <a:cs typeface="Georgia"/>
              </a:rPr>
              <a:t>first</a:t>
            </a:r>
            <a:r>
              <a:rPr lang="es-MX" sz="2800" b="1" dirty="0" smtClean="0">
                <a:solidFill>
                  <a:srgbClr val="0070C0"/>
                </a:solidFill>
                <a:effectLst>
                  <a:outerShdw blurRad="38100" dist="38100" dir="2700000" algn="tl">
                    <a:srgbClr val="000000">
                      <a:alpha val="43137"/>
                    </a:srgbClr>
                  </a:outerShdw>
                </a:effectLst>
                <a:latin typeface="Georgia"/>
                <a:cs typeface="Georgia"/>
              </a:rPr>
              <a:t> use of </a:t>
            </a:r>
            <a:r>
              <a:rPr lang="es-MX" sz="2800" b="1" dirty="0" err="1" smtClean="0">
                <a:solidFill>
                  <a:srgbClr val="0070C0"/>
                </a:solidFill>
                <a:effectLst>
                  <a:outerShdw blurRad="38100" dist="38100" dir="2700000" algn="tl">
                    <a:srgbClr val="000000">
                      <a:alpha val="43137"/>
                    </a:srgbClr>
                  </a:outerShdw>
                </a:effectLst>
                <a:latin typeface="Georgia"/>
                <a:cs typeface="Georgia"/>
              </a:rPr>
              <a:t>drugs</a:t>
            </a:r>
            <a:endParaRPr lang="es-MX" sz="2800" b="1" dirty="0">
              <a:solidFill>
                <a:srgbClr val="0070C0"/>
              </a:solidFill>
              <a:effectLst>
                <a:outerShdw blurRad="38100" dist="38100" dir="2700000" algn="tl">
                  <a:srgbClr val="000000">
                    <a:alpha val="43137"/>
                  </a:srgbClr>
                </a:outerShdw>
              </a:effectLst>
              <a:latin typeface="Georgia"/>
              <a:cs typeface="Georgia"/>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90021"/>
            <a:ext cx="7596336" cy="359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331640" y="4797151"/>
            <a:ext cx="7596336" cy="1440161"/>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b="1" dirty="0" err="1" smtClean="0">
                <a:solidFill>
                  <a:srgbClr val="C00000"/>
                </a:solidFill>
                <a:cs typeface="Arial" pitchFamily="34" charset="0"/>
              </a:rPr>
              <a:t>Age</a:t>
            </a:r>
            <a:r>
              <a:rPr lang="es-MX" sz="2000" b="1" dirty="0" smtClean="0">
                <a:solidFill>
                  <a:srgbClr val="C00000"/>
                </a:solidFill>
                <a:cs typeface="Arial" pitchFamily="34" charset="0"/>
              </a:rPr>
              <a:t> at </a:t>
            </a:r>
            <a:r>
              <a:rPr lang="es-MX" sz="2000" b="1" dirty="0" err="1" smtClean="0">
                <a:solidFill>
                  <a:srgbClr val="C00000"/>
                </a:solidFill>
                <a:cs typeface="Arial" pitchFamily="34" charset="0"/>
              </a:rPr>
              <a:t>first</a:t>
            </a:r>
            <a:r>
              <a:rPr lang="es-MX" sz="2000" b="1" dirty="0" smtClean="0">
                <a:solidFill>
                  <a:srgbClr val="C00000"/>
                </a:solidFill>
                <a:cs typeface="Arial" pitchFamily="34" charset="0"/>
              </a:rPr>
              <a:t> use of </a:t>
            </a:r>
            <a:r>
              <a:rPr lang="es-MX" sz="2000" b="1" dirty="0" err="1" smtClean="0">
                <a:solidFill>
                  <a:srgbClr val="C00000"/>
                </a:solidFill>
                <a:cs typeface="Arial" pitchFamily="34" charset="0"/>
              </a:rPr>
              <a:t>marijuana</a:t>
            </a:r>
            <a:r>
              <a:rPr lang="es-MX" sz="2000" b="1" dirty="0" smtClean="0">
                <a:solidFill>
                  <a:srgbClr val="C00000"/>
                </a:solidFill>
                <a:cs typeface="Arial" pitchFamily="34" charset="0"/>
              </a:rPr>
              <a:t> </a:t>
            </a:r>
            <a:r>
              <a:rPr lang="es-MX" sz="2000" b="1" dirty="0" err="1" smtClean="0">
                <a:solidFill>
                  <a:srgbClr val="C00000"/>
                </a:solidFill>
                <a:cs typeface="Arial" pitchFamily="34" charset="0"/>
              </a:rPr>
              <a:t>is</a:t>
            </a:r>
            <a:r>
              <a:rPr lang="es-MX" sz="2000" b="1" dirty="0" smtClean="0">
                <a:solidFill>
                  <a:srgbClr val="C00000"/>
                </a:solidFill>
                <a:cs typeface="Arial" pitchFamily="34" charset="0"/>
              </a:rPr>
              <a:t> </a:t>
            </a:r>
            <a:r>
              <a:rPr lang="es-MX" sz="2000" b="1" dirty="0" err="1" smtClean="0">
                <a:solidFill>
                  <a:srgbClr val="C00000"/>
                </a:solidFill>
                <a:cs typeface="Arial" pitchFamily="34" charset="0"/>
              </a:rPr>
              <a:t>between</a:t>
            </a:r>
            <a:r>
              <a:rPr lang="es-MX" sz="2000" b="1" dirty="0" smtClean="0">
                <a:solidFill>
                  <a:srgbClr val="C00000"/>
                </a:solidFill>
                <a:cs typeface="Arial" pitchFamily="34" charset="0"/>
              </a:rPr>
              <a:t> </a:t>
            </a:r>
            <a:r>
              <a:rPr lang="es-MX" sz="2000" b="1" dirty="0" err="1" smtClean="0">
                <a:solidFill>
                  <a:srgbClr val="C00000"/>
                </a:solidFill>
                <a:cs typeface="Arial" pitchFamily="34" charset="0"/>
              </a:rPr>
              <a:t>to</a:t>
            </a:r>
            <a:r>
              <a:rPr lang="es-MX" sz="2000" b="1" dirty="0" smtClean="0">
                <a:solidFill>
                  <a:srgbClr val="C00000"/>
                </a:solidFill>
                <a:cs typeface="Arial" pitchFamily="34" charset="0"/>
              </a:rPr>
              <a:t> 14  and 17 </a:t>
            </a:r>
            <a:r>
              <a:rPr lang="es-MX" sz="2000" b="1" dirty="0" err="1" smtClean="0">
                <a:solidFill>
                  <a:srgbClr val="C00000"/>
                </a:solidFill>
                <a:cs typeface="Arial" pitchFamily="34" charset="0"/>
              </a:rPr>
              <a:t>years</a:t>
            </a:r>
            <a:r>
              <a:rPr lang="es-MX" sz="2000" b="1" dirty="0" smtClean="0">
                <a:solidFill>
                  <a:srgbClr val="C00000"/>
                </a:solidFill>
                <a:cs typeface="Arial" pitchFamily="34" charset="0"/>
              </a:rPr>
              <a:t> </a:t>
            </a:r>
            <a:r>
              <a:rPr lang="es-MX" sz="2000" b="1" dirty="0" err="1" smtClean="0">
                <a:solidFill>
                  <a:srgbClr val="C00000"/>
                </a:solidFill>
                <a:cs typeface="Arial" pitchFamily="34" charset="0"/>
              </a:rPr>
              <a:t>old</a:t>
            </a:r>
            <a:endParaRPr lang="es-MX" sz="2000" b="1" dirty="0" smtClean="0">
              <a:solidFill>
                <a:srgbClr val="C00000"/>
              </a:solidFill>
              <a:cs typeface="Arial" pitchFamily="34" charset="0"/>
            </a:endParaRPr>
          </a:p>
          <a:p>
            <a:pPr algn="ctr">
              <a:defRPr/>
            </a:pPr>
            <a:endParaRPr lang="es-MX" sz="2000" b="1" dirty="0" smtClean="0">
              <a:solidFill>
                <a:srgbClr val="C00000"/>
              </a:solidFill>
              <a:cs typeface="Arial" pitchFamily="34" charset="0"/>
            </a:endParaRPr>
          </a:p>
          <a:p>
            <a:pPr algn="ctr">
              <a:defRPr/>
            </a:pPr>
            <a:r>
              <a:rPr lang="en-GB" sz="1400" b="1" dirty="0">
                <a:solidFill>
                  <a:srgbClr val="000000"/>
                </a:solidFill>
                <a:latin typeface="Calibri" pitchFamily="34" charset="0"/>
                <a:cs typeface="Calibri" pitchFamily="34" charset="0"/>
              </a:rPr>
              <a:t>Source: </a:t>
            </a:r>
            <a:r>
              <a:rPr lang="es-MX" sz="1400" dirty="0" err="1">
                <a:solidFill>
                  <a:srgbClr val="000000"/>
                </a:solidFill>
                <a:latin typeface="Calibri" pitchFamily="34" charset="0"/>
                <a:cs typeface="Calibri" pitchFamily="34" charset="0"/>
              </a:rPr>
              <a:t>National</a:t>
            </a:r>
            <a:r>
              <a:rPr lang="es-MX" sz="1400" dirty="0">
                <a:solidFill>
                  <a:srgbClr val="000000"/>
                </a:solidFill>
                <a:latin typeface="Calibri" pitchFamily="34" charset="0"/>
                <a:cs typeface="Calibri" pitchFamily="34" charset="0"/>
              </a:rPr>
              <a:t> </a:t>
            </a:r>
            <a:r>
              <a:rPr lang="es-MX" sz="1400" dirty="0" err="1">
                <a:solidFill>
                  <a:srgbClr val="000000"/>
                </a:solidFill>
                <a:latin typeface="Calibri" pitchFamily="34" charset="0"/>
                <a:cs typeface="Calibri" pitchFamily="34" charset="0"/>
              </a:rPr>
              <a:t>Survey</a:t>
            </a:r>
            <a:r>
              <a:rPr lang="es-MX" sz="1400" dirty="0">
                <a:solidFill>
                  <a:srgbClr val="000000"/>
                </a:solidFill>
                <a:latin typeface="Calibri" pitchFamily="34" charset="0"/>
                <a:cs typeface="Calibri" pitchFamily="34" charset="0"/>
              </a:rPr>
              <a:t> </a:t>
            </a:r>
            <a:r>
              <a:rPr lang="es-MX" sz="1400" dirty="0" err="1">
                <a:solidFill>
                  <a:srgbClr val="000000"/>
                </a:solidFill>
                <a:latin typeface="Calibri" pitchFamily="34" charset="0"/>
                <a:cs typeface="Calibri" pitchFamily="34" charset="0"/>
              </a:rPr>
              <a:t>on</a:t>
            </a:r>
            <a:r>
              <a:rPr lang="es-MX" sz="1400" dirty="0">
                <a:solidFill>
                  <a:srgbClr val="000000"/>
                </a:solidFill>
                <a:latin typeface="Calibri" pitchFamily="34" charset="0"/>
                <a:cs typeface="Calibri" pitchFamily="34" charset="0"/>
              </a:rPr>
              <a:t> </a:t>
            </a:r>
            <a:r>
              <a:rPr lang="es-MX" sz="1400" dirty="0" err="1">
                <a:solidFill>
                  <a:srgbClr val="000000"/>
                </a:solidFill>
                <a:latin typeface="Calibri" pitchFamily="34" charset="0"/>
                <a:cs typeface="Calibri" pitchFamily="34" charset="0"/>
              </a:rPr>
              <a:t>Addictions</a:t>
            </a:r>
            <a:r>
              <a:rPr lang="es-MX" sz="1400" dirty="0">
                <a:solidFill>
                  <a:srgbClr val="000000"/>
                </a:solidFill>
                <a:latin typeface="Calibri" pitchFamily="34" charset="0"/>
                <a:cs typeface="Calibri" pitchFamily="34" charset="0"/>
              </a:rPr>
              <a:t> </a:t>
            </a:r>
            <a:r>
              <a:rPr lang="es-MX" sz="1400" dirty="0" smtClean="0">
                <a:solidFill>
                  <a:srgbClr val="000000"/>
                </a:solidFill>
                <a:latin typeface="Calibri" pitchFamily="34" charset="0"/>
                <a:cs typeface="Calibri" pitchFamily="34" charset="0"/>
              </a:rPr>
              <a:t>2011</a:t>
            </a:r>
            <a:endParaRPr lang="es-ES_tradnl" sz="1400" dirty="0">
              <a:solidFill>
                <a:srgbClr val="000000"/>
              </a:solidFill>
              <a:latin typeface="Calibri" pitchFamily="34" charset="0"/>
              <a:cs typeface="Calibri" pitchFamily="34" charset="0"/>
            </a:endParaRPr>
          </a:p>
          <a:p>
            <a:pPr algn="ctr">
              <a:defRPr/>
            </a:pPr>
            <a:endParaRPr lang="es-MX" sz="2000" b="1" dirty="0">
              <a:solidFill>
                <a:srgbClr val="C00000"/>
              </a:solidFill>
              <a:cs typeface="Arial" pitchFamily="34" charset="0"/>
            </a:endParaRPr>
          </a:p>
        </p:txBody>
      </p:sp>
    </p:spTree>
    <p:extLst>
      <p:ext uri="{BB962C8B-B14F-4D97-AF65-F5344CB8AC3E}">
        <p14:creationId xmlns:p14="http://schemas.microsoft.com/office/powerpoint/2010/main" val="157708494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5656" y="159023"/>
            <a:ext cx="9128344" cy="954107"/>
          </a:xfrm>
          <a:prstGeom prst="rect">
            <a:avLst/>
          </a:prstGeom>
          <a:noFill/>
        </p:spPr>
        <p:txBody>
          <a:bodyPr wrap="square">
            <a:spAutoFit/>
          </a:bodyPr>
          <a:lstStyle/>
          <a:p>
            <a:pPr algn="ctr" eaLnBrk="1" fontAlgn="auto" hangingPunct="1">
              <a:spcBef>
                <a:spcPts val="0"/>
              </a:spcBef>
              <a:spcAft>
                <a:spcPts val="0"/>
              </a:spcAft>
              <a:defRPr/>
            </a:pPr>
            <a:r>
              <a:rPr lang="es-MX" sz="2800" b="1" dirty="0" smtClean="0">
                <a:solidFill>
                  <a:srgbClr val="0070C0"/>
                </a:solidFill>
                <a:effectLst>
                  <a:outerShdw blurRad="38100" dist="38100" dir="2700000" algn="tl">
                    <a:srgbClr val="000000">
                      <a:alpha val="43137"/>
                    </a:srgbClr>
                  </a:outerShdw>
                </a:effectLst>
                <a:latin typeface="Georgia"/>
                <a:cs typeface="Georgia"/>
              </a:rPr>
              <a:t>Consequences of U.S. legalization of marijuana</a:t>
            </a:r>
            <a:endParaRPr lang="es-MX" sz="2800" b="1" dirty="0">
              <a:solidFill>
                <a:srgbClr val="0070C0"/>
              </a:solidFill>
              <a:effectLst>
                <a:outerShdw blurRad="38100" dist="38100" dir="2700000" algn="tl">
                  <a:srgbClr val="000000">
                    <a:alpha val="43137"/>
                  </a:srgbClr>
                </a:outerShdw>
              </a:effectLst>
              <a:latin typeface="Georgia"/>
              <a:cs typeface="Georgia"/>
            </a:endParaRPr>
          </a:p>
          <a:p>
            <a:pPr algn="r" eaLnBrk="1" fontAlgn="auto" hangingPunct="1">
              <a:spcBef>
                <a:spcPts val="0"/>
              </a:spcBef>
              <a:spcAft>
                <a:spcPts val="0"/>
              </a:spcAft>
              <a:defRPr/>
            </a:pPr>
            <a:endParaRPr lang="es-MX" sz="2800" b="1" dirty="0">
              <a:solidFill>
                <a:srgbClr val="0070C0"/>
              </a:solidFill>
              <a:effectLst>
                <a:outerShdw blurRad="38100" dist="38100" dir="2700000" algn="tl">
                  <a:srgbClr val="000000">
                    <a:alpha val="43137"/>
                  </a:srgbClr>
                </a:outerShdw>
              </a:effectLst>
              <a:latin typeface="Georgia"/>
              <a:cs typeface="Georgia"/>
            </a:endParaRPr>
          </a:p>
        </p:txBody>
      </p:sp>
      <p:sp>
        <p:nvSpPr>
          <p:cNvPr id="10" name="2 Marcador de contenido"/>
          <p:cNvSpPr txBox="1">
            <a:spLocks/>
          </p:cNvSpPr>
          <p:nvPr/>
        </p:nvSpPr>
        <p:spPr>
          <a:xfrm>
            <a:off x="1475656" y="548680"/>
            <a:ext cx="7560840" cy="62373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s-MX" dirty="0" smtClean="0"/>
          </a:p>
          <a:p>
            <a:pPr lvl="1">
              <a:buFont typeface="Arial" pitchFamily="34" charset="0"/>
              <a:buChar char="•"/>
            </a:pPr>
            <a:endParaRPr lang="es-MX" dirty="0" smtClean="0"/>
          </a:p>
        </p:txBody>
      </p:sp>
      <p:sp>
        <p:nvSpPr>
          <p:cNvPr id="4" name="3 Flecha arriba"/>
          <p:cNvSpPr/>
          <p:nvPr/>
        </p:nvSpPr>
        <p:spPr>
          <a:xfrm>
            <a:off x="4355976" y="620688"/>
            <a:ext cx="4194452" cy="4635950"/>
          </a:xfrm>
          <a:prstGeom prst="upArrow">
            <a:avLst/>
          </a:prstGeom>
          <a:solidFill>
            <a:schemeClr val="accent5">
              <a:lumMod val="60000"/>
              <a:lumOff val="40000"/>
            </a:schemeClr>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5339098" y="1628800"/>
            <a:ext cx="2913378" cy="4524315"/>
          </a:xfrm>
          <a:prstGeom prst="rect">
            <a:avLst/>
          </a:prstGeom>
          <a:noFill/>
        </p:spPr>
        <p:txBody>
          <a:bodyPr wrap="square" rtlCol="0">
            <a:spAutoFit/>
          </a:bodyPr>
          <a:lstStyle/>
          <a:p>
            <a:pPr algn="just">
              <a:buClr>
                <a:schemeClr val="tx1"/>
              </a:buClr>
            </a:pPr>
            <a:r>
              <a:rPr lang="es-MX" sz="2200" b="1" dirty="0">
                <a:solidFill>
                  <a:srgbClr val="C00000"/>
                </a:solidFill>
              </a:rPr>
              <a:t>Social </a:t>
            </a:r>
          </a:p>
          <a:p>
            <a:pPr algn="just">
              <a:buClr>
                <a:schemeClr val="tx1"/>
              </a:buClr>
            </a:pPr>
            <a:r>
              <a:rPr lang="es-MX" sz="2200" b="1" dirty="0" err="1" smtClean="0">
                <a:solidFill>
                  <a:srgbClr val="C00000"/>
                </a:solidFill>
              </a:rPr>
              <a:t>Tolerance</a:t>
            </a:r>
            <a:endParaRPr lang="es-MX" sz="2200" b="1" dirty="0" smtClean="0">
              <a:solidFill>
                <a:srgbClr val="C00000"/>
              </a:solidFill>
            </a:endParaRPr>
          </a:p>
          <a:p>
            <a:pPr algn="just">
              <a:buClr>
                <a:schemeClr val="tx1"/>
              </a:buClr>
            </a:pPr>
            <a:endParaRPr lang="es-MX" sz="2200" b="1" dirty="0">
              <a:solidFill>
                <a:srgbClr val="C00000"/>
              </a:solidFill>
            </a:endParaRPr>
          </a:p>
          <a:p>
            <a:pPr algn="just">
              <a:buClr>
                <a:schemeClr val="tx1"/>
              </a:buClr>
            </a:pPr>
            <a:r>
              <a:rPr lang="es-MX" sz="2200" b="1" dirty="0" err="1" smtClean="0">
                <a:solidFill>
                  <a:srgbClr val="C00000"/>
                </a:solidFill>
              </a:rPr>
              <a:t>Increase</a:t>
            </a:r>
            <a:r>
              <a:rPr lang="es-MX" sz="2200" b="1" dirty="0" smtClean="0">
                <a:solidFill>
                  <a:srgbClr val="C00000"/>
                </a:solidFill>
              </a:rPr>
              <a:t> use</a:t>
            </a:r>
          </a:p>
          <a:p>
            <a:pPr algn="just">
              <a:buClr>
                <a:schemeClr val="tx1"/>
              </a:buClr>
            </a:pPr>
            <a:endParaRPr lang="es-MX" sz="2200" b="1" dirty="0" smtClean="0">
              <a:solidFill>
                <a:srgbClr val="C00000"/>
              </a:solidFill>
            </a:endParaRPr>
          </a:p>
          <a:p>
            <a:pPr algn="just">
              <a:buClr>
                <a:schemeClr val="tx1"/>
              </a:buClr>
            </a:pPr>
            <a:r>
              <a:rPr lang="es-MX" sz="2200" b="1" dirty="0" smtClean="0">
                <a:solidFill>
                  <a:srgbClr val="C00000"/>
                </a:solidFill>
              </a:rPr>
              <a:t>Use in </a:t>
            </a:r>
            <a:r>
              <a:rPr lang="es-MX" sz="2200" b="1" dirty="0" err="1" smtClean="0">
                <a:solidFill>
                  <a:srgbClr val="C00000"/>
                </a:solidFill>
              </a:rPr>
              <a:t>underage</a:t>
            </a:r>
            <a:endParaRPr lang="es-MX" sz="2200" b="1" dirty="0" smtClean="0">
              <a:solidFill>
                <a:srgbClr val="C00000"/>
              </a:solidFill>
            </a:endParaRPr>
          </a:p>
          <a:p>
            <a:pPr algn="just">
              <a:buClr>
                <a:schemeClr val="tx1"/>
              </a:buClr>
            </a:pPr>
            <a:r>
              <a:rPr lang="es-MX" sz="2200" b="1" dirty="0" smtClean="0">
                <a:solidFill>
                  <a:srgbClr val="C00000"/>
                </a:solidFill>
              </a:rPr>
              <a:t>(</a:t>
            </a:r>
            <a:r>
              <a:rPr lang="es-MX" sz="2200" b="1" dirty="0" err="1" smtClean="0">
                <a:solidFill>
                  <a:srgbClr val="C00000"/>
                </a:solidFill>
              </a:rPr>
              <a:t>approval</a:t>
            </a:r>
            <a:r>
              <a:rPr lang="es-MX" sz="2200" b="1" dirty="0" smtClean="0">
                <a:solidFill>
                  <a:srgbClr val="C00000"/>
                </a:solidFill>
              </a:rPr>
              <a:t>)</a:t>
            </a:r>
          </a:p>
          <a:p>
            <a:pPr algn="just">
              <a:buClr>
                <a:schemeClr val="tx1"/>
              </a:buClr>
            </a:pPr>
            <a:endParaRPr lang="es-MX" sz="2200" b="1" dirty="0" smtClean="0">
              <a:solidFill>
                <a:srgbClr val="C00000"/>
              </a:solidFill>
            </a:endParaRPr>
          </a:p>
          <a:p>
            <a:pPr algn="just">
              <a:buClr>
                <a:schemeClr val="tx1"/>
              </a:buClr>
            </a:pPr>
            <a:r>
              <a:rPr lang="es-MX" sz="2200" b="1" dirty="0" err="1" smtClean="0">
                <a:solidFill>
                  <a:srgbClr val="C00000"/>
                </a:solidFill>
              </a:rPr>
              <a:t>Users</a:t>
            </a:r>
            <a:r>
              <a:rPr lang="es-MX" sz="2200" b="1" dirty="0" smtClean="0">
                <a:solidFill>
                  <a:srgbClr val="C00000"/>
                </a:solidFill>
              </a:rPr>
              <a:t> do </a:t>
            </a:r>
            <a:r>
              <a:rPr lang="es-MX" sz="2200" b="1" dirty="0" err="1" smtClean="0">
                <a:solidFill>
                  <a:srgbClr val="C00000"/>
                </a:solidFill>
              </a:rPr>
              <a:t>not</a:t>
            </a:r>
            <a:endParaRPr lang="es-MX" sz="2200" b="1" dirty="0" smtClean="0">
              <a:solidFill>
                <a:srgbClr val="C00000"/>
              </a:solidFill>
            </a:endParaRPr>
          </a:p>
          <a:p>
            <a:pPr algn="just">
              <a:buClr>
                <a:schemeClr val="tx1"/>
              </a:buClr>
            </a:pPr>
            <a:r>
              <a:rPr lang="es-MX" sz="2200" b="1" dirty="0" err="1" smtClean="0">
                <a:solidFill>
                  <a:srgbClr val="C00000"/>
                </a:solidFill>
              </a:rPr>
              <a:t>seek</a:t>
            </a:r>
            <a:r>
              <a:rPr lang="es-MX" sz="2200" b="1" dirty="0" smtClean="0">
                <a:solidFill>
                  <a:srgbClr val="C00000"/>
                </a:solidFill>
              </a:rPr>
              <a:t> </a:t>
            </a:r>
            <a:r>
              <a:rPr lang="es-MX" sz="2200" b="1" dirty="0" err="1" smtClean="0">
                <a:solidFill>
                  <a:srgbClr val="C00000"/>
                </a:solidFill>
              </a:rPr>
              <a:t>treatment</a:t>
            </a:r>
            <a:endParaRPr lang="es-MX" sz="2200" b="1" dirty="0" smtClean="0">
              <a:solidFill>
                <a:srgbClr val="C00000"/>
              </a:solidFill>
            </a:endParaRPr>
          </a:p>
          <a:p>
            <a:pPr algn="just">
              <a:buClr>
                <a:schemeClr val="tx1"/>
              </a:buClr>
            </a:pPr>
            <a:endParaRPr lang="es-MX" sz="2200" b="1" dirty="0" smtClean="0">
              <a:solidFill>
                <a:srgbClr val="C00000"/>
              </a:solidFill>
            </a:endParaRPr>
          </a:p>
          <a:p>
            <a:pPr algn="just">
              <a:buClr>
                <a:schemeClr val="tx1"/>
              </a:buClr>
            </a:pPr>
            <a:endParaRPr lang="es-MX" sz="2200" b="1" dirty="0" smtClean="0">
              <a:solidFill>
                <a:srgbClr val="C00000"/>
              </a:solidFill>
            </a:endParaRPr>
          </a:p>
          <a:p>
            <a:pPr algn="just"/>
            <a:endParaRPr lang="es-MX" sz="2400" b="1" dirty="0">
              <a:solidFill>
                <a:srgbClr val="C00000"/>
              </a:solidFill>
            </a:endParaRPr>
          </a:p>
        </p:txBody>
      </p:sp>
      <p:sp>
        <p:nvSpPr>
          <p:cNvPr id="5" name="4 Flecha derecha"/>
          <p:cNvSpPr/>
          <p:nvPr/>
        </p:nvSpPr>
        <p:spPr>
          <a:xfrm>
            <a:off x="395536" y="1196752"/>
            <a:ext cx="4680520" cy="5184576"/>
          </a:xfrm>
          <a:prstGeom prst="rightArrow">
            <a:avLst/>
          </a:prstGeom>
          <a:solidFill>
            <a:schemeClr val="accent5">
              <a:lumMod val="60000"/>
              <a:lumOff val="40000"/>
            </a:schemeClr>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CuadroTexto"/>
          <p:cNvSpPr txBox="1"/>
          <p:nvPr/>
        </p:nvSpPr>
        <p:spPr>
          <a:xfrm>
            <a:off x="611402" y="2465075"/>
            <a:ext cx="3886358" cy="2800766"/>
          </a:xfrm>
          <a:prstGeom prst="rect">
            <a:avLst/>
          </a:prstGeom>
          <a:noFill/>
        </p:spPr>
        <p:txBody>
          <a:bodyPr wrap="square" rtlCol="0">
            <a:spAutoFit/>
          </a:bodyPr>
          <a:lstStyle/>
          <a:p>
            <a:pPr>
              <a:buClr>
                <a:schemeClr val="tx1"/>
              </a:buClr>
            </a:pPr>
            <a:r>
              <a:rPr lang="es-MX" sz="2200" b="1" dirty="0" err="1" smtClean="0">
                <a:solidFill>
                  <a:srgbClr val="C00000"/>
                </a:solidFill>
              </a:rPr>
              <a:t>Decrease</a:t>
            </a:r>
            <a:r>
              <a:rPr lang="es-MX" sz="2200" b="1" dirty="0" smtClean="0">
                <a:solidFill>
                  <a:srgbClr val="C00000"/>
                </a:solidFill>
              </a:rPr>
              <a:t> </a:t>
            </a:r>
            <a:r>
              <a:rPr lang="es-MX" sz="2200" b="1" dirty="0" err="1" smtClean="0">
                <a:solidFill>
                  <a:srgbClr val="C00000"/>
                </a:solidFill>
              </a:rPr>
              <a:t>risk</a:t>
            </a:r>
            <a:r>
              <a:rPr lang="es-MX" sz="2200" b="1" dirty="0" smtClean="0">
                <a:solidFill>
                  <a:srgbClr val="C00000"/>
                </a:solidFill>
              </a:rPr>
              <a:t> </a:t>
            </a:r>
            <a:r>
              <a:rPr lang="es-MX" sz="2200" b="1" dirty="0" err="1" smtClean="0">
                <a:solidFill>
                  <a:srgbClr val="C00000"/>
                </a:solidFill>
              </a:rPr>
              <a:t>perception</a:t>
            </a:r>
            <a:endParaRPr lang="es-MX" sz="2200" b="1" dirty="0" smtClean="0">
              <a:solidFill>
                <a:srgbClr val="C00000"/>
              </a:solidFill>
            </a:endParaRPr>
          </a:p>
          <a:p>
            <a:pPr>
              <a:buClr>
                <a:schemeClr val="tx1"/>
              </a:buClr>
            </a:pPr>
            <a:endParaRPr lang="es-MX" sz="2200" b="1" dirty="0" smtClean="0">
              <a:solidFill>
                <a:srgbClr val="C00000"/>
              </a:solidFill>
            </a:endParaRPr>
          </a:p>
          <a:p>
            <a:pPr>
              <a:buClr>
                <a:schemeClr val="tx1"/>
              </a:buClr>
            </a:pPr>
            <a:r>
              <a:rPr lang="es-MX" sz="2200" b="1" dirty="0" smtClean="0">
                <a:solidFill>
                  <a:srgbClr val="C00000"/>
                </a:solidFill>
              </a:rPr>
              <a:t>Promote discussion about legalizing</a:t>
            </a:r>
          </a:p>
          <a:p>
            <a:pPr>
              <a:buClr>
                <a:schemeClr val="tx1"/>
              </a:buClr>
            </a:pPr>
            <a:endParaRPr lang="es-MX" sz="2200" b="1" dirty="0" smtClean="0">
              <a:solidFill>
                <a:srgbClr val="C00000"/>
              </a:solidFill>
            </a:endParaRPr>
          </a:p>
          <a:p>
            <a:pPr>
              <a:buClr>
                <a:schemeClr val="tx1"/>
              </a:buClr>
            </a:pPr>
            <a:r>
              <a:rPr lang="es-MX" sz="2200" b="1" dirty="0" err="1" smtClean="0">
                <a:solidFill>
                  <a:srgbClr val="C00000"/>
                </a:solidFill>
              </a:rPr>
              <a:t>Disseminate</a:t>
            </a:r>
            <a:r>
              <a:rPr lang="es-MX" sz="2200" b="1" dirty="0" smtClean="0">
                <a:solidFill>
                  <a:srgbClr val="C00000"/>
                </a:solidFill>
              </a:rPr>
              <a:t> </a:t>
            </a:r>
            <a:r>
              <a:rPr lang="es-MX" sz="2200" b="1" dirty="0" err="1" smtClean="0">
                <a:solidFill>
                  <a:srgbClr val="C00000"/>
                </a:solidFill>
              </a:rPr>
              <a:t>wrong</a:t>
            </a:r>
            <a:r>
              <a:rPr lang="es-MX" sz="2200" b="1" dirty="0" smtClean="0">
                <a:solidFill>
                  <a:srgbClr val="C00000"/>
                </a:solidFill>
              </a:rPr>
              <a:t> </a:t>
            </a:r>
            <a:r>
              <a:rPr lang="es-MX" sz="2200" b="1" dirty="0" err="1" smtClean="0">
                <a:solidFill>
                  <a:srgbClr val="C00000"/>
                </a:solidFill>
              </a:rPr>
              <a:t>information</a:t>
            </a:r>
            <a:r>
              <a:rPr lang="es-MX" sz="2200" b="1" dirty="0" smtClean="0">
                <a:solidFill>
                  <a:srgbClr val="C00000"/>
                </a:solidFill>
              </a:rPr>
              <a:t> </a:t>
            </a:r>
            <a:r>
              <a:rPr lang="es-MX" sz="2200" b="1" dirty="0" err="1" smtClean="0">
                <a:solidFill>
                  <a:srgbClr val="C00000"/>
                </a:solidFill>
              </a:rPr>
              <a:t>about</a:t>
            </a:r>
            <a:r>
              <a:rPr lang="es-MX" sz="2200" b="1" dirty="0" smtClean="0">
                <a:solidFill>
                  <a:srgbClr val="C00000"/>
                </a:solidFill>
              </a:rPr>
              <a:t> medical use</a:t>
            </a:r>
            <a:endParaRPr lang="es-MX" sz="2200" b="1" dirty="0">
              <a:solidFill>
                <a:srgbClr val="C00000"/>
              </a:solidFill>
            </a:endParaRPr>
          </a:p>
        </p:txBody>
      </p:sp>
      <p:pic>
        <p:nvPicPr>
          <p:cNvPr id="14340" name="Picture 4" descr="http://www.lostiempos.com/oh/actualidad/actualidad/20100801/media_recortes/2010/07/29/157136_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036" y="5373216"/>
            <a:ext cx="3073617" cy="1484784"/>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3124200" y="5791200"/>
            <a:ext cx="3886358" cy="769441"/>
          </a:xfrm>
          <a:prstGeom prst="rect">
            <a:avLst/>
          </a:prstGeom>
          <a:noFill/>
        </p:spPr>
        <p:txBody>
          <a:bodyPr wrap="square" rtlCol="0">
            <a:spAutoFit/>
          </a:bodyPr>
          <a:lstStyle/>
          <a:p>
            <a:pPr>
              <a:buClr>
                <a:schemeClr val="tx1"/>
              </a:buClr>
            </a:pPr>
            <a:r>
              <a:rPr lang="es-MX" sz="2200" b="1" dirty="0" smtClean="0"/>
              <a:t>More availability</a:t>
            </a:r>
          </a:p>
          <a:p>
            <a:pPr>
              <a:buClr>
                <a:schemeClr val="tx1"/>
              </a:buClr>
            </a:pPr>
            <a:r>
              <a:rPr lang="es-MX" sz="2200" b="1" dirty="0" smtClean="0"/>
              <a:t>More use</a:t>
            </a:r>
          </a:p>
        </p:txBody>
      </p:sp>
    </p:spTree>
    <p:extLst>
      <p:ext uri="{BB962C8B-B14F-4D97-AF65-F5344CB8AC3E}">
        <p14:creationId xmlns:p14="http://schemas.microsoft.com/office/powerpoint/2010/main" val="41352277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1 CuadroTexto"/>
          <p:cNvSpPr txBox="1">
            <a:spLocks noChangeArrowheads="1"/>
          </p:cNvSpPr>
          <p:nvPr/>
        </p:nvSpPr>
        <p:spPr bwMode="auto">
          <a:xfrm>
            <a:off x="6227763" y="6237288"/>
            <a:ext cx="2665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r"/>
            <a:r>
              <a:rPr lang="es-MX" sz="1200">
                <a:latin typeface="Calibri" pitchFamily="34" charset="0"/>
                <a:cs typeface="Calibri" pitchFamily="34" charset="0"/>
              </a:rPr>
              <a:t>SISVEA, 2009</a:t>
            </a:r>
          </a:p>
        </p:txBody>
      </p:sp>
      <p:graphicFrame>
        <p:nvGraphicFramePr>
          <p:cNvPr id="11" name="10 Diagrama"/>
          <p:cNvGraphicFramePr/>
          <p:nvPr>
            <p:extLst>
              <p:ext uri="{D42A27DB-BD31-4B8C-83A1-F6EECF244321}">
                <p14:modId xmlns:p14="http://schemas.microsoft.com/office/powerpoint/2010/main" val="1348371398"/>
              </p:ext>
            </p:extLst>
          </p:nvPr>
        </p:nvGraphicFramePr>
        <p:xfrm>
          <a:off x="238863" y="453807"/>
          <a:ext cx="864096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1043237030"/>
              </p:ext>
            </p:extLst>
          </p:nvPr>
        </p:nvGraphicFramePr>
        <p:xfrm>
          <a:off x="3059832" y="3100946"/>
          <a:ext cx="2519363" cy="3372880"/>
        </p:xfrm>
        <a:graphic>
          <a:graphicData uri="http://schemas.openxmlformats.org/drawingml/2006/table">
            <a:tbl>
              <a:tblPr firstRow="1" bandRow="1"/>
              <a:tblGrid>
                <a:gridCol w="1727563"/>
                <a:gridCol w="791800"/>
              </a:tblGrid>
              <a:tr h="42161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s-MX" sz="1600" b="1" dirty="0" smtClean="0">
                          <a:solidFill>
                            <a:schemeClr val="tx1"/>
                          </a:solidFill>
                          <a:latin typeface="Calibri" pitchFamily="34" charset="0"/>
                          <a:cs typeface="Calibri" pitchFamily="34" charset="0"/>
                        </a:rPr>
                        <a:t>2nd</a:t>
                      </a:r>
                      <a:r>
                        <a:rPr lang="es-MX" sz="1600" b="1" baseline="0" dirty="0" smtClean="0">
                          <a:solidFill>
                            <a:schemeClr val="tx1"/>
                          </a:solidFill>
                          <a:latin typeface="Calibri" pitchFamily="34" charset="0"/>
                          <a:cs typeface="Calibri" pitchFamily="34" charset="0"/>
                        </a:rPr>
                        <a:t> DRUG </a:t>
                      </a:r>
                      <a:endParaRPr lang="es-MX" sz="1600" b="1" dirty="0">
                        <a:solidFill>
                          <a:schemeClr val="tx1"/>
                        </a:solidFill>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s-MX" sz="1600" b="0" dirty="0">
                        <a:solidFill>
                          <a:schemeClr val="tx1"/>
                        </a:solidFill>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r>
              <a:tr h="4216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b="0" dirty="0" smtClean="0">
                          <a:solidFill>
                            <a:schemeClr val="tx1"/>
                          </a:solidFill>
                          <a:latin typeface="Calibri" pitchFamily="34" charset="0"/>
                          <a:cs typeface="Calibri" pitchFamily="34" charset="0"/>
                        </a:rPr>
                        <a:t>Alcohol </a:t>
                      </a:r>
                      <a:endParaRPr lang="es-MX" sz="1600" b="0" dirty="0">
                        <a:solidFill>
                          <a:schemeClr val="tx1"/>
                        </a:solidFill>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b="0" dirty="0" smtClean="0">
                          <a:solidFill>
                            <a:schemeClr val="tx1"/>
                          </a:solidFill>
                          <a:latin typeface="Calibri" pitchFamily="34" charset="0"/>
                          <a:cs typeface="Calibri" pitchFamily="34" charset="0"/>
                        </a:rPr>
                        <a:t>24.2%</a:t>
                      </a:r>
                      <a:endParaRPr lang="es-MX" sz="1600" b="0" dirty="0">
                        <a:solidFill>
                          <a:schemeClr val="tx1"/>
                        </a:solidFill>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r>
              <a:tr h="4216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Cocaine</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20.2%</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216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Inhalants</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15.1%</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216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Crystal</a:t>
                      </a:r>
                      <a:r>
                        <a:rPr lang="es-MX" sz="1600" baseline="0" dirty="0" smtClean="0">
                          <a:latin typeface="Calibri" pitchFamily="34" charset="0"/>
                          <a:cs typeface="Calibri" pitchFamily="34" charset="0"/>
                        </a:rPr>
                        <a:t> </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13.1%</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216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Heroin</a:t>
                      </a:r>
                      <a:r>
                        <a:rPr lang="es-MX" sz="1600" dirty="0" smtClean="0">
                          <a:latin typeface="Calibri" pitchFamily="34" charset="0"/>
                          <a:cs typeface="Calibri" pitchFamily="34" charset="0"/>
                        </a:rPr>
                        <a:t> </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6.1%</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216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Tobacco</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6.0%</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216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Sedatives</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5.3%</a:t>
                      </a:r>
                      <a:endParaRPr lang="es-MX" sz="1600" dirty="0">
                        <a:latin typeface="Calibri" pitchFamily="34" charset="0"/>
                        <a:cs typeface="Calibri" pitchFamily="34" charset="0"/>
                      </a:endParaRPr>
                    </a:p>
                  </a:txBody>
                  <a:tcPr marL="91407" marR="91407"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2246753692"/>
              </p:ext>
            </p:extLst>
          </p:nvPr>
        </p:nvGraphicFramePr>
        <p:xfrm>
          <a:off x="6444208" y="3119880"/>
          <a:ext cx="2520950" cy="3333456"/>
        </p:xfrm>
        <a:graphic>
          <a:graphicData uri="http://schemas.openxmlformats.org/drawingml/2006/table">
            <a:tbl>
              <a:tblPr firstRow="1" bandRow="1"/>
              <a:tblGrid>
                <a:gridCol w="1728651"/>
                <a:gridCol w="792299"/>
              </a:tblGrid>
              <a:tr h="406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s-MX" sz="1600" b="1" dirty="0" smtClean="0">
                          <a:solidFill>
                            <a:schemeClr val="tx1"/>
                          </a:solidFill>
                          <a:latin typeface="Calibri" pitchFamily="34" charset="0"/>
                          <a:cs typeface="Calibri" pitchFamily="34" charset="0"/>
                        </a:rPr>
                        <a:t>3rd</a:t>
                      </a:r>
                      <a:r>
                        <a:rPr lang="es-MX" sz="1600" b="1" baseline="0" dirty="0" smtClean="0">
                          <a:solidFill>
                            <a:schemeClr val="tx1"/>
                          </a:solidFill>
                          <a:latin typeface="Calibri" pitchFamily="34" charset="0"/>
                          <a:cs typeface="Calibri" pitchFamily="34" charset="0"/>
                        </a:rPr>
                        <a:t> DRUG</a:t>
                      </a:r>
                      <a:endParaRPr lang="es-MX" sz="1600" b="1" dirty="0">
                        <a:solidFill>
                          <a:schemeClr val="tx1"/>
                        </a:solidFill>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s-MX" sz="1600" b="0" dirty="0">
                        <a:solidFill>
                          <a:schemeClr val="tx1"/>
                        </a:solidFill>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r>
              <a:tr h="4069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b="0" dirty="0" err="1" smtClean="0">
                          <a:solidFill>
                            <a:schemeClr val="tx1"/>
                          </a:solidFill>
                          <a:latin typeface="Calibri" pitchFamily="34" charset="0"/>
                          <a:cs typeface="Calibri" pitchFamily="34" charset="0"/>
                        </a:rPr>
                        <a:t>Cocaine</a:t>
                      </a:r>
                      <a:endParaRPr lang="es-MX" sz="1600" b="0" dirty="0">
                        <a:solidFill>
                          <a:schemeClr val="tx1"/>
                        </a:solidFill>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b="0" dirty="0" smtClean="0">
                          <a:solidFill>
                            <a:schemeClr val="tx1"/>
                          </a:solidFill>
                          <a:latin typeface="Calibri" pitchFamily="34" charset="0"/>
                          <a:cs typeface="Calibri" pitchFamily="34" charset="0"/>
                        </a:rPr>
                        <a:t>19.4%</a:t>
                      </a:r>
                      <a:endParaRPr lang="es-MX" sz="1600" b="0" dirty="0">
                        <a:solidFill>
                          <a:schemeClr val="tx1"/>
                        </a:solidFill>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r>
              <a:tr h="4069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Alcohol</a:t>
                      </a:r>
                      <a:r>
                        <a:rPr lang="es-MX" sz="1600" baseline="0" dirty="0" smtClean="0">
                          <a:latin typeface="Calibri" pitchFamily="34" charset="0"/>
                          <a:cs typeface="Calibri" pitchFamily="34" charset="0"/>
                        </a:rPr>
                        <a:t> </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15.5%</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069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Heroin</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14.1%</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069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Crystal</a:t>
                      </a:r>
                      <a:r>
                        <a:rPr lang="es-MX" sz="1600" dirty="0" smtClean="0">
                          <a:latin typeface="Calibri" pitchFamily="34" charset="0"/>
                          <a:cs typeface="Calibri" pitchFamily="34" charset="0"/>
                        </a:rPr>
                        <a:t> </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13.4%</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069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Inhalants</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11.2%</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069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Crack </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8.3%</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848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err="1" smtClean="0">
                          <a:latin typeface="Calibri" pitchFamily="34" charset="0"/>
                          <a:cs typeface="Calibri" pitchFamily="34" charset="0"/>
                        </a:rPr>
                        <a:t>Sedatives</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MX" sz="1600" dirty="0" smtClean="0">
                          <a:latin typeface="Calibri" pitchFamily="34" charset="0"/>
                          <a:cs typeface="Calibri" pitchFamily="34" charset="0"/>
                        </a:rPr>
                        <a:t>5.6%</a:t>
                      </a:r>
                      <a:endParaRPr lang="es-MX" sz="1600" dirty="0">
                        <a:latin typeface="Calibri" pitchFamily="34" charset="0"/>
                        <a:cs typeface="Calibri" pitchFamily="34" charset="0"/>
                      </a:endParaRPr>
                    </a:p>
                  </a:txBody>
                  <a:tcPr marL="91464" marR="91464" marT="45725" marB="457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18" name="17 Rectángulo redondeado"/>
          <p:cNvSpPr/>
          <p:nvPr/>
        </p:nvSpPr>
        <p:spPr>
          <a:xfrm>
            <a:off x="820738" y="3716338"/>
            <a:ext cx="2016125" cy="865187"/>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MX" sz="1800" b="1" kern="0" dirty="0" smtClean="0">
                <a:solidFill>
                  <a:prstClr val="white"/>
                </a:solidFill>
                <a:latin typeface="Calibri"/>
              </a:rPr>
              <a:t>Mono-</a:t>
            </a:r>
            <a:r>
              <a:rPr lang="es-MX" sz="1800" b="1" kern="0" dirty="0" err="1" smtClean="0">
                <a:solidFill>
                  <a:prstClr val="white"/>
                </a:solidFill>
                <a:latin typeface="Calibri"/>
              </a:rPr>
              <a:t>users</a:t>
            </a:r>
            <a:r>
              <a:rPr lang="es-MX" sz="1800" b="1" kern="0" dirty="0" smtClean="0">
                <a:solidFill>
                  <a:prstClr val="white"/>
                </a:solidFill>
                <a:latin typeface="Calibri"/>
              </a:rPr>
              <a:t> </a:t>
            </a:r>
            <a:endParaRPr lang="es-MX" sz="1800" b="1" kern="0" dirty="0">
              <a:solidFill>
                <a:prstClr val="white"/>
              </a:solidFill>
              <a:latin typeface="Calibri"/>
            </a:endParaRPr>
          </a:p>
          <a:p>
            <a:pPr algn="ctr" eaLnBrk="1" fontAlgn="auto" hangingPunct="1">
              <a:spcBef>
                <a:spcPts val="0"/>
              </a:spcBef>
              <a:spcAft>
                <a:spcPts val="0"/>
              </a:spcAft>
              <a:defRPr/>
            </a:pPr>
            <a:r>
              <a:rPr lang="es-MX" sz="1800" b="1" kern="0" dirty="0">
                <a:solidFill>
                  <a:prstClr val="white"/>
                </a:solidFill>
                <a:latin typeface="Calibri"/>
              </a:rPr>
              <a:t>17.8%</a:t>
            </a:r>
          </a:p>
        </p:txBody>
      </p:sp>
      <p:sp>
        <p:nvSpPr>
          <p:cNvPr id="19" name="18 CuadroTexto"/>
          <p:cNvSpPr txBox="1"/>
          <p:nvPr/>
        </p:nvSpPr>
        <p:spPr>
          <a:xfrm>
            <a:off x="1241644" y="11266"/>
            <a:ext cx="7886700" cy="923330"/>
          </a:xfrm>
          <a:prstGeom prst="rect">
            <a:avLst/>
          </a:prstGeom>
          <a:noFill/>
        </p:spPr>
        <p:txBody>
          <a:bodyPr>
            <a:spAutoFit/>
          </a:bodyPr>
          <a:lstStyle/>
          <a:p>
            <a:pPr algn="r" eaLnBrk="1" fontAlgn="auto" hangingPunct="1">
              <a:spcBef>
                <a:spcPts val="0"/>
              </a:spcBef>
              <a:spcAft>
                <a:spcPts val="0"/>
              </a:spcAft>
              <a:defRPr/>
            </a:pPr>
            <a:r>
              <a:rPr lang="es-MX"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Use of </a:t>
            </a:r>
            <a:r>
              <a:rPr lang="es-MX" sz="30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other</a:t>
            </a:r>
            <a:r>
              <a:rPr lang="es-MX"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s-MX" sz="30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drugs</a:t>
            </a:r>
            <a:r>
              <a:rPr lang="es-MX" sz="3000" b="1"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endParaRPr lang="es-MX" sz="3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lgn="r" eaLnBrk="1" fontAlgn="auto" hangingPunct="1">
              <a:spcBef>
                <a:spcPts val="0"/>
              </a:spcBef>
              <a:spcAft>
                <a:spcPts val="0"/>
              </a:spcAft>
              <a:defRPr/>
            </a:pPr>
            <a:endParaRPr lang="es-MX" sz="24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41025" name="19 CuadroTexto"/>
          <p:cNvSpPr txBox="1">
            <a:spLocks noChangeArrowheads="1"/>
          </p:cNvSpPr>
          <p:nvPr/>
        </p:nvSpPr>
        <p:spPr bwMode="auto">
          <a:xfrm rot="-5400000">
            <a:off x="-2640012" y="3697288"/>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es-MX" sz="1000" dirty="0">
                <a:solidFill>
                  <a:srgbClr val="000000"/>
                </a:solidFill>
                <a:latin typeface="Calibri" pitchFamily="34" charset="0"/>
              </a:rPr>
              <a:t>SISVEA, Centros de Tratamiento no Gubernamentales, 2009</a:t>
            </a:r>
          </a:p>
          <a:p>
            <a:pPr eaLnBrk="1" hangingPunct="1"/>
            <a:r>
              <a:rPr lang="es-MX" sz="1000" dirty="0" err="1" smtClean="0">
                <a:solidFill>
                  <a:srgbClr val="000000"/>
                </a:solidFill>
                <a:latin typeface="Calibri" pitchFamily="34" charset="0"/>
              </a:rPr>
              <a:t>Sample</a:t>
            </a:r>
            <a:r>
              <a:rPr lang="es-MX" sz="1000" dirty="0" smtClean="0">
                <a:solidFill>
                  <a:srgbClr val="000000"/>
                </a:solidFill>
                <a:latin typeface="Calibri" pitchFamily="34" charset="0"/>
              </a:rPr>
              <a:t>:  </a:t>
            </a:r>
            <a:r>
              <a:rPr lang="es-MX" sz="1000" dirty="0">
                <a:solidFill>
                  <a:srgbClr val="000000"/>
                </a:solidFill>
                <a:latin typeface="Calibri" pitchFamily="34" charset="0"/>
              </a:rPr>
              <a:t>70,467 </a:t>
            </a:r>
            <a:r>
              <a:rPr lang="es-MX" sz="1000" dirty="0" err="1" smtClean="0">
                <a:solidFill>
                  <a:srgbClr val="000000"/>
                </a:solidFill>
                <a:latin typeface="Calibri" pitchFamily="34" charset="0"/>
              </a:rPr>
              <a:t>people</a:t>
            </a:r>
            <a:r>
              <a:rPr lang="es-MX" sz="1000" dirty="0" smtClean="0">
                <a:solidFill>
                  <a:srgbClr val="000000"/>
                </a:solidFill>
                <a:latin typeface="Calibri" pitchFamily="34" charset="0"/>
              </a:rPr>
              <a:t> (15-35 </a:t>
            </a:r>
            <a:r>
              <a:rPr lang="es-MX" sz="1000" dirty="0" err="1" smtClean="0">
                <a:solidFill>
                  <a:srgbClr val="000000"/>
                </a:solidFill>
                <a:latin typeface="Calibri" pitchFamily="34" charset="0"/>
              </a:rPr>
              <a:t>years</a:t>
            </a:r>
            <a:r>
              <a:rPr lang="es-MX" sz="1000" dirty="0" smtClean="0">
                <a:solidFill>
                  <a:srgbClr val="000000"/>
                </a:solidFill>
                <a:latin typeface="Calibri" pitchFamily="34" charset="0"/>
              </a:rPr>
              <a:t> </a:t>
            </a:r>
            <a:r>
              <a:rPr lang="es-MX" sz="1000" dirty="0" err="1" smtClean="0">
                <a:solidFill>
                  <a:srgbClr val="000000"/>
                </a:solidFill>
                <a:latin typeface="Calibri" pitchFamily="34" charset="0"/>
              </a:rPr>
              <a:t>or</a:t>
            </a:r>
            <a:r>
              <a:rPr lang="es-MX" sz="1000" dirty="0" smtClean="0">
                <a:solidFill>
                  <a:srgbClr val="000000"/>
                </a:solidFill>
                <a:latin typeface="Calibri" pitchFamily="34" charset="0"/>
              </a:rPr>
              <a:t> more) . </a:t>
            </a:r>
            <a:endParaRPr lang="es-MX" sz="1000" dirty="0">
              <a:solidFill>
                <a:srgbClr val="000000"/>
              </a:solidFill>
              <a:latin typeface="Calibri" pitchFamily="34" charset="0"/>
            </a:endParaRPr>
          </a:p>
        </p:txBody>
      </p:sp>
      <p:sp>
        <p:nvSpPr>
          <p:cNvPr id="21" name="20 Flecha abajo"/>
          <p:cNvSpPr/>
          <p:nvPr/>
        </p:nvSpPr>
        <p:spPr>
          <a:xfrm>
            <a:off x="1692275" y="3213100"/>
            <a:ext cx="182563" cy="360363"/>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s-MX" sz="1800" kern="0">
              <a:solidFill>
                <a:prstClr val="white"/>
              </a:solidFill>
              <a:latin typeface="Calibri"/>
            </a:endParaRPr>
          </a:p>
        </p:txBody>
      </p:sp>
    </p:spTree>
    <p:extLst>
      <p:ext uri="{BB962C8B-B14F-4D97-AF65-F5344CB8AC3E}">
        <p14:creationId xmlns:p14="http://schemas.microsoft.com/office/powerpoint/2010/main" val="8066476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7576"/>
            <a:ext cx="8839200" cy="1336956"/>
          </a:xfrm>
        </p:spPr>
        <p:txBody>
          <a:bodyPr/>
          <a:lstStyle/>
          <a:p>
            <a:r>
              <a:rPr lang="en-US" sz="3600" b="1" u="sng" dirty="0" smtClean="0">
                <a:solidFill>
                  <a:schemeClr val="tx1"/>
                </a:solidFill>
                <a:latin typeface="Georgia"/>
                <a:cs typeface="Georgia"/>
              </a:rPr>
              <a:t>An early finding:</a:t>
            </a:r>
            <a:r>
              <a:rPr lang="en-US" sz="3600" b="1" dirty="0" smtClean="0">
                <a:solidFill>
                  <a:schemeClr val="tx1"/>
                </a:solidFill>
                <a:latin typeface="Georgia"/>
                <a:cs typeface="Georgia"/>
              </a:rPr>
              <a:t> The Link Between Marijuana &amp; Mental Illness</a:t>
            </a:r>
            <a:endParaRPr lang="en-US" sz="3600" dirty="0"/>
          </a:p>
        </p:txBody>
      </p:sp>
      <p:sp>
        <p:nvSpPr>
          <p:cNvPr id="3" name="Content Placeholder 2"/>
          <p:cNvSpPr>
            <a:spLocks noGrp="1"/>
          </p:cNvSpPr>
          <p:nvPr>
            <p:ph idx="1"/>
          </p:nvPr>
        </p:nvSpPr>
        <p:spPr/>
        <p:txBody>
          <a:bodyPr>
            <a:noAutofit/>
          </a:bodyPr>
          <a:lstStyle/>
          <a:p>
            <a:r>
              <a:rPr lang="en-US" sz="3400" dirty="0" smtClean="0">
                <a:solidFill>
                  <a:srgbClr val="000000"/>
                </a:solidFill>
                <a:latin typeface="Georgia"/>
                <a:cs typeface="Georgia"/>
              </a:rPr>
              <a:t>1987 </a:t>
            </a:r>
            <a:r>
              <a:rPr lang="en-US" sz="3400" dirty="0">
                <a:solidFill>
                  <a:srgbClr val="000000"/>
                </a:solidFill>
                <a:latin typeface="Georgia"/>
                <a:cs typeface="Georgia"/>
              </a:rPr>
              <a:t>study from Sweden published in the British journal </a:t>
            </a:r>
            <a:r>
              <a:rPr lang="en-US" sz="3400" i="1" dirty="0">
                <a:solidFill>
                  <a:srgbClr val="000000"/>
                </a:solidFill>
                <a:latin typeface="Georgia"/>
                <a:cs typeface="Georgia"/>
              </a:rPr>
              <a:t>Lancet. </a:t>
            </a:r>
            <a:endParaRPr lang="en-US" sz="3400" i="1" dirty="0" smtClean="0">
              <a:solidFill>
                <a:srgbClr val="000000"/>
              </a:solidFill>
              <a:latin typeface="Georgia"/>
              <a:cs typeface="Georgia"/>
            </a:endParaRPr>
          </a:p>
          <a:p>
            <a:r>
              <a:rPr lang="en-US" sz="3400" dirty="0" smtClean="0">
                <a:solidFill>
                  <a:srgbClr val="000000"/>
                </a:solidFill>
                <a:latin typeface="Georgia"/>
                <a:cs typeface="Georgia"/>
              </a:rPr>
              <a:t>Researchers </a:t>
            </a:r>
            <a:r>
              <a:rPr lang="en-US" sz="3400" dirty="0">
                <a:solidFill>
                  <a:srgbClr val="000000"/>
                </a:solidFill>
                <a:latin typeface="Georgia"/>
                <a:cs typeface="Georgia"/>
              </a:rPr>
              <a:t>did a 15-year examination of 45,570 military conscripts and found that those who had used </a:t>
            </a:r>
            <a:r>
              <a:rPr lang="en-US" sz="3400" dirty="0" smtClean="0">
                <a:solidFill>
                  <a:srgbClr val="000000"/>
                </a:solidFill>
                <a:latin typeface="Georgia"/>
                <a:cs typeface="Georgia"/>
              </a:rPr>
              <a:t>marijuana </a:t>
            </a:r>
            <a:r>
              <a:rPr lang="en-US" sz="3400" dirty="0">
                <a:solidFill>
                  <a:srgbClr val="000000"/>
                </a:solidFill>
                <a:latin typeface="Georgia"/>
                <a:cs typeface="Georgia"/>
              </a:rPr>
              <a:t>on more than 50 occasions </a:t>
            </a:r>
            <a:r>
              <a:rPr lang="en-US" sz="3400" b="1" dirty="0" smtClean="0">
                <a:solidFill>
                  <a:srgbClr val="000000"/>
                </a:solidFill>
                <a:latin typeface="Georgia"/>
                <a:cs typeface="Georgia"/>
              </a:rPr>
              <a:t>had a six-fold </a:t>
            </a:r>
            <a:r>
              <a:rPr lang="en-US" sz="3400" dirty="0" smtClean="0">
                <a:solidFill>
                  <a:srgbClr val="000000"/>
                </a:solidFill>
                <a:latin typeface="Georgia"/>
                <a:cs typeface="Georgia"/>
              </a:rPr>
              <a:t>risk for </a:t>
            </a:r>
            <a:r>
              <a:rPr lang="en-US" sz="3400" dirty="0">
                <a:solidFill>
                  <a:srgbClr val="000000"/>
                </a:solidFill>
                <a:latin typeface="Georgia"/>
                <a:cs typeface="Georgia"/>
              </a:rPr>
              <a:t>developing schizophrenia relative to non-users </a:t>
            </a:r>
          </a:p>
          <a:p>
            <a:endParaRPr lang="en-US" sz="3400" dirty="0"/>
          </a:p>
        </p:txBody>
      </p:sp>
      <p:sp>
        <p:nvSpPr>
          <p:cNvPr id="4" name="Slide Number Placeholder 3"/>
          <p:cNvSpPr>
            <a:spLocks noGrp="1"/>
          </p:cNvSpPr>
          <p:nvPr>
            <p:ph type="sldNum" sz="quarter" idx="12"/>
          </p:nvPr>
        </p:nvSpPr>
        <p:spPr/>
        <p:txBody>
          <a:bodyPr/>
          <a:lstStyle/>
          <a:p>
            <a:fld id="{4226F133-244D-4A4C-B618-CB5A3EE004CC}" type="slidenum">
              <a:rPr lang="en-US" smtClean="0"/>
              <a:pPr/>
              <a:t>6</a:t>
            </a:fld>
            <a:endParaRPr lang="en-US" dirty="0"/>
          </a:p>
        </p:txBody>
      </p:sp>
    </p:spTree>
    <p:extLst>
      <p:ext uri="{BB962C8B-B14F-4D97-AF65-F5344CB8AC3E}">
        <p14:creationId xmlns:p14="http://schemas.microsoft.com/office/powerpoint/2010/main" val="271329120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0" y="152400"/>
            <a:ext cx="3960440" cy="648072"/>
          </a:xfrm>
        </p:spPr>
        <p:txBody>
          <a:bodyPr>
            <a:noAutofit/>
          </a:bodyPr>
          <a:lstStyle/>
          <a:p>
            <a:r>
              <a:rPr lang="es-MX" sz="4000" b="1" dirty="0" err="1" smtClean="0">
                <a:solidFill>
                  <a:srgbClr val="0070C0"/>
                </a:solidFill>
                <a:effectLst>
                  <a:outerShdw blurRad="38100" dist="38100" dir="2700000" algn="tl">
                    <a:srgbClr val="000000">
                      <a:alpha val="43137"/>
                    </a:srgbClr>
                  </a:outerShdw>
                </a:effectLst>
                <a:latin typeface="Georgia"/>
                <a:ea typeface="+mn-ea"/>
                <a:cs typeface="Georgia"/>
              </a:rPr>
              <a:t>Alternatives</a:t>
            </a:r>
            <a:endParaRPr lang="es-MX" sz="4000" b="1" dirty="0">
              <a:solidFill>
                <a:srgbClr val="0070C0"/>
              </a:solidFill>
              <a:effectLst>
                <a:outerShdw blurRad="38100" dist="38100" dir="2700000" algn="tl">
                  <a:srgbClr val="000000">
                    <a:alpha val="43137"/>
                  </a:srgbClr>
                </a:outerShdw>
              </a:effectLst>
              <a:latin typeface="Georgia"/>
              <a:ea typeface="+mn-ea"/>
              <a:cs typeface="Georgia"/>
            </a:endParaRPr>
          </a:p>
        </p:txBody>
      </p:sp>
      <p:sp>
        <p:nvSpPr>
          <p:cNvPr id="3" name="2 Marcador de contenido"/>
          <p:cNvSpPr>
            <a:spLocks noGrp="1"/>
          </p:cNvSpPr>
          <p:nvPr>
            <p:ph idx="1"/>
          </p:nvPr>
        </p:nvSpPr>
        <p:spPr>
          <a:xfrm>
            <a:off x="1371600" y="990600"/>
            <a:ext cx="5112568" cy="2376264"/>
          </a:xfrm>
        </p:spPr>
        <p:txBody>
          <a:bodyPr>
            <a:normAutofit/>
          </a:bodyPr>
          <a:lstStyle/>
          <a:p>
            <a:pPr>
              <a:buClr>
                <a:srgbClr val="0066FF"/>
              </a:buClr>
              <a:buFont typeface="Wingdings" pitchFamily="2" charset="2"/>
              <a:buChar char="ü"/>
            </a:pPr>
            <a:r>
              <a:rPr lang="es-MX" sz="2800" b="1" dirty="0" smtClean="0">
                <a:solidFill>
                  <a:srgbClr val="C00000"/>
                </a:solidFill>
                <a:latin typeface="Georgia"/>
                <a:cs typeface="Georgia"/>
              </a:rPr>
              <a:t>Treat addiction like a health issue</a:t>
            </a:r>
          </a:p>
          <a:p>
            <a:pPr marL="0" indent="0">
              <a:buClr>
                <a:srgbClr val="0066FF"/>
              </a:buClr>
              <a:buNone/>
            </a:pPr>
            <a:r>
              <a:rPr lang="es-MX" dirty="0" smtClean="0">
                <a:latin typeface="Georgia"/>
                <a:cs typeface="Georgia"/>
              </a:rPr>
              <a:t>Personal use results in an intervention</a:t>
            </a:r>
            <a:endParaRPr lang="es-MX" dirty="0">
              <a:latin typeface="Georgia"/>
              <a:cs typeface="Georgia"/>
            </a:endParaRPr>
          </a:p>
          <a:p>
            <a:pPr marL="0" indent="0">
              <a:buClr>
                <a:srgbClr val="0066FF"/>
              </a:buClr>
              <a:buNone/>
            </a:pPr>
            <a:endParaRPr lang="es-MX" sz="2800" b="1" dirty="0" smtClean="0">
              <a:solidFill>
                <a:srgbClr val="C00000"/>
              </a:solidFill>
              <a:latin typeface="Georgia"/>
              <a:cs typeface="Georgia"/>
            </a:endParaRPr>
          </a:p>
        </p:txBody>
      </p:sp>
      <p:sp>
        <p:nvSpPr>
          <p:cNvPr id="5" name="2 Marcador de contenido"/>
          <p:cNvSpPr txBox="1">
            <a:spLocks/>
          </p:cNvSpPr>
          <p:nvPr/>
        </p:nvSpPr>
        <p:spPr>
          <a:xfrm>
            <a:off x="3995937" y="2852936"/>
            <a:ext cx="5040560" cy="30250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6FF"/>
              </a:buClr>
              <a:buFont typeface="Wingdings" pitchFamily="2" charset="2"/>
              <a:buChar char="ü"/>
            </a:pPr>
            <a:r>
              <a:rPr lang="en-US" sz="2800" b="1" dirty="0" smtClean="0">
                <a:solidFill>
                  <a:srgbClr val="C00000"/>
                </a:solidFill>
                <a:latin typeface="Georgia"/>
                <a:cs typeface="Georgia"/>
              </a:rPr>
              <a:t>Preventive </a:t>
            </a:r>
            <a:r>
              <a:rPr lang="en-US" sz="2800" b="1" dirty="0">
                <a:solidFill>
                  <a:srgbClr val="C00000"/>
                </a:solidFill>
                <a:latin typeface="Georgia"/>
                <a:cs typeface="Georgia"/>
              </a:rPr>
              <a:t>education and access to </a:t>
            </a:r>
            <a:r>
              <a:rPr lang="en-US" sz="2800" b="1" dirty="0" smtClean="0">
                <a:solidFill>
                  <a:srgbClr val="C00000"/>
                </a:solidFill>
                <a:latin typeface="Georgia"/>
                <a:cs typeface="Georgia"/>
              </a:rPr>
              <a:t>treatment based on HR</a:t>
            </a:r>
          </a:p>
          <a:p>
            <a:pPr>
              <a:buClr>
                <a:srgbClr val="0066FF"/>
              </a:buClr>
              <a:buFont typeface="Wingdings" pitchFamily="2" charset="2"/>
              <a:buChar char="ü"/>
            </a:pPr>
            <a:r>
              <a:rPr lang="es-MX" sz="2800" b="1" dirty="0" err="1" smtClean="0">
                <a:solidFill>
                  <a:srgbClr val="C00000"/>
                </a:solidFill>
                <a:latin typeface="Georgia"/>
                <a:cs typeface="Georgia"/>
              </a:rPr>
              <a:t>Drug</a:t>
            </a:r>
            <a:r>
              <a:rPr lang="es-MX" sz="2800" b="1" dirty="0" smtClean="0">
                <a:solidFill>
                  <a:srgbClr val="C00000"/>
                </a:solidFill>
                <a:latin typeface="Georgia"/>
                <a:cs typeface="Georgia"/>
              </a:rPr>
              <a:t> </a:t>
            </a:r>
            <a:r>
              <a:rPr lang="es-MX" sz="2800" b="1" dirty="0" err="1">
                <a:solidFill>
                  <a:srgbClr val="C00000"/>
                </a:solidFill>
                <a:latin typeface="Georgia"/>
                <a:cs typeface="Georgia"/>
              </a:rPr>
              <a:t>Courts</a:t>
            </a:r>
            <a:r>
              <a:rPr lang="es-MX" sz="2800" b="1" dirty="0">
                <a:solidFill>
                  <a:srgbClr val="C00000"/>
                </a:solidFill>
                <a:latin typeface="Georgia"/>
                <a:cs typeface="Georgia"/>
              </a:rPr>
              <a:t> – </a:t>
            </a:r>
            <a:r>
              <a:rPr lang="es-MX" sz="2800" b="1" dirty="0" err="1">
                <a:solidFill>
                  <a:srgbClr val="C00000"/>
                </a:solidFill>
                <a:latin typeface="Georgia"/>
                <a:cs typeface="Georgia"/>
              </a:rPr>
              <a:t>Therapeutic</a:t>
            </a:r>
            <a:r>
              <a:rPr lang="es-MX" sz="2800" b="1" dirty="0">
                <a:solidFill>
                  <a:srgbClr val="C00000"/>
                </a:solidFill>
                <a:latin typeface="Georgia"/>
                <a:cs typeface="Georgia"/>
              </a:rPr>
              <a:t> </a:t>
            </a:r>
            <a:r>
              <a:rPr lang="es-MX" sz="2800" b="1" dirty="0" err="1">
                <a:solidFill>
                  <a:srgbClr val="C00000"/>
                </a:solidFill>
                <a:latin typeface="Georgia"/>
                <a:cs typeface="Georgia"/>
              </a:rPr>
              <a:t>Justice</a:t>
            </a:r>
            <a:endParaRPr lang="es-MX" sz="2800" b="1" dirty="0">
              <a:solidFill>
                <a:srgbClr val="C00000"/>
              </a:solidFill>
              <a:latin typeface="Georgia"/>
              <a:cs typeface="Georgia"/>
            </a:endParaRPr>
          </a:p>
          <a:p>
            <a:pPr lvl="1">
              <a:buFont typeface="Arial" pitchFamily="34" charset="0"/>
              <a:buChar char="•"/>
            </a:pPr>
            <a:r>
              <a:rPr lang="es-MX" dirty="0" err="1" smtClean="0">
                <a:latin typeface="Georgia"/>
                <a:cs typeface="Georgia"/>
              </a:rPr>
              <a:t>Mexican</a:t>
            </a:r>
            <a:r>
              <a:rPr lang="es-MX" dirty="0" smtClean="0">
                <a:latin typeface="Georgia"/>
                <a:cs typeface="Georgia"/>
              </a:rPr>
              <a:t> </a:t>
            </a:r>
            <a:r>
              <a:rPr lang="es-MX" dirty="0" err="1" smtClean="0">
                <a:latin typeface="Georgia"/>
                <a:cs typeface="Georgia"/>
              </a:rPr>
              <a:t>public</a:t>
            </a:r>
            <a:r>
              <a:rPr lang="es-MX" dirty="0" smtClean="0">
                <a:latin typeface="Georgia"/>
                <a:cs typeface="Georgia"/>
              </a:rPr>
              <a:t> </a:t>
            </a:r>
            <a:r>
              <a:rPr lang="es-MX" dirty="0" err="1" smtClean="0">
                <a:latin typeface="Georgia"/>
                <a:cs typeface="Georgia"/>
              </a:rPr>
              <a:t>policy</a:t>
            </a:r>
            <a:endParaRPr lang="es-MX" dirty="0">
              <a:latin typeface="Georgia"/>
              <a:cs typeface="Georgia"/>
            </a:endParaRPr>
          </a:p>
        </p:txBody>
      </p:sp>
      <p:pic>
        <p:nvPicPr>
          <p:cNvPr id="7" name="Picture 2" descr="C:\Documents and Settings\gina\Mis documentos\system\2012\CFC\IMÁGENES PA PRESENTACIONES\IMÁGENES PARA PRESENTACIONES\Actividades CIJ Colima\Guitarr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04" t="19809" r="5394" b="12590"/>
          <a:stretch/>
        </p:blipFill>
        <p:spPr bwMode="auto">
          <a:xfrm>
            <a:off x="676931" y="2996952"/>
            <a:ext cx="3319006" cy="2015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13" descr="C:\Users\estherhc\Documents\Subdirección Patronatos\FOTOS PRESENTACIÓN\Foto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2" y="4653136"/>
            <a:ext cx="3506866" cy="21791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www.basevich.com.ar/uploads/centro-de-detenci%C3%B3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387" y="1073460"/>
            <a:ext cx="2304085" cy="177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66053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1" y="0"/>
            <a:ext cx="8686800" cy="1052736"/>
          </a:xfrm>
        </p:spPr>
        <p:txBody>
          <a:bodyPr>
            <a:noAutofit/>
          </a:bodyPr>
          <a:lstStyle/>
          <a:p>
            <a:pPr>
              <a:defRPr/>
            </a:pPr>
            <a:r>
              <a:rPr lang="en-US" sz="2800" b="1" dirty="0" smtClean="0">
                <a:solidFill>
                  <a:srgbClr val="0070C0"/>
                </a:solidFill>
                <a:effectLst>
                  <a:outerShdw blurRad="38100" dist="38100" dir="2700000" algn="tl">
                    <a:srgbClr val="000000">
                      <a:alpha val="43137"/>
                    </a:srgbClr>
                  </a:outerShdw>
                </a:effectLst>
                <a:latin typeface="Georgia"/>
                <a:cs typeface="Georgia"/>
              </a:rPr>
              <a:t>Petition: Call to Action in Favor of Prevention </a:t>
            </a:r>
            <a:br>
              <a:rPr lang="en-US" sz="2800" b="1" dirty="0" smtClean="0">
                <a:solidFill>
                  <a:srgbClr val="0070C0"/>
                </a:solidFill>
                <a:effectLst>
                  <a:outerShdw blurRad="38100" dist="38100" dir="2700000" algn="tl">
                    <a:srgbClr val="000000">
                      <a:alpha val="43137"/>
                    </a:srgbClr>
                  </a:outerShdw>
                </a:effectLst>
                <a:latin typeface="Georgia"/>
                <a:cs typeface="Georgia"/>
              </a:rPr>
            </a:br>
            <a:r>
              <a:rPr lang="en-US" sz="2800" b="1" dirty="0" smtClean="0">
                <a:solidFill>
                  <a:srgbClr val="0070C0"/>
                </a:solidFill>
                <a:effectLst>
                  <a:outerShdw blurRad="38100" dist="38100" dir="2700000" algn="tl">
                    <a:srgbClr val="000000">
                      <a:alpha val="43137"/>
                    </a:srgbClr>
                  </a:outerShdw>
                </a:effectLst>
                <a:latin typeface="Georgia"/>
                <a:cs typeface="Georgia"/>
              </a:rPr>
              <a:t>and Against marijuana </a:t>
            </a:r>
            <a:r>
              <a:rPr lang="en-US" sz="3200" b="1" dirty="0" smtClean="0">
                <a:solidFill>
                  <a:srgbClr val="0070C0"/>
                </a:solidFill>
                <a:effectLst>
                  <a:outerShdw blurRad="38100" dist="38100" dir="2700000" algn="tl">
                    <a:srgbClr val="000000">
                      <a:alpha val="43137"/>
                    </a:srgbClr>
                  </a:outerShdw>
                </a:effectLst>
                <a:latin typeface="Georgia"/>
                <a:cs typeface="Georgia"/>
              </a:rPr>
              <a:t>Legalization</a:t>
            </a:r>
            <a:endParaRPr lang="es-ES" sz="3200" b="1" dirty="0">
              <a:solidFill>
                <a:srgbClr val="0070C0"/>
              </a:solidFill>
              <a:effectLst>
                <a:outerShdw blurRad="38100" dist="38100" dir="2700000" algn="tl">
                  <a:srgbClr val="000000">
                    <a:alpha val="43137"/>
                  </a:srgbClr>
                </a:outerShdw>
              </a:effectLst>
              <a:latin typeface="Georgia"/>
              <a:cs typeface="Georgia"/>
            </a:endParaRPr>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334" y="1124744"/>
            <a:ext cx="3816424" cy="2755239"/>
          </a:xfrm>
          <a:noFill/>
          <a:effectLst>
            <a:prstShdw prst="shdw13" dist="53882" dir="13500000">
              <a:schemeClr val="bg2">
                <a:alpha val="50000"/>
              </a:schemeClr>
            </a:prstShdw>
          </a:effectLst>
        </p:spPr>
      </p:pic>
      <p:pic>
        <p:nvPicPr>
          <p:cNvPr id="8" name="Picture 2" descr="C:\Users\karen\Pictures\Congreso\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972186"/>
            <a:ext cx="3788254" cy="284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ibb.gov.tr/StyleLibrary/en-US/Images/Master/ec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86" y="1637396"/>
            <a:ext cx="946747" cy="62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http://www.dpna.org/Images/dpn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144" y="1550692"/>
            <a:ext cx="1421713" cy="71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www.drugfree.org.au/uploads/pics/DPNO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3518" y="1774155"/>
            <a:ext cx="1491717" cy="48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http://guajiros.udea.edu.co/congreso/images/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0757" y="1829418"/>
            <a:ext cx="876227" cy="4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http://www.uydel.org/uydel_files/link_ban_ed_L4_section__mod.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3614" y="2475349"/>
            <a:ext cx="1078466" cy="5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http://www.cadfy.org/images/CADFY.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7024" y="2456214"/>
            <a:ext cx="1614387" cy="5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 descr="Descripción: Logo CIJ"/>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0642" y="2405522"/>
            <a:ext cx="1292928" cy="6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 Marcador de contenido"/>
          <p:cNvSpPr txBox="1">
            <a:spLocks/>
          </p:cNvSpPr>
          <p:nvPr/>
        </p:nvSpPr>
        <p:spPr bwMode="auto">
          <a:xfrm>
            <a:off x="3946280" y="3212976"/>
            <a:ext cx="5068955" cy="3111624"/>
          </a:xfrm>
          <a:prstGeom prst="rect">
            <a:avLst/>
          </a:prstGeom>
          <a:noFill/>
          <a:ln w="9525">
            <a:noFill/>
            <a:miter lim="800000"/>
            <a:headEnd/>
            <a:tailEnd/>
          </a:ln>
        </p:spPr>
        <p:txBody>
          <a:bodyPr/>
          <a:lstStyle/>
          <a:p>
            <a:pPr marL="0" lvl="1">
              <a:spcBef>
                <a:spcPct val="20000"/>
              </a:spcBef>
              <a:buClr>
                <a:srgbClr val="C00000"/>
              </a:buClr>
              <a:defRPr/>
            </a:pPr>
            <a:r>
              <a:rPr lang="en-US" sz="2200" b="1" u="sng" kern="0" dirty="0">
                <a:latin typeface="Georgia"/>
                <a:cs typeface="Georgia"/>
              </a:rPr>
              <a:t>CIJ launched Call to Action in Favor of Prevention and Against </a:t>
            </a:r>
            <a:r>
              <a:rPr lang="en-US" sz="2200" b="1" u="sng" kern="0" dirty="0" smtClean="0">
                <a:latin typeface="Georgia"/>
                <a:cs typeface="Georgia"/>
              </a:rPr>
              <a:t>Marijuana </a:t>
            </a:r>
            <a:r>
              <a:rPr lang="en-US" sz="2200" b="1" u="sng" kern="0" dirty="0">
                <a:latin typeface="Georgia"/>
                <a:cs typeface="Georgia"/>
              </a:rPr>
              <a:t>Legalization supported and signed by </a:t>
            </a:r>
            <a:r>
              <a:rPr lang="en-US" sz="2200" b="1" u="sng" kern="0" dirty="0" smtClean="0">
                <a:latin typeface="Georgia"/>
                <a:cs typeface="Georgia"/>
              </a:rPr>
              <a:t>8 networks from 50 countries</a:t>
            </a:r>
            <a:endParaRPr lang="es-ES" sz="2200" u="sng" kern="0" dirty="0">
              <a:latin typeface="Georgia"/>
              <a:cs typeface="Georgia"/>
            </a:endParaRPr>
          </a:p>
        </p:txBody>
      </p:sp>
      <p:sp>
        <p:nvSpPr>
          <p:cNvPr id="2" name="1 Rectángulo"/>
          <p:cNvSpPr/>
          <p:nvPr/>
        </p:nvSpPr>
        <p:spPr>
          <a:xfrm>
            <a:off x="3946280" y="4869160"/>
            <a:ext cx="4980814" cy="1477328"/>
          </a:xfrm>
          <a:prstGeom prst="rect">
            <a:avLst/>
          </a:prstGeom>
        </p:spPr>
        <p:txBody>
          <a:bodyPr wrap="square">
            <a:spAutoFit/>
          </a:bodyPr>
          <a:lstStyle/>
          <a:p>
            <a:pPr marL="0" lvl="1">
              <a:spcBef>
                <a:spcPct val="20000"/>
              </a:spcBef>
              <a:buClr>
                <a:srgbClr val="C00000"/>
              </a:buClr>
              <a:defRPr/>
            </a:pPr>
            <a:r>
              <a:rPr lang="en-US" sz="3000" b="1" kern="0" dirty="0">
                <a:latin typeface="Georgia"/>
                <a:cs typeface="Georgia"/>
              </a:rPr>
              <a:t>CIJ has </a:t>
            </a:r>
            <a:r>
              <a:rPr lang="en-US" sz="3000" b="1" kern="0" dirty="0" smtClean="0">
                <a:solidFill>
                  <a:srgbClr val="FF0000"/>
                </a:solidFill>
                <a:latin typeface="Georgia"/>
                <a:cs typeface="Georgia"/>
              </a:rPr>
              <a:t>40,000</a:t>
            </a:r>
            <a:r>
              <a:rPr lang="en-US" sz="3000" b="1" kern="0" dirty="0" smtClean="0">
                <a:latin typeface="Georgia"/>
                <a:cs typeface="Georgia"/>
              </a:rPr>
              <a:t> </a:t>
            </a:r>
            <a:r>
              <a:rPr lang="en-US" sz="3000" b="1" kern="0" dirty="0">
                <a:latin typeface="Georgia"/>
                <a:cs typeface="Georgia"/>
              </a:rPr>
              <a:t>signatures against marijuana legalization. </a:t>
            </a:r>
            <a:endParaRPr lang="es-ES" sz="3000" kern="0" dirty="0">
              <a:latin typeface="Georgia"/>
              <a:cs typeface="Georgia"/>
            </a:endParaRPr>
          </a:p>
        </p:txBody>
      </p:sp>
    </p:spTree>
    <p:extLst>
      <p:ext uri="{BB962C8B-B14F-4D97-AF65-F5344CB8AC3E}">
        <p14:creationId xmlns:p14="http://schemas.microsoft.com/office/powerpoint/2010/main" val="30279985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Thank You!</a:t>
            </a:r>
            <a:endParaRPr lang="en-US" dirty="0">
              <a:latin typeface="Georgia" pitchFamily="18" charset="0"/>
            </a:endParaRPr>
          </a:p>
        </p:txBody>
      </p:sp>
      <p:sp>
        <p:nvSpPr>
          <p:cNvPr id="3" name="Content Placeholder 2"/>
          <p:cNvSpPr>
            <a:spLocks noGrp="1"/>
          </p:cNvSpPr>
          <p:nvPr>
            <p:ph idx="1"/>
          </p:nvPr>
        </p:nvSpPr>
        <p:spPr>
          <a:xfrm>
            <a:off x="549274" y="1600200"/>
            <a:ext cx="8061325" cy="5105399"/>
          </a:xfrm>
        </p:spPr>
        <p:txBody>
          <a:bodyPr>
            <a:normAutofit/>
          </a:bodyPr>
          <a:lstStyle/>
          <a:p>
            <a:pPr marL="0" indent="0" algn="ctr">
              <a:buNone/>
            </a:pPr>
            <a:r>
              <a:rPr lang="en-US" sz="6000" dirty="0" smtClean="0">
                <a:latin typeface="Georgia" pitchFamily="18" charset="0"/>
              </a:rPr>
              <a:t>Questions? </a:t>
            </a:r>
          </a:p>
          <a:p>
            <a:pPr marL="0" indent="0" algn="ctr">
              <a:buNone/>
            </a:pPr>
            <a:r>
              <a:rPr lang="en-US" sz="5400" dirty="0" smtClean="0">
                <a:latin typeface="Georgia" pitchFamily="18" charset="0"/>
                <a:hlinkClick r:id="rId2"/>
              </a:rPr>
              <a:t>www.learnaboutsam.org</a:t>
            </a:r>
            <a:endParaRPr lang="en-US" sz="5400" dirty="0" smtClean="0">
              <a:latin typeface="Georgia" pitchFamily="18" charset="0"/>
            </a:endParaRPr>
          </a:p>
          <a:p>
            <a:pPr marL="0" indent="0" algn="ctr">
              <a:spcBef>
                <a:spcPts val="0"/>
              </a:spcBef>
              <a:buNone/>
            </a:pPr>
            <a:endParaRPr lang="en-US" sz="2500" dirty="0" smtClean="0">
              <a:latin typeface="Georgia" pitchFamily="18" charset="0"/>
            </a:endParaRPr>
          </a:p>
          <a:p>
            <a:pPr marL="0" indent="0" algn="ctr">
              <a:spcBef>
                <a:spcPts val="0"/>
              </a:spcBef>
              <a:buNone/>
            </a:pPr>
            <a:r>
              <a:rPr lang="en-US" sz="6000" dirty="0" smtClean="0">
                <a:latin typeface="Georgia" pitchFamily="18" charset="0"/>
              </a:rPr>
              <a:t>Email</a:t>
            </a:r>
          </a:p>
          <a:p>
            <a:pPr marL="0" indent="0" algn="ctr">
              <a:buNone/>
            </a:pPr>
            <a:r>
              <a:rPr lang="en-US" sz="5000" dirty="0" smtClean="0">
                <a:latin typeface="Georgia" pitchFamily="18" charset="0"/>
                <a:hlinkClick r:id="rId3"/>
              </a:rPr>
              <a:t>info@learnaboutsam.org</a:t>
            </a:r>
            <a:endParaRPr lang="en-US" sz="5000" dirty="0" smtClean="0">
              <a:latin typeface="Georgia" pitchFamily="18" charset="0"/>
            </a:endParaRPr>
          </a:p>
          <a:p>
            <a:pPr marL="0" indent="0" algn="ctr">
              <a:buNone/>
            </a:pPr>
            <a:endParaRPr lang="en-US" sz="6000" dirty="0" smtClean="0">
              <a:latin typeface="Georgia" pitchFamily="18" charset="0"/>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pPr/>
              <a:t>62</a:t>
            </a:fld>
            <a:endParaRPr lang="en-US" dirty="0"/>
          </a:p>
        </p:txBody>
      </p:sp>
    </p:spTree>
    <p:extLst>
      <p:ext uri="{BB962C8B-B14F-4D97-AF65-F5344CB8AC3E}">
        <p14:creationId xmlns:p14="http://schemas.microsoft.com/office/powerpoint/2010/main" val="22420304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7</a:t>
            </a:fld>
            <a:endParaRPr lang="en-US" dirty="0"/>
          </a:p>
        </p:txBody>
      </p:sp>
      <p:sp>
        <p:nvSpPr>
          <p:cNvPr id="3" name="Rectangle 2"/>
          <p:cNvSpPr/>
          <p:nvPr/>
        </p:nvSpPr>
        <p:spPr>
          <a:xfrm>
            <a:off x="381000" y="533400"/>
            <a:ext cx="8305800" cy="7725192"/>
          </a:xfrm>
          <a:prstGeom prst="rect">
            <a:avLst/>
          </a:prstGeom>
        </p:spPr>
        <p:txBody>
          <a:bodyPr wrap="square">
            <a:spAutoFit/>
          </a:bodyPr>
          <a:lstStyle/>
          <a:p>
            <a:endParaRPr lang="en-US" sz="2200" b="1" dirty="0">
              <a:solidFill>
                <a:srgbClr val="000000"/>
              </a:solidFill>
              <a:latin typeface="Georgia"/>
              <a:cs typeface="Georgia"/>
            </a:endParaRPr>
          </a:p>
          <a:p>
            <a:r>
              <a:rPr lang="en-US" sz="2400" i="1" dirty="0" smtClean="0">
                <a:latin typeface="Georgia"/>
                <a:cs typeface="Georgia"/>
              </a:rPr>
              <a:t>Lancet </a:t>
            </a:r>
            <a:r>
              <a:rPr lang="en-US" sz="2400" dirty="0">
                <a:latin typeface="Georgia"/>
                <a:cs typeface="Georgia"/>
              </a:rPr>
              <a:t>medical </a:t>
            </a:r>
            <a:r>
              <a:rPr lang="en-US" sz="2400" dirty="0" smtClean="0">
                <a:latin typeface="Georgia"/>
                <a:cs typeface="Georgia"/>
              </a:rPr>
              <a:t>journal: 2007, The </a:t>
            </a:r>
            <a:r>
              <a:rPr lang="en-US" sz="2400" dirty="0">
                <a:latin typeface="Georgia"/>
                <a:cs typeface="Georgia"/>
              </a:rPr>
              <a:t>survey authors concluded: “</a:t>
            </a:r>
            <a:r>
              <a:rPr lang="en-US" sz="2400" b="1" dirty="0">
                <a:latin typeface="Georgia"/>
                <a:cs typeface="Georgia"/>
              </a:rPr>
              <a:t>The evidence is consistent with the view that cannabis increases [the] risk of psychotic outcomes.</a:t>
            </a:r>
            <a:r>
              <a:rPr lang="en-US" sz="2400" b="1" dirty="0" smtClean="0">
                <a:latin typeface="Georgia"/>
                <a:cs typeface="Georgia"/>
              </a:rPr>
              <a:t>”</a:t>
            </a:r>
          </a:p>
          <a:p>
            <a:endParaRPr lang="en-US" sz="2400" dirty="0" smtClean="0">
              <a:latin typeface="Georgia"/>
              <a:cs typeface="Georgia"/>
            </a:endParaRPr>
          </a:p>
          <a:p>
            <a:r>
              <a:rPr lang="en-US" sz="2400" dirty="0">
                <a:latin typeface="Georgia"/>
                <a:cs typeface="Georgia"/>
              </a:rPr>
              <a:t>Meta-analysis was conducted by Australian researchers in 2011 for the </a:t>
            </a:r>
            <a:r>
              <a:rPr lang="en-US" sz="2400" i="1" dirty="0">
                <a:latin typeface="Georgia"/>
                <a:cs typeface="Georgia"/>
              </a:rPr>
              <a:t>Archives of General </a:t>
            </a:r>
            <a:r>
              <a:rPr lang="en-US" sz="2400" i="1" dirty="0" smtClean="0">
                <a:latin typeface="Georgia"/>
                <a:cs typeface="Georgia"/>
              </a:rPr>
              <a:t>Psychiatry</a:t>
            </a:r>
            <a:endParaRPr lang="en-US" sz="2400" dirty="0" smtClean="0">
              <a:latin typeface="Georgia"/>
              <a:cs typeface="Georgia"/>
            </a:endParaRPr>
          </a:p>
          <a:p>
            <a:pPr marL="342900" indent="-342900">
              <a:buFont typeface="Arial"/>
              <a:buChar char="•"/>
            </a:pPr>
            <a:r>
              <a:rPr lang="en-US" sz="2400" dirty="0" smtClean="0">
                <a:latin typeface="Georgia"/>
                <a:cs typeface="Georgia"/>
              </a:rPr>
              <a:t>used 83 studies to </a:t>
            </a:r>
            <a:r>
              <a:rPr lang="en-US" sz="2400" dirty="0">
                <a:latin typeface="Georgia"/>
                <a:cs typeface="Georgia"/>
              </a:rPr>
              <a:t>assess the impact of </a:t>
            </a:r>
            <a:r>
              <a:rPr lang="en-US" sz="2400" dirty="0" smtClean="0">
                <a:latin typeface="Georgia"/>
                <a:cs typeface="Georgia"/>
              </a:rPr>
              <a:t>marijuana </a:t>
            </a:r>
            <a:r>
              <a:rPr lang="en-US" sz="2400" dirty="0">
                <a:latin typeface="Georgia"/>
                <a:cs typeface="Georgia"/>
              </a:rPr>
              <a:t>use on the early onset of psychotic illness. </a:t>
            </a:r>
            <a:endParaRPr lang="en-US" sz="2400" dirty="0" smtClean="0">
              <a:latin typeface="Georgia"/>
              <a:cs typeface="Georgia"/>
            </a:endParaRPr>
          </a:p>
          <a:p>
            <a:endParaRPr lang="en-US" sz="2400" dirty="0">
              <a:latin typeface="Georgia"/>
              <a:cs typeface="Georgia"/>
            </a:endParaRPr>
          </a:p>
          <a:p>
            <a:r>
              <a:rPr lang="en-US" sz="2400" dirty="0" smtClean="0">
                <a:latin typeface="Georgia"/>
                <a:cs typeface="Georgia"/>
              </a:rPr>
              <a:t>The </a:t>
            </a:r>
            <a:r>
              <a:rPr lang="en-US" sz="2400" dirty="0">
                <a:latin typeface="Georgia"/>
                <a:cs typeface="Georgia"/>
              </a:rPr>
              <a:t>findings were clear and consistent: </a:t>
            </a:r>
            <a:r>
              <a:rPr lang="en-US" sz="2400" b="1" dirty="0">
                <a:latin typeface="Georgia"/>
                <a:cs typeface="Georgia"/>
              </a:rPr>
              <a:t>“The results of meta-analysis provide evidence for a relationship between cannabis use and earlier onset of psychotic illness…[The] results suggest the need for renewed warnings about the potentially harmful effects of cannabis.” </a:t>
            </a:r>
            <a:r>
              <a:rPr lang="en-US" sz="2400" b="1" dirty="0" smtClean="0">
                <a:latin typeface="Georgia"/>
                <a:cs typeface="Georgia"/>
              </a:rPr>
              <a:t>   </a:t>
            </a:r>
            <a:endParaRPr lang="en-US" sz="2400" b="1" dirty="0">
              <a:latin typeface="Georgia"/>
              <a:cs typeface="Georgia"/>
            </a:endParaRPr>
          </a:p>
          <a:p>
            <a:endParaRPr lang="en-US" sz="2400" b="1" dirty="0">
              <a:latin typeface="Georgia"/>
              <a:cs typeface="Georgia"/>
            </a:endParaRPr>
          </a:p>
          <a:p>
            <a:endParaRPr lang="en-US" sz="2200" b="1" dirty="0" smtClean="0">
              <a:solidFill>
                <a:srgbClr val="000000"/>
              </a:solidFill>
              <a:latin typeface="Georgia"/>
              <a:cs typeface="Georgia"/>
            </a:endParaRPr>
          </a:p>
          <a:p>
            <a:endParaRPr lang="en-US" sz="2200" b="1" dirty="0" smtClean="0">
              <a:solidFill>
                <a:srgbClr val="000000"/>
              </a:solidFill>
              <a:latin typeface="Georgia"/>
              <a:cs typeface="Georgia"/>
            </a:endParaRPr>
          </a:p>
          <a:p>
            <a:endParaRPr lang="en-US" sz="2200" b="1" dirty="0">
              <a:solidFill>
                <a:srgbClr val="000000"/>
              </a:solidFill>
              <a:latin typeface="Georgia"/>
              <a:cs typeface="Georgia"/>
            </a:endParaRPr>
          </a:p>
        </p:txBody>
      </p:sp>
    </p:spTree>
    <p:extLst>
      <p:ext uri="{BB962C8B-B14F-4D97-AF65-F5344CB8AC3E}">
        <p14:creationId xmlns:p14="http://schemas.microsoft.com/office/powerpoint/2010/main" val="35035642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8</a:t>
            </a:fld>
            <a:endParaRPr lang="en-US" dirty="0"/>
          </a:p>
        </p:txBody>
      </p:sp>
      <p:sp>
        <p:nvSpPr>
          <p:cNvPr id="3" name="Rectangle 2"/>
          <p:cNvSpPr/>
          <p:nvPr/>
        </p:nvSpPr>
        <p:spPr>
          <a:xfrm>
            <a:off x="457200" y="685800"/>
            <a:ext cx="8001000" cy="6740306"/>
          </a:xfrm>
          <a:prstGeom prst="rect">
            <a:avLst/>
          </a:prstGeom>
        </p:spPr>
        <p:txBody>
          <a:bodyPr wrap="square">
            <a:spAutoFit/>
          </a:bodyPr>
          <a:lstStyle/>
          <a:p>
            <a:r>
              <a:rPr lang="en-US" sz="2400" dirty="0" smtClean="0">
                <a:latin typeface="Georgia"/>
                <a:cs typeface="Georgia"/>
              </a:rPr>
              <a:t>2013: </a:t>
            </a:r>
            <a:r>
              <a:rPr lang="en-US" sz="2400" dirty="0">
                <a:latin typeface="Georgia"/>
                <a:cs typeface="Georgia"/>
              </a:rPr>
              <a:t>Researchers analyzed data from interviews with more than 43,000 respondents over the age of 18 from the National Epidemiologic Survey on Alcohol and Related Conditions.</a:t>
            </a:r>
          </a:p>
          <a:p>
            <a:endParaRPr lang="en-US" sz="2400" dirty="0" smtClean="0">
              <a:latin typeface="Georgia"/>
              <a:cs typeface="Georgia"/>
            </a:endParaRPr>
          </a:p>
          <a:p>
            <a:endParaRPr lang="en-US" sz="2400" dirty="0">
              <a:latin typeface="Georgia"/>
              <a:cs typeface="Georgia"/>
            </a:endParaRPr>
          </a:p>
          <a:p>
            <a:r>
              <a:rPr lang="en-US" sz="2400" dirty="0" smtClean="0">
                <a:latin typeface="Georgia"/>
                <a:cs typeface="Georgia"/>
              </a:rPr>
              <a:t>Study published </a:t>
            </a:r>
            <a:r>
              <a:rPr lang="en-US" sz="2400" dirty="0">
                <a:latin typeface="Georgia"/>
                <a:cs typeface="Georgia"/>
              </a:rPr>
              <a:t>in the journal </a:t>
            </a:r>
            <a:r>
              <a:rPr lang="en-US" sz="2400" i="1" dirty="0">
                <a:latin typeface="Georgia"/>
                <a:cs typeface="Georgia"/>
              </a:rPr>
              <a:t>Comprehensive Psychiatry</a:t>
            </a:r>
            <a:r>
              <a:rPr lang="en-US" sz="2400" dirty="0">
                <a:latin typeface="Georgia"/>
                <a:cs typeface="Georgia"/>
              </a:rPr>
              <a:t>, researchers at Toronto’s Centre for Addiction and Mental Health (CAMH) found that people with mental illness are </a:t>
            </a:r>
            <a:r>
              <a:rPr lang="en-US" sz="2400" b="1" dirty="0">
                <a:latin typeface="Georgia"/>
                <a:cs typeface="Georgia"/>
              </a:rPr>
              <a:t>seven times more likely to use marijuana weekly than people without a mental illness</a:t>
            </a:r>
            <a:r>
              <a:rPr lang="en-US" sz="2400" dirty="0" smtClean="0">
                <a:latin typeface="Georgia"/>
                <a:cs typeface="Georgia"/>
              </a:rPr>
              <a:t>.</a:t>
            </a:r>
          </a:p>
          <a:p>
            <a:endParaRPr lang="en-US" sz="2400" dirty="0">
              <a:latin typeface="Georgia"/>
              <a:cs typeface="Georgia"/>
            </a:endParaRPr>
          </a:p>
          <a:p>
            <a:r>
              <a:rPr lang="en-US" sz="2400" dirty="0" smtClean="0">
                <a:latin typeface="Georgia"/>
                <a:cs typeface="Georgia"/>
              </a:rPr>
              <a:t>Rates elevators for:</a:t>
            </a:r>
          </a:p>
          <a:p>
            <a:pPr marL="285750" indent="-285750">
              <a:buFont typeface="Arial"/>
              <a:buChar char="•"/>
            </a:pPr>
            <a:r>
              <a:rPr lang="en-US" sz="2400" dirty="0" smtClean="0">
                <a:latin typeface="Georgia"/>
                <a:cs typeface="Georgia"/>
              </a:rPr>
              <a:t>Bipolar disorder</a:t>
            </a:r>
          </a:p>
          <a:p>
            <a:pPr marL="285750" indent="-285750">
              <a:buFont typeface="Arial"/>
              <a:buChar char="•"/>
            </a:pPr>
            <a:r>
              <a:rPr lang="en-US" sz="2400" dirty="0" smtClean="0">
                <a:latin typeface="Georgia"/>
                <a:cs typeface="Georgia"/>
              </a:rPr>
              <a:t>Other substance </a:t>
            </a:r>
            <a:r>
              <a:rPr lang="en-US" sz="2400" dirty="0">
                <a:latin typeface="Georgia"/>
                <a:cs typeface="Georgia"/>
              </a:rPr>
              <a:t>abuse disorders. </a:t>
            </a:r>
            <a:endParaRPr lang="en-US" sz="2400" dirty="0" smtClean="0">
              <a:latin typeface="Georgia"/>
              <a:cs typeface="Georgia"/>
            </a:endParaRPr>
          </a:p>
          <a:p>
            <a:endParaRPr lang="en-US" sz="2400" dirty="0">
              <a:latin typeface="Georgia"/>
              <a:cs typeface="Georgia"/>
            </a:endParaRPr>
          </a:p>
          <a:p>
            <a:endParaRPr lang="en-US" sz="2400" dirty="0" smtClean="0">
              <a:latin typeface="Georgia"/>
              <a:cs typeface="Georgia"/>
            </a:endParaRPr>
          </a:p>
        </p:txBody>
      </p:sp>
    </p:spTree>
    <p:extLst>
      <p:ext uri="{BB962C8B-B14F-4D97-AF65-F5344CB8AC3E}">
        <p14:creationId xmlns:p14="http://schemas.microsoft.com/office/powerpoint/2010/main" val="18374018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9</a:t>
            </a:fld>
            <a:endParaRPr lang="en-US" dirty="0"/>
          </a:p>
        </p:txBody>
      </p:sp>
      <p:sp>
        <p:nvSpPr>
          <p:cNvPr id="3" name="Rectangle 2"/>
          <p:cNvSpPr/>
          <p:nvPr/>
        </p:nvSpPr>
        <p:spPr>
          <a:xfrm>
            <a:off x="381000" y="533400"/>
            <a:ext cx="8305800" cy="6709529"/>
          </a:xfrm>
          <a:prstGeom prst="rect">
            <a:avLst/>
          </a:prstGeom>
        </p:spPr>
        <p:txBody>
          <a:bodyPr wrap="square">
            <a:spAutoFit/>
          </a:bodyPr>
          <a:lstStyle/>
          <a:p>
            <a:pPr algn="ctr"/>
            <a:r>
              <a:rPr lang="en-US" sz="5000" b="1" dirty="0" smtClean="0">
                <a:solidFill>
                  <a:srgbClr val="FF0000"/>
                </a:solidFill>
                <a:latin typeface="Georgia"/>
                <a:cs typeface="Georgia"/>
              </a:rPr>
              <a:t>The mechanism of the connection</a:t>
            </a:r>
          </a:p>
          <a:p>
            <a:pPr algn="ctr"/>
            <a:endParaRPr lang="en-US" sz="5000" b="1" dirty="0">
              <a:solidFill>
                <a:srgbClr val="FF0000"/>
              </a:solidFill>
              <a:latin typeface="Georgia"/>
              <a:cs typeface="Georgia"/>
            </a:endParaRPr>
          </a:p>
          <a:p>
            <a:pPr algn="ctr"/>
            <a:endParaRPr lang="en-US" sz="4000" b="1" dirty="0">
              <a:solidFill>
                <a:srgbClr val="FF0000"/>
              </a:solidFill>
              <a:latin typeface="Georgia"/>
              <a:cs typeface="Georgia"/>
            </a:endParaRPr>
          </a:p>
          <a:p>
            <a:pPr algn="ctr"/>
            <a:r>
              <a:rPr lang="en-US" sz="5000" b="1" dirty="0" smtClean="0">
                <a:solidFill>
                  <a:srgbClr val="000000"/>
                </a:solidFill>
                <a:latin typeface="Georgia"/>
                <a:cs typeface="Georgia"/>
              </a:rPr>
              <a:t>Does marijuana use come first, or does mental illness come first?</a:t>
            </a:r>
          </a:p>
          <a:p>
            <a:endParaRPr lang="en-US" sz="4000" b="1" dirty="0">
              <a:solidFill>
                <a:srgbClr val="000000"/>
              </a:solidFill>
              <a:latin typeface="Georgia"/>
              <a:cs typeface="Georgia"/>
            </a:endParaRPr>
          </a:p>
        </p:txBody>
      </p:sp>
    </p:spTree>
    <p:extLst>
      <p:ext uri="{BB962C8B-B14F-4D97-AF65-F5344CB8AC3E}">
        <p14:creationId xmlns:p14="http://schemas.microsoft.com/office/powerpoint/2010/main" val="25642124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ppt/theme/themeOverride2.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Breeze.thmx</Template>
  <TotalTime>20924</TotalTime>
  <Words>2209</Words>
  <Application>Microsoft Macintosh PowerPoint</Application>
  <PresentationFormat>On-screen Show (4:3)</PresentationFormat>
  <Paragraphs>456</Paragraphs>
  <Slides>62</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Breeze</vt:lpstr>
      <vt:lpstr>Chart</vt:lpstr>
      <vt:lpstr>Worksheet</vt:lpstr>
      <vt:lpstr>PowerPoint Presentation</vt:lpstr>
      <vt:lpstr>Outline</vt:lpstr>
      <vt:lpstr>PowerPoint Presentation</vt:lpstr>
      <vt:lpstr>The Link Between Marijuana &amp; Mental Illness</vt:lpstr>
      <vt:lpstr>PowerPoint Presentation</vt:lpstr>
      <vt:lpstr>An early finding: The Link Between Marijuana &amp; Mental Illness</vt:lpstr>
      <vt:lpstr>PowerPoint Presentation</vt:lpstr>
      <vt:lpstr>PowerPoint Presentation</vt:lpstr>
      <vt:lpstr>PowerPoint Presentation</vt:lpstr>
      <vt:lpstr>PowerPoint Presentation</vt:lpstr>
      <vt:lpstr>PowerPoint Presentation</vt:lpstr>
      <vt:lpstr>PowerPoint Presentation</vt:lpstr>
      <vt:lpstr>Let’s Not Repeat Mistakes of Alcohol &amp; Tobacco </vt:lpstr>
      <vt:lpstr>PowerPoint Presentation</vt:lpstr>
      <vt:lpstr>Alcohol &amp; Tobacco Money Makers or Dollar Drainers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Marketing to Children</vt:lpstr>
      <vt:lpstr>PowerPoint Presentation</vt:lpstr>
      <vt:lpstr>PowerPoint Presentation</vt:lpstr>
      <vt:lpstr> </vt:lpstr>
      <vt:lpstr>PowerPoint Presentation</vt:lpstr>
      <vt:lpstr>CO Traffic Fatalities with a THC+ driver</vt:lpstr>
      <vt:lpstr> </vt:lpstr>
      <vt:lpstr>PowerPoint Presentation</vt:lpstr>
      <vt:lpstr>PowerPoint Presentation</vt:lpstr>
      <vt:lpstr>PowerPoint Presentation</vt:lpstr>
      <vt:lpstr>PowerPoint Presentation</vt:lpstr>
      <vt:lpstr>PowerPoint Presentation</vt:lpstr>
      <vt:lpstr>Is this our model?</vt:lpstr>
      <vt:lpstr>Responsible Regulations?</vt:lpstr>
      <vt:lpstr>PowerPoint Presentation</vt:lpstr>
      <vt:lpstr>So what are our choices for marijuana policy?</vt:lpstr>
      <vt:lpstr>PowerPoint Presentation</vt:lpstr>
      <vt:lpstr>Current Debate</vt:lpstr>
      <vt:lpstr>PowerPoint Presentation</vt:lpstr>
      <vt:lpstr>PowerPoint Presentation</vt:lpstr>
      <vt:lpstr>PowerPoint Presentation</vt:lpstr>
      <vt:lpstr>Current Situation</vt:lpstr>
      <vt:lpstr>Current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Alternatives</vt:lpstr>
      <vt:lpstr>Petition: Call to Action in Favor of Prevention  and Against marijuana Legalization</vt:lpstr>
      <vt:lpstr>Thank You!</vt:lpstr>
    </vt:vector>
  </TitlesOfParts>
  <Company>EOP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Drug Control Strategy</dc:title>
  <dc:creator>EOP</dc:creator>
  <cp:lastModifiedBy>Bradley Nelson</cp:lastModifiedBy>
  <cp:revision>388</cp:revision>
  <cp:lastPrinted>2011-10-18T19:57:30Z</cp:lastPrinted>
  <dcterms:created xsi:type="dcterms:W3CDTF">2010-03-30T20:14:09Z</dcterms:created>
  <dcterms:modified xsi:type="dcterms:W3CDTF">2013-05-16T12:39:01Z</dcterms:modified>
</cp:coreProperties>
</file>