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8.xml" ContentType="application/vnd.openxmlformats-officedocument.theme+xml"/>
  <Override PartName="/ppt/slideLayouts/slideLayout7.xml" ContentType="application/vnd.openxmlformats-officedocument.presentationml.slideLayout+xml"/>
  <Override PartName="/ppt/theme/theme9.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0.xml" ContentType="application/vnd.openxmlformats-officedocument.theme+xml"/>
  <Override PartName="/ppt/slideLayouts/slideLayout10.xml" ContentType="application/vnd.openxmlformats-officedocument.presentationml.slideLayout+xml"/>
  <Override PartName="/ppt/theme/theme11.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4385" r:id="rId1"/>
    <p:sldMasterId id="2147485428" r:id="rId2"/>
    <p:sldMasterId id="2147485592" r:id="rId3"/>
    <p:sldMasterId id="2147485594" r:id="rId4"/>
    <p:sldMasterId id="2147485596" r:id="rId5"/>
    <p:sldMasterId id="2147485598" r:id="rId6"/>
    <p:sldMasterId id="2147485600" r:id="rId7"/>
    <p:sldMasterId id="2147485649" r:id="rId8"/>
    <p:sldMasterId id="2147485651" r:id="rId9"/>
    <p:sldMasterId id="2147485653" r:id="rId10"/>
    <p:sldMasterId id="2147485656" r:id="rId11"/>
    <p:sldMasterId id="2147485658" r:id="rId12"/>
    <p:sldMasterId id="2147485660" r:id="rId13"/>
    <p:sldMasterId id="2147485735" r:id="rId14"/>
    <p:sldMasterId id="2147485738" r:id="rId15"/>
    <p:sldMasterId id="2147485803" r:id="rId16"/>
    <p:sldMasterId id="2147485837" r:id="rId17"/>
    <p:sldMasterId id="2147485842" r:id="rId18"/>
    <p:sldMasterId id="2147485885" r:id="rId19"/>
  </p:sldMasterIdLst>
  <p:notesMasterIdLst>
    <p:notesMasterId r:id="rId50"/>
  </p:notesMasterIdLst>
  <p:handoutMasterIdLst>
    <p:handoutMasterId r:id="rId51"/>
  </p:handoutMasterIdLst>
  <p:sldIdLst>
    <p:sldId id="1160" r:id="rId20"/>
    <p:sldId id="1099" r:id="rId21"/>
    <p:sldId id="1101" r:id="rId22"/>
    <p:sldId id="1183" r:id="rId23"/>
    <p:sldId id="1103" r:id="rId24"/>
    <p:sldId id="930" r:id="rId25"/>
    <p:sldId id="911" r:id="rId26"/>
    <p:sldId id="1104" r:id="rId27"/>
    <p:sldId id="1112" r:id="rId28"/>
    <p:sldId id="1177" r:id="rId29"/>
    <p:sldId id="1172" r:id="rId30"/>
    <p:sldId id="1268" r:id="rId31"/>
    <p:sldId id="1243" r:id="rId32"/>
    <p:sldId id="1166" r:id="rId33"/>
    <p:sldId id="1240" r:id="rId34"/>
    <p:sldId id="1233" r:id="rId35"/>
    <p:sldId id="1247" r:id="rId36"/>
    <p:sldId id="1239" r:id="rId37"/>
    <p:sldId id="905" r:id="rId38"/>
    <p:sldId id="1284" r:id="rId39"/>
    <p:sldId id="916" r:id="rId40"/>
    <p:sldId id="1285" r:id="rId41"/>
    <p:sldId id="1245" r:id="rId42"/>
    <p:sldId id="1241" r:id="rId43"/>
    <p:sldId id="1256" r:id="rId44"/>
    <p:sldId id="1206" r:id="rId45"/>
    <p:sldId id="1282" r:id="rId46"/>
    <p:sldId id="1281" r:id="rId47"/>
    <p:sldId id="1286" r:id="rId48"/>
    <p:sldId id="1283" r:id="rId49"/>
  </p:sldIdLst>
  <p:sldSz cx="10287000" cy="6858000" type="35mm"/>
  <p:notesSz cx="7035800" cy="9309100"/>
  <p:defaultTextStyle>
    <a:defPPr>
      <a:defRPr lang="en-US"/>
    </a:defPPr>
    <a:lvl1pPr algn="l" rtl="0" fontAlgn="base">
      <a:spcBef>
        <a:spcPct val="0"/>
      </a:spcBef>
      <a:spcAft>
        <a:spcPct val="0"/>
      </a:spcAft>
      <a:defRPr sz="3200" i="1" kern="1200">
        <a:solidFill>
          <a:srgbClr val="FFFF00"/>
        </a:solidFill>
        <a:latin typeface="Times" charset="0"/>
        <a:ea typeface="Osaka" charset="-128"/>
        <a:cs typeface="+mn-cs"/>
      </a:defRPr>
    </a:lvl1pPr>
    <a:lvl2pPr marL="457200" algn="l" rtl="0" fontAlgn="base">
      <a:spcBef>
        <a:spcPct val="0"/>
      </a:spcBef>
      <a:spcAft>
        <a:spcPct val="0"/>
      </a:spcAft>
      <a:defRPr sz="3200" i="1" kern="1200">
        <a:solidFill>
          <a:srgbClr val="FFFF00"/>
        </a:solidFill>
        <a:latin typeface="Times" charset="0"/>
        <a:ea typeface="Osaka" charset="-128"/>
        <a:cs typeface="+mn-cs"/>
      </a:defRPr>
    </a:lvl2pPr>
    <a:lvl3pPr marL="914400" algn="l" rtl="0" fontAlgn="base">
      <a:spcBef>
        <a:spcPct val="0"/>
      </a:spcBef>
      <a:spcAft>
        <a:spcPct val="0"/>
      </a:spcAft>
      <a:defRPr sz="3200" i="1" kern="1200">
        <a:solidFill>
          <a:srgbClr val="FFFF00"/>
        </a:solidFill>
        <a:latin typeface="Times" charset="0"/>
        <a:ea typeface="Osaka" charset="-128"/>
        <a:cs typeface="+mn-cs"/>
      </a:defRPr>
    </a:lvl3pPr>
    <a:lvl4pPr marL="1371600" algn="l" rtl="0" fontAlgn="base">
      <a:spcBef>
        <a:spcPct val="0"/>
      </a:spcBef>
      <a:spcAft>
        <a:spcPct val="0"/>
      </a:spcAft>
      <a:defRPr sz="3200" i="1" kern="1200">
        <a:solidFill>
          <a:srgbClr val="FFFF00"/>
        </a:solidFill>
        <a:latin typeface="Times" charset="0"/>
        <a:ea typeface="Osaka" charset="-128"/>
        <a:cs typeface="+mn-cs"/>
      </a:defRPr>
    </a:lvl4pPr>
    <a:lvl5pPr marL="1828800" algn="l" rtl="0" fontAlgn="base">
      <a:spcBef>
        <a:spcPct val="0"/>
      </a:spcBef>
      <a:spcAft>
        <a:spcPct val="0"/>
      </a:spcAft>
      <a:defRPr sz="3200" i="1" kern="1200">
        <a:solidFill>
          <a:srgbClr val="FFFF00"/>
        </a:solidFill>
        <a:latin typeface="Times" charset="0"/>
        <a:ea typeface="Osaka" charset="-128"/>
        <a:cs typeface="+mn-cs"/>
      </a:defRPr>
    </a:lvl5pPr>
    <a:lvl6pPr marL="2286000" algn="l" defTabSz="914400" rtl="0" eaLnBrk="1" latinLnBrk="0" hangingPunct="1">
      <a:defRPr sz="3200" i="1" kern="1200">
        <a:solidFill>
          <a:srgbClr val="FFFF00"/>
        </a:solidFill>
        <a:latin typeface="Times" charset="0"/>
        <a:ea typeface="Osaka" charset="-128"/>
        <a:cs typeface="+mn-cs"/>
      </a:defRPr>
    </a:lvl6pPr>
    <a:lvl7pPr marL="2743200" algn="l" defTabSz="914400" rtl="0" eaLnBrk="1" latinLnBrk="0" hangingPunct="1">
      <a:defRPr sz="3200" i="1" kern="1200">
        <a:solidFill>
          <a:srgbClr val="FFFF00"/>
        </a:solidFill>
        <a:latin typeface="Times" charset="0"/>
        <a:ea typeface="Osaka" charset="-128"/>
        <a:cs typeface="+mn-cs"/>
      </a:defRPr>
    </a:lvl7pPr>
    <a:lvl8pPr marL="3200400" algn="l" defTabSz="914400" rtl="0" eaLnBrk="1" latinLnBrk="0" hangingPunct="1">
      <a:defRPr sz="3200" i="1" kern="1200">
        <a:solidFill>
          <a:srgbClr val="FFFF00"/>
        </a:solidFill>
        <a:latin typeface="Times" charset="0"/>
        <a:ea typeface="Osaka" charset="-128"/>
        <a:cs typeface="+mn-cs"/>
      </a:defRPr>
    </a:lvl8pPr>
    <a:lvl9pPr marL="3657600" algn="l" defTabSz="914400" rtl="0" eaLnBrk="1" latinLnBrk="0" hangingPunct="1">
      <a:defRPr sz="3200" i="1" kern="1200">
        <a:solidFill>
          <a:srgbClr val="FFFF00"/>
        </a:solidFill>
        <a:latin typeface="Times" charset="0"/>
        <a:ea typeface="Osaka"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5050"/>
    <a:srgbClr val="CC99FF"/>
    <a:srgbClr val="993366"/>
    <a:srgbClr val="FFCC99"/>
    <a:srgbClr val="FF9966"/>
    <a:srgbClr val="0033CC"/>
    <a:srgbClr val="FFFFFF"/>
    <a:srgbClr val="0000FF"/>
    <a:srgbClr val="005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96" autoAdjust="0"/>
    <p:restoredTop sz="86391" autoAdjust="0"/>
  </p:normalViewPr>
  <p:slideViewPr>
    <p:cSldViewPr>
      <p:cViewPr>
        <p:scale>
          <a:sx n="66" d="100"/>
          <a:sy n="66" d="100"/>
        </p:scale>
        <p:origin x="-1080" y="-270"/>
      </p:cViewPr>
      <p:guideLst>
        <p:guide orient="horz" pos="2160"/>
        <p:guide pos="3240"/>
      </p:guideLst>
    </p:cSldViewPr>
  </p:slideViewPr>
  <p:outlineViewPr>
    <p:cViewPr>
      <p:scale>
        <a:sx n="33" d="100"/>
        <a:sy n="33" d="100"/>
      </p:scale>
      <p:origin x="246" y="300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3" d="100"/>
          <a:sy n="123" d="100"/>
        </p:scale>
        <p:origin x="-3936" y="-104"/>
      </p:cViewPr>
      <p:guideLst>
        <p:guide orient="horz" pos="2932"/>
        <p:guide pos="221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Macro-Enabled_Worksheet5.xlsm"/></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274837173131096E-2"/>
          <c:y val="5.6527777777777802E-2"/>
          <c:w val="0.914638743073792"/>
          <c:h val="0.85210214348206503"/>
        </c:manualLayout>
      </c:layout>
      <c:lineChart>
        <c:grouping val="standard"/>
        <c:varyColors val="0"/>
        <c:ser>
          <c:idx val="0"/>
          <c:order val="0"/>
          <c:tx>
            <c:strRef>
              <c:f>Sheet1!$B$1</c:f>
              <c:strCache>
                <c:ptCount val="1"/>
                <c:pt idx="0">
                  <c:v> 2</c:v>
                </c:pt>
              </c:strCache>
            </c:strRef>
          </c:tx>
          <c:spPr>
            <a:ln w="38100">
              <a:solidFill>
                <a:srgbClr val="339933"/>
              </a:solidFill>
            </a:ln>
          </c:spPr>
          <c:marker>
            <c:symbol val="circle"/>
            <c:size val="16"/>
            <c:spPr>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5400000" scaled="1"/>
                <a:tileRect/>
              </a:gradFill>
              <a:ln w="9525">
                <a:solidFill>
                  <a:srgbClr val="339933"/>
                </a:solidFill>
              </a:ln>
            </c:spPr>
          </c:marker>
          <c:cat>
            <c:strRef>
              <c:f>Sheet1!$A$2:$A$25</c:f>
              <c:strCache>
                <c:ptCount val="24"/>
                <c:pt idx="0">
                  <c:v>91</c:v>
                </c:pt>
                <c:pt idx="1">
                  <c:v>92</c:v>
                </c:pt>
                <c:pt idx="2">
                  <c:v>93</c:v>
                </c:pt>
                <c:pt idx="3">
                  <c:v>94</c:v>
                </c:pt>
                <c:pt idx="4">
                  <c:v>95</c:v>
                </c:pt>
                <c:pt idx="5">
                  <c:v>96</c:v>
                </c:pt>
                <c:pt idx="6">
                  <c:v>97</c:v>
                </c:pt>
                <c:pt idx="7">
                  <c:v>98</c:v>
                </c:pt>
                <c:pt idx="8">
                  <c:v>99</c:v>
                </c:pt>
                <c:pt idx="9">
                  <c:v>00</c:v>
                </c:pt>
                <c:pt idx="10">
                  <c:v>01</c:v>
                </c:pt>
                <c:pt idx="11">
                  <c:v>02</c:v>
                </c:pt>
                <c:pt idx="12">
                  <c:v>03</c:v>
                </c:pt>
                <c:pt idx="13">
                  <c:v>04</c:v>
                </c:pt>
                <c:pt idx="14">
                  <c:v>05</c:v>
                </c:pt>
                <c:pt idx="15">
                  <c:v>06</c:v>
                </c:pt>
                <c:pt idx="16">
                  <c:v>07</c:v>
                </c:pt>
                <c:pt idx="17">
                  <c:v>08</c:v>
                </c:pt>
                <c:pt idx="18">
                  <c:v>09</c:v>
                </c:pt>
                <c:pt idx="19">
                  <c:v>10</c:v>
                </c:pt>
                <c:pt idx="20">
                  <c:v>11</c:v>
                </c:pt>
                <c:pt idx="21">
                  <c:v>12</c:v>
                </c:pt>
                <c:pt idx="22">
                  <c:v>13</c:v>
                </c:pt>
                <c:pt idx="23">
                  <c:v>14</c:v>
                </c:pt>
              </c:strCache>
            </c:strRef>
          </c:cat>
          <c:val>
            <c:numRef>
              <c:f>Sheet1!$B$2:$B$25</c:f>
              <c:numCache>
                <c:formatCode>General</c:formatCode>
                <c:ptCount val="24"/>
                <c:pt idx="0">
                  <c:v>13.8</c:v>
                </c:pt>
                <c:pt idx="1">
                  <c:v>11.9</c:v>
                </c:pt>
                <c:pt idx="2">
                  <c:v>15.5</c:v>
                </c:pt>
                <c:pt idx="3">
                  <c:v>19</c:v>
                </c:pt>
                <c:pt idx="4">
                  <c:v>21.2</c:v>
                </c:pt>
                <c:pt idx="5">
                  <c:v>21.9</c:v>
                </c:pt>
                <c:pt idx="6">
                  <c:v>23.7</c:v>
                </c:pt>
                <c:pt idx="7">
                  <c:v>22.8</c:v>
                </c:pt>
                <c:pt idx="8">
                  <c:v>23.1</c:v>
                </c:pt>
                <c:pt idx="9">
                  <c:v>21.6</c:v>
                </c:pt>
                <c:pt idx="10">
                  <c:v>22.4</c:v>
                </c:pt>
                <c:pt idx="11">
                  <c:v>21.5</c:v>
                </c:pt>
                <c:pt idx="12">
                  <c:v>21.2</c:v>
                </c:pt>
                <c:pt idx="13">
                  <c:v>19.899999999999999</c:v>
                </c:pt>
                <c:pt idx="14">
                  <c:v>19.8</c:v>
                </c:pt>
                <c:pt idx="15">
                  <c:v>18.3</c:v>
                </c:pt>
                <c:pt idx="16">
                  <c:v>18.8</c:v>
                </c:pt>
                <c:pt idx="17">
                  <c:v>19.399999999999999</c:v>
                </c:pt>
                <c:pt idx="18">
                  <c:v>20.6</c:v>
                </c:pt>
                <c:pt idx="19">
                  <c:v>21.4</c:v>
                </c:pt>
                <c:pt idx="20">
                  <c:v>22.6</c:v>
                </c:pt>
                <c:pt idx="21">
                  <c:v>22.9</c:v>
                </c:pt>
                <c:pt idx="22">
                  <c:v>22.7</c:v>
                </c:pt>
                <c:pt idx="23">
                  <c:v>21.2</c:v>
                </c:pt>
              </c:numCache>
            </c:numRef>
          </c:val>
          <c:smooth val="0"/>
        </c:ser>
        <c:ser>
          <c:idx val="1"/>
          <c:order val="1"/>
          <c:tx>
            <c:strRef>
              <c:f>Sheet1!$C$1</c:f>
              <c:strCache>
                <c:ptCount val="1"/>
                <c:pt idx="0">
                  <c:v> 3</c:v>
                </c:pt>
              </c:strCache>
            </c:strRef>
          </c:tx>
          <c:spPr>
            <a:ln w="38100">
              <a:solidFill>
                <a:srgbClr val="FF0000"/>
              </a:solidFill>
            </a:ln>
          </c:spPr>
          <c:marker>
            <c:symbol val="circle"/>
            <c:size val="15"/>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solidFill>
                  <a:srgbClr val="FF0000"/>
                </a:solidFill>
              </a:ln>
            </c:spPr>
          </c:marker>
          <c:cat>
            <c:strRef>
              <c:f>Sheet1!$A$2:$A$25</c:f>
              <c:strCache>
                <c:ptCount val="24"/>
                <c:pt idx="0">
                  <c:v>91</c:v>
                </c:pt>
                <c:pt idx="1">
                  <c:v>92</c:v>
                </c:pt>
                <c:pt idx="2">
                  <c:v>93</c:v>
                </c:pt>
                <c:pt idx="3">
                  <c:v>94</c:v>
                </c:pt>
                <c:pt idx="4">
                  <c:v>95</c:v>
                </c:pt>
                <c:pt idx="5">
                  <c:v>96</c:v>
                </c:pt>
                <c:pt idx="6">
                  <c:v>97</c:v>
                </c:pt>
                <c:pt idx="7">
                  <c:v>98</c:v>
                </c:pt>
                <c:pt idx="8">
                  <c:v>99</c:v>
                </c:pt>
                <c:pt idx="9">
                  <c:v>00</c:v>
                </c:pt>
                <c:pt idx="10">
                  <c:v>01</c:v>
                </c:pt>
                <c:pt idx="11">
                  <c:v>02</c:v>
                </c:pt>
                <c:pt idx="12">
                  <c:v>03</c:v>
                </c:pt>
                <c:pt idx="13">
                  <c:v>04</c:v>
                </c:pt>
                <c:pt idx="14">
                  <c:v>05</c:v>
                </c:pt>
                <c:pt idx="15">
                  <c:v>06</c:v>
                </c:pt>
                <c:pt idx="16">
                  <c:v>07</c:v>
                </c:pt>
                <c:pt idx="17">
                  <c:v>08</c:v>
                </c:pt>
                <c:pt idx="18">
                  <c:v>09</c:v>
                </c:pt>
                <c:pt idx="19">
                  <c:v>10</c:v>
                </c:pt>
                <c:pt idx="20">
                  <c:v>11</c:v>
                </c:pt>
                <c:pt idx="21">
                  <c:v>12</c:v>
                </c:pt>
                <c:pt idx="22">
                  <c:v>13</c:v>
                </c:pt>
                <c:pt idx="23">
                  <c:v>14</c:v>
                </c:pt>
              </c:strCache>
            </c:strRef>
          </c:cat>
          <c:val>
            <c:numRef>
              <c:f>Sheet1!$C$2:$C$25</c:f>
              <c:numCache>
                <c:formatCode>General</c:formatCode>
                <c:ptCount val="24"/>
                <c:pt idx="0">
                  <c:v>28.3</c:v>
                </c:pt>
                <c:pt idx="1">
                  <c:v>27.8</c:v>
                </c:pt>
                <c:pt idx="2">
                  <c:v>29.9</c:v>
                </c:pt>
                <c:pt idx="3">
                  <c:v>31.2</c:v>
                </c:pt>
                <c:pt idx="4">
                  <c:v>33.5</c:v>
                </c:pt>
                <c:pt idx="5">
                  <c:v>34</c:v>
                </c:pt>
                <c:pt idx="6">
                  <c:v>36.5</c:v>
                </c:pt>
                <c:pt idx="7">
                  <c:v>35.1</c:v>
                </c:pt>
                <c:pt idx="8">
                  <c:v>34.6</c:v>
                </c:pt>
                <c:pt idx="9">
                  <c:v>31.4</c:v>
                </c:pt>
                <c:pt idx="10">
                  <c:v>29.5</c:v>
                </c:pt>
                <c:pt idx="11">
                  <c:v>26.7</c:v>
                </c:pt>
                <c:pt idx="12">
                  <c:v>24.4</c:v>
                </c:pt>
                <c:pt idx="13">
                  <c:v>25</c:v>
                </c:pt>
                <c:pt idx="14">
                  <c:v>23.2</c:v>
                </c:pt>
                <c:pt idx="15">
                  <c:v>21.6</c:v>
                </c:pt>
                <c:pt idx="16">
                  <c:v>21.6</c:v>
                </c:pt>
                <c:pt idx="17">
                  <c:v>20.399999999999999</c:v>
                </c:pt>
                <c:pt idx="18">
                  <c:v>20.100000000000001</c:v>
                </c:pt>
                <c:pt idx="19">
                  <c:v>19.2</c:v>
                </c:pt>
                <c:pt idx="20">
                  <c:v>18.7</c:v>
                </c:pt>
                <c:pt idx="21">
                  <c:v>17.100000000000001</c:v>
                </c:pt>
                <c:pt idx="22">
                  <c:v>16.3</c:v>
                </c:pt>
                <c:pt idx="23">
                  <c:v>13.6</c:v>
                </c:pt>
              </c:numCache>
            </c:numRef>
          </c:val>
          <c:smooth val="0"/>
        </c:ser>
        <c:ser>
          <c:idx val="2"/>
          <c:order val="2"/>
          <c:tx>
            <c:strRef>
              <c:f>Sheet1!$D$1</c:f>
              <c:strCache>
                <c:ptCount val="1"/>
                <c:pt idx="0">
                  <c:v> 4</c:v>
                </c:pt>
              </c:strCache>
            </c:strRef>
          </c:tx>
          <c:spPr>
            <a:ln w="38100">
              <a:solidFill>
                <a:srgbClr val="0000FF"/>
              </a:solidFill>
            </a:ln>
          </c:spPr>
          <c:marker>
            <c:symbol val="circle"/>
            <c:size val="13"/>
            <c:spPr>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5400000" scaled="1"/>
                <a:tileRect/>
              </a:gradFill>
              <a:ln w="38100">
                <a:solidFill>
                  <a:srgbClr val="0000FF"/>
                </a:solidFill>
              </a:ln>
            </c:spPr>
          </c:marker>
          <c:cat>
            <c:strRef>
              <c:f>Sheet1!$A$2:$A$25</c:f>
              <c:strCache>
                <c:ptCount val="24"/>
                <c:pt idx="0">
                  <c:v>91</c:v>
                </c:pt>
                <c:pt idx="1">
                  <c:v>92</c:v>
                </c:pt>
                <c:pt idx="2">
                  <c:v>93</c:v>
                </c:pt>
                <c:pt idx="3">
                  <c:v>94</c:v>
                </c:pt>
                <c:pt idx="4">
                  <c:v>95</c:v>
                </c:pt>
                <c:pt idx="5">
                  <c:v>96</c:v>
                </c:pt>
                <c:pt idx="6">
                  <c:v>97</c:v>
                </c:pt>
                <c:pt idx="7">
                  <c:v>98</c:v>
                </c:pt>
                <c:pt idx="8">
                  <c:v>99</c:v>
                </c:pt>
                <c:pt idx="9">
                  <c:v>00</c:v>
                </c:pt>
                <c:pt idx="10">
                  <c:v>01</c:v>
                </c:pt>
                <c:pt idx="11">
                  <c:v>02</c:v>
                </c:pt>
                <c:pt idx="12">
                  <c:v>03</c:v>
                </c:pt>
                <c:pt idx="13">
                  <c:v>04</c:v>
                </c:pt>
                <c:pt idx="14">
                  <c:v>05</c:v>
                </c:pt>
                <c:pt idx="15">
                  <c:v>06</c:v>
                </c:pt>
                <c:pt idx="16">
                  <c:v>07</c:v>
                </c:pt>
                <c:pt idx="17">
                  <c:v>08</c:v>
                </c:pt>
                <c:pt idx="18">
                  <c:v>09</c:v>
                </c:pt>
                <c:pt idx="19">
                  <c:v>10</c:v>
                </c:pt>
                <c:pt idx="20">
                  <c:v>11</c:v>
                </c:pt>
                <c:pt idx="21">
                  <c:v>12</c:v>
                </c:pt>
                <c:pt idx="22">
                  <c:v>13</c:v>
                </c:pt>
                <c:pt idx="23">
                  <c:v>14</c:v>
                </c:pt>
              </c:strCache>
            </c:strRef>
          </c:cat>
          <c:val>
            <c:numRef>
              <c:f>Sheet1!$D$2:$D$25</c:f>
              <c:numCache>
                <c:formatCode>General</c:formatCode>
                <c:ptCount val="24"/>
                <c:pt idx="0">
                  <c:v>54</c:v>
                </c:pt>
                <c:pt idx="1">
                  <c:v>51.3</c:v>
                </c:pt>
                <c:pt idx="2">
                  <c:v>48.6</c:v>
                </c:pt>
                <c:pt idx="3">
                  <c:v>50.1</c:v>
                </c:pt>
                <c:pt idx="4">
                  <c:v>51.3</c:v>
                </c:pt>
                <c:pt idx="5">
                  <c:v>50.8</c:v>
                </c:pt>
                <c:pt idx="6">
                  <c:v>52.7</c:v>
                </c:pt>
                <c:pt idx="7">
                  <c:v>52</c:v>
                </c:pt>
                <c:pt idx="8">
                  <c:v>51</c:v>
                </c:pt>
                <c:pt idx="9">
                  <c:v>50</c:v>
                </c:pt>
                <c:pt idx="10">
                  <c:v>49.8</c:v>
                </c:pt>
                <c:pt idx="11">
                  <c:v>48.6</c:v>
                </c:pt>
                <c:pt idx="12">
                  <c:v>47.5</c:v>
                </c:pt>
                <c:pt idx="13">
                  <c:v>48</c:v>
                </c:pt>
                <c:pt idx="14">
                  <c:v>47</c:v>
                </c:pt>
                <c:pt idx="15">
                  <c:v>45.3</c:v>
                </c:pt>
                <c:pt idx="16">
                  <c:v>44.4</c:v>
                </c:pt>
                <c:pt idx="17">
                  <c:v>43.1</c:v>
                </c:pt>
                <c:pt idx="18">
                  <c:v>43.5</c:v>
                </c:pt>
                <c:pt idx="19">
                  <c:v>41.2</c:v>
                </c:pt>
                <c:pt idx="20">
                  <c:v>40</c:v>
                </c:pt>
                <c:pt idx="21">
                  <c:v>41.5</c:v>
                </c:pt>
                <c:pt idx="22">
                  <c:v>39.200000000000003</c:v>
                </c:pt>
                <c:pt idx="23">
                  <c:v>37.4</c:v>
                </c:pt>
              </c:numCache>
            </c:numRef>
          </c:val>
          <c:smooth val="0"/>
        </c:ser>
        <c:dLbls>
          <c:showLegendKey val="0"/>
          <c:showVal val="0"/>
          <c:showCatName val="0"/>
          <c:showSerName val="0"/>
          <c:showPercent val="0"/>
          <c:showBubbleSize val="0"/>
        </c:dLbls>
        <c:marker val="1"/>
        <c:smooth val="0"/>
        <c:axId val="132322432"/>
        <c:axId val="132324352"/>
      </c:lineChart>
      <c:catAx>
        <c:axId val="132322432"/>
        <c:scaling>
          <c:orientation val="minMax"/>
        </c:scaling>
        <c:delete val="0"/>
        <c:axPos val="b"/>
        <c:numFmt formatCode="General" sourceLinked="1"/>
        <c:majorTickMark val="out"/>
        <c:minorTickMark val="none"/>
        <c:tickLblPos val="nextTo"/>
        <c:txPr>
          <a:bodyPr/>
          <a:lstStyle/>
          <a:p>
            <a:pPr>
              <a:defRPr b="1"/>
            </a:pPr>
            <a:endParaRPr lang="en-US"/>
          </a:p>
        </c:txPr>
        <c:crossAx val="132324352"/>
        <c:crosses val="autoZero"/>
        <c:auto val="1"/>
        <c:lblAlgn val="ctr"/>
        <c:lblOffset val="100"/>
        <c:noMultiLvlLbl val="0"/>
      </c:catAx>
      <c:valAx>
        <c:axId val="1323243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32322432"/>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251162502325"/>
          <c:y val="3.8969197246570601E-2"/>
          <c:w val="0.828445656891315"/>
          <c:h val="0.786894963601248"/>
        </c:manualLayout>
      </c:layout>
      <c:barChart>
        <c:barDir val="col"/>
        <c:grouping val="clustered"/>
        <c:varyColors val="0"/>
        <c:ser>
          <c:idx val="0"/>
          <c:order val="0"/>
          <c:tx>
            <c:strRef>
              <c:f>Sheet1!$B$1</c:f>
              <c:strCache>
                <c:ptCount val="1"/>
                <c:pt idx="0">
                  <c:v>Less than Monthly</c:v>
                </c:pt>
              </c:strCache>
            </c:strRef>
          </c:tx>
          <c:spPr>
            <a:solidFill>
              <a:srgbClr val="FF9966"/>
            </a:solidFill>
            <a:scene3d>
              <a:camera prst="orthographicFront"/>
              <a:lightRig rig="threePt" dir="t"/>
            </a:scene3d>
            <a:sp3d>
              <a:bevelT w="190500" h="38100"/>
            </a:sp3d>
          </c:spPr>
          <c:invertIfNegative val="0"/>
          <c:cat>
            <c:strRef>
              <c:f>Sheet1!$A$2:$A$5</c:f>
              <c:strCache>
                <c:ptCount val="4"/>
                <c:pt idx="0">
                  <c:v>High School Completion</c:v>
                </c:pt>
                <c:pt idx="1">
                  <c:v>Degee Attainment</c:v>
                </c:pt>
                <c:pt idx="2">
                  <c:v>Depression</c:v>
                </c:pt>
                <c:pt idx="3">
                  <c:v>Welfare Dependence</c:v>
                </c:pt>
              </c:strCache>
            </c:strRef>
          </c:cat>
          <c:val>
            <c:numRef>
              <c:f>Sheet1!$B$2:$B$5</c:f>
              <c:numCache>
                <c:formatCode>General</c:formatCode>
                <c:ptCount val="4"/>
                <c:pt idx="0">
                  <c:v>0.78</c:v>
                </c:pt>
                <c:pt idx="1">
                  <c:v>0.78</c:v>
                </c:pt>
                <c:pt idx="2">
                  <c:v>1.01</c:v>
                </c:pt>
                <c:pt idx="3">
                  <c:v>1.04</c:v>
                </c:pt>
              </c:numCache>
            </c:numRef>
          </c:val>
        </c:ser>
        <c:ser>
          <c:idx val="1"/>
          <c:order val="1"/>
          <c:tx>
            <c:strRef>
              <c:f>Sheet1!$C$1</c:f>
              <c:strCache>
                <c:ptCount val="1"/>
                <c:pt idx="0">
                  <c:v>Monthly or More</c:v>
                </c:pt>
              </c:strCache>
            </c:strRef>
          </c:tx>
          <c:spPr>
            <a:solidFill>
              <a:srgbClr val="FF5050"/>
            </a:solidFill>
            <a:scene3d>
              <a:camera prst="orthographicFront"/>
              <a:lightRig rig="threePt" dir="t"/>
            </a:scene3d>
            <a:sp3d>
              <a:bevelT w="190500" h="38100"/>
            </a:sp3d>
          </c:spPr>
          <c:invertIfNegative val="0"/>
          <c:cat>
            <c:strRef>
              <c:f>Sheet1!$A$2:$A$5</c:f>
              <c:strCache>
                <c:ptCount val="4"/>
                <c:pt idx="0">
                  <c:v>High School Completion</c:v>
                </c:pt>
                <c:pt idx="1">
                  <c:v>Degee Attainment</c:v>
                </c:pt>
                <c:pt idx="2">
                  <c:v>Depression</c:v>
                </c:pt>
                <c:pt idx="3">
                  <c:v>Welfare Dependence</c:v>
                </c:pt>
              </c:strCache>
            </c:strRef>
          </c:cat>
          <c:val>
            <c:numRef>
              <c:f>Sheet1!$C$2:$C$5</c:f>
              <c:numCache>
                <c:formatCode>General</c:formatCode>
                <c:ptCount val="4"/>
                <c:pt idx="0">
                  <c:v>0.61</c:v>
                </c:pt>
                <c:pt idx="1">
                  <c:v>0.62</c:v>
                </c:pt>
                <c:pt idx="2">
                  <c:v>1.01</c:v>
                </c:pt>
                <c:pt idx="3">
                  <c:v>1.08</c:v>
                </c:pt>
              </c:numCache>
            </c:numRef>
          </c:val>
        </c:ser>
        <c:ser>
          <c:idx val="2"/>
          <c:order val="2"/>
          <c:tx>
            <c:strRef>
              <c:f>Sheet1!$D$1</c:f>
              <c:strCache>
                <c:ptCount val="1"/>
                <c:pt idx="0">
                  <c:v>Weekly or More</c:v>
                </c:pt>
              </c:strCache>
            </c:strRef>
          </c:tx>
          <c:spPr>
            <a:solidFill>
              <a:srgbClr val="CC0000"/>
            </a:solidFill>
            <a:scene3d>
              <a:camera prst="orthographicFront"/>
              <a:lightRig rig="threePt" dir="t"/>
            </a:scene3d>
            <a:sp3d>
              <a:bevelT w="190500" h="38100"/>
            </a:sp3d>
          </c:spPr>
          <c:invertIfNegative val="0"/>
          <c:cat>
            <c:strRef>
              <c:f>Sheet1!$A$2:$A$5</c:f>
              <c:strCache>
                <c:ptCount val="4"/>
                <c:pt idx="0">
                  <c:v>High School Completion</c:v>
                </c:pt>
                <c:pt idx="1">
                  <c:v>Degee Attainment</c:v>
                </c:pt>
                <c:pt idx="2">
                  <c:v>Depression</c:v>
                </c:pt>
                <c:pt idx="3">
                  <c:v>Welfare Dependence</c:v>
                </c:pt>
              </c:strCache>
            </c:strRef>
          </c:cat>
          <c:val>
            <c:numRef>
              <c:f>Sheet1!$D$2:$D$5</c:f>
              <c:numCache>
                <c:formatCode>General</c:formatCode>
                <c:ptCount val="4"/>
                <c:pt idx="0">
                  <c:v>0.47</c:v>
                </c:pt>
                <c:pt idx="1">
                  <c:v>0.49</c:v>
                </c:pt>
                <c:pt idx="2">
                  <c:v>1.02</c:v>
                </c:pt>
                <c:pt idx="3">
                  <c:v>1.1200000000000001</c:v>
                </c:pt>
              </c:numCache>
            </c:numRef>
          </c:val>
        </c:ser>
        <c:ser>
          <c:idx val="3"/>
          <c:order val="3"/>
          <c:tx>
            <c:strRef>
              <c:f>Sheet1!$E$1</c:f>
              <c:strCache>
                <c:ptCount val="1"/>
                <c:pt idx="0">
                  <c:v>Daily</c:v>
                </c:pt>
              </c:strCache>
            </c:strRef>
          </c:tx>
          <c:spPr>
            <a:solidFill>
              <a:srgbClr val="7E0000"/>
            </a:solidFill>
            <a:scene3d>
              <a:camera prst="orthographicFront"/>
              <a:lightRig rig="threePt" dir="t"/>
            </a:scene3d>
            <a:sp3d>
              <a:bevelT w="190500" h="38100"/>
            </a:sp3d>
          </c:spPr>
          <c:invertIfNegative val="0"/>
          <c:cat>
            <c:strRef>
              <c:f>Sheet1!$A$2:$A$5</c:f>
              <c:strCache>
                <c:ptCount val="4"/>
                <c:pt idx="0">
                  <c:v>High School Completion</c:v>
                </c:pt>
                <c:pt idx="1">
                  <c:v>Degee Attainment</c:v>
                </c:pt>
                <c:pt idx="2">
                  <c:v>Depression</c:v>
                </c:pt>
                <c:pt idx="3">
                  <c:v>Welfare Dependence</c:v>
                </c:pt>
              </c:strCache>
            </c:strRef>
          </c:cat>
          <c:val>
            <c:numRef>
              <c:f>Sheet1!$E$2:$E$5</c:f>
              <c:numCache>
                <c:formatCode>General</c:formatCode>
                <c:ptCount val="4"/>
                <c:pt idx="0">
                  <c:v>0.37</c:v>
                </c:pt>
                <c:pt idx="1">
                  <c:v>0.38</c:v>
                </c:pt>
                <c:pt idx="2">
                  <c:v>1.02</c:v>
                </c:pt>
                <c:pt idx="3">
                  <c:v>1.1599999999999959</c:v>
                </c:pt>
              </c:numCache>
            </c:numRef>
          </c:val>
        </c:ser>
        <c:dLbls>
          <c:showLegendKey val="0"/>
          <c:showVal val="0"/>
          <c:showCatName val="0"/>
          <c:showSerName val="0"/>
          <c:showPercent val="0"/>
          <c:showBubbleSize val="0"/>
        </c:dLbls>
        <c:gapWidth val="150"/>
        <c:axId val="177497600"/>
        <c:axId val="177499136"/>
      </c:barChart>
      <c:catAx>
        <c:axId val="177497600"/>
        <c:scaling>
          <c:orientation val="minMax"/>
        </c:scaling>
        <c:delete val="0"/>
        <c:axPos val="b"/>
        <c:majorTickMark val="out"/>
        <c:minorTickMark val="none"/>
        <c:tickLblPos val="nextTo"/>
        <c:txPr>
          <a:bodyPr/>
          <a:lstStyle/>
          <a:p>
            <a:pPr>
              <a:defRPr sz="1400" b="1"/>
            </a:pPr>
            <a:endParaRPr lang="en-US"/>
          </a:p>
        </c:txPr>
        <c:crossAx val="177499136"/>
        <c:crosses val="autoZero"/>
        <c:auto val="1"/>
        <c:lblAlgn val="ctr"/>
        <c:lblOffset val="100"/>
        <c:noMultiLvlLbl val="0"/>
      </c:catAx>
      <c:valAx>
        <c:axId val="177499136"/>
        <c:scaling>
          <c:orientation val="minMax"/>
        </c:scaling>
        <c:delete val="0"/>
        <c:axPos val="l"/>
        <c:majorGridlines>
          <c:spPr>
            <a:ln>
              <a:solidFill>
                <a:schemeClr val="bg1">
                  <a:lumMod val="50000"/>
                </a:schemeClr>
              </a:solidFill>
            </a:ln>
          </c:spPr>
        </c:majorGridlines>
        <c:numFmt formatCode="General" sourceLinked="1"/>
        <c:majorTickMark val="out"/>
        <c:minorTickMark val="none"/>
        <c:tickLblPos val="nextTo"/>
        <c:txPr>
          <a:bodyPr/>
          <a:lstStyle/>
          <a:p>
            <a:pPr>
              <a:defRPr sz="1400" b="1"/>
            </a:pPr>
            <a:endParaRPr lang="en-US"/>
          </a:p>
        </c:txPr>
        <c:crossAx val="1774976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281393397254106E-2"/>
          <c:y val="0.106538407699038"/>
          <c:w val="0.84849411680682796"/>
          <c:h val="0.75604304461942595"/>
        </c:manualLayout>
      </c:layout>
      <c:barChart>
        <c:barDir val="col"/>
        <c:grouping val="clustered"/>
        <c:varyColors val="0"/>
        <c:ser>
          <c:idx val="0"/>
          <c:order val="0"/>
          <c:tx>
            <c:strRef>
              <c:f>Sheet1!$B$1</c:f>
              <c:strCache>
                <c:ptCount val="1"/>
                <c:pt idx="0">
                  <c:v>Less than Monthly</c:v>
                </c:pt>
              </c:strCache>
            </c:strRef>
          </c:tx>
          <c:spPr>
            <a:solidFill>
              <a:srgbClr val="FF9966"/>
            </a:solidFill>
            <a:scene3d>
              <a:camera prst="orthographicFront"/>
              <a:lightRig rig="threePt" dir="t"/>
            </a:scene3d>
            <a:sp3d>
              <a:bevelT w="190500" h="38100"/>
            </a:sp3d>
          </c:spPr>
          <c:invertIfNegative val="0"/>
          <c:cat>
            <c:strRef>
              <c:f>Sheet1!$A$2:$A$4</c:f>
              <c:strCache>
                <c:ptCount val="3"/>
                <c:pt idx="0">
                  <c:v>Cannabis Dependence</c:v>
                </c:pt>
                <c:pt idx="1">
                  <c:v>Other Illicit Drug Use</c:v>
                </c:pt>
                <c:pt idx="2">
                  <c:v>Suicide Attempt</c:v>
                </c:pt>
              </c:strCache>
            </c:strRef>
          </c:cat>
          <c:val>
            <c:numRef>
              <c:f>Sheet1!$B$2:$B$4</c:f>
              <c:numCache>
                <c:formatCode>General</c:formatCode>
                <c:ptCount val="3"/>
                <c:pt idx="0">
                  <c:v>2.06</c:v>
                </c:pt>
                <c:pt idx="1">
                  <c:v>1.6700000000000019</c:v>
                </c:pt>
                <c:pt idx="2">
                  <c:v>1.62</c:v>
                </c:pt>
              </c:numCache>
            </c:numRef>
          </c:val>
        </c:ser>
        <c:ser>
          <c:idx val="1"/>
          <c:order val="1"/>
          <c:tx>
            <c:strRef>
              <c:f>Sheet1!$C$1</c:f>
              <c:strCache>
                <c:ptCount val="1"/>
                <c:pt idx="0">
                  <c:v>Monthly or More</c:v>
                </c:pt>
              </c:strCache>
            </c:strRef>
          </c:tx>
          <c:spPr>
            <a:solidFill>
              <a:srgbClr val="FF5050"/>
            </a:solidFill>
            <a:scene3d>
              <a:camera prst="orthographicFront"/>
              <a:lightRig rig="threePt" dir="t"/>
            </a:scene3d>
            <a:sp3d>
              <a:bevelT w="190500" h="38100"/>
            </a:sp3d>
          </c:spPr>
          <c:invertIfNegative val="0"/>
          <c:cat>
            <c:strRef>
              <c:f>Sheet1!$A$2:$A$4</c:f>
              <c:strCache>
                <c:ptCount val="3"/>
                <c:pt idx="0">
                  <c:v>Cannabis Dependence</c:v>
                </c:pt>
                <c:pt idx="1">
                  <c:v>Other Illicit Drug Use</c:v>
                </c:pt>
                <c:pt idx="2">
                  <c:v>Suicide Attempt</c:v>
                </c:pt>
              </c:strCache>
            </c:strRef>
          </c:cat>
          <c:val>
            <c:numRef>
              <c:f>Sheet1!$C$2:$C$4</c:f>
              <c:numCache>
                <c:formatCode>General</c:formatCode>
                <c:ptCount val="3"/>
                <c:pt idx="0">
                  <c:v>4.24</c:v>
                </c:pt>
                <c:pt idx="1">
                  <c:v>2.79</c:v>
                </c:pt>
                <c:pt idx="2">
                  <c:v>2.61</c:v>
                </c:pt>
              </c:numCache>
            </c:numRef>
          </c:val>
        </c:ser>
        <c:ser>
          <c:idx val="2"/>
          <c:order val="2"/>
          <c:tx>
            <c:strRef>
              <c:f>Sheet1!$D$1</c:f>
              <c:strCache>
                <c:ptCount val="1"/>
                <c:pt idx="0">
                  <c:v>Weekly or More</c:v>
                </c:pt>
              </c:strCache>
            </c:strRef>
          </c:tx>
          <c:spPr>
            <a:solidFill>
              <a:srgbClr val="CC0000"/>
            </a:solidFill>
            <a:scene3d>
              <a:camera prst="orthographicFront"/>
              <a:lightRig rig="threePt" dir="t"/>
            </a:scene3d>
            <a:sp3d>
              <a:bevelT w="190500" h="38100"/>
            </a:sp3d>
          </c:spPr>
          <c:invertIfNegative val="0"/>
          <c:cat>
            <c:strRef>
              <c:f>Sheet1!$A$2:$A$4</c:f>
              <c:strCache>
                <c:ptCount val="3"/>
                <c:pt idx="0">
                  <c:v>Cannabis Dependence</c:v>
                </c:pt>
                <c:pt idx="1">
                  <c:v>Other Illicit Drug Use</c:v>
                </c:pt>
                <c:pt idx="2">
                  <c:v>Suicide Attempt</c:v>
                </c:pt>
              </c:strCache>
            </c:strRef>
          </c:cat>
          <c:val>
            <c:numRef>
              <c:f>Sheet1!$D$2:$D$4</c:f>
              <c:numCache>
                <c:formatCode>General</c:formatCode>
                <c:ptCount val="3"/>
                <c:pt idx="0">
                  <c:v>8.7200000000000024</c:v>
                </c:pt>
                <c:pt idx="1">
                  <c:v>4.68</c:v>
                </c:pt>
                <c:pt idx="2">
                  <c:v>4.2300000000000004</c:v>
                </c:pt>
              </c:numCache>
            </c:numRef>
          </c:val>
        </c:ser>
        <c:ser>
          <c:idx val="3"/>
          <c:order val="3"/>
          <c:tx>
            <c:strRef>
              <c:f>Sheet1!$E$1</c:f>
              <c:strCache>
                <c:ptCount val="1"/>
                <c:pt idx="0">
                  <c:v>Daily</c:v>
                </c:pt>
              </c:strCache>
            </c:strRef>
          </c:tx>
          <c:spPr>
            <a:solidFill>
              <a:srgbClr val="7E0000"/>
            </a:solidFill>
            <a:scene3d>
              <a:camera prst="orthographicFront"/>
              <a:lightRig rig="threePt" dir="t"/>
            </a:scene3d>
            <a:sp3d>
              <a:bevelT w="190500" h="38100"/>
            </a:sp3d>
          </c:spPr>
          <c:invertIfNegative val="0"/>
          <c:cat>
            <c:strRef>
              <c:f>Sheet1!$A$2:$A$4</c:f>
              <c:strCache>
                <c:ptCount val="3"/>
                <c:pt idx="0">
                  <c:v>Cannabis Dependence</c:v>
                </c:pt>
                <c:pt idx="1">
                  <c:v>Other Illicit Drug Use</c:v>
                </c:pt>
                <c:pt idx="2">
                  <c:v>Suicide Attempt</c:v>
                </c:pt>
              </c:strCache>
            </c:strRef>
          </c:cat>
          <c:val>
            <c:numRef>
              <c:f>Sheet1!$E$2:$E$4</c:f>
              <c:numCache>
                <c:formatCode>General</c:formatCode>
                <c:ptCount val="3"/>
                <c:pt idx="0">
                  <c:v>17.95</c:v>
                </c:pt>
                <c:pt idx="1">
                  <c:v>7.8</c:v>
                </c:pt>
                <c:pt idx="2">
                  <c:v>6.83</c:v>
                </c:pt>
              </c:numCache>
            </c:numRef>
          </c:val>
        </c:ser>
        <c:dLbls>
          <c:showLegendKey val="0"/>
          <c:showVal val="0"/>
          <c:showCatName val="0"/>
          <c:showSerName val="0"/>
          <c:showPercent val="0"/>
          <c:showBubbleSize val="0"/>
        </c:dLbls>
        <c:gapWidth val="150"/>
        <c:axId val="177627904"/>
        <c:axId val="177629440"/>
      </c:barChart>
      <c:catAx>
        <c:axId val="177627904"/>
        <c:scaling>
          <c:orientation val="minMax"/>
        </c:scaling>
        <c:delete val="0"/>
        <c:axPos val="b"/>
        <c:majorTickMark val="out"/>
        <c:minorTickMark val="none"/>
        <c:tickLblPos val="nextTo"/>
        <c:spPr>
          <a:ln>
            <a:solidFill>
              <a:schemeClr val="tx1"/>
            </a:solidFill>
          </a:ln>
        </c:spPr>
        <c:txPr>
          <a:bodyPr/>
          <a:lstStyle/>
          <a:p>
            <a:pPr>
              <a:lnSpc>
                <a:spcPct val="90000"/>
              </a:lnSpc>
              <a:defRPr b="1"/>
            </a:pPr>
            <a:endParaRPr lang="en-US"/>
          </a:p>
        </c:txPr>
        <c:crossAx val="177629440"/>
        <c:crosses val="autoZero"/>
        <c:auto val="1"/>
        <c:lblAlgn val="ctr"/>
        <c:lblOffset val="100"/>
        <c:noMultiLvlLbl val="0"/>
      </c:catAx>
      <c:valAx>
        <c:axId val="177629440"/>
        <c:scaling>
          <c:orientation val="minMax"/>
        </c:scaling>
        <c:delete val="0"/>
        <c:axPos val="l"/>
        <c:majorGridlines>
          <c:spPr>
            <a:ln>
              <a:solidFill>
                <a:schemeClr val="bg1">
                  <a:lumMod val="50000"/>
                </a:schemeClr>
              </a:solidFill>
            </a:ln>
          </c:spPr>
        </c:majorGridlines>
        <c:numFmt formatCode="General" sourceLinked="1"/>
        <c:majorTickMark val="out"/>
        <c:minorTickMark val="none"/>
        <c:tickLblPos val="nextTo"/>
        <c:txPr>
          <a:bodyPr/>
          <a:lstStyle/>
          <a:p>
            <a:pPr>
              <a:defRPr b="1"/>
            </a:pPr>
            <a:endParaRPr lang="en-US"/>
          </a:p>
        </c:txPr>
        <c:crossAx val="177627904"/>
        <c:crosses val="autoZero"/>
        <c:crossBetween val="between"/>
      </c:valAx>
    </c:plotArea>
    <c:legend>
      <c:legendPos val="t"/>
      <c:layout>
        <c:manualLayout>
          <c:xMode val="edge"/>
          <c:yMode val="edge"/>
          <c:x val="0.29963040334243901"/>
          <c:y val="0.10666666666666701"/>
          <c:w val="0.693566875569125"/>
          <c:h val="0.32300302846759499"/>
        </c:manualLayout>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19209244259406E-2"/>
          <c:y val="9.7311031436753404E-2"/>
          <c:w val="0.89256198347107396"/>
          <c:h val="0.72182254196642703"/>
        </c:manualLayout>
      </c:layout>
      <c:barChart>
        <c:barDir val="col"/>
        <c:grouping val="clustered"/>
        <c:varyColors val="0"/>
        <c:ser>
          <c:idx val="0"/>
          <c:order val="0"/>
          <c:tx>
            <c:strRef>
              <c:f>Sheet1!$A$2</c:f>
              <c:strCache>
                <c:ptCount val="1"/>
                <c:pt idx="0">
                  <c:v>East</c:v>
                </c:pt>
              </c:strCache>
            </c:strRef>
          </c:tx>
          <c:spPr>
            <a:solidFill>
              <a:schemeClr val="hlink"/>
            </a:solidFill>
            <a:ln w="23486">
              <a:noFill/>
            </a:ln>
          </c:spPr>
          <c:invertIfNegative val="0"/>
          <c:dPt>
            <c:idx val="0"/>
            <c:invertIfNegative val="0"/>
            <c:bubble3D val="0"/>
            <c:spPr>
              <a:solidFill>
                <a:srgbClr val="00B050"/>
              </a:solidFill>
              <a:ln w="23486">
                <a:noFill/>
              </a:ln>
            </c:spPr>
          </c:dPt>
          <c:dPt>
            <c:idx val="1"/>
            <c:invertIfNegative val="0"/>
            <c:bubble3D val="0"/>
            <c:spPr>
              <a:solidFill>
                <a:schemeClr val="accent1"/>
              </a:solidFill>
              <a:ln w="23486">
                <a:solidFill>
                  <a:schemeClr val="accent1"/>
                </a:solidFill>
              </a:ln>
            </c:spPr>
          </c:dPt>
          <c:dLbls>
            <c:spPr>
              <a:noFill/>
              <a:ln w="23486">
                <a:noFill/>
              </a:ln>
            </c:spPr>
            <c:txPr>
              <a:bodyPr/>
              <a:lstStyle/>
              <a:p>
                <a:pPr>
                  <a:defRPr sz="1479" b="1" i="0" u="none" strike="noStrike" baseline="0">
                    <a:solidFill>
                      <a:schemeClr val="tx1"/>
                    </a:solidFill>
                    <a:latin typeface="+mn-lt"/>
                    <a:ea typeface="Arial"/>
                    <a:cs typeface="Arial"/>
                  </a:defRPr>
                </a:pPr>
                <a:endParaRPr lang="en-US"/>
              </a:p>
            </c:txPr>
            <c:showLegendKey val="0"/>
            <c:showVal val="1"/>
            <c:showCatName val="0"/>
            <c:showSerName val="0"/>
            <c:showPercent val="0"/>
            <c:showBubbleSize val="0"/>
            <c:showLeaderLines val="0"/>
          </c:dLbls>
          <c:cat>
            <c:strRef>
              <c:f>Sheet1!$B$1:$C$1</c:f>
              <c:strCache>
                <c:ptCount val="2"/>
                <c:pt idx="0">
                  <c:v>Cannabis users by age 15 years</c:v>
                </c:pt>
                <c:pt idx="1">
                  <c:v>Cannabis users by age 18 years</c:v>
                </c:pt>
              </c:strCache>
            </c:strRef>
          </c:cat>
          <c:val>
            <c:numRef>
              <c:f>Sheet1!$B$2:$C$2</c:f>
              <c:numCache>
                <c:formatCode>General</c:formatCode>
                <c:ptCount val="2"/>
                <c:pt idx="0">
                  <c:v>4.5</c:v>
                </c:pt>
                <c:pt idx="1">
                  <c:v>1.6</c:v>
                </c:pt>
              </c:numCache>
            </c:numRef>
          </c:val>
        </c:ser>
        <c:dLbls>
          <c:showLegendKey val="0"/>
          <c:showVal val="0"/>
          <c:showCatName val="0"/>
          <c:showSerName val="0"/>
          <c:showPercent val="0"/>
          <c:showBubbleSize val="0"/>
        </c:dLbls>
        <c:gapWidth val="150"/>
        <c:axId val="227906304"/>
        <c:axId val="227907840"/>
      </c:barChart>
      <c:catAx>
        <c:axId val="227906304"/>
        <c:scaling>
          <c:orientation val="minMax"/>
        </c:scaling>
        <c:delete val="0"/>
        <c:axPos val="b"/>
        <c:numFmt formatCode="General" sourceLinked="1"/>
        <c:majorTickMark val="none"/>
        <c:minorTickMark val="none"/>
        <c:tickLblPos val="nextTo"/>
        <c:spPr>
          <a:ln w="35229">
            <a:solidFill>
              <a:schemeClr val="tx1"/>
            </a:solidFill>
            <a:prstDash val="solid"/>
          </a:ln>
        </c:spPr>
        <c:txPr>
          <a:bodyPr rot="0" vert="horz"/>
          <a:lstStyle/>
          <a:p>
            <a:pPr>
              <a:defRPr sz="1600" b="1" i="0" u="none" strike="noStrike" baseline="0">
                <a:solidFill>
                  <a:schemeClr val="tx1"/>
                </a:solidFill>
                <a:latin typeface="+mn-lt"/>
                <a:ea typeface="Arial"/>
                <a:cs typeface="Arial"/>
              </a:defRPr>
            </a:pPr>
            <a:endParaRPr lang="en-US"/>
          </a:p>
        </c:txPr>
        <c:crossAx val="227907840"/>
        <c:crosses val="autoZero"/>
        <c:auto val="1"/>
        <c:lblAlgn val="ctr"/>
        <c:lblOffset val="100"/>
        <c:tickLblSkip val="1"/>
        <c:tickMarkSkip val="1"/>
        <c:noMultiLvlLbl val="0"/>
      </c:catAx>
      <c:valAx>
        <c:axId val="227907840"/>
        <c:scaling>
          <c:orientation val="minMax"/>
          <c:max val="9"/>
        </c:scaling>
        <c:delete val="0"/>
        <c:axPos val="l"/>
        <c:numFmt formatCode="General" sourceLinked="1"/>
        <c:majorTickMark val="out"/>
        <c:minorTickMark val="none"/>
        <c:tickLblPos val="nextTo"/>
        <c:spPr>
          <a:ln w="35229">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en-US"/>
          </a:p>
        </c:txPr>
        <c:crossAx val="227906304"/>
        <c:crosses val="autoZero"/>
        <c:crossBetween val="between"/>
        <c:majorUnit val="1"/>
      </c:valAx>
      <c:spPr>
        <a:noFill/>
        <a:ln w="23486">
          <a:noFill/>
        </a:ln>
      </c:spPr>
    </c:plotArea>
    <c:plotVisOnly val="1"/>
    <c:dispBlanksAs val="gap"/>
    <c:showDLblsOverMax val="0"/>
  </c:chart>
  <c:spPr>
    <a:noFill/>
    <a:ln>
      <a:noFill/>
    </a:ln>
  </c:spPr>
  <c:txPr>
    <a:bodyPr/>
    <a:lstStyle/>
    <a:p>
      <a:pPr>
        <a:defRPr sz="1271"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w="3175">
          <a:solidFill>
            <a:srgbClr val="FFFFFF"/>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3.4484411532925599E-2"/>
          <c:y val="3.45872887384404E-2"/>
          <c:w val="0.81894439994008394"/>
          <c:h val="0.88825765938136203"/>
        </c:manualLayout>
      </c:layout>
      <c:bar3DChart>
        <c:barDir val="col"/>
        <c:grouping val="clustered"/>
        <c:varyColors val="0"/>
        <c:ser>
          <c:idx val="0"/>
          <c:order val="0"/>
          <c:tx>
            <c:v>Never used cannabis</c:v>
          </c:tx>
          <c:spPr>
            <a:solidFill>
              <a:srgbClr val="FFF58C"/>
            </a:solidFill>
            <a:ln w="25390">
              <a:noFill/>
            </a:ln>
          </c:spPr>
          <c:invertIfNegative val="0"/>
          <c:dLbls>
            <c:dLbl>
              <c:idx val="0"/>
              <c:layout>
                <c:manualLayout>
                  <c:x val="1.81968569065343E-2"/>
                  <c:y val="-6.5420560747663503E-2"/>
                </c:manualLayout>
              </c:layout>
              <c:spPr>
                <a:noFill/>
                <a:ln w="25390">
                  <a:noFill/>
                </a:ln>
              </c:spPr>
              <c:txPr>
                <a:bodyPr/>
                <a:lstStyle/>
                <a:p>
                  <a:pPr>
                    <a:defRPr sz="1000"/>
                  </a:pPr>
                  <a:endParaRPr lang="en-US"/>
                </a:p>
              </c:txPr>
              <c:showLegendKey val="0"/>
              <c:showVal val="1"/>
              <c:showCatName val="0"/>
              <c:showSerName val="0"/>
              <c:showPercent val="0"/>
              <c:showBubbleSize val="0"/>
            </c:dLbl>
            <c:spPr>
              <a:noFill/>
              <a:ln w="25390">
                <a:noFill/>
              </a:ln>
            </c:spPr>
            <c:txPr>
              <a:bodyPr/>
              <a:lstStyle/>
              <a:p>
                <a:pPr>
                  <a:defRPr sz="900"/>
                </a:pPr>
                <a:endParaRPr lang="en-US"/>
              </a:p>
            </c:txPr>
            <c:showLegendKey val="0"/>
            <c:showVal val="1"/>
            <c:showCatName val="0"/>
            <c:showSerName val="0"/>
            <c:showPercent val="0"/>
            <c:showBubbleSize val="0"/>
            <c:showLeaderLines val="0"/>
          </c:dLbls>
          <c:cat>
            <c:strLit>
              <c:ptCount val="1"/>
              <c:pt idx="0">
                <c:v>_x000b_Adjusted OR</c:v>
              </c:pt>
            </c:strLit>
          </c:cat>
          <c:val>
            <c:numLit>
              <c:formatCode>General</c:formatCode>
              <c:ptCount val="1"/>
              <c:pt idx="0">
                <c:v>1</c:v>
              </c:pt>
            </c:numLit>
          </c:val>
        </c:ser>
        <c:ser>
          <c:idx val="1"/>
          <c:order val="1"/>
          <c:tx>
            <c:v>Hash&lt;than weekly</c:v>
          </c:tx>
          <c:spPr>
            <a:solidFill>
              <a:srgbClr val="CCFFCC"/>
            </a:solidFill>
            <a:ln w="25390">
              <a:noFill/>
            </a:ln>
          </c:spPr>
          <c:invertIfNegative val="0"/>
          <c:dLbls>
            <c:dLbl>
              <c:idx val="0"/>
              <c:layout>
                <c:manualLayout>
                  <c:x val="1.9851116625310101E-2"/>
                  <c:y val="-3.7383177570093802E-2"/>
                </c:manualLayout>
              </c:layout>
              <c:showLegendKey val="0"/>
              <c:showVal val="1"/>
              <c:showCatName val="0"/>
              <c:showSerName val="0"/>
              <c:showPercent val="0"/>
              <c:showBubbleSize val="0"/>
            </c:dLbl>
            <c:spPr>
              <a:noFill/>
              <a:ln w="25390">
                <a:noFill/>
              </a:ln>
            </c:spPr>
            <c:txPr>
              <a:bodyPr/>
              <a:lstStyle/>
              <a:p>
                <a:pPr>
                  <a:defRPr sz="1000"/>
                </a:pPr>
                <a:endParaRPr lang="en-US"/>
              </a:p>
            </c:txPr>
            <c:showLegendKey val="0"/>
            <c:showVal val="1"/>
            <c:showCatName val="0"/>
            <c:showSerName val="0"/>
            <c:showPercent val="0"/>
            <c:showBubbleSize val="0"/>
            <c:showLeaderLines val="0"/>
          </c:dLbls>
          <c:val>
            <c:numLit>
              <c:formatCode>General</c:formatCode>
              <c:ptCount val="1"/>
              <c:pt idx="0">
                <c:v>0.49</c:v>
              </c:pt>
            </c:numLit>
          </c:val>
        </c:ser>
        <c:ser>
          <c:idx val="2"/>
          <c:order val="2"/>
          <c:tx>
            <c:v>Hash at week ends</c:v>
          </c:tx>
          <c:spPr>
            <a:solidFill>
              <a:srgbClr val="CCFF99"/>
            </a:solidFill>
            <a:ln w="25390">
              <a:noFill/>
            </a:ln>
          </c:spPr>
          <c:invertIfNegative val="0"/>
          <c:dLbls>
            <c:dLbl>
              <c:idx val="0"/>
              <c:layout>
                <c:manualLayout>
                  <c:x val="4.96277915632754E-3"/>
                  <c:y val="-3.1152647975078E-2"/>
                </c:manualLayout>
              </c:layout>
              <c:showLegendKey val="0"/>
              <c:showVal val="1"/>
              <c:showCatName val="0"/>
              <c:showSerName val="0"/>
              <c:showPercent val="0"/>
              <c:showBubbleSize val="0"/>
            </c:dLbl>
            <c:spPr>
              <a:noFill/>
              <a:ln w="25390">
                <a:noFill/>
              </a:ln>
            </c:spPr>
            <c:txPr>
              <a:bodyPr/>
              <a:lstStyle/>
              <a:p>
                <a:pPr>
                  <a:defRPr sz="1000"/>
                </a:pPr>
                <a:endParaRPr lang="en-US"/>
              </a:p>
            </c:txPr>
            <c:showLegendKey val="0"/>
            <c:showVal val="1"/>
            <c:showCatName val="0"/>
            <c:showSerName val="0"/>
            <c:showPercent val="0"/>
            <c:showBubbleSize val="0"/>
            <c:showLeaderLines val="0"/>
          </c:dLbls>
          <c:val>
            <c:numLit>
              <c:formatCode>General</c:formatCode>
              <c:ptCount val="1"/>
              <c:pt idx="0">
                <c:v>0.62000000000000199</c:v>
              </c:pt>
            </c:numLit>
          </c:val>
        </c:ser>
        <c:ser>
          <c:idx val="3"/>
          <c:order val="3"/>
          <c:tx>
            <c:v>Hash daily</c:v>
          </c:tx>
          <c:spPr>
            <a:solidFill>
              <a:srgbClr val="CCFF66"/>
            </a:solidFill>
            <a:ln w="25390">
              <a:noFill/>
            </a:ln>
          </c:spPr>
          <c:invertIfNegative val="0"/>
          <c:dLbls>
            <c:dLbl>
              <c:idx val="0"/>
              <c:layout>
                <c:manualLayout>
                  <c:x val="0"/>
                  <c:y val="-3.1152647975078E-2"/>
                </c:manualLayout>
              </c:layout>
              <c:showLegendKey val="0"/>
              <c:showVal val="1"/>
              <c:showCatName val="0"/>
              <c:showSerName val="0"/>
              <c:showPercent val="0"/>
              <c:showBubbleSize val="0"/>
            </c:dLbl>
            <c:spPr>
              <a:noFill/>
              <a:ln w="25390">
                <a:noFill/>
              </a:ln>
            </c:spPr>
            <c:txPr>
              <a:bodyPr/>
              <a:lstStyle/>
              <a:p>
                <a:pPr>
                  <a:defRPr sz="1000"/>
                </a:pPr>
                <a:endParaRPr lang="en-US"/>
              </a:p>
            </c:txPr>
            <c:showLegendKey val="0"/>
            <c:showVal val="1"/>
            <c:showCatName val="0"/>
            <c:showSerName val="0"/>
            <c:showPercent val="0"/>
            <c:showBubbleSize val="0"/>
            <c:showLeaderLines val="0"/>
          </c:dLbls>
          <c:val>
            <c:numLit>
              <c:formatCode>General</c:formatCode>
              <c:ptCount val="1"/>
              <c:pt idx="0">
                <c:v>0.91</c:v>
              </c:pt>
            </c:numLit>
          </c:val>
        </c:ser>
        <c:ser>
          <c:idx val="4"/>
          <c:order val="4"/>
          <c:tx>
            <c:v>Skunk&lt;than weekly</c:v>
          </c:tx>
          <c:spPr>
            <a:solidFill>
              <a:srgbClr val="99CC00"/>
            </a:solidFill>
            <a:ln w="25390">
              <a:noFill/>
            </a:ln>
          </c:spPr>
          <c:invertIfNegative val="0"/>
          <c:dLbls>
            <c:dLbl>
              <c:idx val="0"/>
              <c:layout>
                <c:manualLayout>
                  <c:x val="-3.8564258415067099E-3"/>
                  <c:y val="-4.6555847185768301E-2"/>
                </c:manualLayout>
              </c:layout>
              <c:tx>
                <c:rich>
                  <a:bodyPr/>
                  <a:lstStyle/>
                  <a:p>
                    <a:r>
                      <a:rPr lang="en-US" sz="900" dirty="0" smtClean="0"/>
                      <a:t>1</a:t>
                    </a:r>
                    <a:r>
                      <a:rPr lang="en-US" sz="1200" dirty="0" smtClean="0"/>
                      <a:t>.</a:t>
                    </a:r>
                    <a:r>
                      <a:rPr lang="en-US" sz="900" dirty="0" smtClean="0"/>
                      <a:t>9</a:t>
                    </a:r>
                    <a:r>
                      <a:rPr lang="en-US" sz="500" dirty="0" smtClean="0"/>
                      <a:t>)</a:t>
                    </a:r>
                    <a:endParaRPr lang="en-US" sz="500" dirty="0"/>
                  </a:p>
                </c:rich>
              </c:tx>
              <c:showLegendKey val="0"/>
              <c:showVal val="0"/>
              <c:showCatName val="0"/>
              <c:showSerName val="0"/>
              <c:showPercent val="0"/>
              <c:showBubbleSize val="0"/>
            </c:dLbl>
            <c:spPr>
              <a:noFill/>
              <a:ln w="25390">
                <a:noFill/>
              </a:ln>
            </c:spPr>
            <c:txPr>
              <a:bodyPr/>
              <a:lstStyle/>
              <a:p>
                <a:pPr>
                  <a:defRPr sz="900"/>
                </a:pPr>
                <a:endParaRPr lang="en-US"/>
              </a:p>
            </c:txPr>
            <c:showLegendKey val="0"/>
            <c:showVal val="1"/>
            <c:showCatName val="0"/>
            <c:showSerName val="0"/>
            <c:showPercent val="0"/>
            <c:showBubbleSize val="0"/>
            <c:showLeaderLines val="0"/>
          </c:dLbls>
          <c:val>
            <c:numLit>
              <c:formatCode>General</c:formatCode>
              <c:ptCount val="1"/>
              <c:pt idx="0">
                <c:v>1.9</c:v>
              </c:pt>
            </c:numLit>
          </c:val>
        </c:ser>
        <c:ser>
          <c:idx val="5"/>
          <c:order val="5"/>
          <c:tx>
            <c:v>Skunk at week ends</c:v>
          </c:tx>
          <c:spPr>
            <a:solidFill>
              <a:srgbClr val="33CC33"/>
            </a:solidFill>
            <a:ln w="25390">
              <a:noFill/>
            </a:ln>
          </c:spPr>
          <c:invertIfNegative val="0"/>
          <c:dLbls>
            <c:dLbl>
              <c:idx val="0"/>
              <c:layout>
                <c:manualLayout>
                  <c:x val="8.7716995901827993E-3"/>
                  <c:y val="-2.0629921259842501E-2"/>
                </c:manualLayout>
              </c:layout>
              <c:tx>
                <c:rich>
                  <a:bodyPr/>
                  <a:lstStyle/>
                  <a:p>
                    <a:r>
                      <a:rPr lang="en-US" sz="1000" dirty="0"/>
                      <a:t>2.7</a:t>
                    </a:r>
                    <a:r>
                      <a:rPr lang="en-US" sz="1000" dirty="0" smtClean="0"/>
                      <a:t>*</a:t>
                    </a:r>
                    <a:endParaRPr lang="en-US" sz="1000" dirty="0"/>
                  </a:p>
                </c:rich>
              </c:tx>
              <c:showLegendKey val="0"/>
              <c:showVal val="0"/>
              <c:showCatName val="0"/>
              <c:showSerName val="0"/>
              <c:showPercent val="0"/>
              <c:showBubbleSize val="0"/>
            </c:dLbl>
            <c:spPr>
              <a:noFill/>
              <a:ln w="25390">
                <a:noFill/>
              </a:ln>
            </c:spPr>
            <c:txPr>
              <a:bodyPr/>
              <a:lstStyle/>
              <a:p>
                <a:pPr>
                  <a:defRPr sz="1000"/>
                </a:pPr>
                <a:endParaRPr lang="en-US"/>
              </a:p>
            </c:txPr>
            <c:showLegendKey val="0"/>
            <c:showVal val="1"/>
            <c:showCatName val="0"/>
            <c:showSerName val="0"/>
            <c:showPercent val="0"/>
            <c:showBubbleSize val="0"/>
            <c:showLeaderLines val="0"/>
          </c:dLbls>
          <c:val>
            <c:numLit>
              <c:formatCode>General</c:formatCode>
              <c:ptCount val="1"/>
              <c:pt idx="0">
                <c:v>2.7</c:v>
              </c:pt>
            </c:numLit>
          </c:val>
        </c:ser>
        <c:ser>
          <c:idx val="6"/>
          <c:order val="6"/>
          <c:tx>
            <c:v>Skunk daily</c:v>
          </c:tx>
          <c:spPr>
            <a:solidFill>
              <a:srgbClr val="006600"/>
            </a:solidFill>
            <a:ln w="25390">
              <a:noFill/>
            </a:ln>
          </c:spPr>
          <c:invertIfNegative val="0"/>
          <c:dLbls>
            <c:dLbl>
              <c:idx val="0"/>
              <c:layout>
                <c:manualLayout>
                  <c:x val="1.29527559055119E-2"/>
                  <c:y val="-1.9566345873432499E-2"/>
                </c:manualLayout>
              </c:layout>
              <c:tx>
                <c:rich>
                  <a:bodyPr/>
                  <a:lstStyle/>
                  <a:p>
                    <a:r>
                      <a:rPr lang="en-US" sz="1000" dirty="0"/>
                      <a:t>5.4</a:t>
                    </a:r>
                    <a:r>
                      <a:rPr lang="en-US" sz="1000" dirty="0" smtClean="0"/>
                      <a:t>*</a:t>
                    </a:r>
                    <a:endParaRPr lang="en-US" sz="1000" dirty="0"/>
                  </a:p>
                </c:rich>
              </c:tx>
              <c:showLegendKey val="0"/>
              <c:showVal val="0"/>
              <c:showCatName val="0"/>
              <c:showSerName val="0"/>
              <c:showPercent val="0"/>
              <c:showBubbleSize val="0"/>
            </c:dLbl>
            <c:spPr>
              <a:noFill/>
              <a:ln w="25390">
                <a:noFill/>
              </a:ln>
            </c:spPr>
            <c:txPr>
              <a:bodyPr/>
              <a:lstStyle/>
              <a:p>
                <a:pPr>
                  <a:defRPr sz="1000"/>
                </a:pPr>
                <a:endParaRPr lang="en-US"/>
              </a:p>
            </c:txPr>
            <c:showLegendKey val="0"/>
            <c:showVal val="1"/>
            <c:showCatName val="0"/>
            <c:showSerName val="0"/>
            <c:showPercent val="0"/>
            <c:showBubbleSize val="0"/>
            <c:showLeaderLines val="0"/>
          </c:dLbls>
          <c:val>
            <c:numLit>
              <c:formatCode>General</c:formatCode>
              <c:ptCount val="1"/>
              <c:pt idx="0">
                <c:v>5.4</c:v>
              </c:pt>
            </c:numLit>
          </c:val>
        </c:ser>
        <c:dLbls>
          <c:showLegendKey val="0"/>
          <c:showVal val="0"/>
          <c:showCatName val="0"/>
          <c:showSerName val="0"/>
          <c:showPercent val="0"/>
          <c:showBubbleSize val="0"/>
        </c:dLbls>
        <c:gapWidth val="150"/>
        <c:shape val="box"/>
        <c:axId val="227768192"/>
        <c:axId val="227769728"/>
        <c:axId val="0"/>
      </c:bar3DChart>
      <c:catAx>
        <c:axId val="227768192"/>
        <c:scaling>
          <c:orientation val="minMax"/>
        </c:scaling>
        <c:delete val="1"/>
        <c:axPos val="b"/>
        <c:numFmt formatCode="General" sourceLinked="1"/>
        <c:majorTickMark val="out"/>
        <c:minorTickMark val="none"/>
        <c:tickLblPos val="none"/>
        <c:crossAx val="227769728"/>
        <c:crosses val="autoZero"/>
        <c:auto val="1"/>
        <c:lblAlgn val="ctr"/>
        <c:lblOffset val="100"/>
        <c:noMultiLvlLbl val="0"/>
      </c:catAx>
      <c:valAx>
        <c:axId val="227769728"/>
        <c:scaling>
          <c:orientation val="minMax"/>
        </c:scaling>
        <c:delete val="0"/>
        <c:axPos val="l"/>
        <c:majorGridlines>
          <c:spPr>
            <a:ln w="3174">
              <a:solidFill>
                <a:schemeClr val="tx1"/>
              </a:solidFill>
              <a:prstDash val="solid"/>
            </a:ln>
          </c:spPr>
        </c:majorGridlines>
        <c:numFmt formatCode="General" sourceLinked="1"/>
        <c:majorTickMark val="out"/>
        <c:minorTickMark val="none"/>
        <c:tickLblPos val="nextTo"/>
        <c:spPr>
          <a:ln w="3174">
            <a:solidFill>
              <a:schemeClr val="tx1"/>
            </a:solidFill>
            <a:prstDash val="solid"/>
          </a:ln>
        </c:spPr>
        <c:txPr>
          <a:bodyPr/>
          <a:lstStyle/>
          <a:p>
            <a:pPr>
              <a:defRPr sz="1400" b="1"/>
            </a:pPr>
            <a:endParaRPr lang="en-US"/>
          </a:p>
        </c:txPr>
        <c:crossAx val="227768192"/>
        <c:crosses val="autoZero"/>
        <c:crossBetween val="between"/>
      </c:valAx>
      <c:spPr>
        <a:noFill/>
        <a:ln w="25390">
          <a:noFill/>
        </a:ln>
      </c:spPr>
    </c:plotArea>
    <c:legend>
      <c:legendPos val="r"/>
      <c:legendEntry>
        <c:idx val="0"/>
        <c:txPr>
          <a:bodyPr/>
          <a:lstStyle/>
          <a:p>
            <a:pPr>
              <a:lnSpc>
                <a:spcPct val="70000"/>
              </a:lnSpc>
              <a:defRPr sz="1100"/>
            </a:pPr>
            <a:endParaRPr lang="en-US"/>
          </a:p>
        </c:txPr>
      </c:legendEntry>
      <c:legendEntry>
        <c:idx val="1"/>
        <c:txPr>
          <a:bodyPr/>
          <a:lstStyle/>
          <a:p>
            <a:pPr>
              <a:lnSpc>
                <a:spcPct val="70000"/>
              </a:lnSpc>
              <a:defRPr sz="1100"/>
            </a:pPr>
            <a:endParaRPr lang="en-US"/>
          </a:p>
        </c:txPr>
      </c:legendEntry>
      <c:legendEntry>
        <c:idx val="2"/>
        <c:txPr>
          <a:bodyPr/>
          <a:lstStyle/>
          <a:p>
            <a:pPr>
              <a:lnSpc>
                <a:spcPct val="70000"/>
              </a:lnSpc>
              <a:defRPr sz="1100"/>
            </a:pPr>
            <a:endParaRPr lang="en-US"/>
          </a:p>
        </c:txPr>
      </c:legendEntry>
      <c:legendEntry>
        <c:idx val="3"/>
        <c:txPr>
          <a:bodyPr/>
          <a:lstStyle/>
          <a:p>
            <a:pPr>
              <a:lnSpc>
                <a:spcPct val="70000"/>
              </a:lnSpc>
              <a:defRPr sz="1100"/>
            </a:pPr>
            <a:endParaRPr lang="en-US"/>
          </a:p>
        </c:txPr>
      </c:legendEntry>
      <c:legendEntry>
        <c:idx val="4"/>
        <c:txPr>
          <a:bodyPr/>
          <a:lstStyle/>
          <a:p>
            <a:pPr>
              <a:lnSpc>
                <a:spcPct val="70000"/>
              </a:lnSpc>
              <a:defRPr sz="1100"/>
            </a:pPr>
            <a:endParaRPr lang="en-US"/>
          </a:p>
        </c:txPr>
      </c:legendEntry>
      <c:legendEntry>
        <c:idx val="5"/>
        <c:txPr>
          <a:bodyPr/>
          <a:lstStyle/>
          <a:p>
            <a:pPr>
              <a:lnSpc>
                <a:spcPct val="70000"/>
              </a:lnSpc>
              <a:defRPr sz="1100"/>
            </a:pPr>
            <a:endParaRPr lang="en-US"/>
          </a:p>
        </c:txPr>
      </c:legendEntry>
      <c:legendEntry>
        <c:idx val="6"/>
        <c:txPr>
          <a:bodyPr/>
          <a:lstStyle/>
          <a:p>
            <a:pPr>
              <a:lnSpc>
                <a:spcPct val="70000"/>
              </a:lnSpc>
              <a:defRPr sz="1100"/>
            </a:pPr>
            <a:endParaRPr lang="en-US"/>
          </a:p>
        </c:txPr>
      </c:legendEntry>
      <c:layout>
        <c:manualLayout>
          <c:xMode val="edge"/>
          <c:yMode val="edge"/>
          <c:x val="0.16289164414149701"/>
          <c:y val="0.126436781609195"/>
          <c:w val="0.29884122693618498"/>
          <c:h val="0.43526020454339798"/>
        </c:manualLayout>
      </c:layout>
      <c:overlay val="0"/>
      <c:spPr>
        <a:noFill/>
        <a:ln w="25390">
          <a:noFill/>
        </a:ln>
      </c:spPr>
      <c:txPr>
        <a:bodyPr/>
        <a:lstStyle/>
        <a:p>
          <a:pPr>
            <a:lnSpc>
              <a:spcPct val="70000"/>
            </a:lnSpc>
            <a:defRPr sz="1100"/>
          </a:pPr>
          <a:endParaRPr lang="en-US"/>
        </a:p>
      </c:txPr>
    </c:legend>
    <c:plotVisOnly val="1"/>
    <c:dispBlanksAs val="gap"/>
    <c:showDLblsOverMax val="0"/>
  </c:chart>
  <c:spPr>
    <a:noFill/>
    <a:ln>
      <a:noFill/>
    </a:ln>
  </c:spPr>
  <c:txPr>
    <a:bodyPr/>
    <a:lstStyle/>
    <a:p>
      <a:pPr>
        <a:defRPr sz="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972132159950701E-2"/>
          <c:y val="9.1261543695926997E-2"/>
          <c:w val="0.897022332506204"/>
          <c:h val="0.66350710900473897"/>
        </c:manualLayout>
      </c:layout>
      <c:lineChart>
        <c:grouping val="standard"/>
        <c:varyColors val="0"/>
        <c:ser>
          <c:idx val="1"/>
          <c:order val="0"/>
          <c:tx>
            <c:strRef>
              <c:f>Sheet1!$A$2</c:f>
              <c:strCache>
                <c:ptCount val="1"/>
                <c:pt idx="0">
                  <c:v>Past Year Use</c:v>
                </c:pt>
              </c:strCache>
            </c:strRef>
          </c:tx>
          <c:spPr>
            <a:ln w="34817">
              <a:solidFill>
                <a:srgbClr val="FF0000"/>
              </a:solidFill>
            </a:ln>
          </c:spPr>
          <c:marker>
            <c:symbol val="circle"/>
            <c:size val="11"/>
            <c:spPr>
              <a:solidFill>
                <a:srgbClr val="FF0000"/>
              </a:solidFill>
              <a:ln>
                <a:solidFill>
                  <a:srgbClr val="FF0000"/>
                </a:solidFill>
              </a:ln>
            </c:spPr>
          </c:marker>
          <c:cat>
            <c:numRef>
              <c:f>Sheet1!$B$1:$AN$1</c:f>
              <c:numCache>
                <c:formatCode>General</c:formatCode>
                <c:ptCount val="39"/>
                <c:pt idx="0">
                  <c:v>75</c:v>
                </c:pt>
                <c:pt idx="1">
                  <c:v>76</c:v>
                </c:pt>
                <c:pt idx="2">
                  <c:v>77</c:v>
                </c:pt>
                <c:pt idx="3">
                  <c:v>78</c:v>
                </c:pt>
                <c:pt idx="4">
                  <c:v>79</c:v>
                </c:pt>
                <c:pt idx="5">
                  <c:v>80</c:v>
                </c:pt>
                <c:pt idx="6">
                  <c:v>81</c:v>
                </c:pt>
                <c:pt idx="7">
                  <c:v>82</c:v>
                </c:pt>
                <c:pt idx="8">
                  <c:v>83</c:v>
                </c:pt>
                <c:pt idx="9">
                  <c:v>84</c:v>
                </c:pt>
                <c:pt idx="10">
                  <c:v>85</c:v>
                </c:pt>
                <c:pt idx="11">
                  <c:v>86</c:v>
                </c:pt>
                <c:pt idx="12">
                  <c:v>87</c:v>
                </c:pt>
                <c:pt idx="13">
                  <c:v>88</c:v>
                </c:pt>
                <c:pt idx="14">
                  <c:v>89</c:v>
                </c:pt>
                <c:pt idx="15">
                  <c:v>90</c:v>
                </c:pt>
                <c:pt idx="16">
                  <c:v>91</c:v>
                </c:pt>
                <c:pt idx="17">
                  <c:v>92</c:v>
                </c:pt>
                <c:pt idx="18">
                  <c:v>93</c:v>
                </c:pt>
                <c:pt idx="19">
                  <c:v>94</c:v>
                </c:pt>
                <c:pt idx="20">
                  <c:v>95</c:v>
                </c:pt>
                <c:pt idx="21">
                  <c:v>96</c:v>
                </c:pt>
                <c:pt idx="22">
                  <c:v>97</c:v>
                </c:pt>
                <c:pt idx="23">
                  <c:v>98</c:v>
                </c:pt>
                <c:pt idx="24">
                  <c:v>99</c:v>
                </c:pt>
                <c:pt idx="25">
                  <c:v>0</c:v>
                </c:pt>
                <c:pt idx="26">
                  <c:v>1</c:v>
                </c:pt>
                <c:pt idx="27">
                  <c:v>2</c:v>
                </c:pt>
                <c:pt idx="28">
                  <c:v>3</c:v>
                </c:pt>
                <c:pt idx="29">
                  <c:v>4</c:v>
                </c:pt>
                <c:pt idx="30">
                  <c:v>5</c:v>
                </c:pt>
                <c:pt idx="31">
                  <c:v>6</c:v>
                </c:pt>
                <c:pt idx="32">
                  <c:v>7</c:v>
                </c:pt>
                <c:pt idx="33">
                  <c:v>8</c:v>
                </c:pt>
                <c:pt idx="34">
                  <c:v>9</c:v>
                </c:pt>
                <c:pt idx="35">
                  <c:v>10</c:v>
                </c:pt>
                <c:pt idx="36">
                  <c:v>11</c:v>
                </c:pt>
                <c:pt idx="37">
                  <c:v>12</c:v>
                </c:pt>
                <c:pt idx="38">
                  <c:v>13</c:v>
                </c:pt>
              </c:numCache>
            </c:numRef>
          </c:cat>
          <c:val>
            <c:numRef>
              <c:f>Sheet1!$B$2:$AN$2</c:f>
              <c:numCache>
                <c:formatCode>General</c:formatCode>
                <c:ptCount val="39"/>
                <c:pt idx="0">
                  <c:v>40</c:v>
                </c:pt>
                <c:pt idx="1">
                  <c:v>44.5</c:v>
                </c:pt>
                <c:pt idx="2">
                  <c:v>47.6</c:v>
                </c:pt>
                <c:pt idx="3">
                  <c:v>50.2</c:v>
                </c:pt>
                <c:pt idx="4">
                  <c:v>50.8</c:v>
                </c:pt>
                <c:pt idx="5">
                  <c:v>48.8</c:v>
                </c:pt>
                <c:pt idx="6">
                  <c:v>46.1</c:v>
                </c:pt>
                <c:pt idx="7">
                  <c:v>44.3</c:v>
                </c:pt>
                <c:pt idx="8">
                  <c:v>42.3</c:v>
                </c:pt>
                <c:pt idx="9">
                  <c:v>40</c:v>
                </c:pt>
                <c:pt idx="10">
                  <c:v>40.6</c:v>
                </c:pt>
                <c:pt idx="11">
                  <c:v>38.799999999999997</c:v>
                </c:pt>
                <c:pt idx="12">
                  <c:v>36.299999999999997</c:v>
                </c:pt>
                <c:pt idx="13">
                  <c:v>33.1</c:v>
                </c:pt>
                <c:pt idx="14">
                  <c:v>29.6</c:v>
                </c:pt>
                <c:pt idx="15">
                  <c:v>27</c:v>
                </c:pt>
                <c:pt idx="16">
                  <c:v>23.9</c:v>
                </c:pt>
                <c:pt idx="17">
                  <c:v>21.9</c:v>
                </c:pt>
                <c:pt idx="18">
                  <c:v>26</c:v>
                </c:pt>
                <c:pt idx="19">
                  <c:v>30.7</c:v>
                </c:pt>
                <c:pt idx="20">
                  <c:v>34.700000000000003</c:v>
                </c:pt>
                <c:pt idx="21">
                  <c:v>35.799999999999997</c:v>
                </c:pt>
                <c:pt idx="22">
                  <c:v>38.5</c:v>
                </c:pt>
                <c:pt idx="23">
                  <c:v>37.5</c:v>
                </c:pt>
                <c:pt idx="24">
                  <c:v>37.799999999999997</c:v>
                </c:pt>
                <c:pt idx="25">
                  <c:v>36.5</c:v>
                </c:pt>
                <c:pt idx="26">
                  <c:v>37</c:v>
                </c:pt>
                <c:pt idx="27">
                  <c:v>36.200000000000003</c:v>
                </c:pt>
                <c:pt idx="28">
                  <c:v>34.9</c:v>
                </c:pt>
                <c:pt idx="29">
                  <c:v>34.299999999999997</c:v>
                </c:pt>
                <c:pt idx="30">
                  <c:v>33.6</c:v>
                </c:pt>
                <c:pt idx="31">
                  <c:v>31.5</c:v>
                </c:pt>
                <c:pt idx="32">
                  <c:v>31.7</c:v>
                </c:pt>
                <c:pt idx="33">
                  <c:v>32.4</c:v>
                </c:pt>
                <c:pt idx="34">
                  <c:v>32.799999999999997</c:v>
                </c:pt>
                <c:pt idx="35">
                  <c:v>34.799999999999997</c:v>
                </c:pt>
                <c:pt idx="36">
                  <c:v>36.4</c:v>
                </c:pt>
                <c:pt idx="37">
                  <c:v>36.4</c:v>
                </c:pt>
                <c:pt idx="38">
                  <c:v>36.4</c:v>
                </c:pt>
              </c:numCache>
            </c:numRef>
          </c:val>
          <c:smooth val="0"/>
        </c:ser>
        <c:ser>
          <c:idx val="0"/>
          <c:order val="1"/>
          <c:tx>
            <c:strRef>
              <c:f>Sheet1!$A$3</c:f>
              <c:strCache>
                <c:ptCount val="1"/>
                <c:pt idx="0">
                  <c:v>Perceived Risk</c:v>
                </c:pt>
              </c:strCache>
            </c:strRef>
          </c:tx>
          <c:spPr>
            <a:ln w="34866">
              <a:solidFill>
                <a:srgbClr val="0066CC"/>
              </a:solidFill>
            </a:ln>
          </c:spPr>
          <c:marker>
            <c:symbol val="circle"/>
            <c:size val="11"/>
            <c:spPr>
              <a:solidFill>
                <a:srgbClr val="0066CC"/>
              </a:solidFill>
              <a:ln>
                <a:solidFill>
                  <a:srgbClr val="0066CC"/>
                </a:solidFill>
              </a:ln>
            </c:spPr>
          </c:marker>
          <c:cat>
            <c:numRef>
              <c:f>Sheet1!$B$1:$AN$1</c:f>
              <c:numCache>
                <c:formatCode>General</c:formatCode>
                <c:ptCount val="39"/>
                <c:pt idx="0">
                  <c:v>75</c:v>
                </c:pt>
                <c:pt idx="1">
                  <c:v>76</c:v>
                </c:pt>
                <c:pt idx="2">
                  <c:v>77</c:v>
                </c:pt>
                <c:pt idx="3">
                  <c:v>78</c:v>
                </c:pt>
                <c:pt idx="4">
                  <c:v>79</c:v>
                </c:pt>
                <c:pt idx="5">
                  <c:v>80</c:v>
                </c:pt>
                <c:pt idx="6">
                  <c:v>81</c:v>
                </c:pt>
                <c:pt idx="7">
                  <c:v>82</c:v>
                </c:pt>
                <c:pt idx="8">
                  <c:v>83</c:v>
                </c:pt>
                <c:pt idx="9">
                  <c:v>84</c:v>
                </c:pt>
                <c:pt idx="10">
                  <c:v>85</c:v>
                </c:pt>
                <c:pt idx="11">
                  <c:v>86</c:v>
                </c:pt>
                <c:pt idx="12">
                  <c:v>87</c:v>
                </c:pt>
                <c:pt idx="13">
                  <c:v>88</c:v>
                </c:pt>
                <c:pt idx="14">
                  <c:v>89</c:v>
                </c:pt>
                <c:pt idx="15">
                  <c:v>90</c:v>
                </c:pt>
                <c:pt idx="16">
                  <c:v>91</c:v>
                </c:pt>
                <c:pt idx="17">
                  <c:v>92</c:v>
                </c:pt>
                <c:pt idx="18">
                  <c:v>93</c:v>
                </c:pt>
                <c:pt idx="19">
                  <c:v>94</c:v>
                </c:pt>
                <c:pt idx="20">
                  <c:v>95</c:v>
                </c:pt>
                <c:pt idx="21">
                  <c:v>96</c:v>
                </c:pt>
                <c:pt idx="22">
                  <c:v>97</c:v>
                </c:pt>
                <c:pt idx="23">
                  <c:v>98</c:v>
                </c:pt>
                <c:pt idx="24">
                  <c:v>99</c:v>
                </c:pt>
                <c:pt idx="25">
                  <c:v>0</c:v>
                </c:pt>
                <c:pt idx="26">
                  <c:v>1</c:v>
                </c:pt>
                <c:pt idx="27">
                  <c:v>2</c:v>
                </c:pt>
                <c:pt idx="28">
                  <c:v>3</c:v>
                </c:pt>
                <c:pt idx="29">
                  <c:v>4</c:v>
                </c:pt>
                <c:pt idx="30">
                  <c:v>5</c:v>
                </c:pt>
                <c:pt idx="31">
                  <c:v>6</c:v>
                </c:pt>
                <c:pt idx="32">
                  <c:v>7</c:v>
                </c:pt>
                <c:pt idx="33">
                  <c:v>8</c:v>
                </c:pt>
                <c:pt idx="34">
                  <c:v>9</c:v>
                </c:pt>
                <c:pt idx="35">
                  <c:v>10</c:v>
                </c:pt>
                <c:pt idx="36">
                  <c:v>11</c:v>
                </c:pt>
                <c:pt idx="37">
                  <c:v>12</c:v>
                </c:pt>
                <c:pt idx="38">
                  <c:v>13</c:v>
                </c:pt>
              </c:numCache>
            </c:numRef>
          </c:cat>
          <c:val>
            <c:numRef>
              <c:f>Sheet1!$B$3:$AN$3</c:f>
              <c:numCache>
                <c:formatCode>General</c:formatCode>
                <c:ptCount val="39"/>
                <c:pt idx="0">
                  <c:v>18.100000000000001</c:v>
                </c:pt>
                <c:pt idx="1">
                  <c:v>15</c:v>
                </c:pt>
                <c:pt idx="2">
                  <c:v>13.4</c:v>
                </c:pt>
                <c:pt idx="3">
                  <c:v>12.4</c:v>
                </c:pt>
                <c:pt idx="4">
                  <c:v>13.5</c:v>
                </c:pt>
                <c:pt idx="5">
                  <c:v>14.7</c:v>
                </c:pt>
                <c:pt idx="6">
                  <c:v>19.100000000000001</c:v>
                </c:pt>
                <c:pt idx="7">
                  <c:v>18.3</c:v>
                </c:pt>
                <c:pt idx="8">
                  <c:v>20.6</c:v>
                </c:pt>
                <c:pt idx="9">
                  <c:v>22.6</c:v>
                </c:pt>
                <c:pt idx="10">
                  <c:v>24.5</c:v>
                </c:pt>
                <c:pt idx="11">
                  <c:v>25</c:v>
                </c:pt>
                <c:pt idx="12">
                  <c:v>30.4</c:v>
                </c:pt>
                <c:pt idx="13">
                  <c:v>31.7</c:v>
                </c:pt>
                <c:pt idx="14">
                  <c:v>36.5</c:v>
                </c:pt>
                <c:pt idx="15">
                  <c:v>36.9</c:v>
                </c:pt>
                <c:pt idx="16">
                  <c:v>40.6</c:v>
                </c:pt>
                <c:pt idx="17">
                  <c:v>39.6</c:v>
                </c:pt>
                <c:pt idx="18">
                  <c:v>35.6</c:v>
                </c:pt>
                <c:pt idx="19">
                  <c:v>30.1</c:v>
                </c:pt>
                <c:pt idx="20">
                  <c:v>25.6</c:v>
                </c:pt>
                <c:pt idx="21">
                  <c:v>25.9</c:v>
                </c:pt>
                <c:pt idx="22">
                  <c:v>24.7</c:v>
                </c:pt>
                <c:pt idx="23">
                  <c:v>24.4</c:v>
                </c:pt>
                <c:pt idx="24">
                  <c:v>23.9</c:v>
                </c:pt>
                <c:pt idx="25">
                  <c:v>23.4</c:v>
                </c:pt>
                <c:pt idx="26">
                  <c:v>23.5</c:v>
                </c:pt>
                <c:pt idx="27">
                  <c:v>23.2</c:v>
                </c:pt>
                <c:pt idx="28">
                  <c:v>26.6</c:v>
                </c:pt>
                <c:pt idx="29">
                  <c:v>25.4</c:v>
                </c:pt>
                <c:pt idx="30">
                  <c:v>25.8</c:v>
                </c:pt>
                <c:pt idx="31">
                  <c:v>25.9</c:v>
                </c:pt>
                <c:pt idx="32">
                  <c:v>27.1</c:v>
                </c:pt>
                <c:pt idx="33">
                  <c:v>25.8</c:v>
                </c:pt>
                <c:pt idx="34">
                  <c:v>27.4</c:v>
                </c:pt>
                <c:pt idx="35">
                  <c:v>24.5</c:v>
                </c:pt>
                <c:pt idx="36">
                  <c:v>22.7</c:v>
                </c:pt>
                <c:pt idx="37">
                  <c:v>20.6</c:v>
                </c:pt>
                <c:pt idx="38">
                  <c:v>19.5</c:v>
                </c:pt>
              </c:numCache>
            </c:numRef>
          </c:val>
          <c:smooth val="0"/>
        </c:ser>
        <c:dLbls>
          <c:showLegendKey val="0"/>
          <c:showVal val="0"/>
          <c:showCatName val="0"/>
          <c:showSerName val="0"/>
          <c:showPercent val="0"/>
          <c:showBubbleSize val="0"/>
        </c:dLbls>
        <c:marker val="1"/>
        <c:smooth val="0"/>
        <c:axId val="132358912"/>
        <c:axId val="227261824"/>
      </c:lineChart>
      <c:catAx>
        <c:axId val="132358912"/>
        <c:scaling>
          <c:orientation val="minMax"/>
        </c:scaling>
        <c:delete val="0"/>
        <c:axPos val="b"/>
        <c:numFmt formatCode="00" sourceLinked="0"/>
        <c:majorTickMark val="out"/>
        <c:minorTickMark val="none"/>
        <c:tickLblPos val="nextTo"/>
        <c:spPr>
          <a:ln w="3166">
            <a:solidFill>
              <a:schemeClr val="bg2"/>
            </a:solidFill>
            <a:prstDash val="solid"/>
          </a:ln>
        </c:spPr>
        <c:txPr>
          <a:bodyPr rot="0" vert="horz"/>
          <a:lstStyle/>
          <a:p>
            <a:pPr>
              <a:defRPr/>
            </a:pPr>
            <a:endParaRPr lang="en-US"/>
          </a:p>
        </c:txPr>
        <c:crossAx val="227261824"/>
        <c:crosses val="autoZero"/>
        <c:auto val="1"/>
        <c:lblAlgn val="ctr"/>
        <c:lblOffset val="100"/>
        <c:tickLblSkip val="2"/>
        <c:tickMarkSkip val="1"/>
        <c:noMultiLvlLbl val="0"/>
      </c:catAx>
      <c:valAx>
        <c:axId val="227261824"/>
        <c:scaling>
          <c:orientation val="minMax"/>
          <c:max val="100"/>
        </c:scaling>
        <c:delete val="0"/>
        <c:axPos val="l"/>
        <c:majorGridlines>
          <c:spPr>
            <a:ln>
              <a:noFill/>
            </a:ln>
          </c:spPr>
        </c:majorGridlines>
        <c:numFmt formatCode="General" sourceLinked="1"/>
        <c:majorTickMark val="out"/>
        <c:minorTickMark val="none"/>
        <c:tickLblPos val="nextTo"/>
        <c:spPr>
          <a:ln w="3166">
            <a:solidFill>
              <a:schemeClr val="bg2"/>
            </a:solidFill>
            <a:prstDash val="solid"/>
          </a:ln>
        </c:spPr>
        <c:txPr>
          <a:bodyPr rot="0" vert="horz"/>
          <a:lstStyle/>
          <a:p>
            <a:pPr>
              <a:defRPr/>
            </a:pPr>
            <a:endParaRPr lang="en-US"/>
          </a:p>
        </c:txPr>
        <c:crossAx val="132358912"/>
        <c:crosses val="autoZero"/>
        <c:crossBetween val="between"/>
        <c:majorUnit val="20"/>
      </c:valAx>
      <c:spPr>
        <a:noFill/>
        <a:ln w="12663">
          <a:solidFill>
            <a:schemeClr val="tx1"/>
          </a:solidFill>
          <a:prstDash val="solid"/>
        </a:ln>
      </c:spPr>
    </c:plotArea>
    <c:legend>
      <c:legendPos val="b"/>
      <c:layout/>
      <c:overlay val="0"/>
      <c:spPr>
        <a:noFill/>
        <a:ln w="3166">
          <a:solidFill>
            <a:schemeClr val="tx1"/>
          </a:solidFill>
          <a:prstDash val="solid"/>
        </a:ln>
      </c:spPr>
    </c:legend>
    <c:plotVisOnly val="1"/>
    <c:dispBlanksAs val="gap"/>
    <c:showDLblsOverMax val="0"/>
  </c:chart>
  <c:spPr>
    <a:noFill/>
    <a:ln>
      <a:noFill/>
    </a:ln>
  </c:spPr>
  <c:txPr>
    <a:bodyPr/>
    <a:lstStyle/>
    <a:p>
      <a:pPr>
        <a:defRPr sz="1796" b="1" i="0" u="none" strike="noStrike" baseline="0">
          <a:solidFill>
            <a:schemeClr val="tx1"/>
          </a:solidFill>
          <a:latin typeface="+mn-lt"/>
          <a:ea typeface="Arial"/>
          <a:cs typeface="Arial"/>
        </a:defRPr>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9.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0.87179</cdr:x>
      <cdr:y>0.36322</cdr:y>
    </cdr:from>
    <cdr:to>
      <cdr:x>0.94872</cdr:x>
      <cdr:y>0.51322</cdr:y>
    </cdr:to>
    <cdr:pic>
      <cdr:nvPicPr>
        <cdr:cNvPr id="4" name="Picture 3" descr="marijuana-leaf"/>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clrChange>
            <a:clrFrom>
              <a:srgbClr val="FFFFFF"/>
            </a:clrFrom>
            <a:clrTo>
              <a:srgbClr val="FFFFFF">
                <a:alpha val="0"/>
              </a:srgbClr>
            </a:clrTo>
          </a:clrChange>
          <a:lum bright="20000"/>
        </a:blip>
        <a:srcRect xmlns:a="http://schemas.openxmlformats.org/drawingml/2006/main"/>
        <a:stretch xmlns:a="http://schemas.openxmlformats.org/drawingml/2006/main">
          <a:fillRect/>
        </a:stretch>
      </cdr:blipFill>
      <cdr:spPr bwMode="auto">
        <a:xfrm xmlns:a="http://schemas.openxmlformats.org/drawingml/2006/main">
          <a:off x="7772400" y="1660639"/>
          <a:ext cx="685800" cy="685800"/>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dr:relSizeAnchor xmlns:cdr="http://schemas.openxmlformats.org/drawingml/2006/chartDrawing">
    <cdr:from>
      <cdr:x>0</cdr:x>
      <cdr:y>0</cdr:y>
    </cdr:from>
    <cdr:to>
      <cdr:x>0</cdr:x>
      <cdr:y>0.00024</cdr:y>
    </cdr:to>
    <cdr:grpSp>
      <cdr:nvGrpSpPr>
        <cdr:cNvPr id="5" name="Group 4"/>
        <cdr:cNvGrpSpPr>
          <a:grpSpLocks xmlns:a="http://schemas.openxmlformats.org/drawingml/2006/main" noChangeAspect="1"/>
        </cdr:cNvGrpSpPr>
      </cdr:nvGrpSpPr>
      <cdr:grpSpPr bwMode="auto">
        <a:xfrm xmlns:a="http://schemas.openxmlformats.org/drawingml/2006/main">
          <a:off x="0" y="0"/>
          <a:ext cx="0" cy="1097"/>
          <a:chOff x="-2403" y="-1145"/>
          <a:chExt cx="0" cy="1"/>
        </a:xfrm>
      </cdr:grpSpPr>
      <cdr:sp macro="" textlink="">
        <cdr:nvSpPr>
          <cdr:cNvPr id="6" name="AutoShape 6"/>
          <cdr:cNvSpPr>
            <a:spLocks xmlns:a="http://schemas.openxmlformats.org/drawingml/2006/main" noChangeAspect="1" noChangeArrowheads="1" noTextEdit="1"/>
          </cdr:cNvSpPr>
        </cdr:nvSpPr>
        <cdr:spPr bwMode="auto">
          <a:xfrm xmlns:a="http://schemas.openxmlformats.org/drawingml/2006/main">
            <a:off x="-2403" y="-1145"/>
            <a:ext cx="0" cy="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 name="Freeform 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32" y="173"/>
              </a:cxn>
              <a:cxn ang="0">
                <a:pos x="757" y="0"/>
              </a:cxn>
              <a:cxn ang="0">
                <a:pos x="192" y="184"/>
              </a:cxn>
              <a:cxn ang="0">
                <a:pos x="0" y="316"/>
              </a:cxn>
              <a:cxn ang="0">
                <a:pos x="206" y="492"/>
              </a:cxn>
              <a:cxn ang="0">
                <a:pos x="206" y="735"/>
              </a:cxn>
              <a:cxn ang="0">
                <a:pos x="230" y="739"/>
              </a:cxn>
              <a:cxn ang="0">
                <a:pos x="252" y="737"/>
              </a:cxn>
              <a:cxn ang="0">
                <a:pos x="271" y="734"/>
              </a:cxn>
              <a:cxn ang="0">
                <a:pos x="287" y="728"/>
              </a:cxn>
              <a:cxn ang="0">
                <a:pos x="300" y="722"/>
              </a:cxn>
              <a:cxn ang="0">
                <a:pos x="309" y="717"/>
              </a:cxn>
              <a:cxn ang="0">
                <a:pos x="314" y="712"/>
              </a:cxn>
              <a:cxn ang="0">
                <a:pos x="316" y="711"/>
              </a:cxn>
              <a:cxn ang="0">
                <a:pos x="887" y="487"/>
              </a:cxn>
              <a:cxn ang="0">
                <a:pos x="899" y="479"/>
              </a:cxn>
              <a:cxn ang="0">
                <a:pos x="909" y="471"/>
              </a:cxn>
              <a:cxn ang="0">
                <a:pos x="918" y="463"/>
              </a:cxn>
              <a:cxn ang="0">
                <a:pos x="925" y="455"/>
              </a:cxn>
              <a:cxn ang="0">
                <a:pos x="930" y="448"/>
              </a:cxn>
              <a:cxn ang="0">
                <a:pos x="934" y="442"/>
              </a:cxn>
              <a:cxn ang="0">
                <a:pos x="936" y="439"/>
              </a:cxn>
              <a:cxn ang="0">
                <a:pos x="937" y="437"/>
              </a:cxn>
              <a:cxn ang="0">
                <a:pos x="937" y="252"/>
              </a:cxn>
              <a:cxn ang="0">
                <a:pos x="938" y="223"/>
              </a:cxn>
              <a:cxn ang="0">
                <a:pos x="937" y="198"/>
              </a:cxn>
              <a:cxn ang="0">
                <a:pos x="933" y="180"/>
              </a:cxn>
              <a:cxn ang="0">
                <a:pos x="932" y="173"/>
              </a:cxn>
            </a:cxnLst>
            <a:rect l="0" t="0" r="r" b="b"/>
            <a:pathLst>
              <a:path w="938" h="739">
                <a:moveTo>
                  <a:pt x="932" y="173"/>
                </a:moveTo>
                <a:lnTo>
                  <a:pt x="757" y="0"/>
                </a:lnTo>
                <a:lnTo>
                  <a:pt x="192" y="184"/>
                </a:lnTo>
                <a:lnTo>
                  <a:pt x="0" y="316"/>
                </a:lnTo>
                <a:lnTo>
                  <a:pt x="206" y="492"/>
                </a:lnTo>
                <a:lnTo>
                  <a:pt x="206" y="735"/>
                </a:lnTo>
                <a:lnTo>
                  <a:pt x="230" y="739"/>
                </a:lnTo>
                <a:lnTo>
                  <a:pt x="252" y="737"/>
                </a:lnTo>
                <a:lnTo>
                  <a:pt x="271" y="734"/>
                </a:lnTo>
                <a:lnTo>
                  <a:pt x="287" y="728"/>
                </a:lnTo>
                <a:lnTo>
                  <a:pt x="300" y="722"/>
                </a:lnTo>
                <a:lnTo>
                  <a:pt x="309" y="717"/>
                </a:lnTo>
                <a:lnTo>
                  <a:pt x="314" y="712"/>
                </a:lnTo>
                <a:lnTo>
                  <a:pt x="316" y="711"/>
                </a:lnTo>
                <a:lnTo>
                  <a:pt x="887" y="487"/>
                </a:lnTo>
                <a:lnTo>
                  <a:pt x="899" y="479"/>
                </a:lnTo>
                <a:lnTo>
                  <a:pt x="909" y="471"/>
                </a:lnTo>
                <a:lnTo>
                  <a:pt x="918" y="463"/>
                </a:lnTo>
                <a:lnTo>
                  <a:pt x="925" y="455"/>
                </a:lnTo>
                <a:lnTo>
                  <a:pt x="930" y="448"/>
                </a:lnTo>
                <a:lnTo>
                  <a:pt x="934" y="442"/>
                </a:lnTo>
                <a:lnTo>
                  <a:pt x="936" y="439"/>
                </a:lnTo>
                <a:lnTo>
                  <a:pt x="937" y="437"/>
                </a:lnTo>
                <a:lnTo>
                  <a:pt x="937" y="252"/>
                </a:lnTo>
                <a:lnTo>
                  <a:pt x="938" y="223"/>
                </a:lnTo>
                <a:lnTo>
                  <a:pt x="937" y="198"/>
                </a:lnTo>
                <a:lnTo>
                  <a:pt x="933" y="180"/>
                </a:lnTo>
                <a:lnTo>
                  <a:pt x="932" y="173"/>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 name="Freeform 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6" y="0"/>
              </a:cxn>
              <a:cxn ang="0">
                <a:pos x="0" y="66"/>
              </a:cxn>
              <a:cxn ang="0">
                <a:pos x="217" y="375"/>
              </a:cxn>
              <a:cxn ang="0">
                <a:pos x="229" y="383"/>
              </a:cxn>
              <a:cxn ang="0">
                <a:pos x="241" y="391"/>
              </a:cxn>
              <a:cxn ang="0">
                <a:pos x="252" y="397"/>
              </a:cxn>
              <a:cxn ang="0">
                <a:pos x="264" y="403"/>
              </a:cxn>
              <a:cxn ang="0">
                <a:pos x="273" y="409"/>
              </a:cxn>
              <a:cxn ang="0">
                <a:pos x="283" y="412"/>
              </a:cxn>
              <a:cxn ang="0">
                <a:pos x="293" y="416"/>
              </a:cxn>
              <a:cxn ang="0">
                <a:pos x="302" y="419"/>
              </a:cxn>
              <a:cxn ang="0">
                <a:pos x="302" y="176"/>
              </a:cxn>
              <a:cxn ang="0">
                <a:pos x="96" y="0"/>
              </a:cxn>
            </a:cxnLst>
            <a:rect l="0" t="0" r="r" b="b"/>
            <a:pathLst>
              <a:path w="302" h="419">
                <a:moveTo>
                  <a:pt x="96" y="0"/>
                </a:moveTo>
                <a:lnTo>
                  <a:pt x="0" y="66"/>
                </a:lnTo>
                <a:lnTo>
                  <a:pt x="217" y="375"/>
                </a:lnTo>
                <a:lnTo>
                  <a:pt x="229" y="383"/>
                </a:lnTo>
                <a:lnTo>
                  <a:pt x="241" y="391"/>
                </a:lnTo>
                <a:lnTo>
                  <a:pt x="252" y="397"/>
                </a:lnTo>
                <a:lnTo>
                  <a:pt x="264" y="403"/>
                </a:lnTo>
                <a:lnTo>
                  <a:pt x="273" y="409"/>
                </a:lnTo>
                <a:lnTo>
                  <a:pt x="283" y="412"/>
                </a:lnTo>
                <a:lnTo>
                  <a:pt x="293" y="416"/>
                </a:lnTo>
                <a:lnTo>
                  <a:pt x="302" y="419"/>
                </a:lnTo>
                <a:lnTo>
                  <a:pt x="302" y="176"/>
                </a:lnTo>
                <a:lnTo>
                  <a:pt x="96" y="0"/>
                </a:lnTo>
                <a:close/>
              </a:path>
            </a:pathLst>
          </a:custGeom>
          <a:solidFill xmlns:a="http://schemas.openxmlformats.org/drawingml/2006/main">
            <a:srgbClr val="F2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 name="Freeform 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50" y="55"/>
              </a:cxn>
              <a:cxn ang="0">
                <a:pos x="109" y="259"/>
              </a:cxn>
              <a:cxn ang="0">
                <a:pos x="107" y="260"/>
              </a:cxn>
              <a:cxn ang="0">
                <a:pos x="100" y="262"/>
              </a:cxn>
              <a:cxn ang="0">
                <a:pos x="89" y="267"/>
              </a:cxn>
              <a:cxn ang="0">
                <a:pos x="77" y="271"/>
              </a:cxn>
              <a:cxn ang="0">
                <a:pos x="60" y="276"/>
              </a:cxn>
              <a:cxn ang="0">
                <a:pos x="42" y="280"/>
              </a:cxn>
              <a:cxn ang="0">
                <a:pos x="21" y="283"/>
              </a:cxn>
              <a:cxn ang="0">
                <a:pos x="0" y="284"/>
              </a:cxn>
              <a:cxn ang="0">
                <a:pos x="0" y="1171"/>
              </a:cxn>
              <a:cxn ang="0">
                <a:pos x="6" y="1171"/>
              </a:cxn>
              <a:cxn ang="0">
                <a:pos x="12" y="1171"/>
              </a:cxn>
              <a:cxn ang="0">
                <a:pos x="16" y="1171"/>
              </a:cxn>
              <a:cxn ang="0">
                <a:pos x="22" y="1170"/>
              </a:cxn>
              <a:cxn ang="0">
                <a:pos x="27" y="1169"/>
              </a:cxn>
              <a:cxn ang="0">
                <a:pos x="31" y="1168"/>
              </a:cxn>
              <a:cxn ang="0">
                <a:pos x="35" y="1167"/>
              </a:cxn>
              <a:cxn ang="0">
                <a:pos x="39" y="1165"/>
              </a:cxn>
              <a:cxn ang="0">
                <a:pos x="665" y="931"/>
              </a:cxn>
              <a:cxn ang="0">
                <a:pos x="667" y="931"/>
              </a:cxn>
              <a:cxn ang="0">
                <a:pos x="672" y="928"/>
              </a:cxn>
              <a:cxn ang="0">
                <a:pos x="679" y="925"/>
              </a:cxn>
              <a:cxn ang="0">
                <a:pos x="688" y="919"/>
              </a:cxn>
              <a:cxn ang="0">
                <a:pos x="696" y="909"/>
              </a:cxn>
              <a:cxn ang="0">
                <a:pos x="703" y="896"/>
              </a:cxn>
              <a:cxn ang="0">
                <a:pos x="708" y="878"/>
              </a:cxn>
              <a:cxn ang="0">
                <a:pos x="710" y="855"/>
              </a:cxn>
              <a:cxn ang="0">
                <a:pos x="719" y="0"/>
              </a:cxn>
              <a:cxn ang="0">
                <a:pos x="717" y="3"/>
              </a:cxn>
              <a:cxn ang="0">
                <a:pos x="712" y="7"/>
              </a:cxn>
              <a:cxn ang="0">
                <a:pos x="705" y="15"/>
              </a:cxn>
              <a:cxn ang="0">
                <a:pos x="696" y="24"/>
              </a:cxn>
              <a:cxn ang="0">
                <a:pos x="685" y="34"/>
              </a:cxn>
              <a:cxn ang="0">
                <a:pos x="673" y="42"/>
              </a:cxn>
              <a:cxn ang="0">
                <a:pos x="661" y="50"/>
              </a:cxn>
              <a:cxn ang="0">
                <a:pos x="650" y="55"/>
              </a:cxn>
            </a:cxnLst>
            <a:rect l="0" t="0" r="r" b="b"/>
            <a:pathLst>
              <a:path w="719" h="1171">
                <a:moveTo>
                  <a:pt x="650" y="55"/>
                </a:moveTo>
                <a:lnTo>
                  <a:pt x="109" y="259"/>
                </a:lnTo>
                <a:lnTo>
                  <a:pt x="107" y="260"/>
                </a:lnTo>
                <a:lnTo>
                  <a:pt x="100" y="262"/>
                </a:lnTo>
                <a:lnTo>
                  <a:pt x="89" y="267"/>
                </a:lnTo>
                <a:lnTo>
                  <a:pt x="77" y="271"/>
                </a:lnTo>
                <a:lnTo>
                  <a:pt x="60" y="276"/>
                </a:lnTo>
                <a:lnTo>
                  <a:pt x="42" y="280"/>
                </a:lnTo>
                <a:lnTo>
                  <a:pt x="21" y="283"/>
                </a:lnTo>
                <a:lnTo>
                  <a:pt x="0" y="284"/>
                </a:lnTo>
                <a:lnTo>
                  <a:pt x="0" y="1171"/>
                </a:lnTo>
                <a:lnTo>
                  <a:pt x="6" y="1171"/>
                </a:lnTo>
                <a:lnTo>
                  <a:pt x="12" y="1171"/>
                </a:lnTo>
                <a:lnTo>
                  <a:pt x="16" y="1171"/>
                </a:lnTo>
                <a:lnTo>
                  <a:pt x="22" y="1170"/>
                </a:lnTo>
                <a:lnTo>
                  <a:pt x="27" y="1169"/>
                </a:lnTo>
                <a:lnTo>
                  <a:pt x="31" y="1168"/>
                </a:lnTo>
                <a:lnTo>
                  <a:pt x="35" y="1167"/>
                </a:lnTo>
                <a:lnTo>
                  <a:pt x="39" y="1165"/>
                </a:lnTo>
                <a:lnTo>
                  <a:pt x="665" y="931"/>
                </a:lnTo>
                <a:lnTo>
                  <a:pt x="667" y="931"/>
                </a:lnTo>
                <a:lnTo>
                  <a:pt x="672" y="928"/>
                </a:lnTo>
                <a:lnTo>
                  <a:pt x="679" y="925"/>
                </a:lnTo>
                <a:lnTo>
                  <a:pt x="688" y="919"/>
                </a:lnTo>
                <a:lnTo>
                  <a:pt x="696" y="909"/>
                </a:lnTo>
                <a:lnTo>
                  <a:pt x="703" y="896"/>
                </a:lnTo>
                <a:lnTo>
                  <a:pt x="708" y="878"/>
                </a:lnTo>
                <a:lnTo>
                  <a:pt x="710" y="855"/>
                </a:lnTo>
                <a:lnTo>
                  <a:pt x="719" y="0"/>
                </a:lnTo>
                <a:lnTo>
                  <a:pt x="717" y="3"/>
                </a:lnTo>
                <a:lnTo>
                  <a:pt x="712" y="7"/>
                </a:lnTo>
                <a:lnTo>
                  <a:pt x="705" y="15"/>
                </a:lnTo>
                <a:lnTo>
                  <a:pt x="696" y="24"/>
                </a:lnTo>
                <a:lnTo>
                  <a:pt x="685" y="34"/>
                </a:lnTo>
                <a:lnTo>
                  <a:pt x="673" y="42"/>
                </a:lnTo>
                <a:lnTo>
                  <a:pt x="661" y="50"/>
                </a:lnTo>
                <a:lnTo>
                  <a:pt x="650" y="55"/>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 name="Freeform 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14" y="308"/>
              </a:cxn>
              <a:cxn ang="0">
                <a:pos x="0" y="0"/>
              </a:cxn>
              <a:cxn ang="0">
                <a:pos x="0" y="905"/>
              </a:cxn>
              <a:cxn ang="0">
                <a:pos x="1" y="914"/>
              </a:cxn>
              <a:cxn ang="0">
                <a:pos x="7" y="935"/>
              </a:cxn>
              <a:cxn ang="0">
                <a:pos x="13" y="962"/>
              </a:cxn>
              <a:cxn ang="0">
                <a:pos x="24" y="985"/>
              </a:cxn>
              <a:cxn ang="0">
                <a:pos x="234" y="1208"/>
              </a:cxn>
              <a:cxn ang="0">
                <a:pos x="236" y="1209"/>
              </a:cxn>
              <a:cxn ang="0">
                <a:pos x="242" y="1212"/>
              </a:cxn>
              <a:cxn ang="0">
                <a:pos x="250" y="1215"/>
              </a:cxn>
              <a:cxn ang="0">
                <a:pos x="261" y="1219"/>
              </a:cxn>
              <a:cxn ang="0">
                <a:pos x="274" y="1223"/>
              </a:cxn>
              <a:cxn ang="0">
                <a:pos x="289" y="1227"/>
              </a:cxn>
              <a:cxn ang="0">
                <a:pos x="303" y="1230"/>
              </a:cxn>
              <a:cxn ang="0">
                <a:pos x="318" y="1231"/>
              </a:cxn>
              <a:cxn ang="0">
                <a:pos x="318" y="344"/>
              </a:cxn>
              <a:cxn ang="0">
                <a:pos x="304" y="344"/>
              </a:cxn>
              <a:cxn ang="0">
                <a:pos x="290" y="343"/>
              </a:cxn>
              <a:cxn ang="0">
                <a:pos x="276" y="341"/>
              </a:cxn>
              <a:cxn ang="0">
                <a:pos x="264" y="336"/>
              </a:cxn>
              <a:cxn ang="0">
                <a:pos x="250" y="331"/>
              </a:cxn>
              <a:cxn ang="0">
                <a:pos x="238" y="326"/>
              </a:cxn>
              <a:cxn ang="0">
                <a:pos x="225" y="318"/>
              </a:cxn>
              <a:cxn ang="0">
                <a:pos x="214" y="308"/>
              </a:cxn>
            </a:cxnLst>
            <a:rect l="0" t="0" r="r" b="b"/>
            <a:pathLst>
              <a:path w="318" h="1231">
                <a:moveTo>
                  <a:pt x="214" y="308"/>
                </a:moveTo>
                <a:lnTo>
                  <a:pt x="0" y="0"/>
                </a:lnTo>
                <a:lnTo>
                  <a:pt x="0" y="905"/>
                </a:lnTo>
                <a:lnTo>
                  <a:pt x="1" y="914"/>
                </a:lnTo>
                <a:lnTo>
                  <a:pt x="7" y="935"/>
                </a:lnTo>
                <a:lnTo>
                  <a:pt x="13" y="962"/>
                </a:lnTo>
                <a:lnTo>
                  <a:pt x="24" y="985"/>
                </a:lnTo>
                <a:lnTo>
                  <a:pt x="234" y="1208"/>
                </a:lnTo>
                <a:lnTo>
                  <a:pt x="236" y="1209"/>
                </a:lnTo>
                <a:lnTo>
                  <a:pt x="242" y="1212"/>
                </a:lnTo>
                <a:lnTo>
                  <a:pt x="250" y="1215"/>
                </a:lnTo>
                <a:lnTo>
                  <a:pt x="261" y="1219"/>
                </a:lnTo>
                <a:lnTo>
                  <a:pt x="274" y="1223"/>
                </a:lnTo>
                <a:lnTo>
                  <a:pt x="289" y="1227"/>
                </a:lnTo>
                <a:lnTo>
                  <a:pt x="303" y="1230"/>
                </a:lnTo>
                <a:lnTo>
                  <a:pt x="318" y="1231"/>
                </a:lnTo>
                <a:lnTo>
                  <a:pt x="318" y="344"/>
                </a:lnTo>
                <a:lnTo>
                  <a:pt x="304" y="344"/>
                </a:lnTo>
                <a:lnTo>
                  <a:pt x="290" y="343"/>
                </a:lnTo>
                <a:lnTo>
                  <a:pt x="276" y="341"/>
                </a:lnTo>
                <a:lnTo>
                  <a:pt x="264" y="336"/>
                </a:lnTo>
                <a:lnTo>
                  <a:pt x="250" y="331"/>
                </a:lnTo>
                <a:lnTo>
                  <a:pt x="238" y="326"/>
                </a:lnTo>
                <a:lnTo>
                  <a:pt x="225" y="318"/>
                </a:lnTo>
                <a:lnTo>
                  <a:pt x="214" y="308"/>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 name="Freeform 1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7"/>
              </a:cxn>
              <a:cxn ang="0">
                <a:pos x="216" y="502"/>
              </a:cxn>
              <a:cxn ang="0">
                <a:pos x="469" y="347"/>
              </a:cxn>
              <a:cxn ang="0">
                <a:pos x="470" y="347"/>
              </a:cxn>
              <a:cxn ang="0">
                <a:pos x="472" y="346"/>
              </a:cxn>
              <a:cxn ang="0">
                <a:pos x="475" y="344"/>
              </a:cxn>
              <a:cxn ang="0">
                <a:pos x="480" y="342"/>
              </a:cxn>
              <a:cxn ang="0">
                <a:pos x="223" y="0"/>
              </a:cxn>
              <a:cxn ang="0">
                <a:pos x="214" y="4"/>
              </a:cxn>
              <a:cxn ang="0">
                <a:pos x="204" y="10"/>
              </a:cxn>
              <a:cxn ang="0">
                <a:pos x="192" y="17"/>
              </a:cxn>
              <a:cxn ang="0">
                <a:pos x="180" y="25"/>
              </a:cxn>
              <a:cxn ang="0">
                <a:pos x="166" y="34"/>
              </a:cxn>
              <a:cxn ang="0">
                <a:pos x="152" y="45"/>
              </a:cxn>
              <a:cxn ang="0">
                <a:pos x="136" y="56"/>
              </a:cxn>
              <a:cxn ang="0">
                <a:pos x="121" y="70"/>
              </a:cxn>
              <a:cxn ang="0">
                <a:pos x="104" y="84"/>
              </a:cxn>
              <a:cxn ang="0">
                <a:pos x="88" y="99"/>
              </a:cxn>
              <a:cxn ang="0">
                <a:pos x="72" y="117"/>
              </a:cxn>
              <a:cxn ang="0">
                <a:pos x="56" y="134"/>
              </a:cxn>
              <a:cxn ang="0">
                <a:pos x="41" y="153"/>
              </a:cxn>
              <a:cxn ang="0">
                <a:pos x="26" y="173"/>
              </a:cxn>
              <a:cxn ang="0">
                <a:pos x="13" y="194"/>
              </a:cxn>
              <a:cxn ang="0">
                <a:pos x="0" y="217"/>
              </a:cxn>
            </a:cxnLst>
            <a:rect l="0" t="0" r="r" b="b"/>
            <a:pathLst>
              <a:path w="480" h="502">
                <a:moveTo>
                  <a:pt x="0" y="217"/>
                </a:moveTo>
                <a:lnTo>
                  <a:pt x="216" y="502"/>
                </a:lnTo>
                <a:lnTo>
                  <a:pt x="469" y="347"/>
                </a:lnTo>
                <a:lnTo>
                  <a:pt x="470" y="347"/>
                </a:lnTo>
                <a:lnTo>
                  <a:pt x="472" y="346"/>
                </a:lnTo>
                <a:lnTo>
                  <a:pt x="475" y="344"/>
                </a:lnTo>
                <a:lnTo>
                  <a:pt x="480" y="342"/>
                </a:lnTo>
                <a:lnTo>
                  <a:pt x="223" y="0"/>
                </a:lnTo>
                <a:lnTo>
                  <a:pt x="214" y="4"/>
                </a:lnTo>
                <a:lnTo>
                  <a:pt x="204" y="10"/>
                </a:lnTo>
                <a:lnTo>
                  <a:pt x="192" y="17"/>
                </a:lnTo>
                <a:lnTo>
                  <a:pt x="180" y="25"/>
                </a:lnTo>
                <a:lnTo>
                  <a:pt x="166" y="34"/>
                </a:lnTo>
                <a:lnTo>
                  <a:pt x="152" y="45"/>
                </a:lnTo>
                <a:lnTo>
                  <a:pt x="136" y="56"/>
                </a:lnTo>
                <a:lnTo>
                  <a:pt x="121" y="70"/>
                </a:lnTo>
                <a:lnTo>
                  <a:pt x="104" y="84"/>
                </a:lnTo>
                <a:lnTo>
                  <a:pt x="88" y="99"/>
                </a:lnTo>
                <a:lnTo>
                  <a:pt x="72" y="117"/>
                </a:lnTo>
                <a:lnTo>
                  <a:pt x="56" y="134"/>
                </a:lnTo>
                <a:lnTo>
                  <a:pt x="41" y="153"/>
                </a:lnTo>
                <a:lnTo>
                  <a:pt x="26" y="173"/>
                </a:lnTo>
                <a:lnTo>
                  <a:pt x="13" y="194"/>
                </a:lnTo>
                <a:lnTo>
                  <a:pt x="0" y="217"/>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 name="Freeform 1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92" y="0"/>
              </a:cxn>
              <a:cxn ang="0">
                <a:pos x="12" y="245"/>
              </a:cxn>
              <a:cxn ang="0">
                <a:pos x="11" y="245"/>
              </a:cxn>
              <a:cxn ang="0">
                <a:pos x="9" y="246"/>
              </a:cxn>
              <a:cxn ang="0">
                <a:pos x="5" y="248"/>
              </a:cxn>
              <a:cxn ang="0">
                <a:pos x="0" y="251"/>
              </a:cxn>
              <a:cxn ang="0">
                <a:pos x="257" y="593"/>
              </a:cxn>
              <a:cxn ang="0">
                <a:pos x="266" y="589"/>
              </a:cxn>
              <a:cxn ang="0">
                <a:pos x="279" y="582"/>
              </a:cxn>
              <a:cxn ang="0">
                <a:pos x="294" y="575"/>
              </a:cxn>
              <a:cxn ang="0">
                <a:pos x="311" y="568"/>
              </a:cxn>
              <a:cxn ang="0">
                <a:pos x="331" y="560"/>
              </a:cxn>
              <a:cxn ang="0">
                <a:pos x="352" y="551"/>
              </a:cxn>
              <a:cxn ang="0">
                <a:pos x="376" y="543"/>
              </a:cxn>
              <a:cxn ang="0">
                <a:pos x="400" y="533"/>
              </a:cxn>
              <a:cxn ang="0">
                <a:pos x="956" y="358"/>
              </a:cxn>
              <a:cxn ang="0">
                <a:pos x="959" y="357"/>
              </a:cxn>
              <a:cxn ang="0">
                <a:pos x="964" y="355"/>
              </a:cxn>
              <a:cxn ang="0">
                <a:pos x="974" y="351"/>
              </a:cxn>
              <a:cxn ang="0">
                <a:pos x="985" y="346"/>
              </a:cxn>
              <a:cxn ang="0">
                <a:pos x="996" y="339"/>
              </a:cxn>
              <a:cxn ang="0">
                <a:pos x="1006" y="332"/>
              </a:cxn>
              <a:cxn ang="0">
                <a:pos x="1015" y="324"/>
              </a:cxn>
              <a:cxn ang="0">
                <a:pos x="1021" y="314"/>
              </a:cxn>
              <a:cxn ang="0">
                <a:pos x="792" y="0"/>
              </a:cxn>
            </a:cxnLst>
            <a:rect l="0" t="0" r="r" b="b"/>
            <a:pathLst>
              <a:path w="1021" h="593">
                <a:moveTo>
                  <a:pt x="792" y="0"/>
                </a:moveTo>
                <a:lnTo>
                  <a:pt x="12" y="245"/>
                </a:lnTo>
                <a:lnTo>
                  <a:pt x="11" y="245"/>
                </a:lnTo>
                <a:lnTo>
                  <a:pt x="9" y="246"/>
                </a:lnTo>
                <a:lnTo>
                  <a:pt x="5" y="248"/>
                </a:lnTo>
                <a:lnTo>
                  <a:pt x="0" y="251"/>
                </a:lnTo>
                <a:lnTo>
                  <a:pt x="257" y="593"/>
                </a:lnTo>
                <a:lnTo>
                  <a:pt x="266" y="589"/>
                </a:lnTo>
                <a:lnTo>
                  <a:pt x="279" y="582"/>
                </a:lnTo>
                <a:lnTo>
                  <a:pt x="294" y="575"/>
                </a:lnTo>
                <a:lnTo>
                  <a:pt x="311" y="568"/>
                </a:lnTo>
                <a:lnTo>
                  <a:pt x="331" y="560"/>
                </a:lnTo>
                <a:lnTo>
                  <a:pt x="352" y="551"/>
                </a:lnTo>
                <a:lnTo>
                  <a:pt x="376" y="543"/>
                </a:lnTo>
                <a:lnTo>
                  <a:pt x="400" y="533"/>
                </a:lnTo>
                <a:lnTo>
                  <a:pt x="956" y="358"/>
                </a:lnTo>
                <a:lnTo>
                  <a:pt x="959" y="357"/>
                </a:lnTo>
                <a:lnTo>
                  <a:pt x="964" y="355"/>
                </a:lnTo>
                <a:lnTo>
                  <a:pt x="974" y="351"/>
                </a:lnTo>
                <a:lnTo>
                  <a:pt x="985" y="346"/>
                </a:lnTo>
                <a:lnTo>
                  <a:pt x="996" y="339"/>
                </a:lnTo>
                <a:lnTo>
                  <a:pt x="1006" y="332"/>
                </a:lnTo>
                <a:lnTo>
                  <a:pt x="1015" y="324"/>
                </a:lnTo>
                <a:lnTo>
                  <a:pt x="1021" y="314"/>
                </a:lnTo>
                <a:lnTo>
                  <a:pt x="792" y="0"/>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 name="Freeform 1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4" y="0"/>
              </a:cxn>
              <a:cxn ang="0">
                <a:pos x="322" y="276"/>
              </a:cxn>
              <a:cxn ang="0">
                <a:pos x="181" y="364"/>
              </a:cxn>
              <a:cxn ang="0">
                <a:pos x="0" y="115"/>
              </a:cxn>
              <a:cxn ang="0">
                <a:pos x="114" y="0"/>
              </a:cxn>
            </a:cxnLst>
            <a:rect l="0" t="0" r="r" b="b"/>
            <a:pathLst>
              <a:path w="322" h="364">
                <a:moveTo>
                  <a:pt x="114" y="0"/>
                </a:moveTo>
                <a:lnTo>
                  <a:pt x="322" y="276"/>
                </a:lnTo>
                <a:lnTo>
                  <a:pt x="181" y="364"/>
                </a:lnTo>
                <a:lnTo>
                  <a:pt x="0" y="115"/>
                </a:lnTo>
                <a:lnTo>
                  <a:pt x="114" y="0"/>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 name="Freeform 1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64" y="242"/>
              </a:cxn>
              <a:cxn ang="0">
                <a:pos x="164" y="1013"/>
              </a:cxn>
              <a:cxn ang="0">
                <a:pos x="0" y="864"/>
              </a:cxn>
              <a:cxn ang="0">
                <a:pos x="0" y="0"/>
              </a:cxn>
              <a:cxn ang="0">
                <a:pos x="164" y="242"/>
              </a:cxn>
            </a:cxnLst>
            <a:rect l="0" t="0" r="r" b="b"/>
            <a:pathLst>
              <a:path w="164" h="1013">
                <a:moveTo>
                  <a:pt x="164" y="242"/>
                </a:moveTo>
                <a:lnTo>
                  <a:pt x="164" y="1013"/>
                </a:lnTo>
                <a:lnTo>
                  <a:pt x="0" y="864"/>
                </a:lnTo>
                <a:lnTo>
                  <a:pt x="0" y="0"/>
                </a:lnTo>
                <a:lnTo>
                  <a:pt x="164" y="24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 name="Freeform 1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65" y="282"/>
              </a:cxn>
              <a:cxn ang="0">
                <a:pos x="204" y="457"/>
              </a:cxn>
              <a:cxn ang="0">
                <a:pos x="0" y="178"/>
              </a:cxn>
              <a:cxn ang="0">
                <a:pos x="546" y="0"/>
              </a:cxn>
              <a:cxn ang="0">
                <a:pos x="765" y="282"/>
              </a:cxn>
            </a:cxnLst>
            <a:rect l="0" t="0" r="r" b="b"/>
            <a:pathLst>
              <a:path w="765" h="457">
                <a:moveTo>
                  <a:pt x="765" y="282"/>
                </a:moveTo>
                <a:lnTo>
                  <a:pt x="204" y="457"/>
                </a:lnTo>
                <a:lnTo>
                  <a:pt x="0" y="178"/>
                </a:lnTo>
                <a:lnTo>
                  <a:pt x="546" y="0"/>
                </a:lnTo>
                <a:lnTo>
                  <a:pt x="765" y="28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 name="Freeform 1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3"/>
              </a:cxn>
              <a:cxn ang="0">
                <a:pos x="0" y="1014"/>
              </a:cxn>
              <a:cxn ang="0">
                <a:pos x="551" y="803"/>
              </a:cxn>
              <a:cxn ang="0">
                <a:pos x="551" y="0"/>
              </a:cxn>
              <a:cxn ang="0">
                <a:pos x="0" y="213"/>
              </a:cxn>
            </a:cxnLst>
            <a:rect l="0" t="0" r="r" b="b"/>
            <a:pathLst>
              <a:path w="551" h="1014">
                <a:moveTo>
                  <a:pt x="0" y="213"/>
                </a:moveTo>
                <a:lnTo>
                  <a:pt x="0" y="1014"/>
                </a:lnTo>
                <a:lnTo>
                  <a:pt x="551" y="803"/>
                </a:lnTo>
                <a:lnTo>
                  <a:pt x="551" y="0"/>
                </a:lnTo>
                <a:lnTo>
                  <a:pt x="0" y="213"/>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 name="Freeform 1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3"/>
              </a:cxn>
              <a:cxn ang="0">
                <a:pos x="130" y="445"/>
              </a:cxn>
              <a:cxn ang="0">
                <a:pos x="150" y="456"/>
              </a:cxn>
              <a:cxn ang="0">
                <a:pos x="187" y="466"/>
              </a:cxn>
              <a:cxn ang="0">
                <a:pos x="239" y="467"/>
              </a:cxn>
              <a:cxn ang="0">
                <a:pos x="271" y="459"/>
              </a:cxn>
              <a:cxn ang="0">
                <a:pos x="288" y="454"/>
              </a:cxn>
              <a:cxn ang="0">
                <a:pos x="310" y="458"/>
              </a:cxn>
              <a:cxn ang="0">
                <a:pos x="327" y="480"/>
              </a:cxn>
              <a:cxn ang="0">
                <a:pos x="330" y="506"/>
              </a:cxn>
              <a:cxn ang="0">
                <a:pos x="330" y="526"/>
              </a:cxn>
              <a:cxn ang="0">
                <a:pos x="337" y="552"/>
              </a:cxn>
              <a:cxn ang="0">
                <a:pos x="362" y="564"/>
              </a:cxn>
              <a:cxn ang="0">
                <a:pos x="761" y="416"/>
              </a:cxn>
              <a:cxn ang="0">
                <a:pos x="767" y="414"/>
              </a:cxn>
              <a:cxn ang="0">
                <a:pos x="779" y="405"/>
              </a:cxn>
              <a:cxn ang="0">
                <a:pos x="789" y="379"/>
              </a:cxn>
              <a:cxn ang="0">
                <a:pos x="791" y="334"/>
              </a:cxn>
              <a:cxn ang="0">
                <a:pos x="791" y="322"/>
              </a:cxn>
              <a:cxn ang="0">
                <a:pos x="796" y="295"/>
              </a:cxn>
              <a:cxn ang="0">
                <a:pos x="810" y="264"/>
              </a:cxn>
              <a:cxn ang="0">
                <a:pos x="841" y="244"/>
              </a:cxn>
              <a:cxn ang="0">
                <a:pos x="855" y="239"/>
              </a:cxn>
              <a:cxn ang="0">
                <a:pos x="885" y="225"/>
              </a:cxn>
              <a:cxn ang="0">
                <a:pos x="911" y="201"/>
              </a:cxn>
              <a:cxn ang="0">
                <a:pos x="915" y="165"/>
              </a:cxn>
              <a:cxn ang="0">
                <a:pos x="781" y="110"/>
              </a:cxn>
              <a:cxn ang="0">
                <a:pos x="657" y="0"/>
              </a:cxn>
              <a:cxn ang="0">
                <a:pos x="537" y="67"/>
              </a:cxn>
              <a:cxn ang="0">
                <a:pos x="430" y="105"/>
              </a:cxn>
              <a:cxn ang="0">
                <a:pos x="323" y="152"/>
              </a:cxn>
              <a:cxn ang="0">
                <a:pos x="215" y="191"/>
              </a:cxn>
              <a:cxn ang="0">
                <a:pos x="108" y="235"/>
              </a:cxn>
              <a:cxn ang="0">
                <a:pos x="0" y="285"/>
              </a:cxn>
            </a:cxnLst>
            <a:rect l="0" t="0" r="r" b="b"/>
            <a:pathLst>
              <a:path w="918" h="564">
                <a:moveTo>
                  <a:pt x="0" y="285"/>
                </a:moveTo>
                <a:lnTo>
                  <a:pt x="0" y="313"/>
                </a:lnTo>
                <a:lnTo>
                  <a:pt x="128" y="443"/>
                </a:lnTo>
                <a:lnTo>
                  <a:pt x="130" y="445"/>
                </a:lnTo>
                <a:lnTo>
                  <a:pt x="138" y="449"/>
                </a:lnTo>
                <a:lnTo>
                  <a:pt x="150" y="456"/>
                </a:lnTo>
                <a:lnTo>
                  <a:pt x="167" y="461"/>
                </a:lnTo>
                <a:lnTo>
                  <a:pt x="187" y="466"/>
                </a:lnTo>
                <a:lnTo>
                  <a:pt x="211" y="468"/>
                </a:lnTo>
                <a:lnTo>
                  <a:pt x="239" y="467"/>
                </a:lnTo>
                <a:lnTo>
                  <a:pt x="269" y="460"/>
                </a:lnTo>
                <a:lnTo>
                  <a:pt x="271" y="459"/>
                </a:lnTo>
                <a:lnTo>
                  <a:pt x="278" y="457"/>
                </a:lnTo>
                <a:lnTo>
                  <a:pt x="288" y="454"/>
                </a:lnTo>
                <a:lnTo>
                  <a:pt x="298" y="454"/>
                </a:lnTo>
                <a:lnTo>
                  <a:pt x="310" y="458"/>
                </a:lnTo>
                <a:lnTo>
                  <a:pt x="319" y="466"/>
                </a:lnTo>
                <a:lnTo>
                  <a:pt x="327" y="480"/>
                </a:lnTo>
                <a:lnTo>
                  <a:pt x="330" y="503"/>
                </a:lnTo>
                <a:lnTo>
                  <a:pt x="330" y="506"/>
                </a:lnTo>
                <a:lnTo>
                  <a:pt x="329" y="515"/>
                </a:lnTo>
                <a:lnTo>
                  <a:pt x="330" y="526"/>
                </a:lnTo>
                <a:lnTo>
                  <a:pt x="333" y="539"/>
                </a:lnTo>
                <a:lnTo>
                  <a:pt x="337" y="552"/>
                </a:lnTo>
                <a:lnTo>
                  <a:pt x="347" y="561"/>
                </a:lnTo>
                <a:lnTo>
                  <a:pt x="362" y="564"/>
                </a:lnTo>
                <a:lnTo>
                  <a:pt x="381" y="562"/>
                </a:lnTo>
                <a:lnTo>
                  <a:pt x="761" y="416"/>
                </a:lnTo>
                <a:lnTo>
                  <a:pt x="762" y="416"/>
                </a:lnTo>
                <a:lnTo>
                  <a:pt x="767" y="414"/>
                </a:lnTo>
                <a:lnTo>
                  <a:pt x="773" y="410"/>
                </a:lnTo>
                <a:lnTo>
                  <a:pt x="779" y="405"/>
                </a:lnTo>
                <a:lnTo>
                  <a:pt x="784" y="394"/>
                </a:lnTo>
                <a:lnTo>
                  <a:pt x="789" y="379"/>
                </a:lnTo>
                <a:lnTo>
                  <a:pt x="793" y="359"/>
                </a:lnTo>
                <a:lnTo>
                  <a:pt x="791" y="334"/>
                </a:lnTo>
                <a:lnTo>
                  <a:pt x="791" y="330"/>
                </a:lnTo>
                <a:lnTo>
                  <a:pt x="791" y="322"/>
                </a:lnTo>
                <a:lnTo>
                  <a:pt x="793" y="310"/>
                </a:lnTo>
                <a:lnTo>
                  <a:pt x="796" y="295"/>
                </a:lnTo>
                <a:lnTo>
                  <a:pt x="801" y="279"/>
                </a:lnTo>
                <a:lnTo>
                  <a:pt x="810" y="264"/>
                </a:lnTo>
                <a:lnTo>
                  <a:pt x="823" y="252"/>
                </a:lnTo>
                <a:lnTo>
                  <a:pt x="841" y="244"/>
                </a:lnTo>
                <a:lnTo>
                  <a:pt x="845" y="242"/>
                </a:lnTo>
                <a:lnTo>
                  <a:pt x="855" y="239"/>
                </a:lnTo>
                <a:lnTo>
                  <a:pt x="869" y="233"/>
                </a:lnTo>
                <a:lnTo>
                  <a:pt x="885" y="225"/>
                </a:lnTo>
                <a:lnTo>
                  <a:pt x="899" y="215"/>
                </a:lnTo>
                <a:lnTo>
                  <a:pt x="911" y="201"/>
                </a:lnTo>
                <a:lnTo>
                  <a:pt x="918" y="184"/>
                </a:lnTo>
                <a:lnTo>
                  <a:pt x="915" y="165"/>
                </a:lnTo>
                <a:lnTo>
                  <a:pt x="787" y="158"/>
                </a:lnTo>
                <a:lnTo>
                  <a:pt x="781" y="110"/>
                </a:lnTo>
                <a:lnTo>
                  <a:pt x="781" y="33"/>
                </a:lnTo>
                <a:lnTo>
                  <a:pt x="657" y="0"/>
                </a:lnTo>
                <a:lnTo>
                  <a:pt x="647" y="70"/>
                </a:lnTo>
                <a:lnTo>
                  <a:pt x="537" y="67"/>
                </a:lnTo>
                <a:lnTo>
                  <a:pt x="537" y="111"/>
                </a:lnTo>
                <a:lnTo>
                  <a:pt x="430" y="105"/>
                </a:lnTo>
                <a:lnTo>
                  <a:pt x="430" y="176"/>
                </a:lnTo>
                <a:lnTo>
                  <a:pt x="323" y="152"/>
                </a:lnTo>
                <a:lnTo>
                  <a:pt x="323" y="213"/>
                </a:lnTo>
                <a:lnTo>
                  <a:pt x="215" y="191"/>
                </a:lnTo>
                <a:lnTo>
                  <a:pt x="215" y="257"/>
                </a:lnTo>
                <a:lnTo>
                  <a:pt x="108" y="235"/>
                </a:lnTo>
                <a:lnTo>
                  <a:pt x="108" y="308"/>
                </a:lnTo>
                <a:lnTo>
                  <a:pt x="0" y="285"/>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 name="Freeform 1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0"/>
              </a:cxn>
              <a:cxn ang="0">
                <a:pos x="83" y="3"/>
              </a:cxn>
              <a:cxn ang="0">
                <a:pos x="94" y="7"/>
              </a:cxn>
              <a:cxn ang="0">
                <a:pos x="103" y="13"/>
              </a:cxn>
              <a:cxn ang="0">
                <a:pos x="113" y="20"/>
              </a:cxn>
              <a:cxn ang="0">
                <a:pos x="120" y="27"/>
              </a:cxn>
              <a:cxn ang="0">
                <a:pos x="124" y="35"/>
              </a:cxn>
              <a:cxn ang="0">
                <a:pos x="127" y="44"/>
              </a:cxn>
              <a:cxn ang="0">
                <a:pos x="127" y="52"/>
              </a:cxn>
              <a:cxn ang="0">
                <a:pos x="124" y="61"/>
              </a:cxn>
              <a:cxn ang="0">
                <a:pos x="120" y="69"/>
              </a:cxn>
              <a:cxn ang="0">
                <a:pos x="113" y="76"/>
              </a:cxn>
              <a:cxn ang="0">
                <a:pos x="105" y="82"/>
              </a:cxn>
              <a:cxn ang="0">
                <a:pos x="94" y="86"/>
              </a:cxn>
              <a:cxn ang="0">
                <a:pos x="83" y="88"/>
              </a:cxn>
              <a:cxn ang="0">
                <a:pos x="71" y="89"/>
              </a:cxn>
              <a:cxn ang="0">
                <a:pos x="58" y="88"/>
              </a:cxn>
              <a:cxn ang="0">
                <a:pos x="46" y="86"/>
              </a:cxn>
              <a:cxn ang="0">
                <a:pos x="34" y="82"/>
              </a:cxn>
              <a:cxn ang="0">
                <a:pos x="24" y="76"/>
              </a:cxn>
              <a:cxn ang="0">
                <a:pos x="15" y="71"/>
              </a:cxn>
              <a:cxn ang="0">
                <a:pos x="8" y="62"/>
              </a:cxn>
              <a:cxn ang="0">
                <a:pos x="3" y="54"/>
              </a:cxn>
              <a:cxn ang="0">
                <a:pos x="0" y="45"/>
              </a:cxn>
              <a:cxn ang="0">
                <a:pos x="0" y="36"/>
              </a:cxn>
              <a:cxn ang="0">
                <a:pos x="3" y="28"/>
              </a:cxn>
              <a:cxn ang="0">
                <a:pos x="7" y="20"/>
              </a:cxn>
              <a:cxn ang="0">
                <a:pos x="14" y="13"/>
              </a:cxn>
              <a:cxn ang="0">
                <a:pos x="24" y="7"/>
              </a:cxn>
              <a:cxn ang="0">
                <a:pos x="34" y="3"/>
              </a:cxn>
              <a:cxn ang="0">
                <a:pos x="44" y="1"/>
              </a:cxn>
              <a:cxn ang="0">
                <a:pos x="57" y="0"/>
              </a:cxn>
              <a:cxn ang="0">
                <a:pos x="70" y="0"/>
              </a:cxn>
            </a:cxnLst>
            <a:rect l="0" t="0" r="r" b="b"/>
            <a:pathLst>
              <a:path w="127" h="89">
                <a:moveTo>
                  <a:pt x="70" y="0"/>
                </a:moveTo>
                <a:lnTo>
                  <a:pt x="83" y="3"/>
                </a:lnTo>
                <a:lnTo>
                  <a:pt x="94" y="7"/>
                </a:lnTo>
                <a:lnTo>
                  <a:pt x="103" y="13"/>
                </a:lnTo>
                <a:lnTo>
                  <a:pt x="113" y="20"/>
                </a:lnTo>
                <a:lnTo>
                  <a:pt x="120" y="27"/>
                </a:lnTo>
                <a:lnTo>
                  <a:pt x="124" y="35"/>
                </a:lnTo>
                <a:lnTo>
                  <a:pt x="127" y="44"/>
                </a:lnTo>
                <a:lnTo>
                  <a:pt x="127" y="52"/>
                </a:lnTo>
                <a:lnTo>
                  <a:pt x="124" y="61"/>
                </a:lnTo>
                <a:lnTo>
                  <a:pt x="120" y="69"/>
                </a:lnTo>
                <a:lnTo>
                  <a:pt x="113" y="76"/>
                </a:lnTo>
                <a:lnTo>
                  <a:pt x="105" y="82"/>
                </a:lnTo>
                <a:lnTo>
                  <a:pt x="94" y="86"/>
                </a:lnTo>
                <a:lnTo>
                  <a:pt x="83" y="88"/>
                </a:lnTo>
                <a:lnTo>
                  <a:pt x="71" y="89"/>
                </a:lnTo>
                <a:lnTo>
                  <a:pt x="58" y="88"/>
                </a:lnTo>
                <a:lnTo>
                  <a:pt x="46" y="86"/>
                </a:lnTo>
                <a:lnTo>
                  <a:pt x="34" y="82"/>
                </a:lnTo>
                <a:lnTo>
                  <a:pt x="24" y="76"/>
                </a:lnTo>
                <a:lnTo>
                  <a:pt x="15" y="71"/>
                </a:lnTo>
                <a:lnTo>
                  <a:pt x="8" y="62"/>
                </a:lnTo>
                <a:lnTo>
                  <a:pt x="3" y="54"/>
                </a:lnTo>
                <a:lnTo>
                  <a:pt x="0" y="45"/>
                </a:lnTo>
                <a:lnTo>
                  <a:pt x="0" y="36"/>
                </a:lnTo>
                <a:lnTo>
                  <a:pt x="3" y="28"/>
                </a:lnTo>
                <a:lnTo>
                  <a:pt x="7" y="20"/>
                </a:lnTo>
                <a:lnTo>
                  <a:pt x="14" y="13"/>
                </a:lnTo>
                <a:lnTo>
                  <a:pt x="24" y="7"/>
                </a:lnTo>
                <a:lnTo>
                  <a:pt x="34" y="3"/>
                </a:lnTo>
                <a:lnTo>
                  <a:pt x="44" y="1"/>
                </a:lnTo>
                <a:lnTo>
                  <a:pt x="57" y="0"/>
                </a:lnTo>
                <a:lnTo>
                  <a:pt x="70"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 name="Freeform 1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3" y="8"/>
              </a:cxn>
              <a:cxn ang="0">
                <a:pos x="103" y="14"/>
              </a:cxn>
              <a:cxn ang="0">
                <a:pos x="111" y="21"/>
              </a:cxn>
              <a:cxn ang="0">
                <a:pos x="118" y="28"/>
              </a:cxn>
              <a:cxn ang="0">
                <a:pos x="123" y="37"/>
              </a:cxn>
              <a:cxn ang="0">
                <a:pos x="126" y="45"/>
              </a:cxn>
              <a:cxn ang="0">
                <a:pos x="126" y="54"/>
              </a:cxn>
              <a:cxn ang="0">
                <a:pos x="124" y="62"/>
              </a:cxn>
              <a:cxn ang="0">
                <a:pos x="119" y="71"/>
              </a:cxn>
              <a:cxn ang="0">
                <a:pos x="112" y="76"/>
              </a:cxn>
              <a:cxn ang="0">
                <a:pos x="103" y="82"/>
              </a:cxn>
              <a:cxn ang="0">
                <a:pos x="93" y="87"/>
              </a:cxn>
              <a:cxn ang="0">
                <a:pos x="82" y="89"/>
              </a:cxn>
              <a:cxn ang="0">
                <a:pos x="69" y="90"/>
              </a:cxn>
              <a:cxn ang="0">
                <a:pos x="57" y="89"/>
              </a:cxn>
              <a:cxn ang="0">
                <a:pos x="44" y="87"/>
              </a:cxn>
              <a:cxn ang="0">
                <a:pos x="32" y="82"/>
              </a:cxn>
              <a:cxn ang="0">
                <a:pos x="23" y="78"/>
              </a:cxn>
              <a:cxn ang="0">
                <a:pos x="14" y="71"/>
              </a:cxn>
              <a:cxn ang="0">
                <a:pos x="7" y="62"/>
              </a:cxn>
              <a:cxn ang="0">
                <a:pos x="2" y="54"/>
              </a:cxn>
              <a:cxn ang="0">
                <a:pos x="0" y="46"/>
              </a:cxn>
              <a:cxn ang="0">
                <a:pos x="0" y="37"/>
              </a:cxn>
              <a:cxn ang="0">
                <a:pos x="2" y="28"/>
              </a:cxn>
              <a:cxn ang="0">
                <a:pos x="7" y="21"/>
              </a:cxn>
              <a:cxn ang="0">
                <a:pos x="14" y="14"/>
              </a:cxn>
              <a:cxn ang="0">
                <a:pos x="22" y="8"/>
              </a:cxn>
              <a:cxn ang="0">
                <a:pos x="32" y="5"/>
              </a:cxn>
              <a:cxn ang="0">
                <a:pos x="44" y="1"/>
              </a:cxn>
              <a:cxn ang="0">
                <a:pos x="56" y="0"/>
              </a:cxn>
              <a:cxn ang="0">
                <a:pos x="68" y="1"/>
              </a:cxn>
            </a:cxnLst>
            <a:rect l="0" t="0" r="r" b="b"/>
            <a:pathLst>
              <a:path w="126" h="90">
                <a:moveTo>
                  <a:pt x="68" y="1"/>
                </a:moveTo>
                <a:lnTo>
                  <a:pt x="81" y="3"/>
                </a:lnTo>
                <a:lnTo>
                  <a:pt x="93" y="8"/>
                </a:lnTo>
                <a:lnTo>
                  <a:pt x="103" y="14"/>
                </a:lnTo>
                <a:lnTo>
                  <a:pt x="111" y="21"/>
                </a:lnTo>
                <a:lnTo>
                  <a:pt x="118" y="28"/>
                </a:lnTo>
                <a:lnTo>
                  <a:pt x="123" y="37"/>
                </a:lnTo>
                <a:lnTo>
                  <a:pt x="126" y="45"/>
                </a:lnTo>
                <a:lnTo>
                  <a:pt x="126" y="54"/>
                </a:lnTo>
                <a:lnTo>
                  <a:pt x="124" y="62"/>
                </a:lnTo>
                <a:lnTo>
                  <a:pt x="119" y="71"/>
                </a:lnTo>
                <a:lnTo>
                  <a:pt x="112" y="76"/>
                </a:lnTo>
                <a:lnTo>
                  <a:pt x="103" y="82"/>
                </a:lnTo>
                <a:lnTo>
                  <a:pt x="93" y="87"/>
                </a:lnTo>
                <a:lnTo>
                  <a:pt x="82" y="89"/>
                </a:lnTo>
                <a:lnTo>
                  <a:pt x="69" y="90"/>
                </a:lnTo>
                <a:lnTo>
                  <a:pt x="57" y="89"/>
                </a:lnTo>
                <a:lnTo>
                  <a:pt x="44" y="87"/>
                </a:lnTo>
                <a:lnTo>
                  <a:pt x="32" y="82"/>
                </a:lnTo>
                <a:lnTo>
                  <a:pt x="23" y="78"/>
                </a:lnTo>
                <a:lnTo>
                  <a:pt x="14" y="71"/>
                </a:lnTo>
                <a:lnTo>
                  <a:pt x="7" y="62"/>
                </a:lnTo>
                <a:lnTo>
                  <a:pt x="2" y="54"/>
                </a:lnTo>
                <a:lnTo>
                  <a:pt x="0" y="46"/>
                </a:lnTo>
                <a:lnTo>
                  <a:pt x="0" y="37"/>
                </a:lnTo>
                <a:lnTo>
                  <a:pt x="2" y="28"/>
                </a:lnTo>
                <a:lnTo>
                  <a:pt x="7" y="21"/>
                </a:lnTo>
                <a:lnTo>
                  <a:pt x="14" y="14"/>
                </a:lnTo>
                <a:lnTo>
                  <a:pt x="22" y="8"/>
                </a:lnTo>
                <a:lnTo>
                  <a:pt x="32" y="5"/>
                </a:lnTo>
                <a:lnTo>
                  <a:pt x="44" y="1"/>
                </a:lnTo>
                <a:lnTo>
                  <a:pt x="56"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 name="Freeform 1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1" y="5"/>
              </a:cxn>
              <a:cxn ang="0">
                <a:pos x="93" y="9"/>
              </a:cxn>
              <a:cxn ang="0">
                <a:pos x="102" y="14"/>
              </a:cxn>
              <a:cxn ang="0">
                <a:pos x="112" y="20"/>
              </a:cxn>
              <a:cxn ang="0">
                <a:pos x="119" y="28"/>
              </a:cxn>
              <a:cxn ang="0">
                <a:pos x="123" y="36"/>
              </a:cxn>
              <a:cxn ang="0">
                <a:pos x="125" y="44"/>
              </a:cxn>
              <a:cxn ang="0">
                <a:pos x="125" y="54"/>
              </a:cxn>
              <a:cxn ang="0">
                <a:pos x="123" y="63"/>
              </a:cxn>
              <a:cxn ang="0">
                <a:pos x="119" y="71"/>
              </a:cxn>
              <a:cxn ang="0">
                <a:pos x="112" y="78"/>
              </a:cxn>
              <a:cxn ang="0">
                <a:pos x="103" y="83"/>
              </a:cxn>
              <a:cxn ang="0">
                <a:pos x="93" y="87"/>
              </a:cxn>
              <a:cxn ang="0">
                <a:pos x="83" y="90"/>
              </a:cxn>
              <a:cxn ang="0">
                <a:pos x="70" y="91"/>
              </a:cxn>
              <a:cxn ang="0">
                <a:pos x="57" y="90"/>
              </a:cxn>
              <a:cxn ang="0">
                <a:pos x="44" y="87"/>
              </a:cxn>
              <a:cxn ang="0">
                <a:pos x="33" y="83"/>
              </a:cxn>
              <a:cxn ang="0">
                <a:pos x="24" y="78"/>
              </a:cxn>
              <a:cxn ang="0">
                <a:pos x="14" y="71"/>
              </a:cxn>
              <a:cxn ang="0">
                <a:pos x="7" y="63"/>
              </a:cxn>
              <a:cxn ang="0">
                <a:pos x="3" y="55"/>
              </a:cxn>
              <a:cxn ang="0">
                <a:pos x="0" y="47"/>
              </a:cxn>
              <a:cxn ang="0">
                <a:pos x="0" y="37"/>
              </a:cxn>
              <a:cxn ang="0">
                <a:pos x="3" y="28"/>
              </a:cxn>
              <a:cxn ang="0">
                <a:pos x="7" y="21"/>
              </a:cxn>
              <a:cxn ang="0">
                <a:pos x="14" y="14"/>
              </a:cxn>
              <a:cxn ang="0">
                <a:pos x="22" y="9"/>
              </a:cxn>
              <a:cxn ang="0">
                <a:pos x="33" y="5"/>
              </a:cxn>
              <a:cxn ang="0">
                <a:pos x="44" y="2"/>
              </a:cxn>
              <a:cxn ang="0">
                <a:pos x="56" y="0"/>
              </a:cxn>
              <a:cxn ang="0">
                <a:pos x="69" y="2"/>
              </a:cxn>
            </a:cxnLst>
            <a:rect l="0" t="0" r="r" b="b"/>
            <a:pathLst>
              <a:path w="125" h="91">
                <a:moveTo>
                  <a:pt x="69" y="2"/>
                </a:moveTo>
                <a:lnTo>
                  <a:pt x="81" y="5"/>
                </a:lnTo>
                <a:lnTo>
                  <a:pt x="93" y="9"/>
                </a:lnTo>
                <a:lnTo>
                  <a:pt x="102" y="14"/>
                </a:lnTo>
                <a:lnTo>
                  <a:pt x="112" y="20"/>
                </a:lnTo>
                <a:lnTo>
                  <a:pt x="119" y="28"/>
                </a:lnTo>
                <a:lnTo>
                  <a:pt x="123" y="36"/>
                </a:lnTo>
                <a:lnTo>
                  <a:pt x="125" y="44"/>
                </a:lnTo>
                <a:lnTo>
                  <a:pt x="125" y="54"/>
                </a:lnTo>
                <a:lnTo>
                  <a:pt x="123" y="63"/>
                </a:lnTo>
                <a:lnTo>
                  <a:pt x="119" y="71"/>
                </a:lnTo>
                <a:lnTo>
                  <a:pt x="112" y="78"/>
                </a:lnTo>
                <a:lnTo>
                  <a:pt x="103" y="83"/>
                </a:lnTo>
                <a:lnTo>
                  <a:pt x="93" y="87"/>
                </a:lnTo>
                <a:lnTo>
                  <a:pt x="83" y="90"/>
                </a:lnTo>
                <a:lnTo>
                  <a:pt x="70" y="91"/>
                </a:lnTo>
                <a:lnTo>
                  <a:pt x="57" y="90"/>
                </a:lnTo>
                <a:lnTo>
                  <a:pt x="44" y="87"/>
                </a:lnTo>
                <a:lnTo>
                  <a:pt x="33" y="83"/>
                </a:lnTo>
                <a:lnTo>
                  <a:pt x="24" y="78"/>
                </a:lnTo>
                <a:lnTo>
                  <a:pt x="14" y="71"/>
                </a:lnTo>
                <a:lnTo>
                  <a:pt x="7" y="63"/>
                </a:lnTo>
                <a:lnTo>
                  <a:pt x="3" y="55"/>
                </a:lnTo>
                <a:lnTo>
                  <a:pt x="0" y="47"/>
                </a:lnTo>
                <a:lnTo>
                  <a:pt x="0" y="37"/>
                </a:lnTo>
                <a:lnTo>
                  <a:pt x="3" y="28"/>
                </a:lnTo>
                <a:lnTo>
                  <a:pt x="7" y="21"/>
                </a:lnTo>
                <a:lnTo>
                  <a:pt x="14" y="14"/>
                </a:lnTo>
                <a:lnTo>
                  <a:pt x="22" y="9"/>
                </a:lnTo>
                <a:lnTo>
                  <a:pt x="33" y="5"/>
                </a:lnTo>
                <a:lnTo>
                  <a:pt x="44"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 name="Freeform 2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3"/>
              </a:cxn>
              <a:cxn ang="0">
                <a:pos x="92" y="8"/>
              </a:cxn>
              <a:cxn ang="0">
                <a:pos x="103" y="12"/>
              </a:cxn>
              <a:cxn ang="0">
                <a:pos x="111" y="19"/>
              </a:cxn>
              <a:cxn ang="0">
                <a:pos x="118" y="27"/>
              </a:cxn>
              <a:cxn ang="0">
                <a:pos x="123" y="35"/>
              </a:cxn>
              <a:cxn ang="0">
                <a:pos x="125" y="44"/>
              </a:cxn>
              <a:cxn ang="0">
                <a:pos x="125" y="53"/>
              </a:cxn>
              <a:cxn ang="0">
                <a:pos x="123" y="62"/>
              </a:cxn>
              <a:cxn ang="0">
                <a:pos x="118" y="69"/>
              </a:cxn>
              <a:cxn ang="0">
                <a:pos x="112" y="76"/>
              </a:cxn>
              <a:cxn ang="0">
                <a:pos x="104" y="82"/>
              </a:cxn>
              <a:cxn ang="0">
                <a:pos x="94" y="85"/>
              </a:cxn>
              <a:cxn ang="0">
                <a:pos x="82" y="89"/>
              </a:cxn>
              <a:cxn ang="0">
                <a:pos x="70" y="90"/>
              </a:cxn>
              <a:cxn ang="0">
                <a:pos x="58" y="89"/>
              </a:cxn>
              <a:cxn ang="0">
                <a:pos x="45" y="85"/>
              </a:cxn>
              <a:cxn ang="0">
                <a:pos x="33" y="82"/>
              </a:cxn>
              <a:cxn ang="0">
                <a:pos x="23" y="76"/>
              </a:cxn>
              <a:cxn ang="0">
                <a:pos x="15" y="69"/>
              </a:cxn>
              <a:cxn ang="0">
                <a:pos x="8" y="62"/>
              </a:cxn>
              <a:cxn ang="0">
                <a:pos x="2" y="54"/>
              </a:cxn>
              <a:cxn ang="0">
                <a:pos x="0" y="46"/>
              </a:cxn>
              <a:cxn ang="0">
                <a:pos x="0" y="37"/>
              </a:cxn>
              <a:cxn ang="0">
                <a:pos x="2" y="27"/>
              </a:cxn>
              <a:cxn ang="0">
                <a:pos x="7" y="20"/>
              </a:cxn>
              <a:cxn ang="0">
                <a:pos x="14" y="13"/>
              </a:cxn>
              <a:cxn ang="0">
                <a:pos x="23" y="8"/>
              </a:cxn>
              <a:cxn ang="0">
                <a:pos x="33" y="4"/>
              </a:cxn>
              <a:cxn ang="0">
                <a:pos x="44" y="1"/>
              </a:cxn>
              <a:cxn ang="0">
                <a:pos x="57" y="0"/>
              </a:cxn>
              <a:cxn ang="0">
                <a:pos x="69" y="1"/>
              </a:cxn>
            </a:cxnLst>
            <a:rect l="0" t="0" r="r" b="b"/>
            <a:pathLst>
              <a:path w="125" h="90">
                <a:moveTo>
                  <a:pt x="69" y="1"/>
                </a:moveTo>
                <a:lnTo>
                  <a:pt x="82" y="3"/>
                </a:lnTo>
                <a:lnTo>
                  <a:pt x="92" y="8"/>
                </a:lnTo>
                <a:lnTo>
                  <a:pt x="103" y="12"/>
                </a:lnTo>
                <a:lnTo>
                  <a:pt x="111" y="19"/>
                </a:lnTo>
                <a:lnTo>
                  <a:pt x="118" y="27"/>
                </a:lnTo>
                <a:lnTo>
                  <a:pt x="123" y="35"/>
                </a:lnTo>
                <a:lnTo>
                  <a:pt x="125" y="44"/>
                </a:lnTo>
                <a:lnTo>
                  <a:pt x="125" y="53"/>
                </a:lnTo>
                <a:lnTo>
                  <a:pt x="123" y="62"/>
                </a:lnTo>
                <a:lnTo>
                  <a:pt x="118" y="69"/>
                </a:lnTo>
                <a:lnTo>
                  <a:pt x="112" y="76"/>
                </a:lnTo>
                <a:lnTo>
                  <a:pt x="104" y="82"/>
                </a:lnTo>
                <a:lnTo>
                  <a:pt x="94" y="85"/>
                </a:lnTo>
                <a:lnTo>
                  <a:pt x="82" y="89"/>
                </a:lnTo>
                <a:lnTo>
                  <a:pt x="70" y="90"/>
                </a:lnTo>
                <a:lnTo>
                  <a:pt x="58" y="89"/>
                </a:lnTo>
                <a:lnTo>
                  <a:pt x="45" y="85"/>
                </a:lnTo>
                <a:lnTo>
                  <a:pt x="33" y="82"/>
                </a:lnTo>
                <a:lnTo>
                  <a:pt x="23" y="76"/>
                </a:lnTo>
                <a:lnTo>
                  <a:pt x="15" y="69"/>
                </a:lnTo>
                <a:lnTo>
                  <a:pt x="8" y="62"/>
                </a:lnTo>
                <a:lnTo>
                  <a:pt x="2" y="54"/>
                </a:lnTo>
                <a:lnTo>
                  <a:pt x="0" y="46"/>
                </a:lnTo>
                <a:lnTo>
                  <a:pt x="0" y="37"/>
                </a:lnTo>
                <a:lnTo>
                  <a:pt x="2" y="27"/>
                </a:lnTo>
                <a:lnTo>
                  <a:pt x="7" y="20"/>
                </a:lnTo>
                <a:lnTo>
                  <a:pt x="14" y="13"/>
                </a:lnTo>
                <a:lnTo>
                  <a:pt x="23" y="8"/>
                </a:lnTo>
                <a:lnTo>
                  <a:pt x="33" y="4"/>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 name="Freeform 2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0"/>
              </a:cxn>
              <a:cxn ang="0">
                <a:pos x="81" y="4"/>
              </a:cxn>
              <a:cxn ang="0">
                <a:pos x="92" y="7"/>
              </a:cxn>
              <a:cxn ang="0">
                <a:pos x="103" y="13"/>
              </a:cxn>
              <a:cxn ang="0">
                <a:pos x="111" y="20"/>
              </a:cxn>
              <a:cxn ang="0">
                <a:pos x="118" y="28"/>
              </a:cxn>
              <a:cxn ang="0">
                <a:pos x="123" y="36"/>
              </a:cxn>
              <a:cxn ang="0">
                <a:pos x="126" y="44"/>
              </a:cxn>
              <a:cxn ang="0">
                <a:pos x="126" y="54"/>
              </a:cxn>
              <a:cxn ang="0">
                <a:pos x="124" y="63"/>
              </a:cxn>
              <a:cxn ang="0">
                <a:pos x="119" y="70"/>
              </a:cxn>
              <a:cxn ang="0">
                <a:pos x="112" y="77"/>
              </a:cxn>
              <a:cxn ang="0">
                <a:pos x="103" y="83"/>
              </a:cxn>
              <a:cxn ang="0">
                <a:pos x="92" y="86"/>
              </a:cxn>
              <a:cxn ang="0">
                <a:pos x="82" y="90"/>
              </a:cxn>
              <a:cxn ang="0">
                <a:pos x="69" y="91"/>
              </a:cxn>
              <a:cxn ang="0">
                <a:pos x="57" y="90"/>
              </a:cxn>
              <a:cxn ang="0">
                <a:pos x="44" y="86"/>
              </a:cxn>
              <a:cxn ang="0">
                <a:pos x="32" y="83"/>
              </a:cxn>
              <a:cxn ang="0">
                <a:pos x="23" y="77"/>
              </a:cxn>
              <a:cxn ang="0">
                <a:pos x="14" y="70"/>
              </a:cxn>
              <a:cxn ang="0">
                <a:pos x="7" y="63"/>
              </a:cxn>
              <a:cxn ang="0">
                <a:pos x="2" y="55"/>
              </a:cxn>
              <a:cxn ang="0">
                <a:pos x="0" y="47"/>
              </a:cxn>
              <a:cxn ang="0">
                <a:pos x="0" y="37"/>
              </a:cxn>
              <a:cxn ang="0">
                <a:pos x="2" y="28"/>
              </a:cxn>
              <a:cxn ang="0">
                <a:pos x="7" y="20"/>
              </a:cxn>
              <a:cxn ang="0">
                <a:pos x="14" y="13"/>
              </a:cxn>
              <a:cxn ang="0">
                <a:pos x="22" y="9"/>
              </a:cxn>
              <a:cxn ang="0">
                <a:pos x="32" y="4"/>
              </a:cxn>
              <a:cxn ang="0">
                <a:pos x="44" y="2"/>
              </a:cxn>
              <a:cxn ang="0">
                <a:pos x="55" y="0"/>
              </a:cxn>
              <a:cxn ang="0">
                <a:pos x="68" y="0"/>
              </a:cxn>
            </a:cxnLst>
            <a:rect l="0" t="0" r="r" b="b"/>
            <a:pathLst>
              <a:path w="126" h="91">
                <a:moveTo>
                  <a:pt x="68" y="0"/>
                </a:moveTo>
                <a:lnTo>
                  <a:pt x="81" y="4"/>
                </a:lnTo>
                <a:lnTo>
                  <a:pt x="92" y="7"/>
                </a:lnTo>
                <a:lnTo>
                  <a:pt x="103" y="13"/>
                </a:lnTo>
                <a:lnTo>
                  <a:pt x="111" y="20"/>
                </a:lnTo>
                <a:lnTo>
                  <a:pt x="118" y="28"/>
                </a:lnTo>
                <a:lnTo>
                  <a:pt x="123" y="36"/>
                </a:lnTo>
                <a:lnTo>
                  <a:pt x="126" y="44"/>
                </a:lnTo>
                <a:lnTo>
                  <a:pt x="126" y="54"/>
                </a:lnTo>
                <a:lnTo>
                  <a:pt x="124" y="63"/>
                </a:lnTo>
                <a:lnTo>
                  <a:pt x="119" y="70"/>
                </a:lnTo>
                <a:lnTo>
                  <a:pt x="112" y="77"/>
                </a:lnTo>
                <a:lnTo>
                  <a:pt x="103" y="83"/>
                </a:lnTo>
                <a:lnTo>
                  <a:pt x="92" y="86"/>
                </a:lnTo>
                <a:lnTo>
                  <a:pt x="82" y="90"/>
                </a:lnTo>
                <a:lnTo>
                  <a:pt x="69" y="91"/>
                </a:lnTo>
                <a:lnTo>
                  <a:pt x="57" y="90"/>
                </a:lnTo>
                <a:lnTo>
                  <a:pt x="44" y="86"/>
                </a:lnTo>
                <a:lnTo>
                  <a:pt x="32" y="83"/>
                </a:lnTo>
                <a:lnTo>
                  <a:pt x="23" y="77"/>
                </a:lnTo>
                <a:lnTo>
                  <a:pt x="14" y="70"/>
                </a:lnTo>
                <a:lnTo>
                  <a:pt x="7" y="63"/>
                </a:lnTo>
                <a:lnTo>
                  <a:pt x="2" y="55"/>
                </a:lnTo>
                <a:lnTo>
                  <a:pt x="0" y="47"/>
                </a:lnTo>
                <a:lnTo>
                  <a:pt x="0" y="37"/>
                </a:lnTo>
                <a:lnTo>
                  <a:pt x="2" y="28"/>
                </a:lnTo>
                <a:lnTo>
                  <a:pt x="7" y="20"/>
                </a:lnTo>
                <a:lnTo>
                  <a:pt x="14" y="13"/>
                </a:lnTo>
                <a:lnTo>
                  <a:pt x="22" y="9"/>
                </a:lnTo>
                <a:lnTo>
                  <a:pt x="32" y="4"/>
                </a:lnTo>
                <a:lnTo>
                  <a:pt x="44" y="2"/>
                </a:lnTo>
                <a:lnTo>
                  <a:pt x="55" y="0"/>
                </a:lnTo>
                <a:lnTo>
                  <a:pt x="68"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 name="Freeform 2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8"/>
              </a:cxn>
              <a:cxn ang="0">
                <a:pos x="103" y="14"/>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1" y="91"/>
              </a:cxn>
              <a:cxn ang="0">
                <a:pos x="58" y="90"/>
              </a:cxn>
              <a:cxn ang="0">
                <a:pos x="45" y="87"/>
              </a:cxn>
              <a:cxn ang="0">
                <a:pos x="34" y="83"/>
              </a:cxn>
              <a:cxn ang="0">
                <a:pos x="23" y="78"/>
              </a:cxn>
              <a:cxn ang="0">
                <a:pos x="15" y="71"/>
              </a:cxn>
              <a:cxn ang="0">
                <a:pos x="8" y="63"/>
              </a:cxn>
              <a:cxn ang="0">
                <a:pos x="4" y="55"/>
              </a:cxn>
              <a:cxn ang="0">
                <a:pos x="0" y="47"/>
              </a:cxn>
              <a:cxn ang="0">
                <a:pos x="0" y="37"/>
              </a:cxn>
              <a:cxn ang="0">
                <a:pos x="3" y="28"/>
              </a:cxn>
              <a:cxn ang="0">
                <a:pos x="7" y="21"/>
              </a:cxn>
              <a:cxn ang="0">
                <a:pos x="14" y="14"/>
              </a:cxn>
              <a:cxn ang="0">
                <a:pos x="23" y="8"/>
              </a:cxn>
              <a:cxn ang="0">
                <a:pos x="34" y="5"/>
              </a:cxn>
              <a:cxn ang="0">
                <a:pos x="44" y="2"/>
              </a:cxn>
              <a:cxn ang="0">
                <a:pos x="57" y="0"/>
              </a:cxn>
              <a:cxn ang="0">
                <a:pos x="70" y="2"/>
              </a:cxn>
            </a:cxnLst>
            <a:rect l="0" t="0" r="r" b="b"/>
            <a:pathLst>
              <a:path w="126" h="91">
                <a:moveTo>
                  <a:pt x="70" y="2"/>
                </a:moveTo>
                <a:lnTo>
                  <a:pt x="82" y="4"/>
                </a:lnTo>
                <a:lnTo>
                  <a:pt x="94" y="8"/>
                </a:lnTo>
                <a:lnTo>
                  <a:pt x="103" y="14"/>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1" y="91"/>
                </a:lnTo>
                <a:lnTo>
                  <a:pt x="58" y="90"/>
                </a:lnTo>
                <a:lnTo>
                  <a:pt x="45" y="87"/>
                </a:lnTo>
                <a:lnTo>
                  <a:pt x="34" y="83"/>
                </a:lnTo>
                <a:lnTo>
                  <a:pt x="23" y="78"/>
                </a:lnTo>
                <a:lnTo>
                  <a:pt x="15" y="71"/>
                </a:lnTo>
                <a:lnTo>
                  <a:pt x="8" y="63"/>
                </a:lnTo>
                <a:lnTo>
                  <a:pt x="4" y="55"/>
                </a:lnTo>
                <a:lnTo>
                  <a:pt x="0" y="47"/>
                </a:lnTo>
                <a:lnTo>
                  <a:pt x="0" y="37"/>
                </a:lnTo>
                <a:lnTo>
                  <a:pt x="3" y="28"/>
                </a:lnTo>
                <a:lnTo>
                  <a:pt x="7" y="21"/>
                </a:lnTo>
                <a:lnTo>
                  <a:pt x="14" y="14"/>
                </a:lnTo>
                <a:lnTo>
                  <a:pt x="23" y="8"/>
                </a:lnTo>
                <a:lnTo>
                  <a:pt x="34" y="5"/>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 name="Freeform 2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0" y="3"/>
              </a:cxn>
              <a:cxn ang="0">
                <a:pos x="91" y="8"/>
              </a:cxn>
              <a:cxn ang="0">
                <a:pos x="100" y="14"/>
              </a:cxn>
              <a:cxn ang="0">
                <a:pos x="110" y="20"/>
              </a:cxn>
              <a:cxn ang="0">
                <a:pos x="115" y="28"/>
              </a:cxn>
              <a:cxn ang="0">
                <a:pos x="120" y="36"/>
              </a:cxn>
              <a:cxn ang="0">
                <a:pos x="124" y="45"/>
              </a:cxn>
              <a:cxn ang="0">
                <a:pos x="124" y="54"/>
              </a:cxn>
              <a:cxn ang="0">
                <a:pos x="121" y="62"/>
              </a:cxn>
              <a:cxn ang="0">
                <a:pos x="117" y="71"/>
              </a:cxn>
              <a:cxn ang="0">
                <a:pos x="110" y="77"/>
              </a:cxn>
              <a:cxn ang="0">
                <a:pos x="102" y="82"/>
              </a:cxn>
              <a:cxn ang="0">
                <a:pos x="92" y="87"/>
              </a:cxn>
              <a:cxn ang="0">
                <a:pos x="81" y="89"/>
              </a:cxn>
              <a:cxn ang="0">
                <a:pos x="69" y="90"/>
              </a:cxn>
              <a:cxn ang="0">
                <a:pos x="56" y="90"/>
              </a:cxn>
              <a:cxn ang="0">
                <a:pos x="44" y="87"/>
              </a:cxn>
              <a:cxn ang="0">
                <a:pos x="32" y="83"/>
              </a:cxn>
              <a:cxn ang="0">
                <a:pos x="23" y="77"/>
              </a:cxn>
              <a:cxn ang="0">
                <a:pos x="14" y="71"/>
              </a:cxn>
              <a:cxn ang="0">
                <a:pos x="7" y="62"/>
              </a:cxn>
              <a:cxn ang="0">
                <a:pos x="2" y="54"/>
              </a:cxn>
              <a:cxn ang="0">
                <a:pos x="0" y="46"/>
              </a:cxn>
              <a:cxn ang="0">
                <a:pos x="0" y="37"/>
              </a:cxn>
              <a:cxn ang="0">
                <a:pos x="2" y="28"/>
              </a:cxn>
              <a:cxn ang="0">
                <a:pos x="7" y="21"/>
              </a:cxn>
              <a:cxn ang="0">
                <a:pos x="14" y="14"/>
              </a:cxn>
              <a:cxn ang="0">
                <a:pos x="23" y="8"/>
              </a:cxn>
              <a:cxn ang="0">
                <a:pos x="32" y="4"/>
              </a:cxn>
              <a:cxn ang="0">
                <a:pos x="44" y="1"/>
              </a:cxn>
              <a:cxn ang="0">
                <a:pos x="55" y="0"/>
              </a:cxn>
              <a:cxn ang="0">
                <a:pos x="68" y="1"/>
              </a:cxn>
            </a:cxnLst>
            <a:rect l="0" t="0" r="r" b="b"/>
            <a:pathLst>
              <a:path w="124" h="90">
                <a:moveTo>
                  <a:pt x="68" y="1"/>
                </a:moveTo>
                <a:lnTo>
                  <a:pt x="80" y="3"/>
                </a:lnTo>
                <a:lnTo>
                  <a:pt x="91" y="8"/>
                </a:lnTo>
                <a:lnTo>
                  <a:pt x="100" y="14"/>
                </a:lnTo>
                <a:lnTo>
                  <a:pt x="110" y="20"/>
                </a:lnTo>
                <a:lnTo>
                  <a:pt x="115" y="28"/>
                </a:lnTo>
                <a:lnTo>
                  <a:pt x="120" y="36"/>
                </a:lnTo>
                <a:lnTo>
                  <a:pt x="124" y="45"/>
                </a:lnTo>
                <a:lnTo>
                  <a:pt x="124" y="54"/>
                </a:lnTo>
                <a:lnTo>
                  <a:pt x="121" y="62"/>
                </a:lnTo>
                <a:lnTo>
                  <a:pt x="117" y="71"/>
                </a:lnTo>
                <a:lnTo>
                  <a:pt x="110" y="77"/>
                </a:lnTo>
                <a:lnTo>
                  <a:pt x="102" y="82"/>
                </a:lnTo>
                <a:lnTo>
                  <a:pt x="92" y="87"/>
                </a:lnTo>
                <a:lnTo>
                  <a:pt x="81" y="89"/>
                </a:lnTo>
                <a:lnTo>
                  <a:pt x="69" y="90"/>
                </a:lnTo>
                <a:lnTo>
                  <a:pt x="56" y="90"/>
                </a:lnTo>
                <a:lnTo>
                  <a:pt x="44" y="87"/>
                </a:lnTo>
                <a:lnTo>
                  <a:pt x="32" y="83"/>
                </a:lnTo>
                <a:lnTo>
                  <a:pt x="23" y="77"/>
                </a:lnTo>
                <a:lnTo>
                  <a:pt x="14" y="71"/>
                </a:lnTo>
                <a:lnTo>
                  <a:pt x="7" y="62"/>
                </a:lnTo>
                <a:lnTo>
                  <a:pt x="2" y="54"/>
                </a:lnTo>
                <a:lnTo>
                  <a:pt x="0" y="46"/>
                </a:lnTo>
                <a:lnTo>
                  <a:pt x="0" y="37"/>
                </a:lnTo>
                <a:lnTo>
                  <a:pt x="2" y="28"/>
                </a:lnTo>
                <a:lnTo>
                  <a:pt x="7" y="21"/>
                </a:lnTo>
                <a:lnTo>
                  <a:pt x="14" y="14"/>
                </a:lnTo>
                <a:lnTo>
                  <a:pt x="23" y="8"/>
                </a:lnTo>
                <a:lnTo>
                  <a:pt x="32" y="4"/>
                </a:lnTo>
                <a:lnTo>
                  <a:pt x="44" y="1"/>
                </a:lnTo>
                <a:lnTo>
                  <a:pt x="55"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 name="Freeform 2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1"/>
              </a:cxn>
              <a:cxn ang="0">
                <a:pos x="80" y="3"/>
              </a:cxn>
              <a:cxn ang="0">
                <a:pos x="92" y="8"/>
              </a:cxn>
              <a:cxn ang="0">
                <a:pos x="101" y="13"/>
              </a:cxn>
              <a:cxn ang="0">
                <a:pos x="110" y="20"/>
              </a:cxn>
              <a:cxn ang="0">
                <a:pos x="116" y="28"/>
              </a:cxn>
              <a:cxn ang="0">
                <a:pos x="121" y="36"/>
              </a:cxn>
              <a:cxn ang="0">
                <a:pos x="124" y="44"/>
              </a:cxn>
              <a:cxn ang="0">
                <a:pos x="124" y="53"/>
              </a:cxn>
              <a:cxn ang="0">
                <a:pos x="122" y="61"/>
              </a:cxn>
              <a:cxn ang="0">
                <a:pos x="117" y="69"/>
              </a:cxn>
              <a:cxn ang="0">
                <a:pos x="110" y="76"/>
              </a:cxn>
              <a:cxn ang="0">
                <a:pos x="102" y="81"/>
              </a:cxn>
              <a:cxn ang="0">
                <a:pos x="92" y="86"/>
              </a:cxn>
              <a:cxn ang="0">
                <a:pos x="80" y="88"/>
              </a:cxn>
              <a:cxn ang="0">
                <a:pos x="69" y="89"/>
              </a:cxn>
              <a:cxn ang="0">
                <a:pos x="56" y="89"/>
              </a:cxn>
              <a:cxn ang="0">
                <a:pos x="43" y="87"/>
              </a:cxn>
              <a:cxn ang="0">
                <a:pos x="33" y="82"/>
              </a:cxn>
              <a:cxn ang="0">
                <a:pos x="22" y="76"/>
              </a:cxn>
              <a:cxn ang="0">
                <a:pos x="14" y="69"/>
              </a:cxn>
              <a:cxn ang="0">
                <a:pos x="7" y="63"/>
              </a:cxn>
              <a:cxn ang="0">
                <a:pos x="3" y="54"/>
              </a:cxn>
              <a:cxn ang="0">
                <a:pos x="0" y="46"/>
              </a:cxn>
              <a:cxn ang="0">
                <a:pos x="0" y="37"/>
              </a:cxn>
              <a:cxn ang="0">
                <a:pos x="3" y="28"/>
              </a:cxn>
              <a:cxn ang="0">
                <a:pos x="7" y="21"/>
              </a:cxn>
              <a:cxn ang="0">
                <a:pos x="14" y="14"/>
              </a:cxn>
              <a:cxn ang="0">
                <a:pos x="22" y="8"/>
              </a:cxn>
              <a:cxn ang="0">
                <a:pos x="33" y="5"/>
              </a:cxn>
              <a:cxn ang="0">
                <a:pos x="43" y="1"/>
              </a:cxn>
              <a:cxn ang="0">
                <a:pos x="55" y="0"/>
              </a:cxn>
              <a:cxn ang="0">
                <a:pos x="67" y="1"/>
              </a:cxn>
            </a:cxnLst>
            <a:rect l="0" t="0" r="r" b="b"/>
            <a:pathLst>
              <a:path w="124" h="89">
                <a:moveTo>
                  <a:pt x="67" y="1"/>
                </a:moveTo>
                <a:lnTo>
                  <a:pt x="80" y="3"/>
                </a:lnTo>
                <a:lnTo>
                  <a:pt x="92" y="8"/>
                </a:lnTo>
                <a:lnTo>
                  <a:pt x="101" y="13"/>
                </a:lnTo>
                <a:lnTo>
                  <a:pt x="110" y="20"/>
                </a:lnTo>
                <a:lnTo>
                  <a:pt x="116" y="28"/>
                </a:lnTo>
                <a:lnTo>
                  <a:pt x="121" y="36"/>
                </a:lnTo>
                <a:lnTo>
                  <a:pt x="124" y="44"/>
                </a:lnTo>
                <a:lnTo>
                  <a:pt x="124" y="53"/>
                </a:lnTo>
                <a:lnTo>
                  <a:pt x="122" y="61"/>
                </a:lnTo>
                <a:lnTo>
                  <a:pt x="117" y="69"/>
                </a:lnTo>
                <a:lnTo>
                  <a:pt x="110" y="76"/>
                </a:lnTo>
                <a:lnTo>
                  <a:pt x="102" y="81"/>
                </a:lnTo>
                <a:lnTo>
                  <a:pt x="92" y="86"/>
                </a:lnTo>
                <a:lnTo>
                  <a:pt x="80" y="88"/>
                </a:lnTo>
                <a:lnTo>
                  <a:pt x="69" y="89"/>
                </a:lnTo>
                <a:lnTo>
                  <a:pt x="56" y="89"/>
                </a:lnTo>
                <a:lnTo>
                  <a:pt x="43" y="87"/>
                </a:lnTo>
                <a:lnTo>
                  <a:pt x="33" y="82"/>
                </a:lnTo>
                <a:lnTo>
                  <a:pt x="22" y="76"/>
                </a:lnTo>
                <a:lnTo>
                  <a:pt x="14" y="69"/>
                </a:lnTo>
                <a:lnTo>
                  <a:pt x="7" y="63"/>
                </a:lnTo>
                <a:lnTo>
                  <a:pt x="3" y="54"/>
                </a:lnTo>
                <a:lnTo>
                  <a:pt x="0" y="46"/>
                </a:lnTo>
                <a:lnTo>
                  <a:pt x="0" y="37"/>
                </a:lnTo>
                <a:lnTo>
                  <a:pt x="3" y="28"/>
                </a:lnTo>
                <a:lnTo>
                  <a:pt x="7" y="21"/>
                </a:lnTo>
                <a:lnTo>
                  <a:pt x="14" y="14"/>
                </a:lnTo>
                <a:lnTo>
                  <a:pt x="22" y="8"/>
                </a:lnTo>
                <a:lnTo>
                  <a:pt x="33" y="5"/>
                </a:lnTo>
                <a:lnTo>
                  <a:pt x="43" y="1"/>
                </a:lnTo>
                <a:lnTo>
                  <a:pt x="55" y="0"/>
                </a:lnTo>
                <a:lnTo>
                  <a:pt x="67"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 name="Freeform 2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1" y="4"/>
              </a:cxn>
              <a:cxn ang="0">
                <a:pos x="93" y="8"/>
              </a:cxn>
              <a:cxn ang="0">
                <a:pos x="103" y="14"/>
              </a:cxn>
              <a:cxn ang="0">
                <a:pos x="111" y="20"/>
              </a:cxn>
              <a:cxn ang="0">
                <a:pos x="118" y="28"/>
              </a:cxn>
              <a:cxn ang="0">
                <a:pos x="123" y="36"/>
              </a:cxn>
              <a:cxn ang="0">
                <a:pos x="127" y="44"/>
              </a:cxn>
              <a:cxn ang="0">
                <a:pos x="127" y="53"/>
              </a:cxn>
              <a:cxn ang="0">
                <a:pos x="124" y="62"/>
              </a:cxn>
              <a:cxn ang="0">
                <a:pos x="120" y="69"/>
              </a:cxn>
              <a:cxn ang="0">
                <a:pos x="113" y="76"/>
              </a:cxn>
              <a:cxn ang="0">
                <a:pos x="103" y="82"/>
              </a:cxn>
              <a:cxn ang="0">
                <a:pos x="93" y="86"/>
              </a:cxn>
              <a:cxn ang="0">
                <a:pos x="83" y="89"/>
              </a:cxn>
              <a:cxn ang="0">
                <a:pos x="70" y="90"/>
              </a:cxn>
              <a:cxn ang="0">
                <a:pos x="57" y="89"/>
              </a:cxn>
              <a:cxn ang="0">
                <a:pos x="44" y="87"/>
              </a:cxn>
              <a:cxn ang="0">
                <a:pos x="33" y="82"/>
              </a:cxn>
              <a:cxn ang="0">
                <a:pos x="23" y="77"/>
              </a:cxn>
              <a:cxn ang="0">
                <a:pos x="15" y="70"/>
              </a:cxn>
              <a:cxn ang="0">
                <a:pos x="8" y="62"/>
              </a:cxn>
              <a:cxn ang="0">
                <a:pos x="4" y="54"/>
              </a:cxn>
              <a:cxn ang="0">
                <a:pos x="0" y="46"/>
              </a:cxn>
              <a:cxn ang="0">
                <a:pos x="0" y="37"/>
              </a:cxn>
              <a:cxn ang="0">
                <a:pos x="3" y="28"/>
              </a:cxn>
              <a:cxn ang="0">
                <a:pos x="7" y="21"/>
              </a:cxn>
              <a:cxn ang="0">
                <a:pos x="14" y="14"/>
              </a:cxn>
              <a:cxn ang="0">
                <a:pos x="22" y="8"/>
              </a:cxn>
              <a:cxn ang="0">
                <a:pos x="33" y="4"/>
              </a:cxn>
              <a:cxn ang="0">
                <a:pos x="44" y="1"/>
              </a:cxn>
              <a:cxn ang="0">
                <a:pos x="56" y="0"/>
              </a:cxn>
              <a:cxn ang="0">
                <a:pos x="69" y="1"/>
              </a:cxn>
            </a:cxnLst>
            <a:rect l="0" t="0" r="r" b="b"/>
            <a:pathLst>
              <a:path w="127" h="90">
                <a:moveTo>
                  <a:pt x="69" y="1"/>
                </a:moveTo>
                <a:lnTo>
                  <a:pt x="81" y="4"/>
                </a:lnTo>
                <a:lnTo>
                  <a:pt x="93" y="8"/>
                </a:lnTo>
                <a:lnTo>
                  <a:pt x="103" y="14"/>
                </a:lnTo>
                <a:lnTo>
                  <a:pt x="111" y="20"/>
                </a:lnTo>
                <a:lnTo>
                  <a:pt x="118" y="28"/>
                </a:lnTo>
                <a:lnTo>
                  <a:pt x="123" y="36"/>
                </a:lnTo>
                <a:lnTo>
                  <a:pt x="127" y="44"/>
                </a:lnTo>
                <a:lnTo>
                  <a:pt x="127" y="53"/>
                </a:lnTo>
                <a:lnTo>
                  <a:pt x="124" y="62"/>
                </a:lnTo>
                <a:lnTo>
                  <a:pt x="120" y="69"/>
                </a:lnTo>
                <a:lnTo>
                  <a:pt x="113" y="76"/>
                </a:lnTo>
                <a:lnTo>
                  <a:pt x="103" y="82"/>
                </a:lnTo>
                <a:lnTo>
                  <a:pt x="93" y="86"/>
                </a:lnTo>
                <a:lnTo>
                  <a:pt x="83" y="89"/>
                </a:lnTo>
                <a:lnTo>
                  <a:pt x="70" y="90"/>
                </a:lnTo>
                <a:lnTo>
                  <a:pt x="57" y="89"/>
                </a:lnTo>
                <a:lnTo>
                  <a:pt x="44" y="87"/>
                </a:lnTo>
                <a:lnTo>
                  <a:pt x="33" y="82"/>
                </a:lnTo>
                <a:lnTo>
                  <a:pt x="23" y="77"/>
                </a:lnTo>
                <a:lnTo>
                  <a:pt x="15" y="70"/>
                </a:lnTo>
                <a:lnTo>
                  <a:pt x="8" y="62"/>
                </a:lnTo>
                <a:lnTo>
                  <a:pt x="4" y="54"/>
                </a:lnTo>
                <a:lnTo>
                  <a:pt x="0" y="46"/>
                </a:lnTo>
                <a:lnTo>
                  <a:pt x="0" y="37"/>
                </a:lnTo>
                <a:lnTo>
                  <a:pt x="3" y="28"/>
                </a:lnTo>
                <a:lnTo>
                  <a:pt x="7" y="21"/>
                </a:lnTo>
                <a:lnTo>
                  <a:pt x="14" y="14"/>
                </a:lnTo>
                <a:lnTo>
                  <a:pt x="22" y="8"/>
                </a:lnTo>
                <a:lnTo>
                  <a:pt x="33" y="4"/>
                </a:lnTo>
                <a:lnTo>
                  <a:pt x="44" y="1"/>
                </a:lnTo>
                <a:lnTo>
                  <a:pt x="56"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 name="Freeform 2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2" y="4"/>
              </a:cxn>
              <a:cxn ang="0">
                <a:pos x="93" y="7"/>
              </a:cxn>
              <a:cxn ang="0">
                <a:pos x="104" y="13"/>
              </a:cxn>
              <a:cxn ang="0">
                <a:pos x="112" y="20"/>
              </a:cxn>
              <a:cxn ang="0">
                <a:pos x="119" y="27"/>
              </a:cxn>
              <a:cxn ang="0">
                <a:pos x="124" y="36"/>
              </a:cxn>
              <a:cxn ang="0">
                <a:pos x="127" y="44"/>
              </a:cxn>
              <a:cxn ang="0">
                <a:pos x="127" y="54"/>
              </a:cxn>
              <a:cxn ang="0">
                <a:pos x="125" y="62"/>
              </a:cxn>
              <a:cxn ang="0">
                <a:pos x="120" y="70"/>
              </a:cxn>
              <a:cxn ang="0">
                <a:pos x="113" y="77"/>
              </a:cxn>
              <a:cxn ang="0">
                <a:pos x="104" y="82"/>
              </a:cxn>
              <a:cxn ang="0">
                <a:pos x="93" y="86"/>
              </a:cxn>
              <a:cxn ang="0">
                <a:pos x="83" y="88"/>
              </a:cxn>
              <a:cxn ang="0">
                <a:pos x="70" y="90"/>
              </a:cxn>
              <a:cxn ang="0">
                <a:pos x="58" y="88"/>
              </a:cxn>
              <a:cxn ang="0">
                <a:pos x="45" y="86"/>
              </a:cxn>
              <a:cxn ang="0">
                <a:pos x="33" y="82"/>
              </a:cxn>
              <a:cxn ang="0">
                <a:pos x="23" y="77"/>
              </a:cxn>
              <a:cxn ang="0">
                <a:pos x="15" y="70"/>
              </a:cxn>
              <a:cxn ang="0">
                <a:pos x="8" y="62"/>
              </a:cxn>
              <a:cxn ang="0">
                <a:pos x="3" y="54"/>
              </a:cxn>
              <a:cxn ang="0">
                <a:pos x="0" y="46"/>
              </a:cxn>
              <a:cxn ang="0">
                <a:pos x="0" y="36"/>
              </a:cxn>
              <a:cxn ang="0">
                <a:pos x="2" y="28"/>
              </a:cxn>
              <a:cxn ang="0">
                <a:pos x="8" y="20"/>
              </a:cxn>
              <a:cxn ang="0">
                <a:pos x="15" y="13"/>
              </a:cxn>
              <a:cxn ang="0">
                <a:pos x="23" y="9"/>
              </a:cxn>
              <a:cxn ang="0">
                <a:pos x="33" y="4"/>
              </a:cxn>
              <a:cxn ang="0">
                <a:pos x="45" y="2"/>
              </a:cxn>
              <a:cxn ang="0">
                <a:pos x="56" y="0"/>
              </a:cxn>
              <a:cxn ang="0">
                <a:pos x="69" y="2"/>
              </a:cxn>
            </a:cxnLst>
            <a:rect l="0" t="0" r="r" b="b"/>
            <a:pathLst>
              <a:path w="127" h="90">
                <a:moveTo>
                  <a:pt x="69" y="2"/>
                </a:moveTo>
                <a:lnTo>
                  <a:pt x="82" y="4"/>
                </a:lnTo>
                <a:lnTo>
                  <a:pt x="93" y="7"/>
                </a:lnTo>
                <a:lnTo>
                  <a:pt x="104" y="13"/>
                </a:lnTo>
                <a:lnTo>
                  <a:pt x="112" y="20"/>
                </a:lnTo>
                <a:lnTo>
                  <a:pt x="119" y="27"/>
                </a:lnTo>
                <a:lnTo>
                  <a:pt x="124" y="36"/>
                </a:lnTo>
                <a:lnTo>
                  <a:pt x="127" y="44"/>
                </a:lnTo>
                <a:lnTo>
                  <a:pt x="127" y="54"/>
                </a:lnTo>
                <a:lnTo>
                  <a:pt x="125" y="62"/>
                </a:lnTo>
                <a:lnTo>
                  <a:pt x="120" y="70"/>
                </a:lnTo>
                <a:lnTo>
                  <a:pt x="113" y="77"/>
                </a:lnTo>
                <a:lnTo>
                  <a:pt x="104" y="82"/>
                </a:lnTo>
                <a:lnTo>
                  <a:pt x="93" y="86"/>
                </a:lnTo>
                <a:lnTo>
                  <a:pt x="83" y="88"/>
                </a:lnTo>
                <a:lnTo>
                  <a:pt x="70" y="90"/>
                </a:lnTo>
                <a:lnTo>
                  <a:pt x="58" y="88"/>
                </a:lnTo>
                <a:lnTo>
                  <a:pt x="45" y="86"/>
                </a:lnTo>
                <a:lnTo>
                  <a:pt x="33" y="82"/>
                </a:lnTo>
                <a:lnTo>
                  <a:pt x="23" y="77"/>
                </a:lnTo>
                <a:lnTo>
                  <a:pt x="15" y="70"/>
                </a:lnTo>
                <a:lnTo>
                  <a:pt x="8" y="62"/>
                </a:lnTo>
                <a:lnTo>
                  <a:pt x="3" y="54"/>
                </a:lnTo>
                <a:lnTo>
                  <a:pt x="0" y="46"/>
                </a:lnTo>
                <a:lnTo>
                  <a:pt x="0" y="36"/>
                </a:lnTo>
                <a:lnTo>
                  <a:pt x="2" y="28"/>
                </a:lnTo>
                <a:lnTo>
                  <a:pt x="8" y="20"/>
                </a:lnTo>
                <a:lnTo>
                  <a:pt x="15" y="13"/>
                </a:lnTo>
                <a:lnTo>
                  <a:pt x="23" y="9"/>
                </a:lnTo>
                <a:lnTo>
                  <a:pt x="33" y="4"/>
                </a:lnTo>
                <a:lnTo>
                  <a:pt x="45"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 name="Freeform 2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9"/>
              </a:cxn>
              <a:cxn ang="0">
                <a:pos x="103" y="13"/>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0" y="91"/>
              </a:cxn>
              <a:cxn ang="0">
                <a:pos x="57" y="90"/>
              </a:cxn>
              <a:cxn ang="0">
                <a:pos x="44" y="87"/>
              </a:cxn>
              <a:cxn ang="0">
                <a:pos x="33" y="83"/>
              </a:cxn>
              <a:cxn ang="0">
                <a:pos x="23" y="77"/>
              </a:cxn>
              <a:cxn ang="0">
                <a:pos x="15" y="70"/>
              </a:cxn>
              <a:cxn ang="0">
                <a:pos x="8" y="63"/>
              </a:cxn>
              <a:cxn ang="0">
                <a:pos x="4" y="54"/>
              </a:cxn>
              <a:cxn ang="0">
                <a:pos x="0" y="46"/>
              </a:cxn>
              <a:cxn ang="0">
                <a:pos x="0" y="36"/>
              </a:cxn>
              <a:cxn ang="0">
                <a:pos x="2" y="28"/>
              </a:cxn>
              <a:cxn ang="0">
                <a:pos x="7" y="20"/>
              </a:cxn>
              <a:cxn ang="0">
                <a:pos x="14" y="14"/>
              </a:cxn>
              <a:cxn ang="0">
                <a:pos x="23" y="9"/>
              </a:cxn>
              <a:cxn ang="0">
                <a:pos x="33" y="4"/>
              </a:cxn>
              <a:cxn ang="0">
                <a:pos x="44" y="2"/>
              </a:cxn>
              <a:cxn ang="0">
                <a:pos x="57" y="0"/>
              </a:cxn>
              <a:cxn ang="0">
                <a:pos x="70" y="2"/>
              </a:cxn>
            </a:cxnLst>
            <a:rect l="0" t="0" r="r" b="b"/>
            <a:pathLst>
              <a:path w="126" h="91">
                <a:moveTo>
                  <a:pt x="70" y="2"/>
                </a:moveTo>
                <a:lnTo>
                  <a:pt x="82" y="4"/>
                </a:lnTo>
                <a:lnTo>
                  <a:pt x="94" y="9"/>
                </a:lnTo>
                <a:lnTo>
                  <a:pt x="103" y="13"/>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0" y="91"/>
                </a:lnTo>
                <a:lnTo>
                  <a:pt x="57" y="90"/>
                </a:lnTo>
                <a:lnTo>
                  <a:pt x="44" y="87"/>
                </a:lnTo>
                <a:lnTo>
                  <a:pt x="33" y="83"/>
                </a:lnTo>
                <a:lnTo>
                  <a:pt x="23" y="77"/>
                </a:lnTo>
                <a:lnTo>
                  <a:pt x="15" y="70"/>
                </a:lnTo>
                <a:lnTo>
                  <a:pt x="8" y="63"/>
                </a:lnTo>
                <a:lnTo>
                  <a:pt x="4" y="54"/>
                </a:lnTo>
                <a:lnTo>
                  <a:pt x="0" y="46"/>
                </a:lnTo>
                <a:lnTo>
                  <a:pt x="0" y="36"/>
                </a:lnTo>
                <a:lnTo>
                  <a:pt x="2" y="28"/>
                </a:lnTo>
                <a:lnTo>
                  <a:pt x="7" y="20"/>
                </a:lnTo>
                <a:lnTo>
                  <a:pt x="14" y="14"/>
                </a:lnTo>
                <a:lnTo>
                  <a:pt x="23" y="9"/>
                </a:lnTo>
                <a:lnTo>
                  <a:pt x="33" y="4"/>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 name="Freeform 2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4" y="8"/>
              </a:cxn>
              <a:cxn ang="0">
                <a:pos x="103" y="13"/>
              </a:cxn>
              <a:cxn ang="0">
                <a:pos x="112" y="20"/>
              </a:cxn>
              <a:cxn ang="0">
                <a:pos x="118" y="28"/>
              </a:cxn>
              <a:cxn ang="0">
                <a:pos x="123" y="36"/>
              </a:cxn>
              <a:cxn ang="0">
                <a:pos x="126" y="44"/>
              </a:cxn>
              <a:cxn ang="0">
                <a:pos x="126" y="53"/>
              </a:cxn>
              <a:cxn ang="0">
                <a:pos x="124" y="63"/>
              </a:cxn>
              <a:cxn ang="0">
                <a:pos x="119" y="71"/>
              </a:cxn>
              <a:cxn ang="0">
                <a:pos x="112" y="78"/>
              </a:cxn>
              <a:cxn ang="0">
                <a:pos x="104" y="82"/>
              </a:cxn>
              <a:cxn ang="0">
                <a:pos x="94" y="87"/>
              </a:cxn>
              <a:cxn ang="0">
                <a:pos x="82" y="89"/>
              </a:cxn>
              <a:cxn ang="0">
                <a:pos x="69" y="90"/>
              </a:cxn>
              <a:cxn ang="0">
                <a:pos x="57" y="89"/>
              </a:cxn>
              <a:cxn ang="0">
                <a:pos x="44" y="87"/>
              </a:cxn>
              <a:cxn ang="0">
                <a:pos x="32" y="82"/>
              </a:cxn>
              <a:cxn ang="0">
                <a:pos x="23" y="78"/>
              </a:cxn>
              <a:cxn ang="0">
                <a:pos x="15" y="71"/>
              </a:cxn>
              <a:cxn ang="0">
                <a:pos x="8" y="63"/>
              </a:cxn>
              <a:cxn ang="0">
                <a:pos x="3" y="55"/>
              </a:cxn>
              <a:cxn ang="0">
                <a:pos x="0" y="46"/>
              </a:cxn>
              <a:cxn ang="0">
                <a:pos x="0" y="37"/>
              </a:cxn>
              <a:cxn ang="0">
                <a:pos x="2" y="28"/>
              </a:cxn>
              <a:cxn ang="0">
                <a:pos x="7" y="21"/>
              </a:cxn>
              <a:cxn ang="0">
                <a:pos x="14" y="14"/>
              </a:cxn>
              <a:cxn ang="0">
                <a:pos x="23" y="8"/>
              </a:cxn>
              <a:cxn ang="0">
                <a:pos x="32" y="5"/>
              </a:cxn>
              <a:cxn ang="0">
                <a:pos x="44" y="1"/>
              </a:cxn>
              <a:cxn ang="0">
                <a:pos x="57" y="0"/>
              </a:cxn>
              <a:cxn ang="0">
                <a:pos x="69" y="1"/>
              </a:cxn>
            </a:cxnLst>
            <a:rect l="0" t="0" r="r" b="b"/>
            <a:pathLst>
              <a:path w="126" h="90">
                <a:moveTo>
                  <a:pt x="69" y="1"/>
                </a:moveTo>
                <a:lnTo>
                  <a:pt x="82" y="4"/>
                </a:lnTo>
                <a:lnTo>
                  <a:pt x="94" y="8"/>
                </a:lnTo>
                <a:lnTo>
                  <a:pt x="103" y="13"/>
                </a:lnTo>
                <a:lnTo>
                  <a:pt x="112" y="20"/>
                </a:lnTo>
                <a:lnTo>
                  <a:pt x="118" y="28"/>
                </a:lnTo>
                <a:lnTo>
                  <a:pt x="123" y="36"/>
                </a:lnTo>
                <a:lnTo>
                  <a:pt x="126" y="44"/>
                </a:lnTo>
                <a:lnTo>
                  <a:pt x="126" y="53"/>
                </a:lnTo>
                <a:lnTo>
                  <a:pt x="124" y="63"/>
                </a:lnTo>
                <a:lnTo>
                  <a:pt x="119" y="71"/>
                </a:lnTo>
                <a:lnTo>
                  <a:pt x="112" y="78"/>
                </a:lnTo>
                <a:lnTo>
                  <a:pt x="104" y="82"/>
                </a:lnTo>
                <a:lnTo>
                  <a:pt x="94" y="87"/>
                </a:lnTo>
                <a:lnTo>
                  <a:pt x="82" y="89"/>
                </a:lnTo>
                <a:lnTo>
                  <a:pt x="69" y="90"/>
                </a:lnTo>
                <a:lnTo>
                  <a:pt x="57" y="89"/>
                </a:lnTo>
                <a:lnTo>
                  <a:pt x="44" y="87"/>
                </a:lnTo>
                <a:lnTo>
                  <a:pt x="32" y="82"/>
                </a:lnTo>
                <a:lnTo>
                  <a:pt x="23" y="78"/>
                </a:lnTo>
                <a:lnTo>
                  <a:pt x="15" y="71"/>
                </a:lnTo>
                <a:lnTo>
                  <a:pt x="8" y="63"/>
                </a:lnTo>
                <a:lnTo>
                  <a:pt x="3" y="55"/>
                </a:lnTo>
                <a:lnTo>
                  <a:pt x="0" y="46"/>
                </a:lnTo>
                <a:lnTo>
                  <a:pt x="0" y="37"/>
                </a:lnTo>
                <a:lnTo>
                  <a:pt x="2" y="28"/>
                </a:lnTo>
                <a:lnTo>
                  <a:pt x="7" y="21"/>
                </a:lnTo>
                <a:lnTo>
                  <a:pt x="14" y="14"/>
                </a:lnTo>
                <a:lnTo>
                  <a:pt x="23" y="8"/>
                </a:lnTo>
                <a:lnTo>
                  <a:pt x="32" y="5"/>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 name="Freeform 2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3" y="0"/>
              </a:cxn>
              <a:cxn ang="0">
                <a:pos x="86" y="4"/>
              </a:cxn>
              <a:cxn ang="0">
                <a:pos x="98" y="8"/>
              </a:cxn>
              <a:cxn ang="0">
                <a:pos x="107" y="14"/>
              </a:cxn>
              <a:cxn ang="0">
                <a:pos x="115" y="21"/>
              </a:cxn>
              <a:cxn ang="0">
                <a:pos x="121" y="28"/>
              </a:cxn>
              <a:cxn ang="0">
                <a:pos x="124" y="36"/>
              </a:cxn>
              <a:cxn ang="0">
                <a:pos x="127" y="44"/>
              </a:cxn>
              <a:cxn ang="0">
                <a:pos x="127" y="53"/>
              </a:cxn>
              <a:cxn ang="0">
                <a:pos x="124" y="63"/>
              </a:cxn>
              <a:cxn ang="0">
                <a:pos x="120" y="70"/>
              </a:cxn>
              <a:cxn ang="0">
                <a:pos x="113" y="77"/>
              </a:cxn>
              <a:cxn ang="0">
                <a:pos x="105" y="82"/>
              </a:cxn>
              <a:cxn ang="0">
                <a:pos x="94" y="86"/>
              </a:cxn>
              <a:cxn ang="0">
                <a:pos x="83" y="88"/>
              </a:cxn>
              <a:cxn ang="0">
                <a:pos x="71" y="89"/>
              </a:cxn>
              <a:cxn ang="0">
                <a:pos x="58" y="88"/>
              </a:cxn>
              <a:cxn ang="0">
                <a:pos x="45" y="86"/>
              </a:cxn>
              <a:cxn ang="0">
                <a:pos x="35" y="83"/>
              </a:cxn>
              <a:cxn ang="0">
                <a:pos x="26" y="80"/>
              </a:cxn>
              <a:cxn ang="0">
                <a:pos x="19" y="74"/>
              </a:cxn>
              <a:cxn ang="0">
                <a:pos x="13" y="68"/>
              </a:cxn>
              <a:cxn ang="0">
                <a:pos x="7" y="61"/>
              </a:cxn>
              <a:cxn ang="0">
                <a:pos x="4" y="53"/>
              </a:cxn>
              <a:cxn ang="0">
                <a:pos x="0" y="45"/>
              </a:cxn>
              <a:cxn ang="0">
                <a:pos x="4" y="43"/>
              </a:cxn>
              <a:cxn ang="0">
                <a:pos x="12" y="38"/>
              </a:cxn>
              <a:cxn ang="0">
                <a:pos x="23" y="31"/>
              </a:cxn>
              <a:cxn ang="0">
                <a:pos x="37" y="22"/>
              </a:cxn>
              <a:cxn ang="0">
                <a:pos x="50" y="14"/>
              </a:cxn>
              <a:cxn ang="0">
                <a:pos x="62" y="7"/>
              </a:cxn>
              <a:cxn ang="0">
                <a:pos x="70" y="2"/>
              </a:cxn>
              <a:cxn ang="0">
                <a:pos x="73" y="0"/>
              </a:cxn>
            </a:cxnLst>
            <a:rect l="0" t="0" r="r" b="b"/>
            <a:pathLst>
              <a:path w="127" h="89">
                <a:moveTo>
                  <a:pt x="73" y="0"/>
                </a:moveTo>
                <a:lnTo>
                  <a:pt x="86" y="4"/>
                </a:lnTo>
                <a:lnTo>
                  <a:pt x="98" y="8"/>
                </a:lnTo>
                <a:lnTo>
                  <a:pt x="107" y="14"/>
                </a:lnTo>
                <a:lnTo>
                  <a:pt x="115" y="21"/>
                </a:lnTo>
                <a:lnTo>
                  <a:pt x="121" y="28"/>
                </a:lnTo>
                <a:lnTo>
                  <a:pt x="124" y="36"/>
                </a:lnTo>
                <a:lnTo>
                  <a:pt x="127" y="44"/>
                </a:lnTo>
                <a:lnTo>
                  <a:pt x="127" y="53"/>
                </a:lnTo>
                <a:lnTo>
                  <a:pt x="124" y="63"/>
                </a:lnTo>
                <a:lnTo>
                  <a:pt x="120" y="70"/>
                </a:lnTo>
                <a:lnTo>
                  <a:pt x="113" y="77"/>
                </a:lnTo>
                <a:lnTo>
                  <a:pt x="105" y="82"/>
                </a:lnTo>
                <a:lnTo>
                  <a:pt x="94" y="86"/>
                </a:lnTo>
                <a:lnTo>
                  <a:pt x="83" y="88"/>
                </a:lnTo>
                <a:lnTo>
                  <a:pt x="71" y="89"/>
                </a:lnTo>
                <a:lnTo>
                  <a:pt x="58" y="88"/>
                </a:lnTo>
                <a:lnTo>
                  <a:pt x="45" y="86"/>
                </a:lnTo>
                <a:lnTo>
                  <a:pt x="35" y="83"/>
                </a:lnTo>
                <a:lnTo>
                  <a:pt x="26" y="80"/>
                </a:lnTo>
                <a:lnTo>
                  <a:pt x="19" y="74"/>
                </a:lnTo>
                <a:lnTo>
                  <a:pt x="13" y="68"/>
                </a:lnTo>
                <a:lnTo>
                  <a:pt x="7" y="61"/>
                </a:lnTo>
                <a:lnTo>
                  <a:pt x="4" y="53"/>
                </a:lnTo>
                <a:lnTo>
                  <a:pt x="0" y="45"/>
                </a:lnTo>
                <a:lnTo>
                  <a:pt x="4" y="43"/>
                </a:lnTo>
                <a:lnTo>
                  <a:pt x="12" y="38"/>
                </a:lnTo>
                <a:lnTo>
                  <a:pt x="23" y="31"/>
                </a:lnTo>
                <a:lnTo>
                  <a:pt x="37" y="22"/>
                </a:lnTo>
                <a:lnTo>
                  <a:pt x="50" y="14"/>
                </a:lnTo>
                <a:lnTo>
                  <a:pt x="62" y="7"/>
                </a:lnTo>
                <a:lnTo>
                  <a:pt x="70" y="2"/>
                </a:lnTo>
                <a:lnTo>
                  <a:pt x="73"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1" name="Freeform 3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1" y="3"/>
              </a:cxn>
              <a:cxn ang="0">
                <a:pos x="93" y="7"/>
              </a:cxn>
              <a:cxn ang="0">
                <a:pos x="103" y="12"/>
              </a:cxn>
              <a:cxn ang="0">
                <a:pos x="112" y="18"/>
              </a:cxn>
              <a:cxn ang="0">
                <a:pos x="118" y="26"/>
              </a:cxn>
              <a:cxn ang="0">
                <a:pos x="123" y="34"/>
              </a:cxn>
              <a:cxn ang="0">
                <a:pos x="127" y="43"/>
              </a:cxn>
              <a:cxn ang="0">
                <a:pos x="127" y="52"/>
              </a:cxn>
              <a:cxn ang="0">
                <a:pos x="124" y="61"/>
              </a:cxn>
              <a:cxn ang="0">
                <a:pos x="120" y="69"/>
              </a:cxn>
              <a:cxn ang="0">
                <a:pos x="113" y="76"/>
              </a:cxn>
              <a:cxn ang="0">
                <a:pos x="103" y="81"/>
              </a:cxn>
              <a:cxn ang="0">
                <a:pos x="93" y="85"/>
              </a:cxn>
              <a:cxn ang="0">
                <a:pos x="83" y="88"/>
              </a:cxn>
              <a:cxn ang="0">
                <a:pos x="70" y="89"/>
              </a:cxn>
              <a:cxn ang="0">
                <a:pos x="57" y="89"/>
              </a:cxn>
              <a:cxn ang="0">
                <a:pos x="44" y="85"/>
              </a:cxn>
              <a:cxn ang="0">
                <a:pos x="33" y="82"/>
              </a:cxn>
              <a:cxn ang="0">
                <a:pos x="24" y="76"/>
              </a:cxn>
              <a:cxn ang="0">
                <a:pos x="15" y="69"/>
              </a:cxn>
              <a:cxn ang="0">
                <a:pos x="8" y="61"/>
              </a:cxn>
              <a:cxn ang="0">
                <a:pos x="4" y="53"/>
              </a:cxn>
              <a:cxn ang="0">
                <a:pos x="0" y="45"/>
              </a:cxn>
              <a:cxn ang="0">
                <a:pos x="0" y="36"/>
              </a:cxn>
              <a:cxn ang="0">
                <a:pos x="3" y="27"/>
              </a:cxn>
              <a:cxn ang="0">
                <a:pos x="7" y="19"/>
              </a:cxn>
              <a:cxn ang="0">
                <a:pos x="14" y="12"/>
              </a:cxn>
              <a:cxn ang="0">
                <a:pos x="22" y="7"/>
              </a:cxn>
              <a:cxn ang="0">
                <a:pos x="33" y="3"/>
              </a:cxn>
              <a:cxn ang="0">
                <a:pos x="44" y="1"/>
              </a:cxn>
              <a:cxn ang="0">
                <a:pos x="56" y="0"/>
              </a:cxn>
              <a:cxn ang="0">
                <a:pos x="69" y="0"/>
              </a:cxn>
            </a:cxnLst>
            <a:rect l="0" t="0" r="r" b="b"/>
            <a:pathLst>
              <a:path w="127" h="89">
                <a:moveTo>
                  <a:pt x="69" y="0"/>
                </a:moveTo>
                <a:lnTo>
                  <a:pt x="81" y="3"/>
                </a:lnTo>
                <a:lnTo>
                  <a:pt x="93" y="7"/>
                </a:lnTo>
                <a:lnTo>
                  <a:pt x="103" y="12"/>
                </a:lnTo>
                <a:lnTo>
                  <a:pt x="112" y="18"/>
                </a:lnTo>
                <a:lnTo>
                  <a:pt x="118" y="26"/>
                </a:lnTo>
                <a:lnTo>
                  <a:pt x="123" y="34"/>
                </a:lnTo>
                <a:lnTo>
                  <a:pt x="127" y="43"/>
                </a:lnTo>
                <a:lnTo>
                  <a:pt x="127" y="52"/>
                </a:lnTo>
                <a:lnTo>
                  <a:pt x="124" y="61"/>
                </a:lnTo>
                <a:lnTo>
                  <a:pt x="120" y="69"/>
                </a:lnTo>
                <a:lnTo>
                  <a:pt x="113" y="76"/>
                </a:lnTo>
                <a:lnTo>
                  <a:pt x="103" y="81"/>
                </a:lnTo>
                <a:lnTo>
                  <a:pt x="93" y="85"/>
                </a:lnTo>
                <a:lnTo>
                  <a:pt x="83" y="88"/>
                </a:lnTo>
                <a:lnTo>
                  <a:pt x="70" y="89"/>
                </a:lnTo>
                <a:lnTo>
                  <a:pt x="57" y="89"/>
                </a:lnTo>
                <a:lnTo>
                  <a:pt x="44" y="85"/>
                </a:lnTo>
                <a:lnTo>
                  <a:pt x="33" y="82"/>
                </a:lnTo>
                <a:lnTo>
                  <a:pt x="24" y="76"/>
                </a:lnTo>
                <a:lnTo>
                  <a:pt x="15" y="69"/>
                </a:lnTo>
                <a:lnTo>
                  <a:pt x="8" y="61"/>
                </a:lnTo>
                <a:lnTo>
                  <a:pt x="4" y="53"/>
                </a:lnTo>
                <a:lnTo>
                  <a:pt x="0" y="45"/>
                </a:lnTo>
                <a:lnTo>
                  <a:pt x="0" y="36"/>
                </a:lnTo>
                <a:lnTo>
                  <a:pt x="3" y="27"/>
                </a:lnTo>
                <a:lnTo>
                  <a:pt x="7" y="19"/>
                </a:lnTo>
                <a:lnTo>
                  <a:pt x="14" y="12"/>
                </a:lnTo>
                <a:lnTo>
                  <a:pt x="22" y="7"/>
                </a:lnTo>
                <a:lnTo>
                  <a:pt x="33" y="3"/>
                </a:lnTo>
                <a:lnTo>
                  <a:pt x="44" y="1"/>
                </a:lnTo>
                <a:lnTo>
                  <a:pt x="56" y="0"/>
                </a:lnTo>
                <a:lnTo>
                  <a:pt x="69"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2" name="Freeform 3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2" y="8"/>
              </a:cxn>
              <a:cxn ang="0">
                <a:pos x="103" y="12"/>
              </a:cxn>
              <a:cxn ang="0">
                <a:pos x="111" y="19"/>
              </a:cxn>
              <a:cxn ang="0">
                <a:pos x="118" y="27"/>
              </a:cxn>
              <a:cxn ang="0">
                <a:pos x="124" y="35"/>
              </a:cxn>
              <a:cxn ang="0">
                <a:pos x="126" y="44"/>
              </a:cxn>
              <a:cxn ang="0">
                <a:pos x="126" y="53"/>
              </a:cxn>
              <a:cxn ang="0">
                <a:pos x="124" y="62"/>
              </a:cxn>
              <a:cxn ang="0">
                <a:pos x="119" y="69"/>
              </a:cxn>
              <a:cxn ang="0">
                <a:pos x="112" y="76"/>
              </a:cxn>
              <a:cxn ang="0">
                <a:pos x="103" y="82"/>
              </a:cxn>
              <a:cxn ang="0">
                <a:pos x="92" y="85"/>
              </a:cxn>
              <a:cxn ang="0">
                <a:pos x="82" y="89"/>
              </a:cxn>
              <a:cxn ang="0">
                <a:pos x="69" y="90"/>
              </a:cxn>
              <a:cxn ang="0">
                <a:pos x="56" y="89"/>
              </a:cxn>
              <a:cxn ang="0">
                <a:pos x="44" y="86"/>
              </a:cxn>
              <a:cxn ang="0">
                <a:pos x="32" y="82"/>
              </a:cxn>
              <a:cxn ang="0">
                <a:pos x="23" y="77"/>
              </a:cxn>
              <a:cxn ang="0">
                <a:pos x="14" y="70"/>
              </a:cxn>
              <a:cxn ang="0">
                <a:pos x="7" y="62"/>
              </a:cxn>
              <a:cxn ang="0">
                <a:pos x="2" y="54"/>
              </a:cxn>
              <a:cxn ang="0">
                <a:pos x="0" y="46"/>
              </a:cxn>
              <a:cxn ang="0">
                <a:pos x="0" y="37"/>
              </a:cxn>
              <a:cxn ang="0">
                <a:pos x="2" y="27"/>
              </a:cxn>
              <a:cxn ang="0">
                <a:pos x="7" y="19"/>
              </a:cxn>
              <a:cxn ang="0">
                <a:pos x="14" y="12"/>
              </a:cxn>
              <a:cxn ang="0">
                <a:pos x="22" y="8"/>
              </a:cxn>
              <a:cxn ang="0">
                <a:pos x="32" y="3"/>
              </a:cxn>
              <a:cxn ang="0">
                <a:pos x="44" y="1"/>
              </a:cxn>
              <a:cxn ang="0">
                <a:pos x="55" y="0"/>
              </a:cxn>
              <a:cxn ang="0">
                <a:pos x="68" y="1"/>
              </a:cxn>
            </a:cxnLst>
            <a:rect l="0" t="0" r="r" b="b"/>
            <a:pathLst>
              <a:path w="126" h="90">
                <a:moveTo>
                  <a:pt x="68" y="1"/>
                </a:moveTo>
                <a:lnTo>
                  <a:pt x="81" y="3"/>
                </a:lnTo>
                <a:lnTo>
                  <a:pt x="92" y="8"/>
                </a:lnTo>
                <a:lnTo>
                  <a:pt x="103" y="12"/>
                </a:lnTo>
                <a:lnTo>
                  <a:pt x="111" y="19"/>
                </a:lnTo>
                <a:lnTo>
                  <a:pt x="118" y="27"/>
                </a:lnTo>
                <a:lnTo>
                  <a:pt x="124" y="35"/>
                </a:lnTo>
                <a:lnTo>
                  <a:pt x="126" y="44"/>
                </a:lnTo>
                <a:lnTo>
                  <a:pt x="126" y="53"/>
                </a:lnTo>
                <a:lnTo>
                  <a:pt x="124" y="62"/>
                </a:lnTo>
                <a:lnTo>
                  <a:pt x="119" y="69"/>
                </a:lnTo>
                <a:lnTo>
                  <a:pt x="112" y="76"/>
                </a:lnTo>
                <a:lnTo>
                  <a:pt x="103" y="82"/>
                </a:lnTo>
                <a:lnTo>
                  <a:pt x="92" y="85"/>
                </a:lnTo>
                <a:lnTo>
                  <a:pt x="82" y="89"/>
                </a:lnTo>
                <a:lnTo>
                  <a:pt x="69" y="90"/>
                </a:lnTo>
                <a:lnTo>
                  <a:pt x="56" y="89"/>
                </a:lnTo>
                <a:lnTo>
                  <a:pt x="44" y="86"/>
                </a:lnTo>
                <a:lnTo>
                  <a:pt x="32" y="82"/>
                </a:lnTo>
                <a:lnTo>
                  <a:pt x="23" y="77"/>
                </a:lnTo>
                <a:lnTo>
                  <a:pt x="14" y="70"/>
                </a:lnTo>
                <a:lnTo>
                  <a:pt x="7" y="62"/>
                </a:lnTo>
                <a:lnTo>
                  <a:pt x="2" y="54"/>
                </a:lnTo>
                <a:lnTo>
                  <a:pt x="0" y="46"/>
                </a:lnTo>
                <a:lnTo>
                  <a:pt x="0" y="37"/>
                </a:lnTo>
                <a:lnTo>
                  <a:pt x="2" y="27"/>
                </a:lnTo>
                <a:lnTo>
                  <a:pt x="7" y="19"/>
                </a:lnTo>
                <a:lnTo>
                  <a:pt x="14" y="12"/>
                </a:lnTo>
                <a:lnTo>
                  <a:pt x="22" y="8"/>
                </a:lnTo>
                <a:lnTo>
                  <a:pt x="32" y="3"/>
                </a:lnTo>
                <a:lnTo>
                  <a:pt x="44" y="1"/>
                </a:lnTo>
                <a:lnTo>
                  <a:pt x="55" y="0"/>
                </a:lnTo>
                <a:lnTo>
                  <a:pt x="68"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3" name="Freeform 3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3" y="7"/>
              </a:cxn>
              <a:cxn ang="0">
                <a:pos x="103" y="13"/>
              </a:cxn>
              <a:cxn ang="0">
                <a:pos x="112" y="19"/>
              </a:cxn>
              <a:cxn ang="0">
                <a:pos x="118" y="27"/>
              </a:cxn>
              <a:cxn ang="0">
                <a:pos x="122" y="35"/>
              </a:cxn>
              <a:cxn ang="0">
                <a:pos x="126" y="44"/>
              </a:cxn>
              <a:cxn ang="0">
                <a:pos x="126" y="53"/>
              </a:cxn>
              <a:cxn ang="0">
                <a:pos x="124" y="62"/>
              </a:cxn>
              <a:cxn ang="0">
                <a:pos x="119" y="70"/>
              </a:cxn>
              <a:cxn ang="0">
                <a:pos x="112" y="77"/>
              </a:cxn>
              <a:cxn ang="0">
                <a:pos x="104" y="81"/>
              </a:cxn>
              <a:cxn ang="0">
                <a:pos x="93" y="86"/>
              </a:cxn>
              <a:cxn ang="0">
                <a:pos x="82" y="88"/>
              </a:cxn>
              <a:cxn ang="0">
                <a:pos x="70" y="89"/>
              </a:cxn>
              <a:cxn ang="0">
                <a:pos x="58" y="89"/>
              </a:cxn>
              <a:cxn ang="0">
                <a:pos x="45" y="86"/>
              </a:cxn>
              <a:cxn ang="0">
                <a:pos x="33" y="82"/>
              </a:cxn>
              <a:cxn ang="0">
                <a:pos x="23" y="77"/>
              </a:cxn>
              <a:cxn ang="0">
                <a:pos x="15" y="70"/>
              </a:cxn>
              <a:cxn ang="0">
                <a:pos x="8" y="63"/>
              </a:cxn>
              <a:cxn ang="0">
                <a:pos x="3" y="55"/>
              </a:cxn>
              <a:cxn ang="0">
                <a:pos x="0" y="45"/>
              </a:cxn>
              <a:cxn ang="0">
                <a:pos x="0" y="37"/>
              </a:cxn>
              <a:cxn ang="0">
                <a:pos x="2" y="28"/>
              </a:cxn>
              <a:cxn ang="0">
                <a:pos x="7" y="20"/>
              </a:cxn>
              <a:cxn ang="0">
                <a:pos x="14" y="13"/>
              </a:cxn>
              <a:cxn ang="0">
                <a:pos x="23" y="7"/>
              </a:cxn>
              <a:cxn ang="0">
                <a:pos x="33" y="4"/>
              </a:cxn>
              <a:cxn ang="0">
                <a:pos x="44" y="1"/>
              </a:cxn>
              <a:cxn ang="0">
                <a:pos x="56" y="0"/>
              </a:cxn>
              <a:cxn ang="0">
                <a:pos x="69" y="1"/>
              </a:cxn>
            </a:cxnLst>
            <a:rect l="0" t="0" r="r" b="b"/>
            <a:pathLst>
              <a:path w="126" h="89">
                <a:moveTo>
                  <a:pt x="69" y="1"/>
                </a:moveTo>
                <a:lnTo>
                  <a:pt x="82" y="4"/>
                </a:lnTo>
                <a:lnTo>
                  <a:pt x="93" y="7"/>
                </a:lnTo>
                <a:lnTo>
                  <a:pt x="103" y="13"/>
                </a:lnTo>
                <a:lnTo>
                  <a:pt x="112" y="19"/>
                </a:lnTo>
                <a:lnTo>
                  <a:pt x="118" y="27"/>
                </a:lnTo>
                <a:lnTo>
                  <a:pt x="122" y="35"/>
                </a:lnTo>
                <a:lnTo>
                  <a:pt x="126" y="44"/>
                </a:lnTo>
                <a:lnTo>
                  <a:pt x="126" y="53"/>
                </a:lnTo>
                <a:lnTo>
                  <a:pt x="124" y="62"/>
                </a:lnTo>
                <a:lnTo>
                  <a:pt x="119" y="70"/>
                </a:lnTo>
                <a:lnTo>
                  <a:pt x="112" y="77"/>
                </a:lnTo>
                <a:lnTo>
                  <a:pt x="104" y="81"/>
                </a:lnTo>
                <a:lnTo>
                  <a:pt x="93" y="86"/>
                </a:lnTo>
                <a:lnTo>
                  <a:pt x="82" y="88"/>
                </a:lnTo>
                <a:lnTo>
                  <a:pt x="70" y="89"/>
                </a:lnTo>
                <a:lnTo>
                  <a:pt x="58" y="89"/>
                </a:lnTo>
                <a:lnTo>
                  <a:pt x="45" y="86"/>
                </a:lnTo>
                <a:lnTo>
                  <a:pt x="33" y="82"/>
                </a:lnTo>
                <a:lnTo>
                  <a:pt x="23" y="77"/>
                </a:lnTo>
                <a:lnTo>
                  <a:pt x="15" y="70"/>
                </a:lnTo>
                <a:lnTo>
                  <a:pt x="8" y="63"/>
                </a:lnTo>
                <a:lnTo>
                  <a:pt x="3" y="55"/>
                </a:lnTo>
                <a:lnTo>
                  <a:pt x="0" y="45"/>
                </a:lnTo>
                <a:lnTo>
                  <a:pt x="0" y="37"/>
                </a:lnTo>
                <a:lnTo>
                  <a:pt x="2" y="28"/>
                </a:lnTo>
                <a:lnTo>
                  <a:pt x="7" y="20"/>
                </a:lnTo>
                <a:lnTo>
                  <a:pt x="14" y="13"/>
                </a:lnTo>
                <a:lnTo>
                  <a:pt x="23" y="7"/>
                </a:lnTo>
                <a:lnTo>
                  <a:pt x="33" y="4"/>
                </a:lnTo>
                <a:lnTo>
                  <a:pt x="44" y="1"/>
                </a:lnTo>
                <a:lnTo>
                  <a:pt x="56" y="0"/>
                </a:lnTo>
                <a:lnTo>
                  <a:pt x="69"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4" name="Freeform 3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0"/>
              </a:cxn>
              <a:cxn ang="0">
                <a:pos x="80" y="2"/>
              </a:cxn>
              <a:cxn ang="0">
                <a:pos x="92" y="6"/>
              </a:cxn>
              <a:cxn ang="0">
                <a:pos x="101" y="12"/>
              </a:cxn>
              <a:cxn ang="0">
                <a:pos x="109" y="19"/>
              </a:cxn>
              <a:cxn ang="0">
                <a:pos x="116" y="26"/>
              </a:cxn>
              <a:cxn ang="0">
                <a:pos x="121" y="35"/>
              </a:cxn>
              <a:cxn ang="0">
                <a:pos x="123" y="43"/>
              </a:cxn>
              <a:cxn ang="0">
                <a:pos x="123" y="52"/>
              </a:cxn>
              <a:cxn ang="0">
                <a:pos x="121" y="62"/>
              </a:cxn>
              <a:cxn ang="0">
                <a:pos x="116" y="68"/>
              </a:cxn>
              <a:cxn ang="0">
                <a:pos x="109" y="75"/>
              </a:cxn>
              <a:cxn ang="0">
                <a:pos x="101" y="81"/>
              </a:cxn>
              <a:cxn ang="0">
                <a:pos x="92" y="85"/>
              </a:cxn>
              <a:cxn ang="0">
                <a:pos x="80" y="88"/>
              </a:cxn>
              <a:cxn ang="0">
                <a:pos x="69" y="89"/>
              </a:cxn>
              <a:cxn ang="0">
                <a:pos x="56" y="88"/>
              </a:cxn>
              <a:cxn ang="0">
                <a:pos x="43" y="86"/>
              </a:cxn>
              <a:cxn ang="0">
                <a:pos x="33" y="81"/>
              </a:cxn>
              <a:cxn ang="0">
                <a:pos x="22" y="77"/>
              </a:cxn>
              <a:cxn ang="0">
                <a:pos x="14" y="70"/>
              </a:cxn>
              <a:cxn ang="0">
                <a:pos x="7" y="62"/>
              </a:cxn>
              <a:cxn ang="0">
                <a:pos x="2" y="53"/>
              </a:cxn>
              <a:cxn ang="0">
                <a:pos x="0" y="45"/>
              </a:cxn>
              <a:cxn ang="0">
                <a:pos x="0" y="36"/>
              </a:cxn>
              <a:cxn ang="0">
                <a:pos x="2" y="28"/>
              </a:cxn>
              <a:cxn ang="0">
                <a:pos x="8" y="20"/>
              </a:cxn>
              <a:cxn ang="0">
                <a:pos x="16" y="13"/>
              </a:cxn>
              <a:cxn ang="0">
                <a:pos x="26" y="8"/>
              </a:cxn>
              <a:cxn ang="0">
                <a:pos x="36" y="4"/>
              </a:cxn>
              <a:cxn ang="0">
                <a:pos x="46" y="1"/>
              </a:cxn>
              <a:cxn ang="0">
                <a:pos x="58" y="0"/>
              </a:cxn>
              <a:cxn ang="0">
                <a:pos x="67" y="0"/>
              </a:cxn>
            </a:cxnLst>
            <a:rect l="0" t="0" r="r" b="b"/>
            <a:pathLst>
              <a:path w="123" h="89">
                <a:moveTo>
                  <a:pt x="67" y="0"/>
                </a:moveTo>
                <a:lnTo>
                  <a:pt x="80" y="2"/>
                </a:lnTo>
                <a:lnTo>
                  <a:pt x="92" y="6"/>
                </a:lnTo>
                <a:lnTo>
                  <a:pt x="101" y="12"/>
                </a:lnTo>
                <a:lnTo>
                  <a:pt x="109" y="19"/>
                </a:lnTo>
                <a:lnTo>
                  <a:pt x="116" y="26"/>
                </a:lnTo>
                <a:lnTo>
                  <a:pt x="121" y="35"/>
                </a:lnTo>
                <a:lnTo>
                  <a:pt x="123" y="43"/>
                </a:lnTo>
                <a:lnTo>
                  <a:pt x="123" y="52"/>
                </a:lnTo>
                <a:lnTo>
                  <a:pt x="121" y="62"/>
                </a:lnTo>
                <a:lnTo>
                  <a:pt x="116" y="68"/>
                </a:lnTo>
                <a:lnTo>
                  <a:pt x="109" y="75"/>
                </a:lnTo>
                <a:lnTo>
                  <a:pt x="101" y="81"/>
                </a:lnTo>
                <a:lnTo>
                  <a:pt x="92" y="85"/>
                </a:lnTo>
                <a:lnTo>
                  <a:pt x="80" y="88"/>
                </a:lnTo>
                <a:lnTo>
                  <a:pt x="69" y="89"/>
                </a:lnTo>
                <a:lnTo>
                  <a:pt x="56" y="88"/>
                </a:lnTo>
                <a:lnTo>
                  <a:pt x="43" y="86"/>
                </a:lnTo>
                <a:lnTo>
                  <a:pt x="33" y="81"/>
                </a:lnTo>
                <a:lnTo>
                  <a:pt x="22" y="77"/>
                </a:lnTo>
                <a:lnTo>
                  <a:pt x="14" y="70"/>
                </a:lnTo>
                <a:lnTo>
                  <a:pt x="7" y="62"/>
                </a:lnTo>
                <a:lnTo>
                  <a:pt x="2" y="53"/>
                </a:lnTo>
                <a:lnTo>
                  <a:pt x="0" y="45"/>
                </a:lnTo>
                <a:lnTo>
                  <a:pt x="0" y="36"/>
                </a:lnTo>
                <a:lnTo>
                  <a:pt x="2" y="28"/>
                </a:lnTo>
                <a:lnTo>
                  <a:pt x="8" y="20"/>
                </a:lnTo>
                <a:lnTo>
                  <a:pt x="16" y="13"/>
                </a:lnTo>
                <a:lnTo>
                  <a:pt x="26" y="8"/>
                </a:lnTo>
                <a:lnTo>
                  <a:pt x="36" y="4"/>
                </a:lnTo>
                <a:lnTo>
                  <a:pt x="46" y="1"/>
                </a:lnTo>
                <a:lnTo>
                  <a:pt x="58" y="0"/>
                </a:lnTo>
                <a:lnTo>
                  <a:pt x="6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5" name="Freeform 3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3"/>
              </a:cxn>
              <a:cxn ang="0">
                <a:pos x="80" y="0"/>
              </a:cxn>
              <a:cxn ang="0">
                <a:pos x="90" y="2"/>
              </a:cxn>
              <a:cxn ang="0">
                <a:pos x="101" y="7"/>
              </a:cxn>
              <a:cxn ang="0">
                <a:pos x="110" y="14"/>
              </a:cxn>
              <a:cxn ang="0">
                <a:pos x="117" y="25"/>
              </a:cxn>
              <a:cxn ang="0">
                <a:pos x="123" y="35"/>
              </a:cxn>
              <a:cxn ang="0">
                <a:pos x="125" y="46"/>
              </a:cxn>
              <a:cxn ang="0">
                <a:pos x="125" y="55"/>
              </a:cxn>
              <a:cxn ang="0">
                <a:pos x="123" y="63"/>
              </a:cxn>
              <a:cxn ang="0">
                <a:pos x="117" y="71"/>
              </a:cxn>
              <a:cxn ang="0">
                <a:pos x="110" y="78"/>
              </a:cxn>
              <a:cxn ang="0">
                <a:pos x="102" y="83"/>
              </a:cxn>
              <a:cxn ang="0">
                <a:pos x="91" y="87"/>
              </a:cxn>
              <a:cxn ang="0">
                <a:pos x="80" y="90"/>
              </a:cxn>
              <a:cxn ang="0">
                <a:pos x="68" y="91"/>
              </a:cxn>
              <a:cxn ang="0">
                <a:pos x="55" y="91"/>
              </a:cxn>
              <a:cxn ang="0">
                <a:pos x="43" y="88"/>
              </a:cxn>
              <a:cxn ang="0">
                <a:pos x="31" y="84"/>
              </a:cxn>
              <a:cxn ang="0">
                <a:pos x="22" y="78"/>
              </a:cxn>
              <a:cxn ang="0">
                <a:pos x="14" y="71"/>
              </a:cxn>
              <a:cxn ang="0">
                <a:pos x="7" y="64"/>
              </a:cxn>
              <a:cxn ang="0">
                <a:pos x="2" y="55"/>
              </a:cxn>
              <a:cxn ang="0">
                <a:pos x="0" y="47"/>
              </a:cxn>
              <a:cxn ang="0">
                <a:pos x="0" y="37"/>
              </a:cxn>
              <a:cxn ang="0">
                <a:pos x="2" y="29"/>
              </a:cxn>
              <a:cxn ang="0">
                <a:pos x="6" y="25"/>
              </a:cxn>
              <a:cxn ang="0">
                <a:pos x="11" y="20"/>
              </a:cxn>
              <a:cxn ang="0">
                <a:pos x="18" y="17"/>
              </a:cxn>
              <a:cxn ang="0">
                <a:pos x="28" y="13"/>
              </a:cxn>
              <a:cxn ang="0">
                <a:pos x="39" y="11"/>
              </a:cxn>
              <a:cxn ang="0">
                <a:pos x="52" y="7"/>
              </a:cxn>
              <a:cxn ang="0">
                <a:pos x="67" y="3"/>
              </a:cxn>
            </a:cxnLst>
            <a:rect l="0" t="0" r="r" b="b"/>
            <a:pathLst>
              <a:path w="125" h="91">
                <a:moveTo>
                  <a:pt x="67" y="3"/>
                </a:moveTo>
                <a:lnTo>
                  <a:pt x="80" y="0"/>
                </a:lnTo>
                <a:lnTo>
                  <a:pt x="90" y="2"/>
                </a:lnTo>
                <a:lnTo>
                  <a:pt x="101" y="7"/>
                </a:lnTo>
                <a:lnTo>
                  <a:pt x="110" y="14"/>
                </a:lnTo>
                <a:lnTo>
                  <a:pt x="117" y="25"/>
                </a:lnTo>
                <a:lnTo>
                  <a:pt x="123" y="35"/>
                </a:lnTo>
                <a:lnTo>
                  <a:pt x="125" y="46"/>
                </a:lnTo>
                <a:lnTo>
                  <a:pt x="125" y="55"/>
                </a:lnTo>
                <a:lnTo>
                  <a:pt x="123" y="63"/>
                </a:lnTo>
                <a:lnTo>
                  <a:pt x="117" y="71"/>
                </a:lnTo>
                <a:lnTo>
                  <a:pt x="110" y="78"/>
                </a:lnTo>
                <a:lnTo>
                  <a:pt x="102" y="83"/>
                </a:lnTo>
                <a:lnTo>
                  <a:pt x="91" y="87"/>
                </a:lnTo>
                <a:lnTo>
                  <a:pt x="80" y="90"/>
                </a:lnTo>
                <a:lnTo>
                  <a:pt x="68" y="91"/>
                </a:lnTo>
                <a:lnTo>
                  <a:pt x="55" y="91"/>
                </a:lnTo>
                <a:lnTo>
                  <a:pt x="43" y="88"/>
                </a:lnTo>
                <a:lnTo>
                  <a:pt x="31" y="84"/>
                </a:lnTo>
                <a:lnTo>
                  <a:pt x="22" y="78"/>
                </a:lnTo>
                <a:lnTo>
                  <a:pt x="14" y="71"/>
                </a:lnTo>
                <a:lnTo>
                  <a:pt x="7" y="64"/>
                </a:lnTo>
                <a:lnTo>
                  <a:pt x="2" y="55"/>
                </a:lnTo>
                <a:lnTo>
                  <a:pt x="0" y="47"/>
                </a:lnTo>
                <a:lnTo>
                  <a:pt x="0" y="37"/>
                </a:lnTo>
                <a:lnTo>
                  <a:pt x="2" y="29"/>
                </a:lnTo>
                <a:lnTo>
                  <a:pt x="6" y="25"/>
                </a:lnTo>
                <a:lnTo>
                  <a:pt x="11" y="20"/>
                </a:lnTo>
                <a:lnTo>
                  <a:pt x="18" y="17"/>
                </a:lnTo>
                <a:lnTo>
                  <a:pt x="28" y="13"/>
                </a:lnTo>
                <a:lnTo>
                  <a:pt x="39" y="11"/>
                </a:lnTo>
                <a:lnTo>
                  <a:pt x="52" y="7"/>
                </a:lnTo>
                <a:lnTo>
                  <a:pt x="67" y="3"/>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6" name="Freeform 3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7" y="0"/>
              </a:cxn>
              <a:cxn ang="0">
                <a:pos x="88" y="5"/>
              </a:cxn>
              <a:cxn ang="0">
                <a:pos x="99" y="10"/>
              </a:cxn>
              <a:cxn ang="0">
                <a:pos x="109" y="14"/>
              </a:cxn>
              <a:cxn ang="0">
                <a:pos x="117" y="19"/>
              </a:cxn>
              <a:cxn ang="0">
                <a:pos x="123" y="25"/>
              </a:cxn>
              <a:cxn ang="0">
                <a:pos x="128" y="30"/>
              </a:cxn>
              <a:cxn ang="0">
                <a:pos x="130" y="37"/>
              </a:cxn>
              <a:cxn ang="0">
                <a:pos x="130" y="47"/>
              </a:cxn>
              <a:cxn ang="0">
                <a:pos x="128" y="55"/>
              </a:cxn>
              <a:cxn ang="0">
                <a:pos x="123" y="63"/>
              </a:cxn>
              <a:cxn ang="0">
                <a:pos x="116" y="70"/>
              </a:cxn>
              <a:cxn ang="0">
                <a:pos x="108" y="74"/>
              </a:cxn>
              <a:cxn ang="0">
                <a:pos x="98" y="79"/>
              </a:cxn>
              <a:cxn ang="0">
                <a:pos x="86" y="81"/>
              </a:cxn>
              <a:cxn ang="0">
                <a:pos x="73" y="83"/>
              </a:cxn>
              <a:cxn ang="0">
                <a:pos x="61" y="83"/>
              </a:cxn>
              <a:cxn ang="0">
                <a:pos x="48" y="79"/>
              </a:cxn>
              <a:cxn ang="0">
                <a:pos x="34" y="74"/>
              </a:cxn>
              <a:cxn ang="0">
                <a:pos x="22" y="68"/>
              </a:cxn>
              <a:cxn ang="0">
                <a:pos x="12" y="59"/>
              </a:cxn>
              <a:cxn ang="0">
                <a:pos x="5" y="51"/>
              </a:cxn>
              <a:cxn ang="0">
                <a:pos x="0" y="43"/>
              </a:cxn>
              <a:cxn ang="0">
                <a:pos x="0" y="36"/>
              </a:cxn>
              <a:cxn ang="0">
                <a:pos x="5" y="30"/>
              </a:cxn>
              <a:cxn ang="0">
                <a:pos x="12" y="26"/>
              </a:cxn>
              <a:cxn ang="0">
                <a:pos x="21" y="20"/>
              </a:cxn>
              <a:cxn ang="0">
                <a:pos x="33" y="15"/>
              </a:cxn>
              <a:cxn ang="0">
                <a:pos x="44" y="10"/>
              </a:cxn>
              <a:cxn ang="0">
                <a:pos x="56" y="6"/>
              </a:cxn>
              <a:cxn ang="0">
                <a:pos x="66" y="3"/>
              </a:cxn>
              <a:cxn ang="0">
                <a:pos x="73" y="0"/>
              </a:cxn>
              <a:cxn ang="0">
                <a:pos x="77" y="0"/>
              </a:cxn>
            </a:cxnLst>
            <a:rect l="0" t="0" r="r" b="b"/>
            <a:pathLst>
              <a:path w="130" h="83">
                <a:moveTo>
                  <a:pt x="77" y="0"/>
                </a:moveTo>
                <a:lnTo>
                  <a:pt x="88" y="5"/>
                </a:lnTo>
                <a:lnTo>
                  <a:pt x="99" y="10"/>
                </a:lnTo>
                <a:lnTo>
                  <a:pt x="109" y="14"/>
                </a:lnTo>
                <a:lnTo>
                  <a:pt x="117" y="19"/>
                </a:lnTo>
                <a:lnTo>
                  <a:pt x="123" y="25"/>
                </a:lnTo>
                <a:lnTo>
                  <a:pt x="128" y="30"/>
                </a:lnTo>
                <a:lnTo>
                  <a:pt x="130" y="37"/>
                </a:lnTo>
                <a:lnTo>
                  <a:pt x="130" y="47"/>
                </a:lnTo>
                <a:lnTo>
                  <a:pt x="128" y="55"/>
                </a:lnTo>
                <a:lnTo>
                  <a:pt x="123" y="63"/>
                </a:lnTo>
                <a:lnTo>
                  <a:pt x="116" y="70"/>
                </a:lnTo>
                <a:lnTo>
                  <a:pt x="108" y="74"/>
                </a:lnTo>
                <a:lnTo>
                  <a:pt x="98" y="79"/>
                </a:lnTo>
                <a:lnTo>
                  <a:pt x="86" y="81"/>
                </a:lnTo>
                <a:lnTo>
                  <a:pt x="73" y="83"/>
                </a:lnTo>
                <a:lnTo>
                  <a:pt x="61" y="83"/>
                </a:lnTo>
                <a:lnTo>
                  <a:pt x="48" y="79"/>
                </a:lnTo>
                <a:lnTo>
                  <a:pt x="34" y="74"/>
                </a:lnTo>
                <a:lnTo>
                  <a:pt x="22" y="68"/>
                </a:lnTo>
                <a:lnTo>
                  <a:pt x="12" y="59"/>
                </a:lnTo>
                <a:lnTo>
                  <a:pt x="5" y="51"/>
                </a:lnTo>
                <a:lnTo>
                  <a:pt x="0" y="43"/>
                </a:lnTo>
                <a:lnTo>
                  <a:pt x="0" y="36"/>
                </a:lnTo>
                <a:lnTo>
                  <a:pt x="5" y="30"/>
                </a:lnTo>
                <a:lnTo>
                  <a:pt x="12" y="26"/>
                </a:lnTo>
                <a:lnTo>
                  <a:pt x="21" y="20"/>
                </a:lnTo>
                <a:lnTo>
                  <a:pt x="33" y="15"/>
                </a:lnTo>
                <a:lnTo>
                  <a:pt x="44" y="10"/>
                </a:lnTo>
                <a:lnTo>
                  <a:pt x="56" y="6"/>
                </a:lnTo>
                <a:lnTo>
                  <a:pt x="66" y="3"/>
                </a:lnTo>
                <a:lnTo>
                  <a:pt x="73" y="0"/>
                </a:lnTo>
                <a:lnTo>
                  <a:pt x="7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7" name="Freeform 3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25" y="9"/>
              </a:cxn>
              <a:cxn ang="0">
                <a:pos x="124" y="473"/>
              </a:cxn>
              <a:cxn ang="0">
                <a:pos x="21" y="507"/>
              </a:cxn>
              <a:cxn ang="0">
                <a:pos x="21" y="313"/>
              </a:cxn>
              <a:cxn ang="0">
                <a:pos x="19" y="310"/>
              </a:cxn>
              <a:cxn ang="0">
                <a:pos x="17" y="303"/>
              </a:cxn>
              <a:cxn ang="0">
                <a:pos x="10" y="294"/>
              </a:cxn>
              <a:cxn ang="0">
                <a:pos x="0" y="285"/>
              </a:cxn>
              <a:cxn ang="0">
                <a:pos x="0" y="0"/>
              </a:cxn>
              <a:cxn ang="0">
                <a:pos x="2" y="3"/>
              </a:cxn>
              <a:cxn ang="0">
                <a:pos x="7" y="10"/>
              </a:cxn>
              <a:cxn ang="0">
                <a:pos x="16" y="20"/>
              </a:cxn>
              <a:cxn ang="0">
                <a:pos x="30" y="29"/>
              </a:cxn>
              <a:cxn ang="0">
                <a:pos x="46" y="35"/>
              </a:cxn>
              <a:cxn ang="0">
                <a:pos x="68" y="35"/>
              </a:cxn>
              <a:cxn ang="0">
                <a:pos x="95" y="28"/>
              </a:cxn>
              <a:cxn ang="0">
                <a:pos x="125" y="9"/>
              </a:cxn>
            </a:cxnLst>
            <a:rect l="0" t="0" r="r" b="b"/>
            <a:pathLst>
              <a:path w="125" h="507">
                <a:moveTo>
                  <a:pt x="125" y="9"/>
                </a:moveTo>
                <a:lnTo>
                  <a:pt x="124" y="473"/>
                </a:lnTo>
                <a:lnTo>
                  <a:pt x="21" y="507"/>
                </a:lnTo>
                <a:lnTo>
                  <a:pt x="21" y="313"/>
                </a:lnTo>
                <a:lnTo>
                  <a:pt x="19" y="310"/>
                </a:lnTo>
                <a:lnTo>
                  <a:pt x="17" y="303"/>
                </a:lnTo>
                <a:lnTo>
                  <a:pt x="10" y="294"/>
                </a:lnTo>
                <a:lnTo>
                  <a:pt x="0" y="285"/>
                </a:lnTo>
                <a:lnTo>
                  <a:pt x="0" y="0"/>
                </a:lnTo>
                <a:lnTo>
                  <a:pt x="2" y="3"/>
                </a:lnTo>
                <a:lnTo>
                  <a:pt x="7" y="10"/>
                </a:lnTo>
                <a:lnTo>
                  <a:pt x="16" y="20"/>
                </a:lnTo>
                <a:lnTo>
                  <a:pt x="30" y="29"/>
                </a:lnTo>
                <a:lnTo>
                  <a:pt x="46" y="35"/>
                </a:lnTo>
                <a:lnTo>
                  <a:pt x="68" y="35"/>
                </a:lnTo>
                <a:lnTo>
                  <a:pt x="95" y="28"/>
                </a:lnTo>
                <a:lnTo>
                  <a:pt x="125" y="9"/>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8" name="Freeform 3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88" y="225"/>
              </a:cxn>
              <a:cxn ang="0">
                <a:pos x="189" y="226"/>
              </a:cxn>
              <a:cxn ang="0">
                <a:pos x="191" y="228"/>
              </a:cxn>
              <a:cxn ang="0">
                <a:pos x="195" y="232"/>
              </a:cxn>
              <a:cxn ang="0">
                <a:pos x="200" y="235"/>
              </a:cxn>
              <a:cxn ang="0">
                <a:pos x="208" y="241"/>
              </a:cxn>
              <a:cxn ang="0">
                <a:pos x="217" y="246"/>
              </a:cxn>
              <a:cxn ang="0">
                <a:pos x="227" y="251"/>
              </a:cxn>
              <a:cxn ang="0">
                <a:pos x="239" y="256"/>
              </a:cxn>
              <a:cxn ang="0">
                <a:pos x="251" y="259"/>
              </a:cxn>
              <a:cxn ang="0">
                <a:pos x="266" y="263"/>
              </a:cxn>
              <a:cxn ang="0">
                <a:pos x="281" y="265"/>
              </a:cxn>
              <a:cxn ang="0">
                <a:pos x="299" y="265"/>
              </a:cxn>
              <a:cxn ang="0">
                <a:pos x="317" y="264"/>
              </a:cxn>
              <a:cxn ang="0">
                <a:pos x="336" y="261"/>
              </a:cxn>
              <a:cxn ang="0">
                <a:pos x="357" y="255"/>
              </a:cxn>
              <a:cxn ang="0">
                <a:pos x="379" y="247"/>
              </a:cxn>
              <a:cxn ang="0">
                <a:pos x="378" y="247"/>
              </a:cxn>
              <a:cxn ang="0">
                <a:pos x="374" y="249"/>
              </a:cxn>
              <a:cxn ang="0">
                <a:pos x="367" y="250"/>
              </a:cxn>
              <a:cxn ang="0">
                <a:pos x="359" y="253"/>
              </a:cxn>
              <a:cxn ang="0">
                <a:pos x="350" y="255"/>
              </a:cxn>
              <a:cxn ang="0">
                <a:pos x="338" y="257"/>
              </a:cxn>
              <a:cxn ang="0">
                <a:pos x="325" y="258"/>
              </a:cxn>
              <a:cxn ang="0">
                <a:pos x="312" y="259"/>
              </a:cxn>
              <a:cxn ang="0">
                <a:pos x="298" y="259"/>
              </a:cxn>
              <a:cxn ang="0">
                <a:pos x="283" y="257"/>
              </a:cxn>
              <a:cxn ang="0">
                <a:pos x="266" y="254"/>
              </a:cxn>
              <a:cxn ang="0">
                <a:pos x="250" y="249"/>
              </a:cxn>
              <a:cxn ang="0">
                <a:pos x="235" y="241"/>
              </a:cxn>
              <a:cxn ang="0">
                <a:pos x="220" y="232"/>
              </a:cxn>
              <a:cxn ang="0">
                <a:pos x="205" y="219"/>
              </a:cxn>
              <a:cxn ang="0">
                <a:pos x="191" y="203"/>
              </a:cxn>
              <a:cxn ang="0">
                <a:pos x="0" y="0"/>
              </a:cxn>
            </a:cxnLst>
            <a:rect l="0" t="0" r="r" b="b"/>
            <a:pathLst>
              <a:path w="379" h="265">
                <a:moveTo>
                  <a:pt x="0" y="0"/>
                </a:moveTo>
                <a:lnTo>
                  <a:pt x="188" y="225"/>
                </a:lnTo>
                <a:lnTo>
                  <a:pt x="189" y="226"/>
                </a:lnTo>
                <a:lnTo>
                  <a:pt x="191" y="228"/>
                </a:lnTo>
                <a:lnTo>
                  <a:pt x="195" y="232"/>
                </a:lnTo>
                <a:lnTo>
                  <a:pt x="200" y="235"/>
                </a:lnTo>
                <a:lnTo>
                  <a:pt x="208" y="241"/>
                </a:lnTo>
                <a:lnTo>
                  <a:pt x="217" y="246"/>
                </a:lnTo>
                <a:lnTo>
                  <a:pt x="227" y="251"/>
                </a:lnTo>
                <a:lnTo>
                  <a:pt x="239" y="256"/>
                </a:lnTo>
                <a:lnTo>
                  <a:pt x="251" y="259"/>
                </a:lnTo>
                <a:lnTo>
                  <a:pt x="266" y="263"/>
                </a:lnTo>
                <a:lnTo>
                  <a:pt x="281" y="265"/>
                </a:lnTo>
                <a:lnTo>
                  <a:pt x="299" y="265"/>
                </a:lnTo>
                <a:lnTo>
                  <a:pt x="317" y="264"/>
                </a:lnTo>
                <a:lnTo>
                  <a:pt x="336" y="261"/>
                </a:lnTo>
                <a:lnTo>
                  <a:pt x="357" y="255"/>
                </a:lnTo>
                <a:lnTo>
                  <a:pt x="379" y="247"/>
                </a:lnTo>
                <a:lnTo>
                  <a:pt x="378" y="247"/>
                </a:lnTo>
                <a:lnTo>
                  <a:pt x="374" y="249"/>
                </a:lnTo>
                <a:lnTo>
                  <a:pt x="367" y="250"/>
                </a:lnTo>
                <a:lnTo>
                  <a:pt x="359" y="253"/>
                </a:lnTo>
                <a:lnTo>
                  <a:pt x="350" y="255"/>
                </a:lnTo>
                <a:lnTo>
                  <a:pt x="338" y="257"/>
                </a:lnTo>
                <a:lnTo>
                  <a:pt x="325" y="258"/>
                </a:lnTo>
                <a:lnTo>
                  <a:pt x="312" y="259"/>
                </a:lnTo>
                <a:lnTo>
                  <a:pt x="298" y="259"/>
                </a:lnTo>
                <a:lnTo>
                  <a:pt x="283" y="257"/>
                </a:lnTo>
                <a:lnTo>
                  <a:pt x="266" y="254"/>
                </a:lnTo>
                <a:lnTo>
                  <a:pt x="250" y="249"/>
                </a:lnTo>
                <a:lnTo>
                  <a:pt x="235" y="241"/>
                </a:lnTo>
                <a:lnTo>
                  <a:pt x="220" y="232"/>
                </a:lnTo>
                <a:lnTo>
                  <a:pt x="205" y="219"/>
                </a:lnTo>
                <a:lnTo>
                  <a:pt x="191" y="203"/>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9" name="Freeform 3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4"/>
              </a:cxn>
              <a:cxn ang="0">
                <a:pos x="618" y="89"/>
              </a:cxn>
              <a:cxn ang="0">
                <a:pos x="619" y="88"/>
              </a:cxn>
              <a:cxn ang="0">
                <a:pos x="624" y="86"/>
              </a:cxn>
              <a:cxn ang="0">
                <a:pos x="630" y="80"/>
              </a:cxn>
              <a:cxn ang="0">
                <a:pos x="636" y="70"/>
              </a:cxn>
              <a:cxn ang="0">
                <a:pos x="640" y="59"/>
              </a:cxn>
              <a:cxn ang="0">
                <a:pos x="643" y="44"/>
              </a:cxn>
              <a:cxn ang="0">
                <a:pos x="640" y="24"/>
              </a:cxn>
              <a:cxn ang="0">
                <a:pos x="634" y="0"/>
              </a:cxn>
              <a:cxn ang="0">
                <a:pos x="634" y="2"/>
              </a:cxn>
              <a:cxn ang="0">
                <a:pos x="633" y="10"/>
              </a:cxn>
              <a:cxn ang="0">
                <a:pos x="632" y="21"/>
              </a:cxn>
              <a:cxn ang="0">
                <a:pos x="630" y="33"/>
              </a:cxn>
              <a:cxn ang="0">
                <a:pos x="625" y="47"/>
              </a:cxn>
              <a:cxn ang="0">
                <a:pos x="619" y="60"/>
              </a:cxn>
              <a:cxn ang="0">
                <a:pos x="610" y="72"/>
              </a:cxn>
              <a:cxn ang="0">
                <a:pos x="599" y="79"/>
              </a:cxn>
              <a:cxn ang="0">
                <a:pos x="0" y="314"/>
              </a:cxn>
            </a:cxnLst>
            <a:rect l="0" t="0" r="r" b="b"/>
            <a:pathLst>
              <a:path w="643" h="314">
                <a:moveTo>
                  <a:pt x="0" y="314"/>
                </a:moveTo>
                <a:lnTo>
                  <a:pt x="618" y="89"/>
                </a:lnTo>
                <a:lnTo>
                  <a:pt x="619" y="88"/>
                </a:lnTo>
                <a:lnTo>
                  <a:pt x="624" y="86"/>
                </a:lnTo>
                <a:lnTo>
                  <a:pt x="630" y="80"/>
                </a:lnTo>
                <a:lnTo>
                  <a:pt x="636" y="70"/>
                </a:lnTo>
                <a:lnTo>
                  <a:pt x="640" y="59"/>
                </a:lnTo>
                <a:lnTo>
                  <a:pt x="643" y="44"/>
                </a:lnTo>
                <a:lnTo>
                  <a:pt x="640" y="24"/>
                </a:lnTo>
                <a:lnTo>
                  <a:pt x="634" y="0"/>
                </a:lnTo>
                <a:lnTo>
                  <a:pt x="634" y="2"/>
                </a:lnTo>
                <a:lnTo>
                  <a:pt x="633" y="10"/>
                </a:lnTo>
                <a:lnTo>
                  <a:pt x="632" y="21"/>
                </a:lnTo>
                <a:lnTo>
                  <a:pt x="630" y="33"/>
                </a:lnTo>
                <a:lnTo>
                  <a:pt x="625" y="47"/>
                </a:lnTo>
                <a:lnTo>
                  <a:pt x="619" y="60"/>
                </a:lnTo>
                <a:lnTo>
                  <a:pt x="610" y="72"/>
                </a:lnTo>
                <a:lnTo>
                  <a:pt x="599" y="79"/>
                </a:lnTo>
                <a:lnTo>
                  <a:pt x="0" y="3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0" name="Freeform 3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231"/>
              </a:cxn>
              <a:cxn ang="0">
                <a:pos x="0" y="235"/>
              </a:cxn>
              <a:cxn ang="0">
                <a:pos x="613" y="44"/>
              </a:cxn>
              <a:cxn ang="0">
                <a:pos x="616" y="43"/>
              </a:cxn>
              <a:cxn ang="0">
                <a:pos x="619" y="41"/>
              </a:cxn>
              <a:cxn ang="0">
                <a:pos x="626" y="36"/>
              </a:cxn>
              <a:cxn ang="0">
                <a:pos x="634" y="30"/>
              </a:cxn>
              <a:cxn ang="0">
                <a:pos x="641" y="24"/>
              </a:cxn>
              <a:cxn ang="0">
                <a:pos x="648" y="16"/>
              </a:cxn>
              <a:cxn ang="0">
                <a:pos x="651" y="8"/>
              </a:cxn>
              <a:cxn ang="0">
                <a:pos x="654" y="0"/>
              </a:cxn>
              <a:cxn ang="0">
                <a:pos x="654" y="1"/>
              </a:cxn>
              <a:cxn ang="0">
                <a:pos x="653" y="4"/>
              </a:cxn>
              <a:cxn ang="0">
                <a:pos x="650" y="8"/>
              </a:cxn>
              <a:cxn ang="0">
                <a:pos x="646" y="14"/>
              </a:cxn>
              <a:cxn ang="0">
                <a:pos x="639" y="21"/>
              </a:cxn>
              <a:cxn ang="0">
                <a:pos x="629" y="28"/>
              </a:cxn>
              <a:cxn ang="0">
                <a:pos x="617" y="36"/>
              </a:cxn>
              <a:cxn ang="0">
                <a:pos x="600" y="43"/>
              </a:cxn>
              <a:cxn ang="0">
                <a:pos x="3" y="231"/>
              </a:cxn>
            </a:cxnLst>
            <a:rect l="0" t="0" r="r" b="b"/>
            <a:pathLst>
              <a:path w="654" h="235">
                <a:moveTo>
                  <a:pt x="3" y="231"/>
                </a:moveTo>
                <a:lnTo>
                  <a:pt x="0" y="235"/>
                </a:lnTo>
                <a:lnTo>
                  <a:pt x="613" y="44"/>
                </a:lnTo>
                <a:lnTo>
                  <a:pt x="616" y="43"/>
                </a:lnTo>
                <a:lnTo>
                  <a:pt x="619" y="41"/>
                </a:lnTo>
                <a:lnTo>
                  <a:pt x="626" y="36"/>
                </a:lnTo>
                <a:lnTo>
                  <a:pt x="634" y="30"/>
                </a:lnTo>
                <a:lnTo>
                  <a:pt x="641" y="24"/>
                </a:lnTo>
                <a:lnTo>
                  <a:pt x="648" y="16"/>
                </a:lnTo>
                <a:lnTo>
                  <a:pt x="651" y="8"/>
                </a:lnTo>
                <a:lnTo>
                  <a:pt x="654" y="0"/>
                </a:lnTo>
                <a:lnTo>
                  <a:pt x="654" y="1"/>
                </a:lnTo>
                <a:lnTo>
                  <a:pt x="653" y="4"/>
                </a:lnTo>
                <a:lnTo>
                  <a:pt x="650" y="8"/>
                </a:lnTo>
                <a:lnTo>
                  <a:pt x="646" y="14"/>
                </a:lnTo>
                <a:lnTo>
                  <a:pt x="639" y="21"/>
                </a:lnTo>
                <a:lnTo>
                  <a:pt x="629" y="28"/>
                </a:lnTo>
                <a:lnTo>
                  <a:pt x="617" y="36"/>
                </a:lnTo>
                <a:lnTo>
                  <a:pt x="600" y="43"/>
                </a:lnTo>
                <a:lnTo>
                  <a:pt x="3" y="23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1" name="Freeform 4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80" y="0"/>
              </a:cxn>
              <a:cxn ang="0">
                <a:pos x="0" y="254"/>
              </a:cxn>
              <a:cxn ang="0">
                <a:pos x="0" y="258"/>
              </a:cxn>
              <a:cxn ang="0">
                <a:pos x="785" y="7"/>
              </a:cxn>
              <a:cxn ang="0">
                <a:pos x="780" y="0"/>
              </a:cxn>
            </a:cxnLst>
            <a:rect l="0" t="0" r="r" b="b"/>
            <a:pathLst>
              <a:path w="785" h="258">
                <a:moveTo>
                  <a:pt x="780" y="0"/>
                </a:moveTo>
                <a:lnTo>
                  <a:pt x="0" y="254"/>
                </a:lnTo>
                <a:lnTo>
                  <a:pt x="0" y="258"/>
                </a:lnTo>
                <a:lnTo>
                  <a:pt x="785" y="7"/>
                </a:lnTo>
                <a:lnTo>
                  <a:pt x="78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2" name="Freeform 4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8"/>
              </a:cxn>
              <a:cxn ang="0">
                <a:pos x="609" y="82"/>
              </a:cxn>
              <a:cxn ang="0">
                <a:pos x="610" y="81"/>
              </a:cxn>
              <a:cxn ang="0">
                <a:pos x="615" y="79"/>
              </a:cxn>
              <a:cxn ang="0">
                <a:pos x="621" y="75"/>
              </a:cxn>
              <a:cxn ang="0">
                <a:pos x="626" y="67"/>
              </a:cxn>
              <a:cxn ang="0">
                <a:pos x="632" y="57"/>
              </a:cxn>
              <a:cxn ang="0">
                <a:pos x="637" y="43"/>
              </a:cxn>
              <a:cxn ang="0">
                <a:pos x="639" y="24"/>
              </a:cxn>
              <a:cxn ang="0">
                <a:pos x="637" y="0"/>
              </a:cxn>
              <a:cxn ang="0">
                <a:pos x="637" y="2"/>
              </a:cxn>
              <a:cxn ang="0">
                <a:pos x="638" y="9"/>
              </a:cxn>
              <a:cxn ang="0">
                <a:pos x="638" y="18"/>
              </a:cxn>
              <a:cxn ang="0">
                <a:pos x="636" y="30"/>
              </a:cxn>
              <a:cxn ang="0">
                <a:pos x="632" y="44"/>
              </a:cxn>
              <a:cxn ang="0">
                <a:pos x="625" y="58"/>
              </a:cxn>
              <a:cxn ang="0">
                <a:pos x="614" y="71"/>
              </a:cxn>
              <a:cxn ang="0">
                <a:pos x="599" y="82"/>
              </a:cxn>
              <a:cxn ang="0">
                <a:pos x="0" y="318"/>
              </a:cxn>
            </a:cxnLst>
            <a:rect l="0" t="0" r="r" b="b"/>
            <a:pathLst>
              <a:path w="639" h="318">
                <a:moveTo>
                  <a:pt x="0" y="318"/>
                </a:moveTo>
                <a:lnTo>
                  <a:pt x="609" y="82"/>
                </a:lnTo>
                <a:lnTo>
                  <a:pt x="610" y="81"/>
                </a:lnTo>
                <a:lnTo>
                  <a:pt x="615" y="79"/>
                </a:lnTo>
                <a:lnTo>
                  <a:pt x="621" y="75"/>
                </a:lnTo>
                <a:lnTo>
                  <a:pt x="626" y="67"/>
                </a:lnTo>
                <a:lnTo>
                  <a:pt x="632" y="57"/>
                </a:lnTo>
                <a:lnTo>
                  <a:pt x="637" y="43"/>
                </a:lnTo>
                <a:lnTo>
                  <a:pt x="639" y="24"/>
                </a:lnTo>
                <a:lnTo>
                  <a:pt x="637" y="0"/>
                </a:lnTo>
                <a:lnTo>
                  <a:pt x="637" y="2"/>
                </a:lnTo>
                <a:lnTo>
                  <a:pt x="638" y="9"/>
                </a:lnTo>
                <a:lnTo>
                  <a:pt x="638" y="18"/>
                </a:lnTo>
                <a:lnTo>
                  <a:pt x="636" y="30"/>
                </a:lnTo>
                <a:lnTo>
                  <a:pt x="632" y="44"/>
                </a:lnTo>
                <a:lnTo>
                  <a:pt x="625" y="58"/>
                </a:lnTo>
                <a:lnTo>
                  <a:pt x="614" y="71"/>
                </a:lnTo>
                <a:lnTo>
                  <a:pt x="599" y="82"/>
                </a:lnTo>
                <a:lnTo>
                  <a:pt x="0" y="31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3" name="Freeform 4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03" y="306"/>
              </a:cxn>
              <a:cxn ang="0">
                <a:pos x="204" y="307"/>
              </a:cxn>
              <a:cxn ang="0">
                <a:pos x="207" y="310"/>
              </a:cxn>
              <a:cxn ang="0">
                <a:pos x="210" y="313"/>
              </a:cxn>
              <a:cxn ang="0">
                <a:pos x="216" y="319"/>
              </a:cxn>
              <a:cxn ang="0">
                <a:pos x="223" y="323"/>
              </a:cxn>
              <a:cxn ang="0">
                <a:pos x="231" y="329"/>
              </a:cxn>
              <a:cxn ang="0">
                <a:pos x="241" y="336"/>
              </a:cxn>
              <a:cxn ang="0">
                <a:pos x="252" y="341"/>
              </a:cxn>
              <a:cxn ang="0">
                <a:pos x="264" y="347"/>
              </a:cxn>
              <a:cxn ang="0">
                <a:pos x="278" y="350"/>
              </a:cxn>
              <a:cxn ang="0">
                <a:pos x="295" y="354"/>
              </a:cxn>
              <a:cxn ang="0">
                <a:pos x="311" y="355"/>
              </a:cxn>
              <a:cxn ang="0">
                <a:pos x="329" y="355"/>
              </a:cxn>
              <a:cxn ang="0">
                <a:pos x="348" y="351"/>
              </a:cxn>
              <a:cxn ang="0">
                <a:pos x="369" y="347"/>
              </a:cxn>
              <a:cxn ang="0">
                <a:pos x="391" y="338"/>
              </a:cxn>
              <a:cxn ang="0">
                <a:pos x="390" y="338"/>
              </a:cxn>
              <a:cxn ang="0">
                <a:pos x="386" y="341"/>
              </a:cxn>
              <a:cxn ang="0">
                <a:pos x="379" y="342"/>
              </a:cxn>
              <a:cxn ang="0">
                <a:pos x="371" y="344"/>
              </a:cxn>
              <a:cxn ang="0">
                <a:pos x="362" y="347"/>
              </a:cxn>
              <a:cxn ang="0">
                <a:pos x="350" y="349"/>
              </a:cxn>
              <a:cxn ang="0">
                <a:pos x="337" y="350"/>
              </a:cxn>
              <a:cxn ang="0">
                <a:pos x="324" y="350"/>
              </a:cxn>
              <a:cxn ang="0">
                <a:pos x="310" y="350"/>
              </a:cxn>
              <a:cxn ang="0">
                <a:pos x="295" y="349"/>
              </a:cxn>
              <a:cxn ang="0">
                <a:pos x="278" y="345"/>
              </a:cxn>
              <a:cxn ang="0">
                <a:pos x="262" y="340"/>
              </a:cxn>
              <a:cxn ang="0">
                <a:pos x="247" y="333"/>
              </a:cxn>
              <a:cxn ang="0">
                <a:pos x="232" y="323"/>
              </a:cxn>
              <a:cxn ang="0">
                <a:pos x="217" y="311"/>
              </a:cxn>
              <a:cxn ang="0">
                <a:pos x="203" y="296"/>
              </a:cxn>
              <a:cxn ang="0">
                <a:pos x="0" y="0"/>
              </a:cxn>
            </a:cxnLst>
            <a:rect l="0" t="0" r="r" b="b"/>
            <a:pathLst>
              <a:path w="391" h="355">
                <a:moveTo>
                  <a:pt x="0" y="0"/>
                </a:moveTo>
                <a:lnTo>
                  <a:pt x="203" y="306"/>
                </a:lnTo>
                <a:lnTo>
                  <a:pt x="204" y="307"/>
                </a:lnTo>
                <a:lnTo>
                  <a:pt x="207" y="310"/>
                </a:lnTo>
                <a:lnTo>
                  <a:pt x="210" y="313"/>
                </a:lnTo>
                <a:lnTo>
                  <a:pt x="216" y="319"/>
                </a:lnTo>
                <a:lnTo>
                  <a:pt x="223" y="323"/>
                </a:lnTo>
                <a:lnTo>
                  <a:pt x="231" y="329"/>
                </a:lnTo>
                <a:lnTo>
                  <a:pt x="241" y="336"/>
                </a:lnTo>
                <a:lnTo>
                  <a:pt x="252" y="341"/>
                </a:lnTo>
                <a:lnTo>
                  <a:pt x="264" y="347"/>
                </a:lnTo>
                <a:lnTo>
                  <a:pt x="278" y="350"/>
                </a:lnTo>
                <a:lnTo>
                  <a:pt x="295" y="354"/>
                </a:lnTo>
                <a:lnTo>
                  <a:pt x="311" y="355"/>
                </a:lnTo>
                <a:lnTo>
                  <a:pt x="329" y="355"/>
                </a:lnTo>
                <a:lnTo>
                  <a:pt x="348" y="351"/>
                </a:lnTo>
                <a:lnTo>
                  <a:pt x="369" y="347"/>
                </a:lnTo>
                <a:lnTo>
                  <a:pt x="391" y="338"/>
                </a:lnTo>
                <a:lnTo>
                  <a:pt x="390" y="338"/>
                </a:lnTo>
                <a:lnTo>
                  <a:pt x="386" y="341"/>
                </a:lnTo>
                <a:lnTo>
                  <a:pt x="379" y="342"/>
                </a:lnTo>
                <a:lnTo>
                  <a:pt x="371" y="344"/>
                </a:lnTo>
                <a:lnTo>
                  <a:pt x="362" y="347"/>
                </a:lnTo>
                <a:lnTo>
                  <a:pt x="350" y="349"/>
                </a:lnTo>
                <a:lnTo>
                  <a:pt x="337" y="350"/>
                </a:lnTo>
                <a:lnTo>
                  <a:pt x="324" y="350"/>
                </a:lnTo>
                <a:lnTo>
                  <a:pt x="310" y="350"/>
                </a:lnTo>
                <a:lnTo>
                  <a:pt x="295" y="349"/>
                </a:lnTo>
                <a:lnTo>
                  <a:pt x="278" y="345"/>
                </a:lnTo>
                <a:lnTo>
                  <a:pt x="262" y="340"/>
                </a:lnTo>
                <a:lnTo>
                  <a:pt x="247" y="333"/>
                </a:lnTo>
                <a:lnTo>
                  <a:pt x="232" y="323"/>
                </a:lnTo>
                <a:lnTo>
                  <a:pt x="217" y="311"/>
                </a:lnTo>
                <a:lnTo>
                  <a:pt x="203" y="296"/>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4" name="Freeform 4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16" y="119"/>
              </a:cxn>
              <a:cxn ang="0">
                <a:pos x="117" y="120"/>
              </a:cxn>
              <a:cxn ang="0">
                <a:pos x="118" y="123"/>
              </a:cxn>
              <a:cxn ang="0">
                <a:pos x="123" y="127"/>
              </a:cxn>
              <a:cxn ang="0">
                <a:pos x="128" y="132"/>
              </a:cxn>
              <a:cxn ang="0">
                <a:pos x="135" y="138"/>
              </a:cxn>
              <a:cxn ang="0">
                <a:pos x="143" y="145"/>
              </a:cxn>
              <a:cxn ang="0">
                <a:pos x="152" y="150"/>
              </a:cxn>
              <a:cxn ang="0">
                <a:pos x="162" y="156"/>
              </a:cxn>
              <a:cxn ang="0">
                <a:pos x="175" y="162"/>
              </a:cxn>
              <a:cxn ang="0">
                <a:pos x="189" y="167"/>
              </a:cxn>
              <a:cxn ang="0">
                <a:pos x="204" y="169"/>
              </a:cxn>
              <a:cxn ang="0">
                <a:pos x="221" y="170"/>
              </a:cxn>
              <a:cxn ang="0">
                <a:pos x="240" y="170"/>
              </a:cxn>
              <a:cxn ang="0">
                <a:pos x="260" y="167"/>
              </a:cxn>
              <a:cxn ang="0">
                <a:pos x="281" y="161"/>
              </a:cxn>
              <a:cxn ang="0">
                <a:pos x="304" y="152"/>
              </a:cxn>
              <a:cxn ang="0">
                <a:pos x="303" y="152"/>
              </a:cxn>
              <a:cxn ang="0">
                <a:pos x="299" y="154"/>
              </a:cxn>
              <a:cxn ang="0">
                <a:pos x="292" y="155"/>
              </a:cxn>
              <a:cxn ang="0">
                <a:pos x="284" y="157"/>
              </a:cxn>
              <a:cxn ang="0">
                <a:pos x="275" y="160"/>
              </a:cxn>
              <a:cxn ang="0">
                <a:pos x="263" y="162"/>
              </a:cxn>
              <a:cxn ang="0">
                <a:pos x="250" y="163"/>
              </a:cxn>
              <a:cxn ang="0">
                <a:pos x="237" y="163"/>
              </a:cxn>
              <a:cxn ang="0">
                <a:pos x="223" y="163"/>
              </a:cxn>
              <a:cxn ang="0">
                <a:pos x="208" y="161"/>
              </a:cxn>
              <a:cxn ang="0">
                <a:pos x="191" y="157"/>
              </a:cxn>
              <a:cxn ang="0">
                <a:pos x="175" y="153"/>
              </a:cxn>
              <a:cxn ang="0">
                <a:pos x="160" y="145"/>
              </a:cxn>
              <a:cxn ang="0">
                <a:pos x="145" y="135"/>
              </a:cxn>
              <a:cxn ang="0">
                <a:pos x="130" y="123"/>
              </a:cxn>
              <a:cxn ang="0">
                <a:pos x="116" y="107"/>
              </a:cxn>
              <a:cxn ang="0">
                <a:pos x="0" y="0"/>
              </a:cxn>
            </a:cxnLst>
            <a:rect l="0" t="0" r="r" b="b"/>
            <a:pathLst>
              <a:path w="304" h="170">
                <a:moveTo>
                  <a:pt x="0" y="0"/>
                </a:moveTo>
                <a:lnTo>
                  <a:pt x="116" y="119"/>
                </a:lnTo>
                <a:lnTo>
                  <a:pt x="117" y="120"/>
                </a:lnTo>
                <a:lnTo>
                  <a:pt x="118" y="123"/>
                </a:lnTo>
                <a:lnTo>
                  <a:pt x="123" y="127"/>
                </a:lnTo>
                <a:lnTo>
                  <a:pt x="128" y="132"/>
                </a:lnTo>
                <a:lnTo>
                  <a:pt x="135" y="138"/>
                </a:lnTo>
                <a:lnTo>
                  <a:pt x="143" y="145"/>
                </a:lnTo>
                <a:lnTo>
                  <a:pt x="152" y="150"/>
                </a:lnTo>
                <a:lnTo>
                  <a:pt x="162" y="156"/>
                </a:lnTo>
                <a:lnTo>
                  <a:pt x="175" y="162"/>
                </a:lnTo>
                <a:lnTo>
                  <a:pt x="189" y="167"/>
                </a:lnTo>
                <a:lnTo>
                  <a:pt x="204" y="169"/>
                </a:lnTo>
                <a:lnTo>
                  <a:pt x="221" y="170"/>
                </a:lnTo>
                <a:lnTo>
                  <a:pt x="240" y="170"/>
                </a:lnTo>
                <a:lnTo>
                  <a:pt x="260" y="167"/>
                </a:lnTo>
                <a:lnTo>
                  <a:pt x="281" y="161"/>
                </a:lnTo>
                <a:lnTo>
                  <a:pt x="304" y="152"/>
                </a:lnTo>
                <a:lnTo>
                  <a:pt x="303" y="152"/>
                </a:lnTo>
                <a:lnTo>
                  <a:pt x="299" y="154"/>
                </a:lnTo>
                <a:lnTo>
                  <a:pt x="292" y="155"/>
                </a:lnTo>
                <a:lnTo>
                  <a:pt x="284" y="157"/>
                </a:lnTo>
                <a:lnTo>
                  <a:pt x="275" y="160"/>
                </a:lnTo>
                <a:lnTo>
                  <a:pt x="263" y="162"/>
                </a:lnTo>
                <a:lnTo>
                  <a:pt x="250" y="163"/>
                </a:lnTo>
                <a:lnTo>
                  <a:pt x="237" y="163"/>
                </a:lnTo>
                <a:lnTo>
                  <a:pt x="223" y="163"/>
                </a:lnTo>
                <a:lnTo>
                  <a:pt x="208" y="161"/>
                </a:lnTo>
                <a:lnTo>
                  <a:pt x="191" y="157"/>
                </a:lnTo>
                <a:lnTo>
                  <a:pt x="175" y="153"/>
                </a:lnTo>
                <a:lnTo>
                  <a:pt x="160" y="145"/>
                </a:lnTo>
                <a:lnTo>
                  <a:pt x="145" y="135"/>
                </a:lnTo>
                <a:lnTo>
                  <a:pt x="130" y="123"/>
                </a:lnTo>
                <a:lnTo>
                  <a:pt x="116" y="107"/>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5" name="Freeform 4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
              </a:cxn>
              <a:cxn ang="0">
                <a:pos x="163" y="170"/>
              </a:cxn>
              <a:cxn ang="0">
                <a:pos x="158" y="154"/>
              </a:cxn>
              <a:cxn ang="0">
                <a:pos x="3" y="0"/>
              </a:cxn>
              <a:cxn ang="0">
                <a:pos x="0" y="2"/>
              </a:cxn>
            </a:cxnLst>
            <a:rect l="0" t="0" r="r" b="b"/>
            <a:pathLst>
              <a:path w="163" h="170">
                <a:moveTo>
                  <a:pt x="0" y="2"/>
                </a:moveTo>
                <a:lnTo>
                  <a:pt x="163" y="170"/>
                </a:lnTo>
                <a:lnTo>
                  <a:pt x="158" y="154"/>
                </a:lnTo>
                <a:lnTo>
                  <a:pt x="3" y="0"/>
                </a:lnTo>
                <a:lnTo>
                  <a:pt x="0" y="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6" name="Freeform 4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111"/>
              </a:cxn>
              <a:cxn ang="0">
                <a:pos x="89" y="77"/>
              </a:cxn>
              <a:cxn ang="0">
                <a:pos x="91" y="76"/>
              </a:cxn>
              <a:cxn ang="0">
                <a:pos x="96" y="72"/>
              </a:cxn>
              <a:cxn ang="0">
                <a:pos x="102" y="66"/>
              </a:cxn>
              <a:cxn ang="0">
                <a:pos x="108" y="57"/>
              </a:cxn>
              <a:cxn ang="0">
                <a:pos x="111" y="47"/>
              </a:cxn>
              <a:cxn ang="0">
                <a:pos x="112" y="34"/>
              </a:cxn>
              <a:cxn ang="0">
                <a:pos x="110" y="18"/>
              </a:cxn>
              <a:cxn ang="0">
                <a:pos x="101" y="0"/>
              </a:cxn>
              <a:cxn ang="0">
                <a:pos x="102" y="3"/>
              </a:cxn>
              <a:cxn ang="0">
                <a:pos x="103" y="7"/>
              </a:cxn>
              <a:cxn ang="0">
                <a:pos x="104" y="15"/>
              </a:cxn>
              <a:cxn ang="0">
                <a:pos x="104" y="25"/>
              </a:cxn>
              <a:cxn ang="0">
                <a:pos x="102" y="36"/>
              </a:cxn>
              <a:cxn ang="0">
                <a:pos x="97" y="49"/>
              </a:cxn>
              <a:cxn ang="0">
                <a:pos x="90" y="62"/>
              </a:cxn>
              <a:cxn ang="0">
                <a:pos x="77" y="74"/>
              </a:cxn>
              <a:cxn ang="0">
                <a:pos x="0" y="111"/>
              </a:cxn>
            </a:cxnLst>
            <a:rect l="0" t="0" r="r" b="b"/>
            <a:pathLst>
              <a:path w="112" h="111">
                <a:moveTo>
                  <a:pt x="0" y="111"/>
                </a:moveTo>
                <a:lnTo>
                  <a:pt x="89" y="77"/>
                </a:lnTo>
                <a:lnTo>
                  <a:pt x="91" y="76"/>
                </a:lnTo>
                <a:lnTo>
                  <a:pt x="96" y="72"/>
                </a:lnTo>
                <a:lnTo>
                  <a:pt x="102" y="66"/>
                </a:lnTo>
                <a:lnTo>
                  <a:pt x="108" y="57"/>
                </a:lnTo>
                <a:lnTo>
                  <a:pt x="111" y="47"/>
                </a:lnTo>
                <a:lnTo>
                  <a:pt x="112" y="34"/>
                </a:lnTo>
                <a:lnTo>
                  <a:pt x="110" y="18"/>
                </a:lnTo>
                <a:lnTo>
                  <a:pt x="101" y="0"/>
                </a:lnTo>
                <a:lnTo>
                  <a:pt x="102" y="3"/>
                </a:lnTo>
                <a:lnTo>
                  <a:pt x="103" y="7"/>
                </a:lnTo>
                <a:lnTo>
                  <a:pt x="104" y="15"/>
                </a:lnTo>
                <a:lnTo>
                  <a:pt x="104" y="25"/>
                </a:lnTo>
                <a:lnTo>
                  <a:pt x="102" y="36"/>
                </a:lnTo>
                <a:lnTo>
                  <a:pt x="97" y="49"/>
                </a:lnTo>
                <a:lnTo>
                  <a:pt x="90" y="62"/>
                </a:lnTo>
                <a:lnTo>
                  <a:pt x="77" y="74"/>
                </a:lnTo>
                <a:lnTo>
                  <a:pt x="0" y="11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7" name="Freeform 4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9" y="71"/>
              </a:cxn>
              <a:cxn ang="0">
                <a:pos x="15" y="69"/>
              </a:cxn>
              <a:cxn ang="0">
                <a:pos x="6" y="59"/>
              </a:cxn>
              <a:cxn ang="0">
                <a:pos x="0" y="39"/>
              </a:cxn>
              <a:cxn ang="0">
                <a:pos x="0" y="0"/>
              </a:cxn>
              <a:cxn ang="0">
                <a:pos x="2" y="10"/>
              </a:cxn>
              <a:cxn ang="0">
                <a:pos x="5" y="32"/>
              </a:cxn>
              <a:cxn ang="0">
                <a:pos x="11" y="56"/>
              </a:cxn>
              <a:cxn ang="0">
                <a:pos x="19" y="71"/>
              </a:cxn>
            </a:cxnLst>
            <a:rect l="0" t="0" r="r" b="b"/>
            <a:pathLst>
              <a:path w="19" h="71">
                <a:moveTo>
                  <a:pt x="19" y="71"/>
                </a:moveTo>
                <a:lnTo>
                  <a:pt x="15" y="69"/>
                </a:lnTo>
                <a:lnTo>
                  <a:pt x="6" y="59"/>
                </a:lnTo>
                <a:lnTo>
                  <a:pt x="0" y="39"/>
                </a:lnTo>
                <a:lnTo>
                  <a:pt x="0" y="0"/>
                </a:lnTo>
                <a:lnTo>
                  <a:pt x="2" y="10"/>
                </a:lnTo>
                <a:lnTo>
                  <a:pt x="5" y="32"/>
                </a:lnTo>
                <a:lnTo>
                  <a:pt x="11" y="56"/>
                </a:lnTo>
                <a:lnTo>
                  <a:pt x="19" y="7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8" name="Freeform 4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6"/>
              </a:cxn>
              <a:cxn ang="0">
                <a:pos x="2" y="4"/>
              </a:cxn>
              <a:cxn ang="0">
                <a:pos x="9" y="2"/>
              </a:cxn>
              <a:cxn ang="0">
                <a:pos x="18" y="0"/>
              </a:cxn>
              <a:cxn ang="0">
                <a:pos x="27" y="1"/>
              </a:cxn>
              <a:cxn ang="0">
                <a:pos x="37" y="4"/>
              </a:cxn>
              <a:cxn ang="0">
                <a:pos x="44" y="14"/>
              </a:cxn>
              <a:cxn ang="0">
                <a:pos x="46" y="30"/>
              </a:cxn>
              <a:cxn ang="0">
                <a:pos x="44" y="55"/>
              </a:cxn>
              <a:cxn ang="0">
                <a:pos x="44" y="53"/>
              </a:cxn>
              <a:cxn ang="0">
                <a:pos x="44" y="46"/>
              </a:cxn>
              <a:cxn ang="0">
                <a:pos x="42" y="37"/>
              </a:cxn>
              <a:cxn ang="0">
                <a:pos x="39" y="26"/>
              </a:cxn>
              <a:cxn ang="0">
                <a:pos x="34" y="17"/>
              </a:cxn>
              <a:cxn ang="0">
                <a:pos x="26" y="9"/>
              </a:cxn>
              <a:cxn ang="0">
                <a:pos x="15" y="4"/>
              </a:cxn>
              <a:cxn ang="0">
                <a:pos x="0" y="6"/>
              </a:cxn>
            </a:cxnLst>
            <a:rect l="0" t="0" r="r" b="b"/>
            <a:pathLst>
              <a:path w="46" h="55">
                <a:moveTo>
                  <a:pt x="0" y="6"/>
                </a:moveTo>
                <a:lnTo>
                  <a:pt x="2" y="4"/>
                </a:lnTo>
                <a:lnTo>
                  <a:pt x="9" y="2"/>
                </a:lnTo>
                <a:lnTo>
                  <a:pt x="18" y="0"/>
                </a:lnTo>
                <a:lnTo>
                  <a:pt x="27" y="1"/>
                </a:lnTo>
                <a:lnTo>
                  <a:pt x="37" y="4"/>
                </a:lnTo>
                <a:lnTo>
                  <a:pt x="44" y="14"/>
                </a:lnTo>
                <a:lnTo>
                  <a:pt x="46" y="30"/>
                </a:lnTo>
                <a:lnTo>
                  <a:pt x="44" y="55"/>
                </a:lnTo>
                <a:lnTo>
                  <a:pt x="44" y="53"/>
                </a:lnTo>
                <a:lnTo>
                  <a:pt x="44" y="46"/>
                </a:lnTo>
                <a:lnTo>
                  <a:pt x="42" y="37"/>
                </a:lnTo>
                <a:lnTo>
                  <a:pt x="39" y="26"/>
                </a:lnTo>
                <a:lnTo>
                  <a:pt x="34" y="17"/>
                </a:lnTo>
                <a:lnTo>
                  <a:pt x="26" y="9"/>
                </a:lnTo>
                <a:lnTo>
                  <a:pt x="15" y="4"/>
                </a:lnTo>
                <a:lnTo>
                  <a:pt x="0" y="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49" name="Freeform 4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4" y="4"/>
              </a:cxn>
              <a:cxn ang="0">
                <a:pos x="1" y="14"/>
              </a:cxn>
              <a:cxn ang="0">
                <a:pos x="0" y="28"/>
              </a:cxn>
              <a:cxn ang="0">
                <a:pos x="0" y="42"/>
              </a:cxn>
              <a:cxn ang="0">
                <a:pos x="4" y="55"/>
              </a:cxn>
              <a:cxn ang="0">
                <a:pos x="13" y="64"/>
              </a:cxn>
              <a:cxn ang="0">
                <a:pos x="28" y="66"/>
              </a:cxn>
              <a:cxn ang="0">
                <a:pos x="50" y="59"/>
              </a:cxn>
              <a:cxn ang="0">
                <a:pos x="48" y="59"/>
              </a:cxn>
              <a:cxn ang="0">
                <a:pos x="41" y="60"/>
              </a:cxn>
              <a:cxn ang="0">
                <a:pos x="33" y="60"/>
              </a:cxn>
              <a:cxn ang="0">
                <a:pos x="22" y="57"/>
              </a:cxn>
              <a:cxn ang="0">
                <a:pos x="14" y="51"/>
              </a:cxn>
              <a:cxn ang="0">
                <a:pos x="6" y="41"/>
              </a:cxn>
              <a:cxn ang="0">
                <a:pos x="4" y="24"/>
              </a:cxn>
              <a:cxn ang="0">
                <a:pos x="5" y="0"/>
              </a:cxn>
            </a:cxnLst>
            <a:rect l="0" t="0" r="r" b="b"/>
            <a:pathLst>
              <a:path w="50" h="66">
                <a:moveTo>
                  <a:pt x="5" y="0"/>
                </a:moveTo>
                <a:lnTo>
                  <a:pt x="4" y="4"/>
                </a:lnTo>
                <a:lnTo>
                  <a:pt x="1" y="14"/>
                </a:lnTo>
                <a:lnTo>
                  <a:pt x="0" y="28"/>
                </a:lnTo>
                <a:lnTo>
                  <a:pt x="0" y="42"/>
                </a:lnTo>
                <a:lnTo>
                  <a:pt x="4" y="55"/>
                </a:lnTo>
                <a:lnTo>
                  <a:pt x="13" y="64"/>
                </a:lnTo>
                <a:lnTo>
                  <a:pt x="28" y="66"/>
                </a:lnTo>
                <a:lnTo>
                  <a:pt x="50" y="59"/>
                </a:lnTo>
                <a:lnTo>
                  <a:pt x="48" y="59"/>
                </a:lnTo>
                <a:lnTo>
                  <a:pt x="41" y="60"/>
                </a:lnTo>
                <a:lnTo>
                  <a:pt x="33" y="60"/>
                </a:lnTo>
                <a:lnTo>
                  <a:pt x="22" y="57"/>
                </a:lnTo>
                <a:lnTo>
                  <a:pt x="14" y="51"/>
                </a:lnTo>
                <a:lnTo>
                  <a:pt x="6" y="41"/>
                </a:lnTo>
                <a:lnTo>
                  <a:pt x="4" y="24"/>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0" name="Freeform 4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4" y="0"/>
              </a:cxn>
              <a:cxn ang="0">
                <a:pos x="33" y="0"/>
              </a:cxn>
              <a:cxn ang="0">
                <a:pos x="28" y="2"/>
              </a:cxn>
              <a:cxn ang="0">
                <a:pos x="21" y="5"/>
              </a:cxn>
              <a:cxn ang="0">
                <a:pos x="14" y="12"/>
              </a:cxn>
              <a:cxn ang="0">
                <a:pos x="8" y="22"/>
              </a:cxn>
              <a:cxn ang="0">
                <a:pos x="3" y="38"/>
              </a:cxn>
              <a:cxn ang="0">
                <a:pos x="0" y="57"/>
              </a:cxn>
              <a:cxn ang="0">
                <a:pos x="0" y="85"/>
              </a:cxn>
              <a:cxn ang="0">
                <a:pos x="2" y="73"/>
              </a:cxn>
              <a:cxn ang="0">
                <a:pos x="6" y="47"/>
              </a:cxn>
              <a:cxn ang="0">
                <a:pos x="17" y="18"/>
              </a:cxn>
              <a:cxn ang="0">
                <a:pos x="34" y="0"/>
              </a:cxn>
            </a:cxnLst>
            <a:rect l="0" t="0" r="r" b="b"/>
            <a:pathLst>
              <a:path w="34" h="85">
                <a:moveTo>
                  <a:pt x="34" y="0"/>
                </a:moveTo>
                <a:lnTo>
                  <a:pt x="33" y="0"/>
                </a:lnTo>
                <a:lnTo>
                  <a:pt x="28" y="2"/>
                </a:lnTo>
                <a:lnTo>
                  <a:pt x="21" y="5"/>
                </a:lnTo>
                <a:lnTo>
                  <a:pt x="14" y="12"/>
                </a:lnTo>
                <a:lnTo>
                  <a:pt x="8" y="22"/>
                </a:lnTo>
                <a:lnTo>
                  <a:pt x="3" y="38"/>
                </a:lnTo>
                <a:lnTo>
                  <a:pt x="0" y="57"/>
                </a:lnTo>
                <a:lnTo>
                  <a:pt x="0" y="85"/>
                </a:lnTo>
                <a:lnTo>
                  <a:pt x="2" y="73"/>
                </a:lnTo>
                <a:lnTo>
                  <a:pt x="6" y="47"/>
                </a:lnTo>
                <a:lnTo>
                  <a:pt x="17" y="18"/>
                </a:lnTo>
                <a:lnTo>
                  <a:pt x="34"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1" name="Freeform 5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9" y="0"/>
              </a:cxn>
              <a:cxn ang="0">
                <a:pos x="31" y="4"/>
              </a:cxn>
              <a:cxn ang="0">
                <a:pos x="33" y="12"/>
              </a:cxn>
              <a:cxn ang="0">
                <a:pos x="35" y="25"/>
              </a:cxn>
              <a:cxn ang="0">
                <a:pos x="36" y="38"/>
              </a:cxn>
              <a:cxn ang="0">
                <a:pos x="34" y="53"/>
              </a:cxn>
              <a:cxn ang="0">
                <a:pos x="28" y="66"/>
              </a:cxn>
              <a:cxn ang="0">
                <a:pos x="18" y="77"/>
              </a:cxn>
              <a:cxn ang="0">
                <a:pos x="0" y="81"/>
              </a:cxn>
              <a:cxn ang="0">
                <a:pos x="2" y="80"/>
              </a:cxn>
              <a:cxn ang="0">
                <a:pos x="6" y="78"/>
              </a:cxn>
              <a:cxn ang="0">
                <a:pos x="12" y="72"/>
              </a:cxn>
              <a:cxn ang="0">
                <a:pos x="18" y="65"/>
              </a:cxn>
              <a:cxn ang="0">
                <a:pos x="24" y="53"/>
              </a:cxn>
              <a:cxn ang="0">
                <a:pos x="28" y="40"/>
              </a:cxn>
              <a:cxn ang="0">
                <a:pos x="31" y="22"/>
              </a:cxn>
              <a:cxn ang="0">
                <a:pos x="29" y="0"/>
              </a:cxn>
            </a:cxnLst>
            <a:rect l="0" t="0" r="r" b="b"/>
            <a:pathLst>
              <a:path w="36" h="81">
                <a:moveTo>
                  <a:pt x="29" y="0"/>
                </a:moveTo>
                <a:lnTo>
                  <a:pt x="31" y="4"/>
                </a:lnTo>
                <a:lnTo>
                  <a:pt x="33" y="12"/>
                </a:lnTo>
                <a:lnTo>
                  <a:pt x="35" y="25"/>
                </a:lnTo>
                <a:lnTo>
                  <a:pt x="36" y="38"/>
                </a:lnTo>
                <a:lnTo>
                  <a:pt x="34" y="53"/>
                </a:lnTo>
                <a:lnTo>
                  <a:pt x="28" y="66"/>
                </a:lnTo>
                <a:lnTo>
                  <a:pt x="18" y="77"/>
                </a:lnTo>
                <a:lnTo>
                  <a:pt x="0" y="81"/>
                </a:lnTo>
                <a:lnTo>
                  <a:pt x="2" y="80"/>
                </a:lnTo>
                <a:lnTo>
                  <a:pt x="6" y="78"/>
                </a:lnTo>
                <a:lnTo>
                  <a:pt x="12" y="72"/>
                </a:lnTo>
                <a:lnTo>
                  <a:pt x="18" y="65"/>
                </a:lnTo>
                <a:lnTo>
                  <a:pt x="24" y="53"/>
                </a:lnTo>
                <a:lnTo>
                  <a:pt x="28" y="40"/>
                </a:lnTo>
                <a:lnTo>
                  <a:pt x="31" y="22"/>
                </a:lnTo>
                <a:lnTo>
                  <a:pt x="29"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2" name="Freeform 5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0"/>
              </a:cxn>
              <a:cxn ang="0">
                <a:pos x="0" y="0"/>
              </a:cxn>
            </a:cxnLst>
            <a:rect l="0" t="0" r="r" b="b"/>
            <a:pathLst>
              <a:path>
                <a:moveTo>
                  <a:pt x="0" y="0"/>
                </a:moveTo>
                <a:lnTo>
                  <a:pt x="0" y="0"/>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3" name="Freeform 5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4"/>
              </a:cxn>
              <a:cxn ang="0">
                <a:pos x="251" y="50"/>
              </a:cxn>
              <a:cxn ang="0">
                <a:pos x="256" y="48"/>
              </a:cxn>
              <a:cxn ang="0">
                <a:pos x="266" y="42"/>
              </a:cxn>
              <a:cxn ang="0">
                <a:pos x="284" y="34"/>
              </a:cxn>
              <a:cxn ang="0">
                <a:pos x="303" y="25"/>
              </a:cxn>
              <a:cxn ang="0">
                <a:pos x="325" y="15"/>
              </a:cxn>
              <a:cxn ang="0">
                <a:pos x="348" y="6"/>
              </a:cxn>
              <a:cxn ang="0">
                <a:pos x="369" y="2"/>
              </a:cxn>
              <a:cxn ang="0">
                <a:pos x="388" y="0"/>
              </a:cxn>
              <a:cxn ang="0">
                <a:pos x="386" y="1"/>
              </a:cxn>
              <a:cxn ang="0">
                <a:pos x="377" y="3"/>
              </a:cxn>
              <a:cxn ang="0">
                <a:pos x="366" y="6"/>
              </a:cxn>
              <a:cxn ang="0">
                <a:pos x="351" y="12"/>
              </a:cxn>
              <a:cxn ang="0">
                <a:pos x="331" y="20"/>
              </a:cxn>
              <a:cxn ang="0">
                <a:pos x="309" y="31"/>
              </a:cxn>
              <a:cxn ang="0">
                <a:pos x="285" y="42"/>
              </a:cxn>
              <a:cxn ang="0">
                <a:pos x="257" y="56"/>
              </a:cxn>
              <a:cxn ang="0">
                <a:pos x="0" y="214"/>
              </a:cxn>
            </a:cxnLst>
            <a:rect l="0" t="0" r="r" b="b"/>
            <a:pathLst>
              <a:path w="388" h="214">
                <a:moveTo>
                  <a:pt x="0" y="214"/>
                </a:moveTo>
                <a:lnTo>
                  <a:pt x="251" y="50"/>
                </a:lnTo>
                <a:lnTo>
                  <a:pt x="256" y="48"/>
                </a:lnTo>
                <a:lnTo>
                  <a:pt x="266" y="42"/>
                </a:lnTo>
                <a:lnTo>
                  <a:pt x="284" y="34"/>
                </a:lnTo>
                <a:lnTo>
                  <a:pt x="303" y="25"/>
                </a:lnTo>
                <a:lnTo>
                  <a:pt x="325" y="15"/>
                </a:lnTo>
                <a:lnTo>
                  <a:pt x="348" y="6"/>
                </a:lnTo>
                <a:lnTo>
                  <a:pt x="369" y="2"/>
                </a:lnTo>
                <a:lnTo>
                  <a:pt x="388" y="0"/>
                </a:lnTo>
                <a:lnTo>
                  <a:pt x="386" y="1"/>
                </a:lnTo>
                <a:lnTo>
                  <a:pt x="377" y="3"/>
                </a:lnTo>
                <a:lnTo>
                  <a:pt x="366" y="6"/>
                </a:lnTo>
                <a:lnTo>
                  <a:pt x="351" y="12"/>
                </a:lnTo>
                <a:lnTo>
                  <a:pt x="331" y="20"/>
                </a:lnTo>
                <a:lnTo>
                  <a:pt x="309" y="31"/>
                </a:lnTo>
                <a:lnTo>
                  <a:pt x="285" y="42"/>
                </a:lnTo>
                <a:lnTo>
                  <a:pt x="257" y="56"/>
                </a:lnTo>
                <a:lnTo>
                  <a:pt x="0" y="2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4" name="Freeform 5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26" y="0"/>
              </a:cxn>
              <a:cxn ang="0">
                <a:pos x="225" y="0"/>
              </a:cxn>
              <a:cxn ang="0">
                <a:pos x="219" y="1"/>
              </a:cxn>
              <a:cxn ang="0">
                <a:pos x="212" y="4"/>
              </a:cxn>
              <a:cxn ang="0">
                <a:pos x="202" y="8"/>
              </a:cxn>
              <a:cxn ang="0">
                <a:pos x="189" y="13"/>
              </a:cxn>
              <a:cxn ang="0">
                <a:pos x="174" y="20"/>
              </a:cxn>
              <a:cxn ang="0">
                <a:pos x="159" y="28"/>
              </a:cxn>
              <a:cxn ang="0">
                <a:pos x="141" y="39"/>
              </a:cxn>
              <a:cxn ang="0">
                <a:pos x="123" y="52"/>
              </a:cxn>
              <a:cxn ang="0">
                <a:pos x="104" y="67"/>
              </a:cxn>
              <a:cxn ang="0">
                <a:pos x="86" y="85"/>
              </a:cxn>
              <a:cxn ang="0">
                <a:pos x="67" y="106"/>
              </a:cxn>
              <a:cxn ang="0">
                <a:pos x="49" y="130"/>
              </a:cxn>
              <a:cxn ang="0">
                <a:pos x="31" y="157"/>
              </a:cxn>
              <a:cxn ang="0">
                <a:pos x="15" y="187"/>
              </a:cxn>
              <a:cxn ang="0">
                <a:pos x="0" y="220"/>
              </a:cxn>
              <a:cxn ang="0">
                <a:pos x="1" y="218"/>
              </a:cxn>
              <a:cxn ang="0">
                <a:pos x="4" y="213"/>
              </a:cxn>
              <a:cxn ang="0">
                <a:pos x="9" y="204"/>
              </a:cxn>
              <a:cxn ang="0">
                <a:pos x="15" y="193"/>
              </a:cxn>
              <a:cxn ang="0">
                <a:pos x="24" y="180"/>
              </a:cxn>
              <a:cxn ang="0">
                <a:pos x="35" y="164"/>
              </a:cxn>
              <a:cxn ang="0">
                <a:pos x="46" y="147"/>
              </a:cxn>
              <a:cxn ang="0">
                <a:pos x="60" y="129"/>
              </a:cxn>
              <a:cxn ang="0">
                <a:pos x="75" y="110"/>
              </a:cxn>
              <a:cxn ang="0">
                <a:pos x="93" y="92"/>
              </a:cxn>
              <a:cxn ang="0">
                <a:pos x="111" y="73"/>
              </a:cxn>
              <a:cxn ang="0">
                <a:pos x="131" y="56"/>
              </a:cxn>
              <a:cxn ang="0">
                <a:pos x="153" y="40"/>
              </a:cxn>
              <a:cxn ang="0">
                <a:pos x="176" y="25"/>
              </a:cxn>
              <a:cxn ang="0">
                <a:pos x="201" y="11"/>
              </a:cxn>
              <a:cxn ang="0">
                <a:pos x="226" y="0"/>
              </a:cxn>
            </a:cxnLst>
            <a:rect l="0" t="0" r="r" b="b"/>
            <a:pathLst>
              <a:path w="226" h="220">
                <a:moveTo>
                  <a:pt x="226" y="0"/>
                </a:moveTo>
                <a:lnTo>
                  <a:pt x="225" y="0"/>
                </a:lnTo>
                <a:lnTo>
                  <a:pt x="219" y="1"/>
                </a:lnTo>
                <a:lnTo>
                  <a:pt x="212" y="4"/>
                </a:lnTo>
                <a:lnTo>
                  <a:pt x="202" y="8"/>
                </a:lnTo>
                <a:lnTo>
                  <a:pt x="189" y="13"/>
                </a:lnTo>
                <a:lnTo>
                  <a:pt x="174" y="20"/>
                </a:lnTo>
                <a:lnTo>
                  <a:pt x="159" y="28"/>
                </a:lnTo>
                <a:lnTo>
                  <a:pt x="141" y="39"/>
                </a:lnTo>
                <a:lnTo>
                  <a:pt x="123" y="52"/>
                </a:lnTo>
                <a:lnTo>
                  <a:pt x="104" y="67"/>
                </a:lnTo>
                <a:lnTo>
                  <a:pt x="86" y="85"/>
                </a:lnTo>
                <a:lnTo>
                  <a:pt x="67" y="106"/>
                </a:lnTo>
                <a:lnTo>
                  <a:pt x="49" y="130"/>
                </a:lnTo>
                <a:lnTo>
                  <a:pt x="31" y="157"/>
                </a:lnTo>
                <a:lnTo>
                  <a:pt x="15" y="187"/>
                </a:lnTo>
                <a:lnTo>
                  <a:pt x="0" y="220"/>
                </a:lnTo>
                <a:lnTo>
                  <a:pt x="1" y="218"/>
                </a:lnTo>
                <a:lnTo>
                  <a:pt x="4" y="213"/>
                </a:lnTo>
                <a:lnTo>
                  <a:pt x="9" y="204"/>
                </a:lnTo>
                <a:lnTo>
                  <a:pt x="15" y="193"/>
                </a:lnTo>
                <a:lnTo>
                  <a:pt x="24" y="180"/>
                </a:lnTo>
                <a:lnTo>
                  <a:pt x="35" y="164"/>
                </a:lnTo>
                <a:lnTo>
                  <a:pt x="46" y="147"/>
                </a:lnTo>
                <a:lnTo>
                  <a:pt x="60" y="129"/>
                </a:lnTo>
                <a:lnTo>
                  <a:pt x="75" y="110"/>
                </a:lnTo>
                <a:lnTo>
                  <a:pt x="93" y="92"/>
                </a:lnTo>
                <a:lnTo>
                  <a:pt x="111" y="73"/>
                </a:lnTo>
                <a:lnTo>
                  <a:pt x="131" y="56"/>
                </a:lnTo>
                <a:lnTo>
                  <a:pt x="153" y="40"/>
                </a:lnTo>
                <a:lnTo>
                  <a:pt x="176" y="25"/>
                </a:lnTo>
                <a:lnTo>
                  <a:pt x="201" y="11"/>
                </a:lnTo>
                <a:lnTo>
                  <a:pt x="22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5" name="Freeform 5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223"/>
              </a:cxn>
              <a:cxn ang="0">
                <a:pos x="0" y="224"/>
              </a:cxn>
              <a:cxn ang="0">
                <a:pos x="1" y="228"/>
              </a:cxn>
              <a:cxn ang="0">
                <a:pos x="2" y="235"/>
              </a:cxn>
              <a:cxn ang="0">
                <a:pos x="7" y="242"/>
              </a:cxn>
              <a:cxn ang="0">
                <a:pos x="15" y="249"/>
              </a:cxn>
              <a:cxn ang="0">
                <a:pos x="28" y="256"/>
              </a:cxn>
              <a:cxn ang="0">
                <a:pos x="45" y="261"/>
              </a:cxn>
              <a:cxn ang="0">
                <a:pos x="69" y="263"/>
              </a:cxn>
              <a:cxn ang="0">
                <a:pos x="72" y="263"/>
              </a:cxn>
              <a:cxn ang="0">
                <a:pos x="76" y="261"/>
              </a:cxn>
              <a:cxn ang="0">
                <a:pos x="84" y="259"/>
              </a:cxn>
              <a:cxn ang="0">
                <a:pos x="94" y="254"/>
              </a:cxn>
              <a:cxn ang="0">
                <a:pos x="103" y="248"/>
              </a:cxn>
              <a:cxn ang="0">
                <a:pos x="112" y="240"/>
              </a:cxn>
              <a:cxn ang="0">
                <a:pos x="120" y="230"/>
              </a:cxn>
              <a:cxn ang="0">
                <a:pos x="125" y="218"/>
              </a:cxn>
              <a:cxn ang="0">
                <a:pos x="125" y="7"/>
              </a:cxn>
              <a:cxn ang="0">
                <a:pos x="121" y="10"/>
              </a:cxn>
              <a:cxn ang="0">
                <a:pos x="113" y="16"/>
              </a:cxn>
              <a:cxn ang="0">
                <a:pos x="99" y="23"/>
              </a:cxn>
              <a:cxn ang="0">
                <a:pos x="83" y="30"/>
              </a:cxn>
              <a:cxn ang="0">
                <a:pos x="63" y="34"/>
              </a:cxn>
              <a:cxn ang="0">
                <a:pos x="43" y="32"/>
              </a:cxn>
              <a:cxn ang="0">
                <a:pos x="21" y="21"/>
              </a:cxn>
              <a:cxn ang="0">
                <a:pos x="0" y="0"/>
              </a:cxn>
            </a:cxnLst>
            <a:rect l="0" t="0" r="r" b="b"/>
            <a:pathLst>
              <a:path w="125" h="263">
                <a:moveTo>
                  <a:pt x="0" y="0"/>
                </a:moveTo>
                <a:lnTo>
                  <a:pt x="0" y="223"/>
                </a:lnTo>
                <a:lnTo>
                  <a:pt x="0" y="224"/>
                </a:lnTo>
                <a:lnTo>
                  <a:pt x="1" y="228"/>
                </a:lnTo>
                <a:lnTo>
                  <a:pt x="2" y="235"/>
                </a:lnTo>
                <a:lnTo>
                  <a:pt x="7" y="242"/>
                </a:lnTo>
                <a:lnTo>
                  <a:pt x="15" y="249"/>
                </a:lnTo>
                <a:lnTo>
                  <a:pt x="28" y="256"/>
                </a:lnTo>
                <a:lnTo>
                  <a:pt x="45" y="261"/>
                </a:lnTo>
                <a:lnTo>
                  <a:pt x="69" y="263"/>
                </a:lnTo>
                <a:lnTo>
                  <a:pt x="72" y="263"/>
                </a:lnTo>
                <a:lnTo>
                  <a:pt x="76" y="261"/>
                </a:lnTo>
                <a:lnTo>
                  <a:pt x="84" y="259"/>
                </a:lnTo>
                <a:lnTo>
                  <a:pt x="94" y="254"/>
                </a:lnTo>
                <a:lnTo>
                  <a:pt x="103" y="248"/>
                </a:lnTo>
                <a:lnTo>
                  <a:pt x="112" y="240"/>
                </a:lnTo>
                <a:lnTo>
                  <a:pt x="120" y="230"/>
                </a:lnTo>
                <a:lnTo>
                  <a:pt x="125" y="218"/>
                </a:lnTo>
                <a:lnTo>
                  <a:pt x="125" y="7"/>
                </a:lnTo>
                <a:lnTo>
                  <a:pt x="121" y="10"/>
                </a:lnTo>
                <a:lnTo>
                  <a:pt x="113" y="16"/>
                </a:lnTo>
                <a:lnTo>
                  <a:pt x="99" y="23"/>
                </a:lnTo>
                <a:lnTo>
                  <a:pt x="83" y="30"/>
                </a:lnTo>
                <a:lnTo>
                  <a:pt x="63" y="34"/>
                </a:lnTo>
                <a:lnTo>
                  <a:pt x="43" y="32"/>
                </a:lnTo>
                <a:lnTo>
                  <a:pt x="21" y="21"/>
                </a:lnTo>
                <a:lnTo>
                  <a:pt x="0" y="0"/>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6" name="Freeform 5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2" y="3"/>
              </a:cxn>
              <a:cxn ang="0">
                <a:pos x="94" y="7"/>
              </a:cxn>
              <a:cxn ang="0">
                <a:pos x="103" y="12"/>
              </a:cxn>
              <a:cxn ang="0">
                <a:pos x="112" y="19"/>
              </a:cxn>
              <a:cxn ang="0">
                <a:pos x="119" y="28"/>
              </a:cxn>
              <a:cxn ang="0">
                <a:pos x="124" y="36"/>
              </a:cxn>
              <a:cxn ang="0">
                <a:pos x="126" y="44"/>
              </a:cxn>
              <a:cxn ang="0">
                <a:pos x="126" y="53"/>
              </a:cxn>
              <a:cxn ang="0">
                <a:pos x="124" y="62"/>
              </a:cxn>
              <a:cxn ang="0">
                <a:pos x="119" y="69"/>
              </a:cxn>
              <a:cxn ang="0">
                <a:pos x="112" y="76"/>
              </a:cxn>
              <a:cxn ang="0">
                <a:pos x="104" y="82"/>
              </a:cxn>
              <a:cxn ang="0">
                <a:pos x="94" y="85"/>
              </a:cxn>
              <a:cxn ang="0">
                <a:pos x="82" y="88"/>
              </a:cxn>
              <a:cxn ang="0">
                <a:pos x="69" y="89"/>
              </a:cxn>
              <a:cxn ang="0">
                <a:pos x="56" y="88"/>
              </a:cxn>
              <a:cxn ang="0">
                <a:pos x="44" y="85"/>
              </a:cxn>
              <a:cxn ang="0">
                <a:pos x="32" y="82"/>
              </a:cxn>
              <a:cxn ang="0">
                <a:pos x="23" y="76"/>
              </a:cxn>
              <a:cxn ang="0">
                <a:pos x="15" y="70"/>
              </a:cxn>
              <a:cxn ang="0">
                <a:pos x="8" y="62"/>
              </a:cxn>
              <a:cxn ang="0">
                <a:pos x="3" y="54"/>
              </a:cxn>
              <a:cxn ang="0">
                <a:pos x="0" y="45"/>
              </a:cxn>
              <a:cxn ang="0">
                <a:pos x="0" y="36"/>
              </a:cxn>
              <a:cxn ang="0">
                <a:pos x="2" y="28"/>
              </a:cxn>
              <a:cxn ang="0">
                <a:pos x="7" y="19"/>
              </a:cxn>
              <a:cxn ang="0">
                <a:pos x="14" y="12"/>
              </a:cxn>
              <a:cxn ang="0">
                <a:pos x="23" y="7"/>
              </a:cxn>
              <a:cxn ang="0">
                <a:pos x="32" y="3"/>
              </a:cxn>
              <a:cxn ang="0">
                <a:pos x="44" y="1"/>
              </a:cxn>
              <a:cxn ang="0">
                <a:pos x="56" y="0"/>
              </a:cxn>
              <a:cxn ang="0">
                <a:pos x="69" y="0"/>
              </a:cxn>
            </a:cxnLst>
            <a:rect l="0" t="0" r="r" b="b"/>
            <a:pathLst>
              <a:path w="126" h="89">
                <a:moveTo>
                  <a:pt x="69" y="0"/>
                </a:moveTo>
                <a:lnTo>
                  <a:pt x="82" y="3"/>
                </a:lnTo>
                <a:lnTo>
                  <a:pt x="94" y="7"/>
                </a:lnTo>
                <a:lnTo>
                  <a:pt x="103" y="12"/>
                </a:lnTo>
                <a:lnTo>
                  <a:pt x="112" y="19"/>
                </a:lnTo>
                <a:lnTo>
                  <a:pt x="119" y="28"/>
                </a:lnTo>
                <a:lnTo>
                  <a:pt x="124" y="36"/>
                </a:lnTo>
                <a:lnTo>
                  <a:pt x="126" y="44"/>
                </a:lnTo>
                <a:lnTo>
                  <a:pt x="126" y="53"/>
                </a:lnTo>
                <a:lnTo>
                  <a:pt x="124" y="62"/>
                </a:lnTo>
                <a:lnTo>
                  <a:pt x="119" y="69"/>
                </a:lnTo>
                <a:lnTo>
                  <a:pt x="112" y="76"/>
                </a:lnTo>
                <a:lnTo>
                  <a:pt x="104" y="82"/>
                </a:lnTo>
                <a:lnTo>
                  <a:pt x="94" y="85"/>
                </a:lnTo>
                <a:lnTo>
                  <a:pt x="82" y="88"/>
                </a:lnTo>
                <a:lnTo>
                  <a:pt x="69" y="89"/>
                </a:lnTo>
                <a:lnTo>
                  <a:pt x="56" y="88"/>
                </a:lnTo>
                <a:lnTo>
                  <a:pt x="44" y="85"/>
                </a:lnTo>
                <a:lnTo>
                  <a:pt x="32" y="82"/>
                </a:lnTo>
                <a:lnTo>
                  <a:pt x="23" y="76"/>
                </a:lnTo>
                <a:lnTo>
                  <a:pt x="15" y="70"/>
                </a:lnTo>
                <a:lnTo>
                  <a:pt x="8" y="62"/>
                </a:lnTo>
                <a:lnTo>
                  <a:pt x="3" y="54"/>
                </a:lnTo>
                <a:lnTo>
                  <a:pt x="0" y="45"/>
                </a:lnTo>
                <a:lnTo>
                  <a:pt x="0" y="36"/>
                </a:lnTo>
                <a:lnTo>
                  <a:pt x="2" y="28"/>
                </a:lnTo>
                <a:lnTo>
                  <a:pt x="7" y="19"/>
                </a:lnTo>
                <a:lnTo>
                  <a:pt x="14" y="12"/>
                </a:lnTo>
                <a:lnTo>
                  <a:pt x="23" y="7"/>
                </a:lnTo>
                <a:lnTo>
                  <a:pt x="32" y="3"/>
                </a:lnTo>
                <a:lnTo>
                  <a:pt x="44" y="1"/>
                </a:lnTo>
                <a:lnTo>
                  <a:pt x="56" y="0"/>
                </a:lnTo>
                <a:lnTo>
                  <a:pt x="69"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7" name="Freeform 5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0"/>
              </a:cxn>
              <a:cxn ang="0">
                <a:pos x="7" y="13"/>
              </a:cxn>
              <a:cxn ang="0">
                <a:pos x="15" y="7"/>
              </a:cxn>
              <a:cxn ang="0">
                <a:pos x="26" y="2"/>
              </a:cxn>
              <a:cxn ang="0">
                <a:pos x="43" y="0"/>
              </a:cxn>
              <a:cxn ang="0">
                <a:pos x="66" y="1"/>
              </a:cxn>
              <a:cxn ang="0">
                <a:pos x="63" y="1"/>
              </a:cxn>
              <a:cxn ang="0">
                <a:pos x="56" y="1"/>
              </a:cxn>
              <a:cxn ang="0">
                <a:pos x="46" y="2"/>
              </a:cxn>
              <a:cxn ang="0">
                <a:pos x="34" y="3"/>
              </a:cxn>
              <a:cxn ang="0">
                <a:pos x="22" y="8"/>
              </a:cxn>
              <a:cxn ang="0">
                <a:pos x="11" y="13"/>
              </a:cxn>
              <a:cxn ang="0">
                <a:pos x="3" y="23"/>
              </a:cxn>
              <a:cxn ang="0">
                <a:pos x="0" y="34"/>
              </a:cxn>
            </a:cxnLst>
            <a:rect l="0" t="0" r="r" b="b"/>
            <a:pathLst>
              <a:path w="66" h="34">
                <a:moveTo>
                  <a:pt x="0" y="34"/>
                </a:moveTo>
                <a:lnTo>
                  <a:pt x="0" y="32"/>
                </a:lnTo>
                <a:lnTo>
                  <a:pt x="0" y="27"/>
                </a:lnTo>
                <a:lnTo>
                  <a:pt x="2" y="20"/>
                </a:lnTo>
                <a:lnTo>
                  <a:pt x="7" y="13"/>
                </a:lnTo>
                <a:lnTo>
                  <a:pt x="15" y="7"/>
                </a:lnTo>
                <a:lnTo>
                  <a:pt x="26" y="2"/>
                </a:lnTo>
                <a:lnTo>
                  <a:pt x="43" y="0"/>
                </a:lnTo>
                <a:lnTo>
                  <a:pt x="66" y="1"/>
                </a:lnTo>
                <a:lnTo>
                  <a:pt x="63" y="1"/>
                </a:lnTo>
                <a:lnTo>
                  <a:pt x="56" y="1"/>
                </a:lnTo>
                <a:lnTo>
                  <a:pt x="46" y="2"/>
                </a:lnTo>
                <a:lnTo>
                  <a:pt x="34" y="3"/>
                </a:lnTo>
                <a:lnTo>
                  <a:pt x="22" y="8"/>
                </a:lnTo>
                <a:lnTo>
                  <a:pt x="11" y="13"/>
                </a:lnTo>
                <a:lnTo>
                  <a:pt x="3" y="23"/>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8" name="Freeform 5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7"/>
              </a:cxn>
              <a:cxn ang="0">
                <a:pos x="57" y="43"/>
              </a:cxn>
              <a:cxn ang="0">
                <a:pos x="57" y="36"/>
              </a:cxn>
              <a:cxn ang="0">
                <a:pos x="55" y="26"/>
              </a:cxn>
              <a:cxn ang="0">
                <a:pos x="49" y="18"/>
              </a:cxn>
              <a:cxn ang="0">
                <a:pos x="38" y="10"/>
              </a:cxn>
              <a:cxn ang="0">
                <a:pos x="22" y="3"/>
              </a:cxn>
              <a:cxn ang="0">
                <a:pos x="0" y="0"/>
              </a:cxn>
              <a:cxn ang="0">
                <a:pos x="3" y="0"/>
              </a:cxn>
              <a:cxn ang="0">
                <a:pos x="9" y="2"/>
              </a:cxn>
              <a:cxn ang="0">
                <a:pos x="20" y="6"/>
              </a:cxn>
              <a:cxn ang="0">
                <a:pos x="30" y="10"/>
              </a:cxn>
              <a:cxn ang="0">
                <a:pos x="41" y="17"/>
              </a:cxn>
              <a:cxn ang="0">
                <a:pos x="50" y="25"/>
              </a:cxn>
              <a:cxn ang="0">
                <a:pos x="55" y="37"/>
              </a:cxn>
              <a:cxn ang="0">
                <a:pos x="56" y="50"/>
              </a:cxn>
            </a:cxnLst>
            <a:rect l="0" t="0" r="r" b="b"/>
            <a:pathLst>
              <a:path w="57" h="50">
                <a:moveTo>
                  <a:pt x="56" y="50"/>
                </a:moveTo>
                <a:lnTo>
                  <a:pt x="56" y="47"/>
                </a:lnTo>
                <a:lnTo>
                  <a:pt x="57" y="43"/>
                </a:lnTo>
                <a:lnTo>
                  <a:pt x="57" y="36"/>
                </a:lnTo>
                <a:lnTo>
                  <a:pt x="55" y="26"/>
                </a:lnTo>
                <a:lnTo>
                  <a:pt x="49" y="18"/>
                </a:lnTo>
                <a:lnTo>
                  <a:pt x="38" y="10"/>
                </a:lnTo>
                <a:lnTo>
                  <a:pt x="22" y="3"/>
                </a:lnTo>
                <a:lnTo>
                  <a:pt x="0" y="0"/>
                </a:lnTo>
                <a:lnTo>
                  <a:pt x="3" y="0"/>
                </a:lnTo>
                <a:lnTo>
                  <a:pt x="9" y="2"/>
                </a:lnTo>
                <a:lnTo>
                  <a:pt x="20" y="6"/>
                </a:lnTo>
                <a:lnTo>
                  <a:pt x="30" y="10"/>
                </a:lnTo>
                <a:lnTo>
                  <a:pt x="41" y="17"/>
                </a:lnTo>
                <a:lnTo>
                  <a:pt x="50" y="25"/>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59" name="Freeform 5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3"/>
              </a:cxn>
              <a:cxn ang="0">
                <a:pos x="1" y="7"/>
              </a:cxn>
              <a:cxn ang="0">
                <a:pos x="3" y="14"/>
              </a:cxn>
              <a:cxn ang="0">
                <a:pos x="8" y="21"/>
              </a:cxn>
              <a:cxn ang="0">
                <a:pos x="16" y="28"/>
              </a:cxn>
              <a:cxn ang="0">
                <a:pos x="28" y="34"/>
              </a:cxn>
              <a:cxn ang="0">
                <a:pos x="44" y="36"/>
              </a:cxn>
              <a:cxn ang="0">
                <a:pos x="66" y="35"/>
              </a:cxn>
              <a:cxn ang="0">
                <a:pos x="63" y="35"/>
              </a:cxn>
              <a:cxn ang="0">
                <a:pos x="56" y="35"/>
              </a:cxn>
              <a:cxn ang="0">
                <a:pos x="46" y="33"/>
              </a:cxn>
              <a:cxn ang="0">
                <a:pos x="34" y="30"/>
              </a:cxn>
              <a:cxn ang="0">
                <a:pos x="23" y="27"/>
              </a:cxn>
              <a:cxn ang="0">
                <a:pos x="12" y="20"/>
              </a:cxn>
              <a:cxn ang="0">
                <a:pos x="4" y="12"/>
              </a:cxn>
              <a:cxn ang="0">
                <a:pos x="0" y="0"/>
              </a:cxn>
            </a:cxnLst>
            <a:rect l="0" t="0" r="r" b="b"/>
            <a:pathLst>
              <a:path w="66" h="36">
                <a:moveTo>
                  <a:pt x="0" y="0"/>
                </a:moveTo>
                <a:lnTo>
                  <a:pt x="0" y="3"/>
                </a:lnTo>
                <a:lnTo>
                  <a:pt x="1" y="7"/>
                </a:lnTo>
                <a:lnTo>
                  <a:pt x="3" y="14"/>
                </a:lnTo>
                <a:lnTo>
                  <a:pt x="8" y="21"/>
                </a:lnTo>
                <a:lnTo>
                  <a:pt x="16" y="28"/>
                </a:lnTo>
                <a:lnTo>
                  <a:pt x="28" y="34"/>
                </a:lnTo>
                <a:lnTo>
                  <a:pt x="44" y="36"/>
                </a:lnTo>
                <a:lnTo>
                  <a:pt x="66" y="35"/>
                </a:lnTo>
                <a:lnTo>
                  <a:pt x="63" y="35"/>
                </a:lnTo>
                <a:lnTo>
                  <a:pt x="56" y="35"/>
                </a:lnTo>
                <a:lnTo>
                  <a:pt x="46" y="33"/>
                </a:lnTo>
                <a:lnTo>
                  <a:pt x="34" y="30"/>
                </a:lnTo>
                <a:lnTo>
                  <a:pt x="23" y="27"/>
                </a:lnTo>
                <a:lnTo>
                  <a:pt x="12" y="20"/>
                </a:lnTo>
                <a:lnTo>
                  <a:pt x="4" y="1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0" name="Freeform 5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0"/>
              </a:cxn>
              <a:cxn ang="0">
                <a:pos x="56" y="3"/>
              </a:cxn>
              <a:cxn ang="0">
                <a:pos x="56" y="7"/>
              </a:cxn>
              <a:cxn ang="0">
                <a:pos x="56" y="14"/>
              </a:cxn>
              <a:cxn ang="0">
                <a:pos x="52" y="22"/>
              </a:cxn>
              <a:cxn ang="0">
                <a:pos x="46" y="31"/>
              </a:cxn>
              <a:cxn ang="0">
                <a:pos x="36" y="40"/>
              </a:cxn>
              <a:cxn ang="0">
                <a:pos x="21" y="47"/>
              </a:cxn>
              <a:cxn ang="0">
                <a:pos x="0" y="51"/>
              </a:cxn>
              <a:cxn ang="0">
                <a:pos x="2" y="50"/>
              </a:cxn>
              <a:cxn ang="0">
                <a:pos x="9" y="49"/>
              </a:cxn>
              <a:cxn ang="0">
                <a:pos x="20" y="45"/>
              </a:cxn>
              <a:cxn ang="0">
                <a:pos x="30" y="40"/>
              </a:cxn>
              <a:cxn ang="0">
                <a:pos x="40" y="33"/>
              </a:cxn>
              <a:cxn ang="0">
                <a:pos x="50" y="23"/>
              </a:cxn>
              <a:cxn ang="0">
                <a:pos x="56" y="13"/>
              </a:cxn>
              <a:cxn ang="0">
                <a:pos x="56" y="0"/>
              </a:cxn>
            </a:cxnLst>
            <a:rect l="0" t="0" r="r" b="b"/>
            <a:pathLst>
              <a:path w="56" h="51">
                <a:moveTo>
                  <a:pt x="56" y="0"/>
                </a:moveTo>
                <a:lnTo>
                  <a:pt x="56" y="3"/>
                </a:lnTo>
                <a:lnTo>
                  <a:pt x="56" y="7"/>
                </a:lnTo>
                <a:lnTo>
                  <a:pt x="56" y="14"/>
                </a:lnTo>
                <a:lnTo>
                  <a:pt x="52" y="22"/>
                </a:lnTo>
                <a:lnTo>
                  <a:pt x="46" y="31"/>
                </a:lnTo>
                <a:lnTo>
                  <a:pt x="36" y="40"/>
                </a:lnTo>
                <a:lnTo>
                  <a:pt x="21" y="47"/>
                </a:lnTo>
                <a:lnTo>
                  <a:pt x="0" y="51"/>
                </a:lnTo>
                <a:lnTo>
                  <a:pt x="2" y="50"/>
                </a:lnTo>
                <a:lnTo>
                  <a:pt x="9" y="49"/>
                </a:lnTo>
                <a:lnTo>
                  <a:pt x="20" y="45"/>
                </a:lnTo>
                <a:lnTo>
                  <a:pt x="30" y="40"/>
                </a:lnTo>
                <a:lnTo>
                  <a:pt x="40" y="33"/>
                </a:lnTo>
                <a:lnTo>
                  <a:pt x="50" y="23"/>
                </a:lnTo>
                <a:lnTo>
                  <a:pt x="56" y="13"/>
                </a:lnTo>
                <a:lnTo>
                  <a:pt x="5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1" name="Freeform 6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4"/>
              </a:cxn>
              <a:cxn ang="0">
                <a:pos x="1" y="30"/>
              </a:cxn>
              <a:cxn ang="0">
                <a:pos x="2" y="23"/>
              </a:cxn>
              <a:cxn ang="0">
                <a:pos x="7" y="15"/>
              </a:cxn>
              <a:cxn ang="0">
                <a:pos x="15" y="8"/>
              </a:cxn>
              <a:cxn ang="0">
                <a:pos x="27" y="2"/>
              </a:cxn>
              <a:cxn ang="0">
                <a:pos x="44" y="0"/>
              </a:cxn>
              <a:cxn ang="0">
                <a:pos x="66" y="1"/>
              </a:cxn>
              <a:cxn ang="0">
                <a:pos x="64" y="1"/>
              </a:cxn>
              <a:cxn ang="0">
                <a:pos x="57" y="1"/>
              </a:cxn>
              <a:cxn ang="0">
                <a:pos x="46" y="2"/>
              </a:cxn>
              <a:cxn ang="0">
                <a:pos x="35" y="4"/>
              </a:cxn>
              <a:cxn ang="0">
                <a:pos x="23" y="9"/>
              </a:cxn>
              <a:cxn ang="0">
                <a:pos x="13" y="15"/>
              </a:cxn>
              <a:cxn ang="0">
                <a:pos x="5" y="24"/>
              </a:cxn>
              <a:cxn ang="0">
                <a:pos x="0" y="37"/>
              </a:cxn>
            </a:cxnLst>
            <a:rect l="0" t="0" r="r" b="b"/>
            <a:pathLst>
              <a:path w="66" h="37">
                <a:moveTo>
                  <a:pt x="0" y="37"/>
                </a:moveTo>
                <a:lnTo>
                  <a:pt x="0" y="34"/>
                </a:lnTo>
                <a:lnTo>
                  <a:pt x="1" y="30"/>
                </a:lnTo>
                <a:lnTo>
                  <a:pt x="2" y="23"/>
                </a:lnTo>
                <a:lnTo>
                  <a:pt x="7" y="15"/>
                </a:lnTo>
                <a:lnTo>
                  <a:pt x="15" y="8"/>
                </a:lnTo>
                <a:lnTo>
                  <a:pt x="27" y="2"/>
                </a:lnTo>
                <a:lnTo>
                  <a:pt x="44" y="0"/>
                </a:lnTo>
                <a:lnTo>
                  <a:pt x="66" y="1"/>
                </a:lnTo>
                <a:lnTo>
                  <a:pt x="64" y="1"/>
                </a:lnTo>
                <a:lnTo>
                  <a:pt x="57" y="1"/>
                </a:lnTo>
                <a:lnTo>
                  <a:pt x="46" y="2"/>
                </a:lnTo>
                <a:lnTo>
                  <a:pt x="35" y="4"/>
                </a:lnTo>
                <a:lnTo>
                  <a:pt x="23" y="9"/>
                </a:lnTo>
                <a:lnTo>
                  <a:pt x="13" y="15"/>
                </a:lnTo>
                <a:lnTo>
                  <a:pt x="5"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2" name="Freeform 6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0"/>
              </a:cxn>
              <a:cxn ang="0">
                <a:pos x="55" y="47"/>
              </a:cxn>
              <a:cxn ang="0">
                <a:pos x="55" y="43"/>
              </a:cxn>
              <a:cxn ang="0">
                <a:pos x="55" y="36"/>
              </a:cxn>
              <a:cxn ang="0">
                <a:pos x="52" y="27"/>
              </a:cxn>
              <a:cxn ang="0">
                <a:pos x="46" y="19"/>
              </a:cxn>
              <a:cxn ang="0">
                <a:pos x="35" y="10"/>
              </a:cxn>
              <a:cxn ang="0">
                <a:pos x="20" y="3"/>
              </a:cxn>
              <a:cxn ang="0">
                <a:pos x="0" y="0"/>
              </a:cxn>
              <a:cxn ang="0">
                <a:pos x="2" y="1"/>
              </a:cxn>
              <a:cxn ang="0">
                <a:pos x="9" y="2"/>
              </a:cxn>
              <a:cxn ang="0">
                <a:pos x="19" y="6"/>
              </a:cxn>
              <a:cxn ang="0">
                <a:pos x="30" y="10"/>
              </a:cxn>
              <a:cxn ang="0">
                <a:pos x="40" y="17"/>
              </a:cxn>
              <a:cxn ang="0">
                <a:pos x="49" y="27"/>
              </a:cxn>
              <a:cxn ang="0">
                <a:pos x="54" y="37"/>
              </a:cxn>
              <a:cxn ang="0">
                <a:pos x="55" y="50"/>
              </a:cxn>
            </a:cxnLst>
            <a:rect l="0" t="0" r="r" b="b"/>
            <a:pathLst>
              <a:path w="55" h="50">
                <a:moveTo>
                  <a:pt x="55" y="50"/>
                </a:moveTo>
                <a:lnTo>
                  <a:pt x="55" y="47"/>
                </a:lnTo>
                <a:lnTo>
                  <a:pt x="55" y="43"/>
                </a:lnTo>
                <a:lnTo>
                  <a:pt x="55" y="36"/>
                </a:lnTo>
                <a:lnTo>
                  <a:pt x="52" y="27"/>
                </a:lnTo>
                <a:lnTo>
                  <a:pt x="46" y="19"/>
                </a:lnTo>
                <a:lnTo>
                  <a:pt x="35" y="10"/>
                </a:lnTo>
                <a:lnTo>
                  <a:pt x="20" y="3"/>
                </a:lnTo>
                <a:lnTo>
                  <a:pt x="0" y="0"/>
                </a:lnTo>
                <a:lnTo>
                  <a:pt x="2" y="1"/>
                </a:lnTo>
                <a:lnTo>
                  <a:pt x="9" y="2"/>
                </a:lnTo>
                <a:lnTo>
                  <a:pt x="19" y="6"/>
                </a:lnTo>
                <a:lnTo>
                  <a:pt x="30" y="10"/>
                </a:lnTo>
                <a:lnTo>
                  <a:pt x="40" y="17"/>
                </a:lnTo>
                <a:lnTo>
                  <a:pt x="49" y="27"/>
                </a:lnTo>
                <a:lnTo>
                  <a:pt x="54" y="37"/>
                </a:lnTo>
                <a:lnTo>
                  <a:pt x="55"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3" name="Freeform 6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8"/>
              </a:cxn>
              <a:cxn ang="0">
                <a:pos x="55" y="46"/>
              </a:cxn>
              <a:cxn ang="0">
                <a:pos x="57" y="41"/>
              </a:cxn>
              <a:cxn ang="0">
                <a:pos x="57" y="34"/>
              </a:cxn>
              <a:cxn ang="0">
                <a:pos x="54" y="26"/>
              </a:cxn>
              <a:cxn ang="0">
                <a:pos x="48" y="17"/>
              </a:cxn>
              <a:cxn ang="0">
                <a:pos x="38" y="10"/>
              </a:cxn>
              <a:cxn ang="0">
                <a:pos x="22" y="3"/>
              </a:cxn>
              <a:cxn ang="0">
                <a:pos x="0" y="0"/>
              </a:cxn>
              <a:cxn ang="0">
                <a:pos x="2" y="1"/>
              </a:cxn>
              <a:cxn ang="0">
                <a:pos x="9" y="2"/>
              </a:cxn>
              <a:cxn ang="0">
                <a:pos x="18" y="5"/>
              </a:cxn>
              <a:cxn ang="0">
                <a:pos x="30" y="10"/>
              </a:cxn>
              <a:cxn ang="0">
                <a:pos x="40" y="17"/>
              </a:cxn>
              <a:cxn ang="0">
                <a:pos x="48" y="25"/>
              </a:cxn>
              <a:cxn ang="0">
                <a:pos x="54" y="35"/>
              </a:cxn>
              <a:cxn ang="0">
                <a:pos x="55" y="48"/>
              </a:cxn>
            </a:cxnLst>
            <a:rect l="0" t="0" r="r" b="b"/>
            <a:pathLst>
              <a:path w="57" h="48">
                <a:moveTo>
                  <a:pt x="55" y="48"/>
                </a:moveTo>
                <a:lnTo>
                  <a:pt x="55" y="46"/>
                </a:lnTo>
                <a:lnTo>
                  <a:pt x="57" y="41"/>
                </a:lnTo>
                <a:lnTo>
                  <a:pt x="57" y="34"/>
                </a:lnTo>
                <a:lnTo>
                  <a:pt x="54" y="26"/>
                </a:lnTo>
                <a:lnTo>
                  <a:pt x="48" y="17"/>
                </a:lnTo>
                <a:lnTo>
                  <a:pt x="38" y="10"/>
                </a:lnTo>
                <a:lnTo>
                  <a:pt x="22" y="3"/>
                </a:lnTo>
                <a:lnTo>
                  <a:pt x="0" y="0"/>
                </a:lnTo>
                <a:lnTo>
                  <a:pt x="2" y="1"/>
                </a:lnTo>
                <a:lnTo>
                  <a:pt x="9" y="2"/>
                </a:lnTo>
                <a:lnTo>
                  <a:pt x="18" y="5"/>
                </a:lnTo>
                <a:lnTo>
                  <a:pt x="30" y="10"/>
                </a:lnTo>
                <a:lnTo>
                  <a:pt x="40" y="17"/>
                </a:lnTo>
                <a:lnTo>
                  <a:pt x="48" y="25"/>
                </a:lnTo>
                <a:lnTo>
                  <a:pt x="54" y="35"/>
                </a:lnTo>
                <a:lnTo>
                  <a:pt x="55" y="4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4" name="Freeform 6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2" y="47"/>
              </a:cxn>
              <a:cxn ang="0">
                <a:pos x="52" y="45"/>
              </a:cxn>
              <a:cxn ang="0">
                <a:pos x="53" y="41"/>
              </a:cxn>
              <a:cxn ang="0">
                <a:pos x="53" y="34"/>
              </a:cxn>
              <a:cxn ang="0">
                <a:pos x="51" y="27"/>
              </a:cxn>
              <a:cxn ang="0">
                <a:pos x="45" y="19"/>
              </a:cxn>
              <a:cxn ang="0">
                <a:pos x="36" y="12"/>
              </a:cxn>
              <a:cxn ang="0">
                <a:pos x="21" y="5"/>
              </a:cxn>
              <a:cxn ang="0">
                <a:pos x="0" y="0"/>
              </a:cxn>
              <a:cxn ang="0">
                <a:pos x="2" y="0"/>
              </a:cxn>
              <a:cxn ang="0">
                <a:pos x="9" y="3"/>
              </a:cxn>
              <a:cxn ang="0">
                <a:pos x="18" y="5"/>
              </a:cxn>
              <a:cxn ang="0">
                <a:pos x="28" y="9"/>
              </a:cxn>
              <a:cxn ang="0">
                <a:pos x="38" y="16"/>
              </a:cxn>
              <a:cxn ang="0">
                <a:pos x="46" y="25"/>
              </a:cxn>
              <a:cxn ang="0">
                <a:pos x="51" y="34"/>
              </a:cxn>
              <a:cxn ang="0">
                <a:pos x="52" y="47"/>
              </a:cxn>
            </a:cxnLst>
            <a:rect l="0" t="0" r="r" b="b"/>
            <a:pathLst>
              <a:path w="53" h="47">
                <a:moveTo>
                  <a:pt x="52" y="47"/>
                </a:moveTo>
                <a:lnTo>
                  <a:pt x="52" y="45"/>
                </a:lnTo>
                <a:lnTo>
                  <a:pt x="53" y="41"/>
                </a:lnTo>
                <a:lnTo>
                  <a:pt x="53" y="34"/>
                </a:lnTo>
                <a:lnTo>
                  <a:pt x="51" y="27"/>
                </a:lnTo>
                <a:lnTo>
                  <a:pt x="45" y="19"/>
                </a:lnTo>
                <a:lnTo>
                  <a:pt x="36" y="12"/>
                </a:lnTo>
                <a:lnTo>
                  <a:pt x="21" y="5"/>
                </a:lnTo>
                <a:lnTo>
                  <a:pt x="0" y="0"/>
                </a:lnTo>
                <a:lnTo>
                  <a:pt x="2" y="0"/>
                </a:lnTo>
                <a:lnTo>
                  <a:pt x="9" y="3"/>
                </a:lnTo>
                <a:lnTo>
                  <a:pt x="18" y="5"/>
                </a:lnTo>
                <a:lnTo>
                  <a:pt x="28" y="9"/>
                </a:lnTo>
                <a:lnTo>
                  <a:pt x="38" y="16"/>
                </a:lnTo>
                <a:lnTo>
                  <a:pt x="46" y="25"/>
                </a:lnTo>
                <a:lnTo>
                  <a:pt x="51" y="34"/>
                </a:lnTo>
                <a:lnTo>
                  <a:pt x="52" y="4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5" name="Freeform 6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3"/>
              </a:cxn>
              <a:cxn ang="0">
                <a:pos x="57" y="36"/>
              </a:cxn>
              <a:cxn ang="0">
                <a:pos x="55" y="28"/>
              </a:cxn>
              <a:cxn ang="0">
                <a:pos x="49" y="19"/>
              </a:cxn>
              <a:cxn ang="0">
                <a:pos x="39" y="11"/>
              </a:cxn>
              <a:cxn ang="0">
                <a:pos x="24" y="5"/>
              </a:cxn>
              <a:cxn ang="0">
                <a:pos x="0" y="0"/>
              </a:cxn>
              <a:cxn ang="0">
                <a:pos x="3" y="2"/>
              </a:cxn>
              <a:cxn ang="0">
                <a:pos x="10" y="3"/>
              </a:cxn>
              <a:cxn ang="0">
                <a:pos x="19" y="6"/>
              </a:cxn>
              <a:cxn ang="0">
                <a:pos x="31" y="11"/>
              </a:cxn>
              <a:cxn ang="0">
                <a:pos x="41" y="18"/>
              </a:cxn>
              <a:cxn ang="0">
                <a:pos x="49" y="27"/>
              </a:cxn>
              <a:cxn ang="0">
                <a:pos x="55" y="38"/>
              </a:cxn>
              <a:cxn ang="0">
                <a:pos x="56" y="50"/>
              </a:cxn>
            </a:cxnLst>
            <a:rect l="0" t="0" r="r" b="b"/>
            <a:pathLst>
              <a:path w="57" h="50">
                <a:moveTo>
                  <a:pt x="56" y="50"/>
                </a:moveTo>
                <a:lnTo>
                  <a:pt x="56" y="48"/>
                </a:lnTo>
                <a:lnTo>
                  <a:pt x="57" y="43"/>
                </a:lnTo>
                <a:lnTo>
                  <a:pt x="57" y="36"/>
                </a:lnTo>
                <a:lnTo>
                  <a:pt x="55" y="28"/>
                </a:lnTo>
                <a:lnTo>
                  <a:pt x="49" y="19"/>
                </a:lnTo>
                <a:lnTo>
                  <a:pt x="39" y="11"/>
                </a:lnTo>
                <a:lnTo>
                  <a:pt x="24" y="5"/>
                </a:lnTo>
                <a:lnTo>
                  <a:pt x="0" y="0"/>
                </a:lnTo>
                <a:lnTo>
                  <a:pt x="3" y="2"/>
                </a:lnTo>
                <a:lnTo>
                  <a:pt x="10" y="3"/>
                </a:lnTo>
                <a:lnTo>
                  <a:pt x="19" y="6"/>
                </a:lnTo>
                <a:lnTo>
                  <a:pt x="31" y="11"/>
                </a:lnTo>
                <a:lnTo>
                  <a:pt x="41" y="18"/>
                </a:lnTo>
                <a:lnTo>
                  <a:pt x="49" y="27"/>
                </a:lnTo>
                <a:lnTo>
                  <a:pt x="55"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6" name="Freeform 6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49"/>
              </a:cxn>
              <a:cxn ang="0">
                <a:pos x="55" y="48"/>
              </a:cxn>
              <a:cxn ang="0">
                <a:pos x="55" y="43"/>
              </a:cxn>
              <a:cxn ang="0">
                <a:pos x="55" y="37"/>
              </a:cxn>
              <a:cxn ang="0">
                <a:pos x="54" y="29"/>
              </a:cxn>
              <a:cxn ang="0">
                <a:pos x="48" y="22"/>
              </a:cxn>
              <a:cxn ang="0">
                <a:pos x="39" y="14"/>
              </a:cxn>
              <a:cxn ang="0">
                <a:pos x="23" y="6"/>
              </a:cxn>
              <a:cxn ang="0">
                <a:pos x="0" y="0"/>
              </a:cxn>
              <a:cxn ang="0">
                <a:pos x="2" y="1"/>
              </a:cxn>
              <a:cxn ang="0">
                <a:pos x="9" y="2"/>
              </a:cxn>
              <a:cxn ang="0">
                <a:pos x="18" y="6"/>
              </a:cxn>
              <a:cxn ang="0">
                <a:pos x="28" y="11"/>
              </a:cxn>
              <a:cxn ang="0">
                <a:pos x="39" y="17"/>
              </a:cxn>
              <a:cxn ang="0">
                <a:pos x="48" y="26"/>
              </a:cxn>
              <a:cxn ang="0">
                <a:pos x="53" y="36"/>
              </a:cxn>
              <a:cxn ang="0">
                <a:pos x="54" y="49"/>
              </a:cxn>
            </a:cxnLst>
            <a:rect l="0" t="0" r="r" b="b"/>
            <a:pathLst>
              <a:path w="55" h="49">
                <a:moveTo>
                  <a:pt x="54" y="49"/>
                </a:moveTo>
                <a:lnTo>
                  <a:pt x="55" y="48"/>
                </a:lnTo>
                <a:lnTo>
                  <a:pt x="55" y="43"/>
                </a:lnTo>
                <a:lnTo>
                  <a:pt x="55" y="37"/>
                </a:lnTo>
                <a:lnTo>
                  <a:pt x="54" y="29"/>
                </a:lnTo>
                <a:lnTo>
                  <a:pt x="48" y="22"/>
                </a:lnTo>
                <a:lnTo>
                  <a:pt x="39" y="14"/>
                </a:lnTo>
                <a:lnTo>
                  <a:pt x="23" y="6"/>
                </a:lnTo>
                <a:lnTo>
                  <a:pt x="0" y="0"/>
                </a:lnTo>
                <a:lnTo>
                  <a:pt x="2" y="1"/>
                </a:lnTo>
                <a:lnTo>
                  <a:pt x="9" y="2"/>
                </a:lnTo>
                <a:lnTo>
                  <a:pt x="18" y="6"/>
                </a:lnTo>
                <a:lnTo>
                  <a:pt x="28" y="11"/>
                </a:lnTo>
                <a:lnTo>
                  <a:pt x="39" y="17"/>
                </a:lnTo>
                <a:lnTo>
                  <a:pt x="48" y="26"/>
                </a:lnTo>
                <a:lnTo>
                  <a:pt x="53" y="36"/>
                </a:lnTo>
                <a:lnTo>
                  <a:pt x="54"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7" name="Freeform 6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3" y="23"/>
              </a:cxn>
              <a:cxn ang="0">
                <a:pos x="7" y="16"/>
              </a:cxn>
              <a:cxn ang="0">
                <a:pos x="14" y="9"/>
              </a:cxn>
              <a:cxn ang="0">
                <a:pos x="26" y="3"/>
              </a:cxn>
              <a:cxn ang="0">
                <a:pos x="42" y="0"/>
              </a:cxn>
              <a:cxn ang="0">
                <a:pos x="65" y="1"/>
              </a:cxn>
              <a:cxn ang="0">
                <a:pos x="63" y="1"/>
              </a:cxn>
              <a:cxn ang="0">
                <a:pos x="56" y="1"/>
              </a:cxn>
              <a:cxn ang="0">
                <a:pos x="45" y="2"/>
              </a:cxn>
              <a:cxn ang="0">
                <a:pos x="34" y="4"/>
              </a:cxn>
              <a:cxn ang="0">
                <a:pos x="22" y="9"/>
              </a:cxn>
              <a:cxn ang="0">
                <a:pos x="12" y="15"/>
              </a:cxn>
              <a:cxn ang="0">
                <a:pos x="4" y="24"/>
              </a:cxn>
              <a:cxn ang="0">
                <a:pos x="0" y="37"/>
              </a:cxn>
            </a:cxnLst>
            <a:rect l="0" t="0" r="r" b="b"/>
            <a:pathLst>
              <a:path w="65" h="37">
                <a:moveTo>
                  <a:pt x="0" y="37"/>
                </a:moveTo>
                <a:lnTo>
                  <a:pt x="0" y="35"/>
                </a:lnTo>
                <a:lnTo>
                  <a:pt x="0" y="30"/>
                </a:lnTo>
                <a:lnTo>
                  <a:pt x="3" y="23"/>
                </a:lnTo>
                <a:lnTo>
                  <a:pt x="7" y="16"/>
                </a:lnTo>
                <a:lnTo>
                  <a:pt x="14" y="9"/>
                </a:lnTo>
                <a:lnTo>
                  <a:pt x="26" y="3"/>
                </a:lnTo>
                <a:lnTo>
                  <a:pt x="42" y="0"/>
                </a:lnTo>
                <a:lnTo>
                  <a:pt x="65" y="1"/>
                </a:lnTo>
                <a:lnTo>
                  <a:pt x="63" y="1"/>
                </a:lnTo>
                <a:lnTo>
                  <a:pt x="56" y="1"/>
                </a:lnTo>
                <a:lnTo>
                  <a:pt x="45" y="2"/>
                </a:lnTo>
                <a:lnTo>
                  <a:pt x="34" y="4"/>
                </a:lnTo>
                <a:lnTo>
                  <a:pt x="22" y="9"/>
                </a:lnTo>
                <a:lnTo>
                  <a:pt x="12" y="15"/>
                </a:lnTo>
                <a:lnTo>
                  <a:pt x="4"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8" name="Freeform 6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3"/>
              </a:cxn>
              <a:cxn ang="0">
                <a:pos x="1" y="29"/>
              </a:cxn>
              <a:cxn ang="0">
                <a:pos x="3" y="22"/>
              </a:cxn>
              <a:cxn ang="0">
                <a:pos x="8" y="15"/>
              </a:cxn>
              <a:cxn ang="0">
                <a:pos x="15" y="8"/>
              </a:cxn>
              <a:cxn ang="0">
                <a:pos x="27" y="2"/>
              </a:cxn>
              <a:cxn ang="0">
                <a:pos x="44" y="0"/>
              </a:cxn>
              <a:cxn ang="0">
                <a:pos x="66" y="1"/>
              </a:cxn>
              <a:cxn ang="0">
                <a:pos x="63" y="1"/>
              </a:cxn>
              <a:cxn ang="0">
                <a:pos x="56" y="1"/>
              </a:cxn>
              <a:cxn ang="0">
                <a:pos x="46" y="2"/>
              </a:cxn>
              <a:cxn ang="0">
                <a:pos x="34" y="4"/>
              </a:cxn>
              <a:cxn ang="0">
                <a:pos x="23" y="8"/>
              </a:cxn>
              <a:cxn ang="0">
                <a:pos x="12" y="14"/>
              </a:cxn>
              <a:cxn ang="0">
                <a:pos x="4" y="23"/>
              </a:cxn>
              <a:cxn ang="0">
                <a:pos x="0" y="36"/>
              </a:cxn>
            </a:cxnLst>
            <a:rect l="0" t="0" r="r" b="b"/>
            <a:pathLst>
              <a:path w="66" h="36">
                <a:moveTo>
                  <a:pt x="0" y="36"/>
                </a:moveTo>
                <a:lnTo>
                  <a:pt x="0" y="33"/>
                </a:lnTo>
                <a:lnTo>
                  <a:pt x="1" y="29"/>
                </a:lnTo>
                <a:lnTo>
                  <a:pt x="3" y="22"/>
                </a:lnTo>
                <a:lnTo>
                  <a:pt x="8" y="15"/>
                </a:lnTo>
                <a:lnTo>
                  <a:pt x="15" y="8"/>
                </a:lnTo>
                <a:lnTo>
                  <a:pt x="27" y="2"/>
                </a:lnTo>
                <a:lnTo>
                  <a:pt x="44" y="0"/>
                </a:lnTo>
                <a:lnTo>
                  <a:pt x="66" y="1"/>
                </a:lnTo>
                <a:lnTo>
                  <a:pt x="63" y="1"/>
                </a:lnTo>
                <a:lnTo>
                  <a:pt x="56" y="1"/>
                </a:lnTo>
                <a:lnTo>
                  <a:pt x="46" y="2"/>
                </a:lnTo>
                <a:lnTo>
                  <a:pt x="34" y="4"/>
                </a:lnTo>
                <a:lnTo>
                  <a:pt x="23" y="8"/>
                </a:lnTo>
                <a:lnTo>
                  <a:pt x="12" y="14"/>
                </a:lnTo>
                <a:lnTo>
                  <a:pt x="4"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69" name="Freeform 6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4" y="48"/>
              </a:cxn>
              <a:cxn ang="0">
                <a:pos x="55" y="43"/>
              </a:cxn>
              <a:cxn ang="0">
                <a:pos x="55" y="36"/>
              </a:cxn>
              <a:cxn ang="0">
                <a:pos x="52" y="28"/>
              </a:cxn>
              <a:cxn ang="0">
                <a:pos x="47" y="19"/>
              </a:cxn>
              <a:cxn ang="0">
                <a:pos x="37" y="10"/>
              </a:cxn>
              <a:cxn ang="0">
                <a:pos x="22" y="5"/>
              </a:cxn>
              <a:cxn ang="0">
                <a:pos x="0" y="0"/>
              </a:cxn>
              <a:cxn ang="0">
                <a:pos x="3" y="1"/>
              </a:cxn>
              <a:cxn ang="0">
                <a:pos x="10" y="2"/>
              </a:cxn>
              <a:cxn ang="0">
                <a:pos x="19" y="6"/>
              </a:cxn>
              <a:cxn ang="0">
                <a:pos x="29" y="10"/>
              </a:cxn>
              <a:cxn ang="0">
                <a:pos x="40" y="17"/>
              </a:cxn>
              <a:cxn ang="0">
                <a:pos x="48" y="27"/>
              </a:cxn>
              <a:cxn ang="0">
                <a:pos x="52" y="37"/>
              </a:cxn>
              <a:cxn ang="0">
                <a:pos x="54" y="50"/>
              </a:cxn>
            </a:cxnLst>
            <a:rect l="0" t="0" r="r" b="b"/>
            <a:pathLst>
              <a:path w="55" h="50">
                <a:moveTo>
                  <a:pt x="54" y="50"/>
                </a:moveTo>
                <a:lnTo>
                  <a:pt x="54" y="48"/>
                </a:lnTo>
                <a:lnTo>
                  <a:pt x="55" y="43"/>
                </a:lnTo>
                <a:lnTo>
                  <a:pt x="55" y="36"/>
                </a:lnTo>
                <a:lnTo>
                  <a:pt x="52" y="28"/>
                </a:lnTo>
                <a:lnTo>
                  <a:pt x="47" y="19"/>
                </a:lnTo>
                <a:lnTo>
                  <a:pt x="37" y="10"/>
                </a:lnTo>
                <a:lnTo>
                  <a:pt x="22" y="5"/>
                </a:lnTo>
                <a:lnTo>
                  <a:pt x="0" y="0"/>
                </a:lnTo>
                <a:lnTo>
                  <a:pt x="3" y="1"/>
                </a:lnTo>
                <a:lnTo>
                  <a:pt x="10" y="2"/>
                </a:lnTo>
                <a:lnTo>
                  <a:pt x="19" y="6"/>
                </a:lnTo>
                <a:lnTo>
                  <a:pt x="29" y="10"/>
                </a:lnTo>
                <a:lnTo>
                  <a:pt x="40" y="17"/>
                </a:lnTo>
                <a:lnTo>
                  <a:pt x="48" y="27"/>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0" name="Freeform 6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2" y="22"/>
              </a:cxn>
              <a:cxn ang="0">
                <a:pos x="6" y="15"/>
              </a:cxn>
              <a:cxn ang="0">
                <a:pos x="14" y="8"/>
              </a:cxn>
              <a:cxn ang="0">
                <a:pos x="25" y="3"/>
              </a:cxn>
              <a:cxn ang="0">
                <a:pos x="43" y="0"/>
              </a:cxn>
              <a:cxn ang="0">
                <a:pos x="66" y="1"/>
              </a:cxn>
              <a:cxn ang="0">
                <a:pos x="63" y="1"/>
              </a:cxn>
              <a:cxn ang="0">
                <a:pos x="57" y="1"/>
              </a:cxn>
              <a:cxn ang="0">
                <a:pos x="46" y="3"/>
              </a:cxn>
              <a:cxn ang="0">
                <a:pos x="35" y="5"/>
              </a:cxn>
              <a:cxn ang="0">
                <a:pos x="22" y="8"/>
              </a:cxn>
              <a:cxn ang="0">
                <a:pos x="11" y="14"/>
              </a:cxn>
              <a:cxn ang="0">
                <a:pos x="3" y="23"/>
              </a:cxn>
              <a:cxn ang="0">
                <a:pos x="0" y="36"/>
              </a:cxn>
            </a:cxnLst>
            <a:rect l="0" t="0" r="r" b="b"/>
            <a:pathLst>
              <a:path w="66" h="36">
                <a:moveTo>
                  <a:pt x="0" y="36"/>
                </a:moveTo>
                <a:lnTo>
                  <a:pt x="0" y="34"/>
                </a:lnTo>
                <a:lnTo>
                  <a:pt x="0" y="29"/>
                </a:lnTo>
                <a:lnTo>
                  <a:pt x="2" y="22"/>
                </a:lnTo>
                <a:lnTo>
                  <a:pt x="6" y="15"/>
                </a:lnTo>
                <a:lnTo>
                  <a:pt x="14" y="8"/>
                </a:lnTo>
                <a:lnTo>
                  <a:pt x="25" y="3"/>
                </a:lnTo>
                <a:lnTo>
                  <a:pt x="43" y="0"/>
                </a:lnTo>
                <a:lnTo>
                  <a:pt x="66" y="1"/>
                </a:lnTo>
                <a:lnTo>
                  <a:pt x="63" y="1"/>
                </a:lnTo>
                <a:lnTo>
                  <a:pt x="57" y="1"/>
                </a:lnTo>
                <a:lnTo>
                  <a:pt x="46" y="3"/>
                </a:lnTo>
                <a:lnTo>
                  <a:pt x="35" y="5"/>
                </a:lnTo>
                <a:lnTo>
                  <a:pt x="22" y="8"/>
                </a:lnTo>
                <a:lnTo>
                  <a:pt x="11" y="14"/>
                </a:lnTo>
                <a:lnTo>
                  <a:pt x="3"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1" name="Freeform 7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1"/>
              </a:cxn>
              <a:cxn ang="0">
                <a:pos x="56" y="49"/>
              </a:cxn>
              <a:cxn ang="0">
                <a:pos x="57" y="44"/>
              </a:cxn>
              <a:cxn ang="0">
                <a:pos x="57" y="37"/>
              </a:cxn>
              <a:cxn ang="0">
                <a:pos x="55" y="29"/>
              </a:cxn>
              <a:cxn ang="0">
                <a:pos x="49" y="20"/>
              </a:cxn>
              <a:cxn ang="0">
                <a:pos x="39" y="12"/>
              </a:cxn>
              <a:cxn ang="0">
                <a:pos x="22" y="5"/>
              </a:cxn>
              <a:cxn ang="0">
                <a:pos x="0" y="0"/>
              </a:cxn>
              <a:cxn ang="0">
                <a:pos x="3" y="2"/>
              </a:cxn>
              <a:cxn ang="0">
                <a:pos x="10" y="3"/>
              </a:cxn>
              <a:cxn ang="0">
                <a:pos x="19" y="6"/>
              </a:cxn>
              <a:cxn ang="0">
                <a:pos x="31" y="12"/>
              </a:cxn>
              <a:cxn ang="0">
                <a:pos x="41" y="19"/>
              </a:cxn>
              <a:cxn ang="0">
                <a:pos x="49" y="27"/>
              </a:cxn>
              <a:cxn ang="0">
                <a:pos x="55" y="39"/>
              </a:cxn>
              <a:cxn ang="0">
                <a:pos x="56" y="51"/>
              </a:cxn>
            </a:cxnLst>
            <a:rect l="0" t="0" r="r" b="b"/>
            <a:pathLst>
              <a:path w="57" h="51">
                <a:moveTo>
                  <a:pt x="56" y="51"/>
                </a:moveTo>
                <a:lnTo>
                  <a:pt x="56" y="49"/>
                </a:lnTo>
                <a:lnTo>
                  <a:pt x="57" y="44"/>
                </a:lnTo>
                <a:lnTo>
                  <a:pt x="57" y="37"/>
                </a:lnTo>
                <a:lnTo>
                  <a:pt x="55" y="29"/>
                </a:lnTo>
                <a:lnTo>
                  <a:pt x="49" y="20"/>
                </a:lnTo>
                <a:lnTo>
                  <a:pt x="39" y="12"/>
                </a:lnTo>
                <a:lnTo>
                  <a:pt x="22" y="5"/>
                </a:lnTo>
                <a:lnTo>
                  <a:pt x="0" y="0"/>
                </a:lnTo>
                <a:lnTo>
                  <a:pt x="3" y="2"/>
                </a:lnTo>
                <a:lnTo>
                  <a:pt x="10" y="3"/>
                </a:lnTo>
                <a:lnTo>
                  <a:pt x="19" y="6"/>
                </a:lnTo>
                <a:lnTo>
                  <a:pt x="31" y="12"/>
                </a:lnTo>
                <a:lnTo>
                  <a:pt x="41" y="19"/>
                </a:lnTo>
                <a:lnTo>
                  <a:pt x="49" y="27"/>
                </a:lnTo>
                <a:lnTo>
                  <a:pt x="55" y="39"/>
                </a:lnTo>
                <a:lnTo>
                  <a:pt x="56"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2" name="Freeform 7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4"/>
              </a:cxn>
              <a:cxn ang="0">
                <a:pos x="6" y="15"/>
              </a:cxn>
              <a:cxn ang="0">
                <a:pos x="14" y="8"/>
              </a:cxn>
              <a:cxn ang="0">
                <a:pos x="26" y="3"/>
              </a:cxn>
              <a:cxn ang="0">
                <a:pos x="43" y="0"/>
              </a:cxn>
              <a:cxn ang="0">
                <a:pos x="66" y="0"/>
              </a:cxn>
              <a:cxn ang="0">
                <a:pos x="64" y="0"/>
              </a:cxn>
              <a:cxn ang="0">
                <a:pos x="57" y="0"/>
              </a:cxn>
              <a:cxn ang="0">
                <a:pos x="47" y="2"/>
              </a:cxn>
              <a:cxn ang="0">
                <a:pos x="35" y="4"/>
              </a:cxn>
              <a:cxn ang="0">
                <a:pos x="22" y="8"/>
              </a:cxn>
              <a:cxn ang="0">
                <a:pos x="12" y="15"/>
              </a:cxn>
              <a:cxn ang="0">
                <a:pos x="4" y="24"/>
              </a:cxn>
              <a:cxn ang="0">
                <a:pos x="0" y="36"/>
              </a:cxn>
            </a:cxnLst>
            <a:rect l="0" t="0" r="r" b="b"/>
            <a:pathLst>
              <a:path w="66" h="36">
                <a:moveTo>
                  <a:pt x="0" y="36"/>
                </a:moveTo>
                <a:lnTo>
                  <a:pt x="0" y="34"/>
                </a:lnTo>
                <a:lnTo>
                  <a:pt x="0" y="29"/>
                </a:lnTo>
                <a:lnTo>
                  <a:pt x="3" y="24"/>
                </a:lnTo>
                <a:lnTo>
                  <a:pt x="6" y="15"/>
                </a:lnTo>
                <a:lnTo>
                  <a:pt x="14" y="8"/>
                </a:lnTo>
                <a:lnTo>
                  <a:pt x="26" y="3"/>
                </a:lnTo>
                <a:lnTo>
                  <a:pt x="43" y="0"/>
                </a:lnTo>
                <a:lnTo>
                  <a:pt x="66" y="0"/>
                </a:lnTo>
                <a:lnTo>
                  <a:pt x="64" y="0"/>
                </a:lnTo>
                <a:lnTo>
                  <a:pt x="57" y="0"/>
                </a:lnTo>
                <a:lnTo>
                  <a:pt x="47" y="2"/>
                </a:lnTo>
                <a:lnTo>
                  <a:pt x="35" y="4"/>
                </a:lnTo>
                <a:lnTo>
                  <a:pt x="22" y="8"/>
                </a:lnTo>
                <a:lnTo>
                  <a:pt x="12" y="15"/>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3" name="Freeform 7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2" y="28"/>
              </a:cxn>
              <a:cxn ang="0">
                <a:pos x="46" y="19"/>
              </a:cxn>
              <a:cxn ang="0">
                <a:pos x="37" y="11"/>
              </a:cxn>
              <a:cxn ang="0">
                <a:pos x="21" y="4"/>
              </a:cxn>
              <a:cxn ang="0">
                <a:pos x="0" y="0"/>
              </a:cxn>
              <a:cxn ang="0">
                <a:pos x="2" y="1"/>
              </a:cxn>
              <a:cxn ang="0">
                <a:pos x="9" y="2"/>
              </a:cxn>
              <a:cxn ang="0">
                <a:pos x="19" y="5"/>
              </a:cxn>
              <a:cxn ang="0">
                <a:pos x="30" y="11"/>
              </a:cxn>
              <a:cxn ang="0">
                <a:pos x="41" y="18"/>
              </a:cxn>
              <a:cxn ang="0">
                <a:pos x="49" y="26"/>
              </a:cxn>
              <a:cxn ang="0">
                <a:pos x="54" y="38"/>
              </a:cxn>
              <a:cxn ang="0">
                <a:pos x="56" y="50"/>
              </a:cxn>
            </a:cxnLst>
            <a:rect l="0" t="0" r="r" b="b"/>
            <a:pathLst>
              <a:path w="57" h="50">
                <a:moveTo>
                  <a:pt x="56" y="50"/>
                </a:moveTo>
                <a:lnTo>
                  <a:pt x="56" y="48"/>
                </a:lnTo>
                <a:lnTo>
                  <a:pt x="57" y="44"/>
                </a:lnTo>
                <a:lnTo>
                  <a:pt x="56" y="37"/>
                </a:lnTo>
                <a:lnTo>
                  <a:pt x="52" y="28"/>
                </a:lnTo>
                <a:lnTo>
                  <a:pt x="46" y="19"/>
                </a:lnTo>
                <a:lnTo>
                  <a:pt x="37" y="11"/>
                </a:lnTo>
                <a:lnTo>
                  <a:pt x="21" y="4"/>
                </a:lnTo>
                <a:lnTo>
                  <a:pt x="0" y="0"/>
                </a:lnTo>
                <a:lnTo>
                  <a:pt x="2" y="1"/>
                </a:lnTo>
                <a:lnTo>
                  <a:pt x="9" y="2"/>
                </a:lnTo>
                <a:lnTo>
                  <a:pt x="19" y="5"/>
                </a:lnTo>
                <a:lnTo>
                  <a:pt x="30" y="11"/>
                </a:lnTo>
                <a:lnTo>
                  <a:pt x="41" y="18"/>
                </a:lnTo>
                <a:lnTo>
                  <a:pt x="49" y="26"/>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4" name="Freeform 7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6"/>
              </a:cxn>
              <a:cxn ang="0">
                <a:pos x="1" y="31"/>
              </a:cxn>
              <a:cxn ang="0">
                <a:pos x="4" y="24"/>
              </a:cxn>
              <a:cxn ang="0">
                <a:pos x="9" y="17"/>
              </a:cxn>
              <a:cxn ang="0">
                <a:pos x="17" y="10"/>
              </a:cxn>
              <a:cxn ang="0">
                <a:pos x="29" y="6"/>
              </a:cxn>
              <a:cxn ang="0">
                <a:pos x="45" y="1"/>
              </a:cxn>
              <a:cxn ang="0">
                <a:pos x="66" y="1"/>
              </a:cxn>
              <a:cxn ang="0">
                <a:pos x="63" y="1"/>
              </a:cxn>
              <a:cxn ang="0">
                <a:pos x="55" y="0"/>
              </a:cxn>
              <a:cxn ang="0">
                <a:pos x="45" y="0"/>
              </a:cxn>
              <a:cxn ang="0">
                <a:pos x="33" y="1"/>
              </a:cxn>
              <a:cxn ang="0">
                <a:pos x="20" y="5"/>
              </a:cxn>
              <a:cxn ang="0">
                <a:pos x="10" y="12"/>
              </a:cxn>
              <a:cxn ang="0">
                <a:pos x="2" y="22"/>
              </a:cxn>
              <a:cxn ang="0">
                <a:pos x="0" y="37"/>
              </a:cxn>
            </a:cxnLst>
            <a:rect l="0" t="0" r="r" b="b"/>
            <a:pathLst>
              <a:path w="66" h="37">
                <a:moveTo>
                  <a:pt x="0" y="37"/>
                </a:moveTo>
                <a:lnTo>
                  <a:pt x="0" y="36"/>
                </a:lnTo>
                <a:lnTo>
                  <a:pt x="1" y="31"/>
                </a:lnTo>
                <a:lnTo>
                  <a:pt x="4" y="24"/>
                </a:lnTo>
                <a:lnTo>
                  <a:pt x="9" y="17"/>
                </a:lnTo>
                <a:lnTo>
                  <a:pt x="17" y="10"/>
                </a:lnTo>
                <a:lnTo>
                  <a:pt x="29" y="6"/>
                </a:lnTo>
                <a:lnTo>
                  <a:pt x="45" y="1"/>
                </a:lnTo>
                <a:lnTo>
                  <a:pt x="66" y="1"/>
                </a:lnTo>
                <a:lnTo>
                  <a:pt x="63" y="1"/>
                </a:lnTo>
                <a:lnTo>
                  <a:pt x="55" y="0"/>
                </a:lnTo>
                <a:lnTo>
                  <a:pt x="45" y="0"/>
                </a:lnTo>
                <a:lnTo>
                  <a:pt x="33" y="1"/>
                </a:lnTo>
                <a:lnTo>
                  <a:pt x="20" y="5"/>
                </a:lnTo>
                <a:lnTo>
                  <a:pt x="10" y="12"/>
                </a:lnTo>
                <a:lnTo>
                  <a:pt x="2" y="22"/>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5" name="Freeform 7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9"/>
              </a:cxn>
              <a:cxn ang="0">
                <a:pos x="57" y="44"/>
              </a:cxn>
              <a:cxn ang="0">
                <a:pos x="57" y="37"/>
              </a:cxn>
              <a:cxn ang="0">
                <a:pos x="55" y="29"/>
              </a:cxn>
              <a:cxn ang="0">
                <a:pos x="49" y="21"/>
              </a:cxn>
              <a:cxn ang="0">
                <a:pos x="38" y="13"/>
              </a:cxn>
              <a:cxn ang="0">
                <a:pos x="23" y="5"/>
              </a:cxn>
              <a:cxn ang="0">
                <a:pos x="0" y="0"/>
              </a:cxn>
              <a:cxn ang="0">
                <a:pos x="3" y="1"/>
              </a:cxn>
              <a:cxn ang="0">
                <a:pos x="10" y="2"/>
              </a:cxn>
              <a:cxn ang="0">
                <a:pos x="19" y="6"/>
              </a:cxn>
              <a:cxn ang="0">
                <a:pos x="30" y="12"/>
              </a:cxn>
              <a:cxn ang="0">
                <a:pos x="41" y="19"/>
              </a:cxn>
              <a:cxn ang="0">
                <a:pos x="49" y="27"/>
              </a:cxn>
              <a:cxn ang="0">
                <a:pos x="55" y="37"/>
              </a:cxn>
              <a:cxn ang="0">
                <a:pos x="56" y="50"/>
              </a:cxn>
            </a:cxnLst>
            <a:rect l="0" t="0" r="r" b="b"/>
            <a:pathLst>
              <a:path w="57" h="50">
                <a:moveTo>
                  <a:pt x="56" y="50"/>
                </a:moveTo>
                <a:lnTo>
                  <a:pt x="56" y="49"/>
                </a:lnTo>
                <a:lnTo>
                  <a:pt x="57" y="44"/>
                </a:lnTo>
                <a:lnTo>
                  <a:pt x="57" y="37"/>
                </a:lnTo>
                <a:lnTo>
                  <a:pt x="55" y="29"/>
                </a:lnTo>
                <a:lnTo>
                  <a:pt x="49" y="21"/>
                </a:lnTo>
                <a:lnTo>
                  <a:pt x="38" y="13"/>
                </a:lnTo>
                <a:lnTo>
                  <a:pt x="23" y="5"/>
                </a:lnTo>
                <a:lnTo>
                  <a:pt x="0" y="0"/>
                </a:lnTo>
                <a:lnTo>
                  <a:pt x="3" y="1"/>
                </a:lnTo>
                <a:lnTo>
                  <a:pt x="10" y="2"/>
                </a:lnTo>
                <a:lnTo>
                  <a:pt x="19" y="6"/>
                </a:lnTo>
                <a:lnTo>
                  <a:pt x="30" y="12"/>
                </a:lnTo>
                <a:lnTo>
                  <a:pt x="41" y="19"/>
                </a:lnTo>
                <a:lnTo>
                  <a:pt x="49" y="27"/>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6" name="Freeform 7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2" y="24"/>
              </a:cxn>
              <a:cxn ang="0">
                <a:pos x="6" y="15"/>
              </a:cxn>
              <a:cxn ang="0">
                <a:pos x="12" y="8"/>
              </a:cxn>
              <a:cxn ang="0">
                <a:pos x="25" y="3"/>
              </a:cxn>
              <a:cxn ang="0">
                <a:pos x="41" y="0"/>
              </a:cxn>
              <a:cxn ang="0">
                <a:pos x="65" y="2"/>
              </a:cxn>
              <a:cxn ang="0">
                <a:pos x="62" y="2"/>
              </a:cxn>
              <a:cxn ang="0">
                <a:pos x="55" y="2"/>
              </a:cxn>
              <a:cxn ang="0">
                <a:pos x="45" y="3"/>
              </a:cxn>
              <a:cxn ang="0">
                <a:pos x="33" y="5"/>
              </a:cxn>
              <a:cxn ang="0">
                <a:pos x="22" y="10"/>
              </a:cxn>
              <a:cxn ang="0">
                <a:pos x="11" y="15"/>
              </a:cxn>
              <a:cxn ang="0">
                <a:pos x="3" y="25"/>
              </a:cxn>
              <a:cxn ang="0">
                <a:pos x="0" y="37"/>
              </a:cxn>
            </a:cxnLst>
            <a:rect l="0" t="0" r="r" b="b"/>
            <a:pathLst>
              <a:path w="65" h="37">
                <a:moveTo>
                  <a:pt x="0" y="37"/>
                </a:moveTo>
                <a:lnTo>
                  <a:pt x="0" y="35"/>
                </a:lnTo>
                <a:lnTo>
                  <a:pt x="0" y="30"/>
                </a:lnTo>
                <a:lnTo>
                  <a:pt x="2" y="24"/>
                </a:lnTo>
                <a:lnTo>
                  <a:pt x="6" y="15"/>
                </a:lnTo>
                <a:lnTo>
                  <a:pt x="12" y="8"/>
                </a:lnTo>
                <a:lnTo>
                  <a:pt x="25" y="3"/>
                </a:lnTo>
                <a:lnTo>
                  <a:pt x="41" y="0"/>
                </a:lnTo>
                <a:lnTo>
                  <a:pt x="65" y="2"/>
                </a:lnTo>
                <a:lnTo>
                  <a:pt x="62" y="2"/>
                </a:lnTo>
                <a:lnTo>
                  <a:pt x="55" y="2"/>
                </a:lnTo>
                <a:lnTo>
                  <a:pt x="45" y="3"/>
                </a:lnTo>
                <a:lnTo>
                  <a:pt x="33" y="5"/>
                </a:lnTo>
                <a:lnTo>
                  <a:pt x="22" y="10"/>
                </a:lnTo>
                <a:lnTo>
                  <a:pt x="11" y="15"/>
                </a:lnTo>
                <a:lnTo>
                  <a:pt x="3" y="25"/>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7" name="Freeform 7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49"/>
              </a:cxn>
              <a:cxn ang="0">
                <a:pos x="56" y="47"/>
              </a:cxn>
              <a:cxn ang="0">
                <a:pos x="57" y="43"/>
              </a:cxn>
              <a:cxn ang="0">
                <a:pos x="57" y="37"/>
              </a:cxn>
              <a:cxn ang="0">
                <a:pos x="55" y="27"/>
              </a:cxn>
              <a:cxn ang="0">
                <a:pos x="49" y="19"/>
              </a:cxn>
              <a:cxn ang="0">
                <a:pos x="40" y="11"/>
              </a:cxn>
              <a:cxn ang="0">
                <a:pos x="23" y="4"/>
              </a:cxn>
              <a:cxn ang="0">
                <a:pos x="0" y="0"/>
              </a:cxn>
              <a:cxn ang="0">
                <a:pos x="3" y="1"/>
              </a:cxn>
              <a:cxn ang="0">
                <a:pos x="9" y="2"/>
              </a:cxn>
              <a:cxn ang="0">
                <a:pos x="20" y="5"/>
              </a:cxn>
              <a:cxn ang="0">
                <a:pos x="30" y="10"/>
              </a:cxn>
              <a:cxn ang="0">
                <a:pos x="41" y="17"/>
              </a:cxn>
              <a:cxn ang="0">
                <a:pos x="50" y="26"/>
              </a:cxn>
              <a:cxn ang="0">
                <a:pos x="55" y="37"/>
              </a:cxn>
              <a:cxn ang="0">
                <a:pos x="56" y="49"/>
              </a:cxn>
            </a:cxnLst>
            <a:rect l="0" t="0" r="r" b="b"/>
            <a:pathLst>
              <a:path w="57" h="49">
                <a:moveTo>
                  <a:pt x="56" y="49"/>
                </a:moveTo>
                <a:lnTo>
                  <a:pt x="56" y="47"/>
                </a:lnTo>
                <a:lnTo>
                  <a:pt x="57" y="43"/>
                </a:lnTo>
                <a:lnTo>
                  <a:pt x="57" y="37"/>
                </a:lnTo>
                <a:lnTo>
                  <a:pt x="55" y="27"/>
                </a:lnTo>
                <a:lnTo>
                  <a:pt x="49" y="19"/>
                </a:lnTo>
                <a:lnTo>
                  <a:pt x="40" y="11"/>
                </a:lnTo>
                <a:lnTo>
                  <a:pt x="23" y="4"/>
                </a:lnTo>
                <a:lnTo>
                  <a:pt x="0" y="0"/>
                </a:lnTo>
                <a:lnTo>
                  <a:pt x="3" y="1"/>
                </a:lnTo>
                <a:lnTo>
                  <a:pt x="9" y="2"/>
                </a:lnTo>
                <a:lnTo>
                  <a:pt x="20" y="5"/>
                </a:lnTo>
                <a:lnTo>
                  <a:pt x="30" y="10"/>
                </a:lnTo>
                <a:lnTo>
                  <a:pt x="41" y="17"/>
                </a:lnTo>
                <a:lnTo>
                  <a:pt x="50" y="26"/>
                </a:lnTo>
                <a:lnTo>
                  <a:pt x="55" y="37"/>
                </a:lnTo>
                <a:lnTo>
                  <a:pt x="56"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8" name="Freeform 7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2"/>
              </a:cxn>
              <a:cxn ang="0">
                <a:pos x="6" y="15"/>
              </a:cxn>
              <a:cxn ang="0">
                <a:pos x="14" y="8"/>
              </a:cxn>
              <a:cxn ang="0">
                <a:pos x="25" y="2"/>
              </a:cxn>
              <a:cxn ang="0">
                <a:pos x="43" y="0"/>
              </a:cxn>
              <a:cxn ang="0">
                <a:pos x="66" y="0"/>
              </a:cxn>
              <a:cxn ang="0">
                <a:pos x="63" y="0"/>
              </a:cxn>
              <a:cxn ang="0">
                <a:pos x="57" y="0"/>
              </a:cxn>
              <a:cxn ang="0">
                <a:pos x="46" y="1"/>
              </a:cxn>
              <a:cxn ang="0">
                <a:pos x="35" y="3"/>
              </a:cxn>
              <a:cxn ang="0">
                <a:pos x="22" y="6"/>
              </a:cxn>
              <a:cxn ang="0">
                <a:pos x="11" y="12"/>
              </a:cxn>
              <a:cxn ang="0">
                <a:pos x="3" y="22"/>
              </a:cxn>
              <a:cxn ang="0">
                <a:pos x="0" y="34"/>
              </a:cxn>
            </a:cxnLst>
            <a:rect l="0" t="0" r="r" b="b"/>
            <a:pathLst>
              <a:path w="66" h="34">
                <a:moveTo>
                  <a:pt x="0" y="34"/>
                </a:moveTo>
                <a:lnTo>
                  <a:pt x="0" y="32"/>
                </a:lnTo>
                <a:lnTo>
                  <a:pt x="0" y="27"/>
                </a:lnTo>
                <a:lnTo>
                  <a:pt x="2" y="22"/>
                </a:lnTo>
                <a:lnTo>
                  <a:pt x="6" y="15"/>
                </a:lnTo>
                <a:lnTo>
                  <a:pt x="14" y="8"/>
                </a:lnTo>
                <a:lnTo>
                  <a:pt x="25" y="2"/>
                </a:lnTo>
                <a:lnTo>
                  <a:pt x="43" y="0"/>
                </a:lnTo>
                <a:lnTo>
                  <a:pt x="66" y="0"/>
                </a:lnTo>
                <a:lnTo>
                  <a:pt x="63" y="0"/>
                </a:lnTo>
                <a:lnTo>
                  <a:pt x="57" y="0"/>
                </a:lnTo>
                <a:lnTo>
                  <a:pt x="46" y="1"/>
                </a:lnTo>
                <a:lnTo>
                  <a:pt x="35" y="3"/>
                </a:lnTo>
                <a:lnTo>
                  <a:pt x="22" y="6"/>
                </a:lnTo>
                <a:lnTo>
                  <a:pt x="11" y="12"/>
                </a:lnTo>
                <a:lnTo>
                  <a:pt x="3" y="22"/>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79" name="Freeform 7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9"/>
              </a:cxn>
              <a:cxn ang="0">
                <a:pos x="55" y="48"/>
              </a:cxn>
              <a:cxn ang="0">
                <a:pos x="56" y="44"/>
              </a:cxn>
              <a:cxn ang="0">
                <a:pos x="56" y="37"/>
              </a:cxn>
              <a:cxn ang="0">
                <a:pos x="54" y="28"/>
              </a:cxn>
              <a:cxn ang="0">
                <a:pos x="48" y="20"/>
              </a:cxn>
              <a:cxn ang="0">
                <a:pos x="38" y="12"/>
              </a:cxn>
              <a:cxn ang="0">
                <a:pos x="22" y="4"/>
              </a:cxn>
              <a:cxn ang="0">
                <a:pos x="0" y="0"/>
              </a:cxn>
              <a:cxn ang="0">
                <a:pos x="3" y="1"/>
              </a:cxn>
              <a:cxn ang="0">
                <a:pos x="10" y="2"/>
              </a:cxn>
              <a:cxn ang="0">
                <a:pos x="19" y="5"/>
              </a:cxn>
              <a:cxn ang="0">
                <a:pos x="29" y="10"/>
              </a:cxn>
              <a:cxn ang="0">
                <a:pos x="40" y="17"/>
              </a:cxn>
              <a:cxn ang="0">
                <a:pos x="49" y="26"/>
              </a:cxn>
              <a:cxn ang="0">
                <a:pos x="54" y="37"/>
              </a:cxn>
              <a:cxn ang="0">
                <a:pos x="55" y="49"/>
              </a:cxn>
            </a:cxnLst>
            <a:rect l="0" t="0" r="r" b="b"/>
            <a:pathLst>
              <a:path w="56" h="49">
                <a:moveTo>
                  <a:pt x="55" y="49"/>
                </a:moveTo>
                <a:lnTo>
                  <a:pt x="55" y="48"/>
                </a:lnTo>
                <a:lnTo>
                  <a:pt x="56" y="44"/>
                </a:lnTo>
                <a:lnTo>
                  <a:pt x="56" y="37"/>
                </a:lnTo>
                <a:lnTo>
                  <a:pt x="54" y="28"/>
                </a:lnTo>
                <a:lnTo>
                  <a:pt x="48" y="20"/>
                </a:lnTo>
                <a:lnTo>
                  <a:pt x="38" y="12"/>
                </a:lnTo>
                <a:lnTo>
                  <a:pt x="22" y="4"/>
                </a:lnTo>
                <a:lnTo>
                  <a:pt x="0" y="0"/>
                </a:lnTo>
                <a:lnTo>
                  <a:pt x="3" y="1"/>
                </a:lnTo>
                <a:lnTo>
                  <a:pt x="10" y="2"/>
                </a:lnTo>
                <a:lnTo>
                  <a:pt x="19" y="5"/>
                </a:lnTo>
                <a:lnTo>
                  <a:pt x="29" y="10"/>
                </a:lnTo>
                <a:lnTo>
                  <a:pt x="40" y="17"/>
                </a:lnTo>
                <a:lnTo>
                  <a:pt x="49" y="26"/>
                </a:lnTo>
                <a:lnTo>
                  <a:pt x="54" y="37"/>
                </a:lnTo>
                <a:lnTo>
                  <a:pt x="55"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0" name="Freeform 7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2"/>
              </a:cxn>
              <a:cxn ang="0">
                <a:pos x="7" y="15"/>
              </a:cxn>
              <a:cxn ang="0">
                <a:pos x="14" y="9"/>
              </a:cxn>
              <a:cxn ang="0">
                <a:pos x="26" y="3"/>
              </a:cxn>
              <a:cxn ang="0">
                <a:pos x="43" y="0"/>
              </a:cxn>
              <a:cxn ang="0">
                <a:pos x="66" y="2"/>
              </a:cxn>
              <a:cxn ang="0">
                <a:pos x="64" y="2"/>
              </a:cxn>
              <a:cxn ang="0">
                <a:pos x="57" y="2"/>
              </a:cxn>
              <a:cxn ang="0">
                <a:pos x="47" y="3"/>
              </a:cxn>
              <a:cxn ang="0">
                <a:pos x="35" y="5"/>
              </a:cxn>
              <a:cxn ang="0">
                <a:pos x="22" y="9"/>
              </a:cxn>
              <a:cxn ang="0">
                <a:pos x="12" y="14"/>
              </a:cxn>
              <a:cxn ang="0">
                <a:pos x="4" y="24"/>
              </a:cxn>
              <a:cxn ang="0">
                <a:pos x="0" y="36"/>
              </a:cxn>
            </a:cxnLst>
            <a:rect l="0" t="0" r="r" b="b"/>
            <a:pathLst>
              <a:path w="66" h="36">
                <a:moveTo>
                  <a:pt x="0" y="36"/>
                </a:moveTo>
                <a:lnTo>
                  <a:pt x="0" y="34"/>
                </a:lnTo>
                <a:lnTo>
                  <a:pt x="0" y="29"/>
                </a:lnTo>
                <a:lnTo>
                  <a:pt x="3" y="22"/>
                </a:lnTo>
                <a:lnTo>
                  <a:pt x="7" y="15"/>
                </a:lnTo>
                <a:lnTo>
                  <a:pt x="14" y="9"/>
                </a:lnTo>
                <a:lnTo>
                  <a:pt x="26" y="3"/>
                </a:lnTo>
                <a:lnTo>
                  <a:pt x="43" y="0"/>
                </a:lnTo>
                <a:lnTo>
                  <a:pt x="66" y="2"/>
                </a:lnTo>
                <a:lnTo>
                  <a:pt x="64" y="2"/>
                </a:lnTo>
                <a:lnTo>
                  <a:pt x="57" y="2"/>
                </a:lnTo>
                <a:lnTo>
                  <a:pt x="47" y="3"/>
                </a:lnTo>
                <a:lnTo>
                  <a:pt x="35" y="5"/>
                </a:lnTo>
                <a:lnTo>
                  <a:pt x="22" y="9"/>
                </a:lnTo>
                <a:lnTo>
                  <a:pt x="12" y="14"/>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1" name="Freeform 8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7" y="49"/>
              </a:cxn>
              <a:cxn ang="0">
                <a:pos x="57" y="47"/>
              </a:cxn>
              <a:cxn ang="0">
                <a:pos x="58" y="42"/>
              </a:cxn>
              <a:cxn ang="0">
                <a:pos x="57" y="35"/>
              </a:cxn>
              <a:cxn ang="0">
                <a:pos x="54" y="27"/>
              </a:cxn>
              <a:cxn ang="0">
                <a:pos x="49" y="19"/>
              </a:cxn>
              <a:cxn ang="0">
                <a:pos x="38" y="11"/>
              </a:cxn>
              <a:cxn ang="0">
                <a:pos x="22" y="4"/>
              </a:cxn>
              <a:cxn ang="0">
                <a:pos x="0" y="0"/>
              </a:cxn>
              <a:cxn ang="0">
                <a:pos x="2" y="0"/>
              </a:cxn>
              <a:cxn ang="0">
                <a:pos x="8" y="2"/>
              </a:cxn>
              <a:cxn ang="0">
                <a:pos x="17" y="5"/>
              </a:cxn>
              <a:cxn ang="0">
                <a:pos x="28" y="10"/>
              </a:cxn>
              <a:cxn ang="0">
                <a:pos x="38" y="16"/>
              </a:cxn>
              <a:cxn ang="0">
                <a:pos x="47" y="25"/>
              </a:cxn>
              <a:cxn ang="0">
                <a:pos x="53" y="35"/>
              </a:cxn>
              <a:cxn ang="0">
                <a:pos x="57" y="49"/>
              </a:cxn>
            </a:cxnLst>
            <a:rect l="0" t="0" r="r" b="b"/>
            <a:pathLst>
              <a:path w="58" h="49">
                <a:moveTo>
                  <a:pt x="57" y="49"/>
                </a:moveTo>
                <a:lnTo>
                  <a:pt x="57" y="47"/>
                </a:lnTo>
                <a:lnTo>
                  <a:pt x="58" y="42"/>
                </a:lnTo>
                <a:lnTo>
                  <a:pt x="57" y="35"/>
                </a:lnTo>
                <a:lnTo>
                  <a:pt x="54" y="27"/>
                </a:lnTo>
                <a:lnTo>
                  <a:pt x="49" y="19"/>
                </a:lnTo>
                <a:lnTo>
                  <a:pt x="38" y="11"/>
                </a:lnTo>
                <a:lnTo>
                  <a:pt x="22" y="4"/>
                </a:lnTo>
                <a:lnTo>
                  <a:pt x="0" y="0"/>
                </a:lnTo>
                <a:lnTo>
                  <a:pt x="2" y="0"/>
                </a:lnTo>
                <a:lnTo>
                  <a:pt x="8" y="2"/>
                </a:lnTo>
                <a:lnTo>
                  <a:pt x="17" y="5"/>
                </a:lnTo>
                <a:lnTo>
                  <a:pt x="28" y="10"/>
                </a:lnTo>
                <a:lnTo>
                  <a:pt x="38" y="16"/>
                </a:lnTo>
                <a:lnTo>
                  <a:pt x="47" y="25"/>
                </a:lnTo>
                <a:lnTo>
                  <a:pt x="53" y="35"/>
                </a:lnTo>
                <a:lnTo>
                  <a:pt x="57"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2" name="Freeform 8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1" y="29"/>
              </a:cxn>
              <a:cxn ang="0">
                <a:pos x="4" y="22"/>
              </a:cxn>
              <a:cxn ang="0">
                <a:pos x="9" y="15"/>
              </a:cxn>
              <a:cxn ang="0">
                <a:pos x="16" y="8"/>
              </a:cxn>
              <a:cxn ang="0">
                <a:pos x="28" y="3"/>
              </a:cxn>
              <a:cxn ang="0">
                <a:pos x="44" y="0"/>
              </a:cxn>
              <a:cxn ang="0">
                <a:pos x="66" y="2"/>
              </a:cxn>
              <a:cxn ang="0">
                <a:pos x="64" y="2"/>
              </a:cxn>
              <a:cxn ang="0">
                <a:pos x="57" y="2"/>
              </a:cxn>
              <a:cxn ang="0">
                <a:pos x="47" y="3"/>
              </a:cxn>
              <a:cxn ang="0">
                <a:pos x="35" y="5"/>
              </a:cxn>
              <a:cxn ang="0">
                <a:pos x="23" y="8"/>
              </a:cxn>
              <a:cxn ang="0">
                <a:pos x="13" y="15"/>
              </a:cxn>
              <a:cxn ang="0">
                <a:pos x="5" y="25"/>
              </a:cxn>
              <a:cxn ang="0">
                <a:pos x="0" y="36"/>
              </a:cxn>
            </a:cxnLst>
            <a:rect l="0" t="0" r="r" b="b"/>
            <a:pathLst>
              <a:path w="66" h="36">
                <a:moveTo>
                  <a:pt x="0" y="36"/>
                </a:moveTo>
                <a:lnTo>
                  <a:pt x="0" y="34"/>
                </a:lnTo>
                <a:lnTo>
                  <a:pt x="1" y="29"/>
                </a:lnTo>
                <a:lnTo>
                  <a:pt x="4" y="22"/>
                </a:lnTo>
                <a:lnTo>
                  <a:pt x="9" y="15"/>
                </a:lnTo>
                <a:lnTo>
                  <a:pt x="16" y="8"/>
                </a:lnTo>
                <a:lnTo>
                  <a:pt x="28" y="3"/>
                </a:lnTo>
                <a:lnTo>
                  <a:pt x="44" y="0"/>
                </a:lnTo>
                <a:lnTo>
                  <a:pt x="66" y="2"/>
                </a:lnTo>
                <a:lnTo>
                  <a:pt x="64" y="2"/>
                </a:lnTo>
                <a:lnTo>
                  <a:pt x="57" y="2"/>
                </a:lnTo>
                <a:lnTo>
                  <a:pt x="47" y="3"/>
                </a:lnTo>
                <a:lnTo>
                  <a:pt x="35" y="5"/>
                </a:lnTo>
                <a:lnTo>
                  <a:pt x="23" y="8"/>
                </a:lnTo>
                <a:lnTo>
                  <a:pt x="13" y="15"/>
                </a:lnTo>
                <a:lnTo>
                  <a:pt x="5" y="25"/>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3" name="Freeform 8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3" y="28"/>
              </a:cxn>
              <a:cxn ang="0">
                <a:pos x="47" y="19"/>
              </a:cxn>
              <a:cxn ang="0">
                <a:pos x="37" y="11"/>
              </a:cxn>
              <a:cxn ang="0">
                <a:pos x="22" y="4"/>
              </a:cxn>
              <a:cxn ang="0">
                <a:pos x="0" y="0"/>
              </a:cxn>
              <a:cxn ang="0">
                <a:pos x="2" y="1"/>
              </a:cxn>
              <a:cxn ang="0">
                <a:pos x="9" y="2"/>
              </a:cxn>
              <a:cxn ang="0">
                <a:pos x="19" y="5"/>
              </a:cxn>
              <a:cxn ang="0">
                <a:pos x="30" y="11"/>
              </a:cxn>
              <a:cxn ang="0">
                <a:pos x="41" y="18"/>
              </a:cxn>
              <a:cxn ang="0">
                <a:pos x="49" y="27"/>
              </a:cxn>
              <a:cxn ang="0">
                <a:pos x="54" y="38"/>
              </a:cxn>
              <a:cxn ang="0">
                <a:pos x="56" y="50"/>
              </a:cxn>
            </a:cxnLst>
            <a:rect l="0" t="0" r="r" b="b"/>
            <a:pathLst>
              <a:path w="57" h="50">
                <a:moveTo>
                  <a:pt x="56" y="50"/>
                </a:moveTo>
                <a:lnTo>
                  <a:pt x="56" y="48"/>
                </a:lnTo>
                <a:lnTo>
                  <a:pt x="57" y="44"/>
                </a:lnTo>
                <a:lnTo>
                  <a:pt x="56" y="37"/>
                </a:lnTo>
                <a:lnTo>
                  <a:pt x="53" y="28"/>
                </a:lnTo>
                <a:lnTo>
                  <a:pt x="47" y="19"/>
                </a:lnTo>
                <a:lnTo>
                  <a:pt x="37" y="11"/>
                </a:lnTo>
                <a:lnTo>
                  <a:pt x="22" y="4"/>
                </a:lnTo>
                <a:lnTo>
                  <a:pt x="0" y="0"/>
                </a:lnTo>
                <a:lnTo>
                  <a:pt x="2" y="1"/>
                </a:lnTo>
                <a:lnTo>
                  <a:pt x="9" y="2"/>
                </a:lnTo>
                <a:lnTo>
                  <a:pt x="19" y="5"/>
                </a:lnTo>
                <a:lnTo>
                  <a:pt x="30" y="11"/>
                </a:lnTo>
                <a:lnTo>
                  <a:pt x="41" y="18"/>
                </a:lnTo>
                <a:lnTo>
                  <a:pt x="49" y="27"/>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4" name="Freeform 8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5"/>
              </a:cxn>
              <a:cxn ang="0">
                <a:pos x="0" y="30"/>
              </a:cxn>
              <a:cxn ang="0">
                <a:pos x="1" y="23"/>
              </a:cxn>
              <a:cxn ang="0">
                <a:pos x="5" y="16"/>
              </a:cxn>
              <a:cxn ang="0">
                <a:pos x="12" y="9"/>
              </a:cxn>
              <a:cxn ang="0">
                <a:pos x="23" y="5"/>
              </a:cxn>
              <a:cxn ang="0">
                <a:pos x="42" y="0"/>
              </a:cxn>
              <a:cxn ang="0">
                <a:pos x="66" y="0"/>
              </a:cxn>
              <a:cxn ang="0">
                <a:pos x="64" y="0"/>
              </a:cxn>
              <a:cxn ang="0">
                <a:pos x="57" y="0"/>
              </a:cxn>
              <a:cxn ang="0">
                <a:pos x="46" y="1"/>
              </a:cxn>
              <a:cxn ang="0">
                <a:pos x="35" y="3"/>
              </a:cxn>
              <a:cxn ang="0">
                <a:pos x="23" y="8"/>
              </a:cxn>
              <a:cxn ang="0">
                <a:pos x="13" y="15"/>
              </a:cxn>
              <a:cxn ang="0">
                <a:pos x="5" y="23"/>
              </a:cxn>
              <a:cxn ang="0">
                <a:pos x="0" y="36"/>
              </a:cxn>
            </a:cxnLst>
            <a:rect l="0" t="0" r="r" b="b"/>
            <a:pathLst>
              <a:path w="66" h="36">
                <a:moveTo>
                  <a:pt x="0" y="36"/>
                </a:moveTo>
                <a:lnTo>
                  <a:pt x="0" y="35"/>
                </a:lnTo>
                <a:lnTo>
                  <a:pt x="0" y="30"/>
                </a:lnTo>
                <a:lnTo>
                  <a:pt x="1" y="23"/>
                </a:lnTo>
                <a:lnTo>
                  <a:pt x="5" y="16"/>
                </a:lnTo>
                <a:lnTo>
                  <a:pt x="12" y="9"/>
                </a:lnTo>
                <a:lnTo>
                  <a:pt x="23" y="5"/>
                </a:lnTo>
                <a:lnTo>
                  <a:pt x="42" y="0"/>
                </a:lnTo>
                <a:lnTo>
                  <a:pt x="66" y="0"/>
                </a:lnTo>
                <a:lnTo>
                  <a:pt x="64" y="0"/>
                </a:lnTo>
                <a:lnTo>
                  <a:pt x="57" y="0"/>
                </a:lnTo>
                <a:lnTo>
                  <a:pt x="46" y="1"/>
                </a:lnTo>
                <a:lnTo>
                  <a:pt x="35" y="3"/>
                </a:lnTo>
                <a:lnTo>
                  <a:pt x="23" y="8"/>
                </a:lnTo>
                <a:lnTo>
                  <a:pt x="13" y="15"/>
                </a:lnTo>
                <a:lnTo>
                  <a:pt x="5"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5" name="Freeform 8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1"/>
              </a:cxn>
              <a:cxn ang="0">
                <a:pos x="55" y="50"/>
              </a:cxn>
              <a:cxn ang="0">
                <a:pos x="56" y="45"/>
              </a:cxn>
              <a:cxn ang="0">
                <a:pos x="56" y="38"/>
              </a:cxn>
              <a:cxn ang="0">
                <a:pos x="55" y="30"/>
              </a:cxn>
              <a:cxn ang="0">
                <a:pos x="50" y="22"/>
              </a:cxn>
              <a:cxn ang="0">
                <a:pos x="39" y="14"/>
              </a:cxn>
              <a:cxn ang="0">
                <a:pos x="23" y="6"/>
              </a:cxn>
              <a:cxn ang="0">
                <a:pos x="0" y="0"/>
              </a:cxn>
              <a:cxn ang="0">
                <a:pos x="2" y="1"/>
              </a:cxn>
              <a:cxn ang="0">
                <a:pos x="9" y="2"/>
              </a:cxn>
              <a:cxn ang="0">
                <a:pos x="18" y="6"/>
              </a:cxn>
              <a:cxn ang="0">
                <a:pos x="29" y="12"/>
              </a:cxn>
              <a:cxn ang="0">
                <a:pos x="39" y="19"/>
              </a:cxn>
              <a:cxn ang="0">
                <a:pos x="48" y="27"/>
              </a:cxn>
              <a:cxn ang="0">
                <a:pos x="53" y="38"/>
              </a:cxn>
              <a:cxn ang="0">
                <a:pos x="54" y="51"/>
              </a:cxn>
            </a:cxnLst>
            <a:rect l="0" t="0" r="r" b="b"/>
            <a:pathLst>
              <a:path w="56" h="51">
                <a:moveTo>
                  <a:pt x="54" y="51"/>
                </a:moveTo>
                <a:lnTo>
                  <a:pt x="55" y="50"/>
                </a:lnTo>
                <a:lnTo>
                  <a:pt x="56" y="45"/>
                </a:lnTo>
                <a:lnTo>
                  <a:pt x="56" y="38"/>
                </a:lnTo>
                <a:lnTo>
                  <a:pt x="55" y="30"/>
                </a:lnTo>
                <a:lnTo>
                  <a:pt x="50" y="22"/>
                </a:lnTo>
                <a:lnTo>
                  <a:pt x="39" y="14"/>
                </a:lnTo>
                <a:lnTo>
                  <a:pt x="23" y="6"/>
                </a:lnTo>
                <a:lnTo>
                  <a:pt x="0" y="0"/>
                </a:lnTo>
                <a:lnTo>
                  <a:pt x="2" y="1"/>
                </a:lnTo>
                <a:lnTo>
                  <a:pt x="9" y="2"/>
                </a:lnTo>
                <a:lnTo>
                  <a:pt x="18" y="6"/>
                </a:lnTo>
                <a:lnTo>
                  <a:pt x="29" y="12"/>
                </a:lnTo>
                <a:lnTo>
                  <a:pt x="39" y="19"/>
                </a:lnTo>
                <a:lnTo>
                  <a:pt x="48" y="27"/>
                </a:lnTo>
                <a:lnTo>
                  <a:pt x="53" y="38"/>
                </a:lnTo>
                <a:lnTo>
                  <a:pt x="54"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6" name="Freeform 8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5"/>
              </a:cxn>
              <a:cxn ang="0">
                <a:pos x="0" y="33"/>
              </a:cxn>
              <a:cxn ang="0">
                <a:pos x="0" y="29"/>
              </a:cxn>
              <a:cxn ang="0">
                <a:pos x="2" y="23"/>
              </a:cxn>
              <a:cxn ang="0">
                <a:pos x="5" y="16"/>
              </a:cxn>
              <a:cxn ang="0">
                <a:pos x="12" y="9"/>
              </a:cxn>
              <a:cxn ang="0">
                <a:pos x="25" y="3"/>
              </a:cxn>
              <a:cxn ang="0">
                <a:pos x="42" y="0"/>
              </a:cxn>
              <a:cxn ang="0">
                <a:pos x="66" y="0"/>
              </a:cxn>
              <a:cxn ang="0">
                <a:pos x="64" y="0"/>
              </a:cxn>
              <a:cxn ang="0">
                <a:pos x="57" y="0"/>
              </a:cxn>
              <a:cxn ang="0">
                <a:pos x="47" y="1"/>
              </a:cxn>
              <a:cxn ang="0">
                <a:pos x="35" y="3"/>
              </a:cxn>
              <a:cxn ang="0">
                <a:pos x="24" y="8"/>
              </a:cxn>
              <a:cxn ang="0">
                <a:pos x="13" y="14"/>
              </a:cxn>
              <a:cxn ang="0">
                <a:pos x="5" y="23"/>
              </a:cxn>
              <a:cxn ang="0">
                <a:pos x="0" y="35"/>
              </a:cxn>
            </a:cxnLst>
            <a:rect l="0" t="0" r="r" b="b"/>
            <a:pathLst>
              <a:path w="66" h="35">
                <a:moveTo>
                  <a:pt x="0" y="35"/>
                </a:moveTo>
                <a:lnTo>
                  <a:pt x="0" y="33"/>
                </a:lnTo>
                <a:lnTo>
                  <a:pt x="0" y="29"/>
                </a:lnTo>
                <a:lnTo>
                  <a:pt x="2" y="23"/>
                </a:lnTo>
                <a:lnTo>
                  <a:pt x="5" y="16"/>
                </a:lnTo>
                <a:lnTo>
                  <a:pt x="12" y="9"/>
                </a:lnTo>
                <a:lnTo>
                  <a:pt x="25" y="3"/>
                </a:lnTo>
                <a:lnTo>
                  <a:pt x="42" y="0"/>
                </a:lnTo>
                <a:lnTo>
                  <a:pt x="66" y="0"/>
                </a:lnTo>
                <a:lnTo>
                  <a:pt x="64" y="0"/>
                </a:lnTo>
                <a:lnTo>
                  <a:pt x="57" y="0"/>
                </a:lnTo>
                <a:lnTo>
                  <a:pt x="47" y="1"/>
                </a:lnTo>
                <a:lnTo>
                  <a:pt x="35" y="3"/>
                </a:lnTo>
                <a:lnTo>
                  <a:pt x="24" y="8"/>
                </a:lnTo>
                <a:lnTo>
                  <a:pt x="13" y="14"/>
                </a:lnTo>
                <a:lnTo>
                  <a:pt x="5" y="23"/>
                </a:lnTo>
                <a:lnTo>
                  <a:pt x="0" y="35"/>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7" name="Freeform 8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1"/>
              </a:cxn>
              <a:cxn ang="0">
                <a:pos x="56" y="50"/>
              </a:cxn>
              <a:cxn ang="0">
                <a:pos x="57" y="45"/>
              </a:cxn>
              <a:cxn ang="0">
                <a:pos x="57" y="39"/>
              </a:cxn>
              <a:cxn ang="0">
                <a:pos x="56" y="31"/>
              </a:cxn>
              <a:cxn ang="0">
                <a:pos x="50" y="23"/>
              </a:cxn>
              <a:cxn ang="0">
                <a:pos x="40" y="14"/>
              </a:cxn>
              <a:cxn ang="0">
                <a:pos x="23" y="7"/>
              </a:cxn>
              <a:cxn ang="0">
                <a:pos x="0" y="0"/>
              </a:cxn>
              <a:cxn ang="0">
                <a:pos x="2" y="1"/>
              </a:cxn>
              <a:cxn ang="0">
                <a:pos x="9" y="2"/>
              </a:cxn>
              <a:cxn ang="0">
                <a:pos x="19" y="6"/>
              </a:cxn>
              <a:cxn ang="0">
                <a:pos x="29" y="11"/>
              </a:cxn>
              <a:cxn ang="0">
                <a:pos x="40" y="18"/>
              </a:cxn>
              <a:cxn ang="0">
                <a:pos x="49" y="28"/>
              </a:cxn>
              <a:cxn ang="0">
                <a:pos x="53" y="38"/>
              </a:cxn>
              <a:cxn ang="0">
                <a:pos x="55" y="51"/>
              </a:cxn>
            </a:cxnLst>
            <a:rect l="0" t="0" r="r" b="b"/>
            <a:pathLst>
              <a:path w="57" h="51">
                <a:moveTo>
                  <a:pt x="55" y="51"/>
                </a:moveTo>
                <a:lnTo>
                  <a:pt x="56" y="50"/>
                </a:lnTo>
                <a:lnTo>
                  <a:pt x="57" y="45"/>
                </a:lnTo>
                <a:lnTo>
                  <a:pt x="57" y="39"/>
                </a:lnTo>
                <a:lnTo>
                  <a:pt x="56" y="31"/>
                </a:lnTo>
                <a:lnTo>
                  <a:pt x="50" y="23"/>
                </a:lnTo>
                <a:lnTo>
                  <a:pt x="40" y="14"/>
                </a:lnTo>
                <a:lnTo>
                  <a:pt x="23" y="7"/>
                </a:lnTo>
                <a:lnTo>
                  <a:pt x="0" y="0"/>
                </a:lnTo>
                <a:lnTo>
                  <a:pt x="2" y="1"/>
                </a:lnTo>
                <a:lnTo>
                  <a:pt x="9" y="2"/>
                </a:lnTo>
                <a:lnTo>
                  <a:pt x="19" y="6"/>
                </a:lnTo>
                <a:lnTo>
                  <a:pt x="29" y="11"/>
                </a:lnTo>
                <a:lnTo>
                  <a:pt x="40" y="18"/>
                </a:lnTo>
                <a:lnTo>
                  <a:pt x="49" y="28"/>
                </a:lnTo>
                <a:lnTo>
                  <a:pt x="53" y="38"/>
                </a:lnTo>
                <a:lnTo>
                  <a:pt x="55"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8" name="Freeform 8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5" y="48"/>
              </a:cxn>
              <a:cxn ang="0">
                <a:pos x="56" y="43"/>
              </a:cxn>
              <a:cxn ang="0">
                <a:pos x="56" y="37"/>
              </a:cxn>
              <a:cxn ang="0">
                <a:pos x="54" y="28"/>
              </a:cxn>
              <a:cxn ang="0">
                <a:pos x="49" y="20"/>
              </a:cxn>
              <a:cxn ang="0">
                <a:pos x="38" y="12"/>
              </a:cxn>
              <a:cxn ang="0">
                <a:pos x="23" y="5"/>
              </a:cxn>
              <a:cxn ang="0">
                <a:pos x="0" y="0"/>
              </a:cxn>
              <a:cxn ang="0">
                <a:pos x="3" y="0"/>
              </a:cxn>
              <a:cxn ang="0">
                <a:pos x="10" y="2"/>
              </a:cxn>
              <a:cxn ang="0">
                <a:pos x="19" y="6"/>
              </a:cxn>
              <a:cxn ang="0">
                <a:pos x="29" y="10"/>
              </a:cxn>
              <a:cxn ang="0">
                <a:pos x="38" y="17"/>
              </a:cxn>
              <a:cxn ang="0">
                <a:pos x="48" y="26"/>
              </a:cxn>
              <a:cxn ang="0">
                <a:pos x="52" y="37"/>
              </a:cxn>
              <a:cxn ang="0">
                <a:pos x="54" y="50"/>
              </a:cxn>
            </a:cxnLst>
            <a:rect l="0" t="0" r="r" b="b"/>
            <a:pathLst>
              <a:path w="56" h="50">
                <a:moveTo>
                  <a:pt x="54" y="50"/>
                </a:moveTo>
                <a:lnTo>
                  <a:pt x="55" y="48"/>
                </a:lnTo>
                <a:lnTo>
                  <a:pt x="56" y="43"/>
                </a:lnTo>
                <a:lnTo>
                  <a:pt x="56" y="37"/>
                </a:lnTo>
                <a:lnTo>
                  <a:pt x="54" y="28"/>
                </a:lnTo>
                <a:lnTo>
                  <a:pt x="49" y="20"/>
                </a:lnTo>
                <a:lnTo>
                  <a:pt x="38" y="12"/>
                </a:lnTo>
                <a:lnTo>
                  <a:pt x="23" y="5"/>
                </a:lnTo>
                <a:lnTo>
                  <a:pt x="0" y="0"/>
                </a:lnTo>
                <a:lnTo>
                  <a:pt x="3" y="0"/>
                </a:lnTo>
                <a:lnTo>
                  <a:pt x="10" y="2"/>
                </a:lnTo>
                <a:lnTo>
                  <a:pt x="19" y="6"/>
                </a:lnTo>
                <a:lnTo>
                  <a:pt x="29" y="10"/>
                </a:lnTo>
                <a:lnTo>
                  <a:pt x="38" y="17"/>
                </a:lnTo>
                <a:lnTo>
                  <a:pt x="48" y="26"/>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89" name="Freeform 8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452"/>
              </a:cxn>
              <a:cxn ang="0">
                <a:pos x="0" y="0"/>
              </a:cxn>
            </a:cxnLst>
            <a:rect l="0" t="0" r="r" b="b"/>
            <a:pathLst>
              <a:path h="452">
                <a:moveTo>
                  <a:pt x="0" y="0"/>
                </a:moveTo>
                <a:lnTo>
                  <a:pt x="0" y="45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0" name="Freeform 8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 y="0"/>
              </a:cxn>
              <a:cxn ang="0">
                <a:pos x="8" y="3"/>
              </a:cxn>
              <a:cxn ang="0">
                <a:pos x="4" y="8"/>
              </a:cxn>
              <a:cxn ang="0">
                <a:pos x="0" y="18"/>
              </a:cxn>
              <a:cxn ang="0">
                <a:pos x="0" y="29"/>
              </a:cxn>
              <a:cxn ang="0">
                <a:pos x="0" y="26"/>
              </a:cxn>
              <a:cxn ang="0">
                <a:pos x="0" y="19"/>
              </a:cxn>
              <a:cxn ang="0">
                <a:pos x="4" y="9"/>
              </a:cxn>
              <a:cxn ang="0">
                <a:pos x="11" y="0"/>
              </a:cxn>
            </a:cxnLst>
            <a:rect l="0" t="0" r="r" b="b"/>
            <a:pathLst>
              <a:path w="11" h="29">
                <a:moveTo>
                  <a:pt x="11" y="0"/>
                </a:moveTo>
                <a:lnTo>
                  <a:pt x="8" y="3"/>
                </a:lnTo>
                <a:lnTo>
                  <a:pt x="4" y="8"/>
                </a:lnTo>
                <a:lnTo>
                  <a:pt x="0" y="18"/>
                </a:lnTo>
                <a:lnTo>
                  <a:pt x="0" y="29"/>
                </a:lnTo>
                <a:lnTo>
                  <a:pt x="0" y="26"/>
                </a:lnTo>
                <a:lnTo>
                  <a:pt x="0" y="19"/>
                </a:lnTo>
                <a:lnTo>
                  <a:pt x="4" y="9"/>
                </a:lnTo>
                <a:lnTo>
                  <a:pt x="11"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1" name="Freeform 9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15"/>
              </a:cxn>
              <a:cxn ang="0">
                <a:pos x="0" y="0"/>
              </a:cxn>
            </a:cxnLst>
            <a:rect l="0" t="0" r="r" b="b"/>
            <a:pathLst>
              <a:path h="15">
                <a:moveTo>
                  <a:pt x="0" y="0"/>
                </a:moveTo>
                <a:lnTo>
                  <a:pt x="0" y="15"/>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2" name="Freeform 9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 y="13"/>
              </a:cxn>
              <a:cxn ang="0">
                <a:pos x="2" y="15"/>
              </a:cxn>
              <a:cxn ang="0">
                <a:pos x="7" y="16"/>
              </a:cxn>
              <a:cxn ang="0">
                <a:pos x="12" y="17"/>
              </a:cxn>
              <a:cxn ang="0">
                <a:pos x="22" y="17"/>
              </a:cxn>
              <a:cxn ang="0">
                <a:pos x="33" y="17"/>
              </a:cxn>
              <a:cxn ang="0">
                <a:pos x="47" y="13"/>
              </a:cxn>
              <a:cxn ang="0">
                <a:pos x="62" y="9"/>
              </a:cxn>
              <a:cxn ang="0">
                <a:pos x="80" y="0"/>
              </a:cxn>
              <a:cxn ang="0">
                <a:pos x="80" y="8"/>
              </a:cxn>
              <a:cxn ang="0">
                <a:pos x="78" y="9"/>
              </a:cxn>
              <a:cxn ang="0">
                <a:pos x="74" y="12"/>
              </a:cxn>
              <a:cxn ang="0">
                <a:pos x="67" y="16"/>
              </a:cxn>
              <a:cxn ang="0">
                <a:pos x="58" y="20"/>
              </a:cxn>
              <a:cxn ang="0">
                <a:pos x="45" y="24"/>
              </a:cxn>
              <a:cxn ang="0">
                <a:pos x="32" y="26"/>
              </a:cxn>
              <a:cxn ang="0">
                <a:pos x="16" y="26"/>
              </a:cxn>
              <a:cxn ang="0">
                <a:pos x="0" y="23"/>
              </a:cxn>
              <a:cxn ang="0">
                <a:pos x="1" y="13"/>
              </a:cxn>
            </a:cxnLst>
            <a:rect l="0" t="0" r="r" b="b"/>
            <a:pathLst>
              <a:path w="80" h="26">
                <a:moveTo>
                  <a:pt x="1" y="13"/>
                </a:moveTo>
                <a:lnTo>
                  <a:pt x="2" y="15"/>
                </a:lnTo>
                <a:lnTo>
                  <a:pt x="7" y="16"/>
                </a:lnTo>
                <a:lnTo>
                  <a:pt x="12" y="17"/>
                </a:lnTo>
                <a:lnTo>
                  <a:pt x="22" y="17"/>
                </a:lnTo>
                <a:lnTo>
                  <a:pt x="33" y="17"/>
                </a:lnTo>
                <a:lnTo>
                  <a:pt x="47" y="13"/>
                </a:lnTo>
                <a:lnTo>
                  <a:pt x="62" y="9"/>
                </a:lnTo>
                <a:lnTo>
                  <a:pt x="80" y="0"/>
                </a:lnTo>
                <a:lnTo>
                  <a:pt x="80" y="8"/>
                </a:lnTo>
                <a:lnTo>
                  <a:pt x="78" y="9"/>
                </a:lnTo>
                <a:lnTo>
                  <a:pt x="74" y="12"/>
                </a:lnTo>
                <a:lnTo>
                  <a:pt x="67" y="16"/>
                </a:lnTo>
                <a:lnTo>
                  <a:pt x="58" y="20"/>
                </a:lnTo>
                <a:lnTo>
                  <a:pt x="45" y="24"/>
                </a:lnTo>
                <a:lnTo>
                  <a:pt x="32" y="26"/>
                </a:lnTo>
                <a:lnTo>
                  <a:pt x="16" y="26"/>
                </a:lnTo>
                <a:lnTo>
                  <a:pt x="0" y="23"/>
                </a:lnTo>
                <a:lnTo>
                  <a:pt x="1" y="13"/>
                </a:lnTo>
                <a:close/>
              </a:path>
            </a:pathLst>
          </a:custGeom>
          <a:solidFill xmlns:a="http://schemas.openxmlformats.org/drawingml/2006/main">
            <a:srgbClr val="00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3" name="Rectangle 92"/>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4" name="Freeform 9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5" y="238"/>
              </a:cxn>
              <a:cxn ang="0">
                <a:pos x="0" y="235"/>
              </a:cxn>
              <a:cxn ang="0">
                <a:pos x="0" y="0"/>
              </a:cxn>
              <a:cxn ang="0">
                <a:pos x="5" y="0"/>
              </a:cxn>
            </a:cxnLst>
            <a:rect l="0" t="0" r="r" b="b"/>
            <a:pathLst>
              <a:path w="5" h="238">
                <a:moveTo>
                  <a:pt x="5" y="0"/>
                </a:moveTo>
                <a:lnTo>
                  <a:pt x="5" y="238"/>
                </a:lnTo>
                <a:lnTo>
                  <a:pt x="0" y="235"/>
                </a:lnTo>
                <a:lnTo>
                  <a:pt x="0" y="0"/>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5" name="Freeform 9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97" y="0"/>
              </a:cxn>
              <a:cxn ang="0">
                <a:pos x="0" y="151"/>
              </a:cxn>
              <a:cxn ang="0">
                <a:pos x="2" y="156"/>
              </a:cxn>
              <a:cxn ang="0">
                <a:pos x="406" y="1"/>
              </a:cxn>
              <a:cxn ang="0">
                <a:pos x="397" y="0"/>
              </a:cxn>
            </a:cxnLst>
            <a:rect l="0" t="0" r="r" b="b"/>
            <a:pathLst>
              <a:path w="406" h="156">
                <a:moveTo>
                  <a:pt x="397" y="0"/>
                </a:moveTo>
                <a:lnTo>
                  <a:pt x="0" y="151"/>
                </a:lnTo>
                <a:lnTo>
                  <a:pt x="2" y="156"/>
                </a:lnTo>
                <a:lnTo>
                  <a:pt x="406" y="1"/>
                </a:lnTo>
                <a:lnTo>
                  <a:pt x="397"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6" name="Freeform 9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35" y="322"/>
              </a:cxn>
              <a:cxn ang="0">
                <a:pos x="0" y="3"/>
              </a:cxn>
              <a:cxn ang="0">
                <a:pos x="5" y="0"/>
              </a:cxn>
              <a:cxn ang="0">
                <a:pos x="239" y="317"/>
              </a:cxn>
              <a:cxn ang="0">
                <a:pos x="235" y="322"/>
              </a:cxn>
            </a:cxnLst>
            <a:rect l="0" t="0" r="r" b="b"/>
            <a:pathLst>
              <a:path w="239" h="322">
                <a:moveTo>
                  <a:pt x="235" y="322"/>
                </a:moveTo>
                <a:lnTo>
                  <a:pt x="0" y="3"/>
                </a:lnTo>
                <a:lnTo>
                  <a:pt x="5" y="0"/>
                </a:lnTo>
                <a:lnTo>
                  <a:pt x="239" y="317"/>
                </a:lnTo>
                <a:lnTo>
                  <a:pt x="235" y="32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7" name="Freeform 9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14" y="287"/>
              </a:cxn>
              <a:cxn ang="0">
                <a:pos x="218" y="282"/>
              </a:cxn>
              <a:cxn ang="0">
                <a:pos x="0" y="0"/>
              </a:cxn>
            </a:cxnLst>
            <a:rect l="0" t="0" r="r" b="b"/>
            <a:pathLst>
              <a:path w="218" h="287">
                <a:moveTo>
                  <a:pt x="0" y="0"/>
                </a:moveTo>
                <a:lnTo>
                  <a:pt x="214" y="287"/>
                </a:lnTo>
                <a:lnTo>
                  <a:pt x="218" y="28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8" name="Rectangle 97"/>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99" name="Rectangle 98"/>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0" name="Freeform 9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4"/>
              </a:cxn>
              <a:cxn ang="0">
                <a:pos x="3" y="15"/>
              </a:cxn>
              <a:cxn ang="0">
                <a:pos x="0" y="0"/>
              </a:cxn>
              <a:cxn ang="0">
                <a:pos x="0" y="184"/>
              </a:cxn>
              <a:cxn ang="0">
                <a:pos x="4" y="184"/>
              </a:cxn>
            </a:cxnLst>
            <a:rect l="0" t="0" r="r" b="b"/>
            <a:pathLst>
              <a:path w="4" h="184">
                <a:moveTo>
                  <a:pt x="4" y="184"/>
                </a:moveTo>
                <a:lnTo>
                  <a:pt x="3" y="15"/>
                </a:lnTo>
                <a:lnTo>
                  <a:pt x="0" y="0"/>
                </a:lnTo>
                <a:lnTo>
                  <a:pt x="0" y="184"/>
                </a:lnTo>
                <a:lnTo>
                  <a:pt x="4" y="18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1" name="Freeform 10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191"/>
              </a:cxn>
              <a:cxn ang="0">
                <a:pos x="2" y="17"/>
              </a:cxn>
              <a:cxn ang="0">
                <a:pos x="0" y="0"/>
              </a:cxn>
              <a:cxn ang="0">
                <a:pos x="0" y="185"/>
              </a:cxn>
              <a:cxn ang="0">
                <a:pos x="3" y="191"/>
              </a:cxn>
            </a:cxnLst>
            <a:rect l="0" t="0" r="r" b="b"/>
            <a:pathLst>
              <a:path w="3" h="191">
                <a:moveTo>
                  <a:pt x="3" y="191"/>
                </a:moveTo>
                <a:lnTo>
                  <a:pt x="2" y="17"/>
                </a:lnTo>
                <a:lnTo>
                  <a:pt x="0" y="0"/>
                </a:lnTo>
                <a:lnTo>
                  <a:pt x="0" y="185"/>
                </a:lnTo>
                <a:lnTo>
                  <a:pt x="3" y="19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2" name="Freeform 10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9"/>
              </a:cxn>
              <a:cxn ang="0">
                <a:pos x="2" y="0"/>
              </a:cxn>
              <a:cxn ang="0">
                <a:pos x="0" y="21"/>
              </a:cxn>
              <a:cxn ang="0">
                <a:pos x="0" y="189"/>
              </a:cxn>
              <a:cxn ang="0">
                <a:pos x="4" y="189"/>
              </a:cxn>
            </a:cxnLst>
            <a:rect l="0" t="0" r="r" b="b"/>
            <a:pathLst>
              <a:path w="4" h="189">
                <a:moveTo>
                  <a:pt x="4" y="189"/>
                </a:moveTo>
                <a:lnTo>
                  <a:pt x="2" y="0"/>
                </a:lnTo>
                <a:lnTo>
                  <a:pt x="0" y="21"/>
                </a:lnTo>
                <a:lnTo>
                  <a:pt x="0" y="189"/>
                </a:lnTo>
                <a:lnTo>
                  <a:pt x="4" y="18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3" name="Rectangle 102"/>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4" name="Rectangle 103"/>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5" name="Rectangle 104"/>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grpSp>
  </cdr:relSizeAnchor>
  <cdr:relSizeAnchor xmlns:cdr="http://schemas.openxmlformats.org/drawingml/2006/chartDrawing">
    <cdr:from>
      <cdr:x>0</cdr:x>
      <cdr:y>0</cdr:y>
    </cdr:from>
    <cdr:to>
      <cdr:x>0</cdr:x>
      <cdr:y>0.00024</cdr:y>
    </cdr:to>
    <cdr:grpSp>
      <cdr:nvGrpSpPr>
        <cdr:cNvPr id="106" name="Group 105"/>
        <cdr:cNvGrpSpPr>
          <a:grpSpLocks xmlns:a="http://schemas.openxmlformats.org/drawingml/2006/main" noChangeAspect="1"/>
        </cdr:cNvGrpSpPr>
      </cdr:nvGrpSpPr>
      <cdr:grpSpPr bwMode="auto">
        <a:xfrm xmlns:a="http://schemas.openxmlformats.org/drawingml/2006/main">
          <a:off x="0" y="0"/>
          <a:ext cx="0" cy="1097"/>
          <a:chOff x="-2403" y="-1145"/>
          <a:chExt cx="0" cy="1"/>
        </a:xfrm>
      </cdr:grpSpPr>
      <cdr:sp macro="" textlink="">
        <cdr:nvSpPr>
          <cdr:cNvPr id="107" name="AutoShape 6"/>
          <cdr:cNvSpPr>
            <a:spLocks xmlns:a="http://schemas.openxmlformats.org/drawingml/2006/main" noChangeAspect="1" noChangeArrowheads="1" noTextEdit="1"/>
          </cdr:cNvSpPr>
        </cdr:nvSpPr>
        <cdr:spPr bwMode="auto">
          <a:xfrm xmlns:a="http://schemas.openxmlformats.org/drawingml/2006/main">
            <a:off x="-2403" y="-1145"/>
            <a:ext cx="0" cy="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8" name="Freeform 10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32" y="173"/>
              </a:cxn>
              <a:cxn ang="0">
                <a:pos x="757" y="0"/>
              </a:cxn>
              <a:cxn ang="0">
                <a:pos x="192" y="184"/>
              </a:cxn>
              <a:cxn ang="0">
                <a:pos x="0" y="316"/>
              </a:cxn>
              <a:cxn ang="0">
                <a:pos x="206" y="492"/>
              </a:cxn>
              <a:cxn ang="0">
                <a:pos x="206" y="735"/>
              </a:cxn>
              <a:cxn ang="0">
                <a:pos x="230" y="739"/>
              </a:cxn>
              <a:cxn ang="0">
                <a:pos x="252" y="737"/>
              </a:cxn>
              <a:cxn ang="0">
                <a:pos x="271" y="734"/>
              </a:cxn>
              <a:cxn ang="0">
                <a:pos x="287" y="728"/>
              </a:cxn>
              <a:cxn ang="0">
                <a:pos x="300" y="722"/>
              </a:cxn>
              <a:cxn ang="0">
                <a:pos x="309" y="717"/>
              </a:cxn>
              <a:cxn ang="0">
                <a:pos x="314" y="712"/>
              </a:cxn>
              <a:cxn ang="0">
                <a:pos x="316" y="711"/>
              </a:cxn>
              <a:cxn ang="0">
                <a:pos x="887" y="487"/>
              </a:cxn>
              <a:cxn ang="0">
                <a:pos x="899" y="479"/>
              </a:cxn>
              <a:cxn ang="0">
                <a:pos x="909" y="471"/>
              </a:cxn>
              <a:cxn ang="0">
                <a:pos x="918" y="463"/>
              </a:cxn>
              <a:cxn ang="0">
                <a:pos x="925" y="455"/>
              </a:cxn>
              <a:cxn ang="0">
                <a:pos x="930" y="448"/>
              </a:cxn>
              <a:cxn ang="0">
                <a:pos x="934" y="442"/>
              </a:cxn>
              <a:cxn ang="0">
                <a:pos x="936" y="439"/>
              </a:cxn>
              <a:cxn ang="0">
                <a:pos x="937" y="437"/>
              </a:cxn>
              <a:cxn ang="0">
                <a:pos x="937" y="252"/>
              </a:cxn>
              <a:cxn ang="0">
                <a:pos x="938" y="223"/>
              </a:cxn>
              <a:cxn ang="0">
                <a:pos x="937" y="198"/>
              </a:cxn>
              <a:cxn ang="0">
                <a:pos x="933" y="180"/>
              </a:cxn>
              <a:cxn ang="0">
                <a:pos x="932" y="173"/>
              </a:cxn>
            </a:cxnLst>
            <a:rect l="0" t="0" r="r" b="b"/>
            <a:pathLst>
              <a:path w="938" h="739">
                <a:moveTo>
                  <a:pt x="932" y="173"/>
                </a:moveTo>
                <a:lnTo>
                  <a:pt x="757" y="0"/>
                </a:lnTo>
                <a:lnTo>
                  <a:pt x="192" y="184"/>
                </a:lnTo>
                <a:lnTo>
                  <a:pt x="0" y="316"/>
                </a:lnTo>
                <a:lnTo>
                  <a:pt x="206" y="492"/>
                </a:lnTo>
                <a:lnTo>
                  <a:pt x="206" y="735"/>
                </a:lnTo>
                <a:lnTo>
                  <a:pt x="230" y="739"/>
                </a:lnTo>
                <a:lnTo>
                  <a:pt x="252" y="737"/>
                </a:lnTo>
                <a:lnTo>
                  <a:pt x="271" y="734"/>
                </a:lnTo>
                <a:lnTo>
                  <a:pt x="287" y="728"/>
                </a:lnTo>
                <a:lnTo>
                  <a:pt x="300" y="722"/>
                </a:lnTo>
                <a:lnTo>
                  <a:pt x="309" y="717"/>
                </a:lnTo>
                <a:lnTo>
                  <a:pt x="314" y="712"/>
                </a:lnTo>
                <a:lnTo>
                  <a:pt x="316" y="711"/>
                </a:lnTo>
                <a:lnTo>
                  <a:pt x="887" y="487"/>
                </a:lnTo>
                <a:lnTo>
                  <a:pt x="899" y="479"/>
                </a:lnTo>
                <a:lnTo>
                  <a:pt x="909" y="471"/>
                </a:lnTo>
                <a:lnTo>
                  <a:pt x="918" y="463"/>
                </a:lnTo>
                <a:lnTo>
                  <a:pt x="925" y="455"/>
                </a:lnTo>
                <a:lnTo>
                  <a:pt x="930" y="448"/>
                </a:lnTo>
                <a:lnTo>
                  <a:pt x="934" y="442"/>
                </a:lnTo>
                <a:lnTo>
                  <a:pt x="936" y="439"/>
                </a:lnTo>
                <a:lnTo>
                  <a:pt x="937" y="437"/>
                </a:lnTo>
                <a:lnTo>
                  <a:pt x="937" y="252"/>
                </a:lnTo>
                <a:lnTo>
                  <a:pt x="938" y="223"/>
                </a:lnTo>
                <a:lnTo>
                  <a:pt x="937" y="198"/>
                </a:lnTo>
                <a:lnTo>
                  <a:pt x="933" y="180"/>
                </a:lnTo>
                <a:lnTo>
                  <a:pt x="932" y="173"/>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09" name="Freeform 10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6" y="0"/>
              </a:cxn>
              <a:cxn ang="0">
                <a:pos x="0" y="66"/>
              </a:cxn>
              <a:cxn ang="0">
                <a:pos x="217" y="375"/>
              </a:cxn>
              <a:cxn ang="0">
                <a:pos x="229" y="383"/>
              </a:cxn>
              <a:cxn ang="0">
                <a:pos x="241" y="391"/>
              </a:cxn>
              <a:cxn ang="0">
                <a:pos x="252" y="397"/>
              </a:cxn>
              <a:cxn ang="0">
                <a:pos x="264" y="403"/>
              </a:cxn>
              <a:cxn ang="0">
                <a:pos x="273" y="409"/>
              </a:cxn>
              <a:cxn ang="0">
                <a:pos x="283" y="412"/>
              </a:cxn>
              <a:cxn ang="0">
                <a:pos x="293" y="416"/>
              </a:cxn>
              <a:cxn ang="0">
                <a:pos x="302" y="419"/>
              </a:cxn>
              <a:cxn ang="0">
                <a:pos x="302" y="176"/>
              </a:cxn>
              <a:cxn ang="0">
                <a:pos x="96" y="0"/>
              </a:cxn>
            </a:cxnLst>
            <a:rect l="0" t="0" r="r" b="b"/>
            <a:pathLst>
              <a:path w="302" h="419">
                <a:moveTo>
                  <a:pt x="96" y="0"/>
                </a:moveTo>
                <a:lnTo>
                  <a:pt x="0" y="66"/>
                </a:lnTo>
                <a:lnTo>
                  <a:pt x="217" y="375"/>
                </a:lnTo>
                <a:lnTo>
                  <a:pt x="229" y="383"/>
                </a:lnTo>
                <a:lnTo>
                  <a:pt x="241" y="391"/>
                </a:lnTo>
                <a:lnTo>
                  <a:pt x="252" y="397"/>
                </a:lnTo>
                <a:lnTo>
                  <a:pt x="264" y="403"/>
                </a:lnTo>
                <a:lnTo>
                  <a:pt x="273" y="409"/>
                </a:lnTo>
                <a:lnTo>
                  <a:pt x="283" y="412"/>
                </a:lnTo>
                <a:lnTo>
                  <a:pt x="293" y="416"/>
                </a:lnTo>
                <a:lnTo>
                  <a:pt x="302" y="419"/>
                </a:lnTo>
                <a:lnTo>
                  <a:pt x="302" y="176"/>
                </a:lnTo>
                <a:lnTo>
                  <a:pt x="96" y="0"/>
                </a:lnTo>
                <a:close/>
              </a:path>
            </a:pathLst>
          </a:custGeom>
          <a:solidFill xmlns:a="http://schemas.openxmlformats.org/drawingml/2006/main">
            <a:srgbClr val="F2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0" name="Freeform 10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50" y="55"/>
              </a:cxn>
              <a:cxn ang="0">
                <a:pos x="109" y="259"/>
              </a:cxn>
              <a:cxn ang="0">
                <a:pos x="107" y="260"/>
              </a:cxn>
              <a:cxn ang="0">
                <a:pos x="100" y="262"/>
              </a:cxn>
              <a:cxn ang="0">
                <a:pos x="89" y="267"/>
              </a:cxn>
              <a:cxn ang="0">
                <a:pos x="77" y="271"/>
              </a:cxn>
              <a:cxn ang="0">
                <a:pos x="60" y="276"/>
              </a:cxn>
              <a:cxn ang="0">
                <a:pos x="42" y="280"/>
              </a:cxn>
              <a:cxn ang="0">
                <a:pos x="21" y="283"/>
              </a:cxn>
              <a:cxn ang="0">
                <a:pos x="0" y="284"/>
              </a:cxn>
              <a:cxn ang="0">
                <a:pos x="0" y="1171"/>
              </a:cxn>
              <a:cxn ang="0">
                <a:pos x="6" y="1171"/>
              </a:cxn>
              <a:cxn ang="0">
                <a:pos x="12" y="1171"/>
              </a:cxn>
              <a:cxn ang="0">
                <a:pos x="16" y="1171"/>
              </a:cxn>
              <a:cxn ang="0">
                <a:pos x="22" y="1170"/>
              </a:cxn>
              <a:cxn ang="0">
                <a:pos x="27" y="1169"/>
              </a:cxn>
              <a:cxn ang="0">
                <a:pos x="31" y="1168"/>
              </a:cxn>
              <a:cxn ang="0">
                <a:pos x="35" y="1167"/>
              </a:cxn>
              <a:cxn ang="0">
                <a:pos x="39" y="1165"/>
              </a:cxn>
              <a:cxn ang="0">
                <a:pos x="665" y="931"/>
              </a:cxn>
              <a:cxn ang="0">
                <a:pos x="667" y="931"/>
              </a:cxn>
              <a:cxn ang="0">
                <a:pos x="672" y="928"/>
              </a:cxn>
              <a:cxn ang="0">
                <a:pos x="679" y="925"/>
              </a:cxn>
              <a:cxn ang="0">
                <a:pos x="688" y="919"/>
              </a:cxn>
              <a:cxn ang="0">
                <a:pos x="696" y="909"/>
              </a:cxn>
              <a:cxn ang="0">
                <a:pos x="703" y="896"/>
              </a:cxn>
              <a:cxn ang="0">
                <a:pos x="708" y="878"/>
              </a:cxn>
              <a:cxn ang="0">
                <a:pos x="710" y="855"/>
              </a:cxn>
              <a:cxn ang="0">
                <a:pos x="719" y="0"/>
              </a:cxn>
              <a:cxn ang="0">
                <a:pos x="717" y="3"/>
              </a:cxn>
              <a:cxn ang="0">
                <a:pos x="712" y="7"/>
              </a:cxn>
              <a:cxn ang="0">
                <a:pos x="705" y="15"/>
              </a:cxn>
              <a:cxn ang="0">
                <a:pos x="696" y="24"/>
              </a:cxn>
              <a:cxn ang="0">
                <a:pos x="685" y="34"/>
              </a:cxn>
              <a:cxn ang="0">
                <a:pos x="673" y="42"/>
              </a:cxn>
              <a:cxn ang="0">
                <a:pos x="661" y="50"/>
              </a:cxn>
              <a:cxn ang="0">
                <a:pos x="650" y="55"/>
              </a:cxn>
            </a:cxnLst>
            <a:rect l="0" t="0" r="r" b="b"/>
            <a:pathLst>
              <a:path w="719" h="1171">
                <a:moveTo>
                  <a:pt x="650" y="55"/>
                </a:moveTo>
                <a:lnTo>
                  <a:pt x="109" y="259"/>
                </a:lnTo>
                <a:lnTo>
                  <a:pt x="107" y="260"/>
                </a:lnTo>
                <a:lnTo>
                  <a:pt x="100" y="262"/>
                </a:lnTo>
                <a:lnTo>
                  <a:pt x="89" y="267"/>
                </a:lnTo>
                <a:lnTo>
                  <a:pt x="77" y="271"/>
                </a:lnTo>
                <a:lnTo>
                  <a:pt x="60" y="276"/>
                </a:lnTo>
                <a:lnTo>
                  <a:pt x="42" y="280"/>
                </a:lnTo>
                <a:lnTo>
                  <a:pt x="21" y="283"/>
                </a:lnTo>
                <a:lnTo>
                  <a:pt x="0" y="284"/>
                </a:lnTo>
                <a:lnTo>
                  <a:pt x="0" y="1171"/>
                </a:lnTo>
                <a:lnTo>
                  <a:pt x="6" y="1171"/>
                </a:lnTo>
                <a:lnTo>
                  <a:pt x="12" y="1171"/>
                </a:lnTo>
                <a:lnTo>
                  <a:pt x="16" y="1171"/>
                </a:lnTo>
                <a:lnTo>
                  <a:pt x="22" y="1170"/>
                </a:lnTo>
                <a:lnTo>
                  <a:pt x="27" y="1169"/>
                </a:lnTo>
                <a:lnTo>
                  <a:pt x="31" y="1168"/>
                </a:lnTo>
                <a:lnTo>
                  <a:pt x="35" y="1167"/>
                </a:lnTo>
                <a:lnTo>
                  <a:pt x="39" y="1165"/>
                </a:lnTo>
                <a:lnTo>
                  <a:pt x="665" y="931"/>
                </a:lnTo>
                <a:lnTo>
                  <a:pt x="667" y="931"/>
                </a:lnTo>
                <a:lnTo>
                  <a:pt x="672" y="928"/>
                </a:lnTo>
                <a:lnTo>
                  <a:pt x="679" y="925"/>
                </a:lnTo>
                <a:lnTo>
                  <a:pt x="688" y="919"/>
                </a:lnTo>
                <a:lnTo>
                  <a:pt x="696" y="909"/>
                </a:lnTo>
                <a:lnTo>
                  <a:pt x="703" y="896"/>
                </a:lnTo>
                <a:lnTo>
                  <a:pt x="708" y="878"/>
                </a:lnTo>
                <a:lnTo>
                  <a:pt x="710" y="855"/>
                </a:lnTo>
                <a:lnTo>
                  <a:pt x="719" y="0"/>
                </a:lnTo>
                <a:lnTo>
                  <a:pt x="717" y="3"/>
                </a:lnTo>
                <a:lnTo>
                  <a:pt x="712" y="7"/>
                </a:lnTo>
                <a:lnTo>
                  <a:pt x="705" y="15"/>
                </a:lnTo>
                <a:lnTo>
                  <a:pt x="696" y="24"/>
                </a:lnTo>
                <a:lnTo>
                  <a:pt x="685" y="34"/>
                </a:lnTo>
                <a:lnTo>
                  <a:pt x="673" y="42"/>
                </a:lnTo>
                <a:lnTo>
                  <a:pt x="661" y="50"/>
                </a:lnTo>
                <a:lnTo>
                  <a:pt x="650" y="55"/>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1" name="Freeform 11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14" y="308"/>
              </a:cxn>
              <a:cxn ang="0">
                <a:pos x="0" y="0"/>
              </a:cxn>
              <a:cxn ang="0">
                <a:pos x="0" y="905"/>
              </a:cxn>
              <a:cxn ang="0">
                <a:pos x="1" y="914"/>
              </a:cxn>
              <a:cxn ang="0">
                <a:pos x="7" y="935"/>
              </a:cxn>
              <a:cxn ang="0">
                <a:pos x="13" y="962"/>
              </a:cxn>
              <a:cxn ang="0">
                <a:pos x="24" y="985"/>
              </a:cxn>
              <a:cxn ang="0">
                <a:pos x="234" y="1208"/>
              </a:cxn>
              <a:cxn ang="0">
                <a:pos x="236" y="1209"/>
              </a:cxn>
              <a:cxn ang="0">
                <a:pos x="242" y="1212"/>
              </a:cxn>
              <a:cxn ang="0">
                <a:pos x="250" y="1215"/>
              </a:cxn>
              <a:cxn ang="0">
                <a:pos x="261" y="1219"/>
              </a:cxn>
              <a:cxn ang="0">
                <a:pos x="274" y="1223"/>
              </a:cxn>
              <a:cxn ang="0">
                <a:pos x="289" y="1227"/>
              </a:cxn>
              <a:cxn ang="0">
                <a:pos x="303" y="1230"/>
              </a:cxn>
              <a:cxn ang="0">
                <a:pos x="318" y="1231"/>
              </a:cxn>
              <a:cxn ang="0">
                <a:pos x="318" y="344"/>
              </a:cxn>
              <a:cxn ang="0">
                <a:pos x="304" y="344"/>
              </a:cxn>
              <a:cxn ang="0">
                <a:pos x="290" y="343"/>
              </a:cxn>
              <a:cxn ang="0">
                <a:pos x="276" y="341"/>
              </a:cxn>
              <a:cxn ang="0">
                <a:pos x="264" y="336"/>
              </a:cxn>
              <a:cxn ang="0">
                <a:pos x="250" y="331"/>
              </a:cxn>
              <a:cxn ang="0">
                <a:pos x="238" y="326"/>
              </a:cxn>
              <a:cxn ang="0">
                <a:pos x="225" y="318"/>
              </a:cxn>
              <a:cxn ang="0">
                <a:pos x="214" y="308"/>
              </a:cxn>
            </a:cxnLst>
            <a:rect l="0" t="0" r="r" b="b"/>
            <a:pathLst>
              <a:path w="318" h="1231">
                <a:moveTo>
                  <a:pt x="214" y="308"/>
                </a:moveTo>
                <a:lnTo>
                  <a:pt x="0" y="0"/>
                </a:lnTo>
                <a:lnTo>
                  <a:pt x="0" y="905"/>
                </a:lnTo>
                <a:lnTo>
                  <a:pt x="1" y="914"/>
                </a:lnTo>
                <a:lnTo>
                  <a:pt x="7" y="935"/>
                </a:lnTo>
                <a:lnTo>
                  <a:pt x="13" y="962"/>
                </a:lnTo>
                <a:lnTo>
                  <a:pt x="24" y="985"/>
                </a:lnTo>
                <a:lnTo>
                  <a:pt x="234" y="1208"/>
                </a:lnTo>
                <a:lnTo>
                  <a:pt x="236" y="1209"/>
                </a:lnTo>
                <a:lnTo>
                  <a:pt x="242" y="1212"/>
                </a:lnTo>
                <a:lnTo>
                  <a:pt x="250" y="1215"/>
                </a:lnTo>
                <a:lnTo>
                  <a:pt x="261" y="1219"/>
                </a:lnTo>
                <a:lnTo>
                  <a:pt x="274" y="1223"/>
                </a:lnTo>
                <a:lnTo>
                  <a:pt x="289" y="1227"/>
                </a:lnTo>
                <a:lnTo>
                  <a:pt x="303" y="1230"/>
                </a:lnTo>
                <a:lnTo>
                  <a:pt x="318" y="1231"/>
                </a:lnTo>
                <a:lnTo>
                  <a:pt x="318" y="344"/>
                </a:lnTo>
                <a:lnTo>
                  <a:pt x="304" y="344"/>
                </a:lnTo>
                <a:lnTo>
                  <a:pt x="290" y="343"/>
                </a:lnTo>
                <a:lnTo>
                  <a:pt x="276" y="341"/>
                </a:lnTo>
                <a:lnTo>
                  <a:pt x="264" y="336"/>
                </a:lnTo>
                <a:lnTo>
                  <a:pt x="250" y="331"/>
                </a:lnTo>
                <a:lnTo>
                  <a:pt x="238" y="326"/>
                </a:lnTo>
                <a:lnTo>
                  <a:pt x="225" y="318"/>
                </a:lnTo>
                <a:lnTo>
                  <a:pt x="214" y="308"/>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2" name="Freeform 11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7"/>
              </a:cxn>
              <a:cxn ang="0">
                <a:pos x="216" y="502"/>
              </a:cxn>
              <a:cxn ang="0">
                <a:pos x="469" y="347"/>
              </a:cxn>
              <a:cxn ang="0">
                <a:pos x="470" y="347"/>
              </a:cxn>
              <a:cxn ang="0">
                <a:pos x="472" y="346"/>
              </a:cxn>
              <a:cxn ang="0">
                <a:pos x="475" y="344"/>
              </a:cxn>
              <a:cxn ang="0">
                <a:pos x="480" y="342"/>
              </a:cxn>
              <a:cxn ang="0">
                <a:pos x="223" y="0"/>
              </a:cxn>
              <a:cxn ang="0">
                <a:pos x="214" y="4"/>
              </a:cxn>
              <a:cxn ang="0">
                <a:pos x="204" y="10"/>
              </a:cxn>
              <a:cxn ang="0">
                <a:pos x="192" y="17"/>
              </a:cxn>
              <a:cxn ang="0">
                <a:pos x="180" y="25"/>
              </a:cxn>
              <a:cxn ang="0">
                <a:pos x="166" y="34"/>
              </a:cxn>
              <a:cxn ang="0">
                <a:pos x="152" y="45"/>
              </a:cxn>
              <a:cxn ang="0">
                <a:pos x="136" y="56"/>
              </a:cxn>
              <a:cxn ang="0">
                <a:pos x="121" y="70"/>
              </a:cxn>
              <a:cxn ang="0">
                <a:pos x="104" y="84"/>
              </a:cxn>
              <a:cxn ang="0">
                <a:pos x="88" y="99"/>
              </a:cxn>
              <a:cxn ang="0">
                <a:pos x="72" y="117"/>
              </a:cxn>
              <a:cxn ang="0">
                <a:pos x="56" y="134"/>
              </a:cxn>
              <a:cxn ang="0">
                <a:pos x="41" y="153"/>
              </a:cxn>
              <a:cxn ang="0">
                <a:pos x="26" y="173"/>
              </a:cxn>
              <a:cxn ang="0">
                <a:pos x="13" y="194"/>
              </a:cxn>
              <a:cxn ang="0">
                <a:pos x="0" y="217"/>
              </a:cxn>
            </a:cxnLst>
            <a:rect l="0" t="0" r="r" b="b"/>
            <a:pathLst>
              <a:path w="480" h="502">
                <a:moveTo>
                  <a:pt x="0" y="217"/>
                </a:moveTo>
                <a:lnTo>
                  <a:pt x="216" y="502"/>
                </a:lnTo>
                <a:lnTo>
                  <a:pt x="469" y="347"/>
                </a:lnTo>
                <a:lnTo>
                  <a:pt x="470" y="347"/>
                </a:lnTo>
                <a:lnTo>
                  <a:pt x="472" y="346"/>
                </a:lnTo>
                <a:lnTo>
                  <a:pt x="475" y="344"/>
                </a:lnTo>
                <a:lnTo>
                  <a:pt x="480" y="342"/>
                </a:lnTo>
                <a:lnTo>
                  <a:pt x="223" y="0"/>
                </a:lnTo>
                <a:lnTo>
                  <a:pt x="214" y="4"/>
                </a:lnTo>
                <a:lnTo>
                  <a:pt x="204" y="10"/>
                </a:lnTo>
                <a:lnTo>
                  <a:pt x="192" y="17"/>
                </a:lnTo>
                <a:lnTo>
                  <a:pt x="180" y="25"/>
                </a:lnTo>
                <a:lnTo>
                  <a:pt x="166" y="34"/>
                </a:lnTo>
                <a:lnTo>
                  <a:pt x="152" y="45"/>
                </a:lnTo>
                <a:lnTo>
                  <a:pt x="136" y="56"/>
                </a:lnTo>
                <a:lnTo>
                  <a:pt x="121" y="70"/>
                </a:lnTo>
                <a:lnTo>
                  <a:pt x="104" y="84"/>
                </a:lnTo>
                <a:lnTo>
                  <a:pt x="88" y="99"/>
                </a:lnTo>
                <a:lnTo>
                  <a:pt x="72" y="117"/>
                </a:lnTo>
                <a:lnTo>
                  <a:pt x="56" y="134"/>
                </a:lnTo>
                <a:lnTo>
                  <a:pt x="41" y="153"/>
                </a:lnTo>
                <a:lnTo>
                  <a:pt x="26" y="173"/>
                </a:lnTo>
                <a:lnTo>
                  <a:pt x="13" y="194"/>
                </a:lnTo>
                <a:lnTo>
                  <a:pt x="0" y="217"/>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3" name="Freeform 11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92" y="0"/>
              </a:cxn>
              <a:cxn ang="0">
                <a:pos x="12" y="245"/>
              </a:cxn>
              <a:cxn ang="0">
                <a:pos x="11" y="245"/>
              </a:cxn>
              <a:cxn ang="0">
                <a:pos x="9" y="246"/>
              </a:cxn>
              <a:cxn ang="0">
                <a:pos x="5" y="248"/>
              </a:cxn>
              <a:cxn ang="0">
                <a:pos x="0" y="251"/>
              </a:cxn>
              <a:cxn ang="0">
                <a:pos x="257" y="593"/>
              </a:cxn>
              <a:cxn ang="0">
                <a:pos x="266" y="589"/>
              </a:cxn>
              <a:cxn ang="0">
                <a:pos x="279" y="582"/>
              </a:cxn>
              <a:cxn ang="0">
                <a:pos x="294" y="575"/>
              </a:cxn>
              <a:cxn ang="0">
                <a:pos x="311" y="568"/>
              </a:cxn>
              <a:cxn ang="0">
                <a:pos x="331" y="560"/>
              </a:cxn>
              <a:cxn ang="0">
                <a:pos x="352" y="551"/>
              </a:cxn>
              <a:cxn ang="0">
                <a:pos x="376" y="543"/>
              </a:cxn>
              <a:cxn ang="0">
                <a:pos x="400" y="533"/>
              </a:cxn>
              <a:cxn ang="0">
                <a:pos x="956" y="358"/>
              </a:cxn>
              <a:cxn ang="0">
                <a:pos x="959" y="357"/>
              </a:cxn>
              <a:cxn ang="0">
                <a:pos x="964" y="355"/>
              </a:cxn>
              <a:cxn ang="0">
                <a:pos x="974" y="351"/>
              </a:cxn>
              <a:cxn ang="0">
                <a:pos x="985" y="346"/>
              </a:cxn>
              <a:cxn ang="0">
                <a:pos x="996" y="339"/>
              </a:cxn>
              <a:cxn ang="0">
                <a:pos x="1006" y="332"/>
              </a:cxn>
              <a:cxn ang="0">
                <a:pos x="1015" y="324"/>
              </a:cxn>
              <a:cxn ang="0">
                <a:pos x="1021" y="314"/>
              </a:cxn>
              <a:cxn ang="0">
                <a:pos x="792" y="0"/>
              </a:cxn>
            </a:cxnLst>
            <a:rect l="0" t="0" r="r" b="b"/>
            <a:pathLst>
              <a:path w="1021" h="593">
                <a:moveTo>
                  <a:pt x="792" y="0"/>
                </a:moveTo>
                <a:lnTo>
                  <a:pt x="12" y="245"/>
                </a:lnTo>
                <a:lnTo>
                  <a:pt x="11" y="245"/>
                </a:lnTo>
                <a:lnTo>
                  <a:pt x="9" y="246"/>
                </a:lnTo>
                <a:lnTo>
                  <a:pt x="5" y="248"/>
                </a:lnTo>
                <a:lnTo>
                  <a:pt x="0" y="251"/>
                </a:lnTo>
                <a:lnTo>
                  <a:pt x="257" y="593"/>
                </a:lnTo>
                <a:lnTo>
                  <a:pt x="266" y="589"/>
                </a:lnTo>
                <a:lnTo>
                  <a:pt x="279" y="582"/>
                </a:lnTo>
                <a:lnTo>
                  <a:pt x="294" y="575"/>
                </a:lnTo>
                <a:lnTo>
                  <a:pt x="311" y="568"/>
                </a:lnTo>
                <a:lnTo>
                  <a:pt x="331" y="560"/>
                </a:lnTo>
                <a:lnTo>
                  <a:pt x="352" y="551"/>
                </a:lnTo>
                <a:lnTo>
                  <a:pt x="376" y="543"/>
                </a:lnTo>
                <a:lnTo>
                  <a:pt x="400" y="533"/>
                </a:lnTo>
                <a:lnTo>
                  <a:pt x="956" y="358"/>
                </a:lnTo>
                <a:lnTo>
                  <a:pt x="959" y="357"/>
                </a:lnTo>
                <a:lnTo>
                  <a:pt x="964" y="355"/>
                </a:lnTo>
                <a:lnTo>
                  <a:pt x="974" y="351"/>
                </a:lnTo>
                <a:lnTo>
                  <a:pt x="985" y="346"/>
                </a:lnTo>
                <a:lnTo>
                  <a:pt x="996" y="339"/>
                </a:lnTo>
                <a:lnTo>
                  <a:pt x="1006" y="332"/>
                </a:lnTo>
                <a:lnTo>
                  <a:pt x="1015" y="324"/>
                </a:lnTo>
                <a:lnTo>
                  <a:pt x="1021" y="314"/>
                </a:lnTo>
                <a:lnTo>
                  <a:pt x="792" y="0"/>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4" name="Freeform 11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4" y="0"/>
              </a:cxn>
              <a:cxn ang="0">
                <a:pos x="322" y="276"/>
              </a:cxn>
              <a:cxn ang="0">
                <a:pos x="181" y="364"/>
              </a:cxn>
              <a:cxn ang="0">
                <a:pos x="0" y="115"/>
              </a:cxn>
              <a:cxn ang="0">
                <a:pos x="114" y="0"/>
              </a:cxn>
            </a:cxnLst>
            <a:rect l="0" t="0" r="r" b="b"/>
            <a:pathLst>
              <a:path w="322" h="364">
                <a:moveTo>
                  <a:pt x="114" y="0"/>
                </a:moveTo>
                <a:lnTo>
                  <a:pt x="322" y="276"/>
                </a:lnTo>
                <a:lnTo>
                  <a:pt x="181" y="364"/>
                </a:lnTo>
                <a:lnTo>
                  <a:pt x="0" y="115"/>
                </a:lnTo>
                <a:lnTo>
                  <a:pt x="114" y="0"/>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5" name="Freeform 11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64" y="242"/>
              </a:cxn>
              <a:cxn ang="0">
                <a:pos x="164" y="1013"/>
              </a:cxn>
              <a:cxn ang="0">
                <a:pos x="0" y="864"/>
              </a:cxn>
              <a:cxn ang="0">
                <a:pos x="0" y="0"/>
              </a:cxn>
              <a:cxn ang="0">
                <a:pos x="164" y="242"/>
              </a:cxn>
            </a:cxnLst>
            <a:rect l="0" t="0" r="r" b="b"/>
            <a:pathLst>
              <a:path w="164" h="1013">
                <a:moveTo>
                  <a:pt x="164" y="242"/>
                </a:moveTo>
                <a:lnTo>
                  <a:pt x="164" y="1013"/>
                </a:lnTo>
                <a:lnTo>
                  <a:pt x="0" y="864"/>
                </a:lnTo>
                <a:lnTo>
                  <a:pt x="0" y="0"/>
                </a:lnTo>
                <a:lnTo>
                  <a:pt x="164" y="24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6" name="Freeform 11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65" y="282"/>
              </a:cxn>
              <a:cxn ang="0">
                <a:pos x="204" y="457"/>
              </a:cxn>
              <a:cxn ang="0">
                <a:pos x="0" y="178"/>
              </a:cxn>
              <a:cxn ang="0">
                <a:pos x="546" y="0"/>
              </a:cxn>
              <a:cxn ang="0">
                <a:pos x="765" y="282"/>
              </a:cxn>
            </a:cxnLst>
            <a:rect l="0" t="0" r="r" b="b"/>
            <a:pathLst>
              <a:path w="765" h="457">
                <a:moveTo>
                  <a:pt x="765" y="282"/>
                </a:moveTo>
                <a:lnTo>
                  <a:pt x="204" y="457"/>
                </a:lnTo>
                <a:lnTo>
                  <a:pt x="0" y="178"/>
                </a:lnTo>
                <a:lnTo>
                  <a:pt x="546" y="0"/>
                </a:lnTo>
                <a:lnTo>
                  <a:pt x="765" y="28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7" name="Freeform 11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3"/>
              </a:cxn>
              <a:cxn ang="0">
                <a:pos x="0" y="1014"/>
              </a:cxn>
              <a:cxn ang="0">
                <a:pos x="551" y="803"/>
              </a:cxn>
              <a:cxn ang="0">
                <a:pos x="551" y="0"/>
              </a:cxn>
              <a:cxn ang="0">
                <a:pos x="0" y="213"/>
              </a:cxn>
            </a:cxnLst>
            <a:rect l="0" t="0" r="r" b="b"/>
            <a:pathLst>
              <a:path w="551" h="1014">
                <a:moveTo>
                  <a:pt x="0" y="213"/>
                </a:moveTo>
                <a:lnTo>
                  <a:pt x="0" y="1014"/>
                </a:lnTo>
                <a:lnTo>
                  <a:pt x="551" y="803"/>
                </a:lnTo>
                <a:lnTo>
                  <a:pt x="551" y="0"/>
                </a:lnTo>
                <a:lnTo>
                  <a:pt x="0" y="213"/>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8" name="Freeform 11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3"/>
              </a:cxn>
              <a:cxn ang="0">
                <a:pos x="130" y="445"/>
              </a:cxn>
              <a:cxn ang="0">
                <a:pos x="150" y="456"/>
              </a:cxn>
              <a:cxn ang="0">
                <a:pos x="187" y="466"/>
              </a:cxn>
              <a:cxn ang="0">
                <a:pos x="239" y="467"/>
              </a:cxn>
              <a:cxn ang="0">
                <a:pos x="271" y="459"/>
              </a:cxn>
              <a:cxn ang="0">
                <a:pos x="288" y="454"/>
              </a:cxn>
              <a:cxn ang="0">
                <a:pos x="310" y="458"/>
              </a:cxn>
              <a:cxn ang="0">
                <a:pos x="327" y="480"/>
              </a:cxn>
              <a:cxn ang="0">
                <a:pos x="330" y="506"/>
              </a:cxn>
              <a:cxn ang="0">
                <a:pos x="330" y="526"/>
              </a:cxn>
              <a:cxn ang="0">
                <a:pos x="337" y="552"/>
              </a:cxn>
              <a:cxn ang="0">
                <a:pos x="362" y="564"/>
              </a:cxn>
              <a:cxn ang="0">
                <a:pos x="761" y="416"/>
              </a:cxn>
              <a:cxn ang="0">
                <a:pos x="767" y="414"/>
              </a:cxn>
              <a:cxn ang="0">
                <a:pos x="779" y="405"/>
              </a:cxn>
              <a:cxn ang="0">
                <a:pos x="789" y="379"/>
              </a:cxn>
              <a:cxn ang="0">
                <a:pos x="791" y="334"/>
              </a:cxn>
              <a:cxn ang="0">
                <a:pos x="791" y="322"/>
              </a:cxn>
              <a:cxn ang="0">
                <a:pos x="796" y="295"/>
              </a:cxn>
              <a:cxn ang="0">
                <a:pos x="810" y="264"/>
              </a:cxn>
              <a:cxn ang="0">
                <a:pos x="841" y="244"/>
              </a:cxn>
              <a:cxn ang="0">
                <a:pos x="855" y="239"/>
              </a:cxn>
              <a:cxn ang="0">
                <a:pos x="885" y="225"/>
              </a:cxn>
              <a:cxn ang="0">
                <a:pos x="911" y="201"/>
              </a:cxn>
              <a:cxn ang="0">
                <a:pos x="915" y="165"/>
              </a:cxn>
              <a:cxn ang="0">
                <a:pos x="781" y="110"/>
              </a:cxn>
              <a:cxn ang="0">
                <a:pos x="657" y="0"/>
              </a:cxn>
              <a:cxn ang="0">
                <a:pos x="537" y="67"/>
              </a:cxn>
              <a:cxn ang="0">
                <a:pos x="430" y="105"/>
              </a:cxn>
              <a:cxn ang="0">
                <a:pos x="323" y="152"/>
              </a:cxn>
              <a:cxn ang="0">
                <a:pos x="215" y="191"/>
              </a:cxn>
              <a:cxn ang="0">
                <a:pos x="108" y="235"/>
              </a:cxn>
              <a:cxn ang="0">
                <a:pos x="0" y="285"/>
              </a:cxn>
            </a:cxnLst>
            <a:rect l="0" t="0" r="r" b="b"/>
            <a:pathLst>
              <a:path w="918" h="564">
                <a:moveTo>
                  <a:pt x="0" y="285"/>
                </a:moveTo>
                <a:lnTo>
                  <a:pt x="0" y="313"/>
                </a:lnTo>
                <a:lnTo>
                  <a:pt x="128" y="443"/>
                </a:lnTo>
                <a:lnTo>
                  <a:pt x="130" y="445"/>
                </a:lnTo>
                <a:lnTo>
                  <a:pt x="138" y="449"/>
                </a:lnTo>
                <a:lnTo>
                  <a:pt x="150" y="456"/>
                </a:lnTo>
                <a:lnTo>
                  <a:pt x="167" y="461"/>
                </a:lnTo>
                <a:lnTo>
                  <a:pt x="187" y="466"/>
                </a:lnTo>
                <a:lnTo>
                  <a:pt x="211" y="468"/>
                </a:lnTo>
                <a:lnTo>
                  <a:pt x="239" y="467"/>
                </a:lnTo>
                <a:lnTo>
                  <a:pt x="269" y="460"/>
                </a:lnTo>
                <a:lnTo>
                  <a:pt x="271" y="459"/>
                </a:lnTo>
                <a:lnTo>
                  <a:pt x="278" y="457"/>
                </a:lnTo>
                <a:lnTo>
                  <a:pt x="288" y="454"/>
                </a:lnTo>
                <a:lnTo>
                  <a:pt x="298" y="454"/>
                </a:lnTo>
                <a:lnTo>
                  <a:pt x="310" y="458"/>
                </a:lnTo>
                <a:lnTo>
                  <a:pt x="319" y="466"/>
                </a:lnTo>
                <a:lnTo>
                  <a:pt x="327" y="480"/>
                </a:lnTo>
                <a:lnTo>
                  <a:pt x="330" y="503"/>
                </a:lnTo>
                <a:lnTo>
                  <a:pt x="330" y="506"/>
                </a:lnTo>
                <a:lnTo>
                  <a:pt x="329" y="515"/>
                </a:lnTo>
                <a:lnTo>
                  <a:pt x="330" y="526"/>
                </a:lnTo>
                <a:lnTo>
                  <a:pt x="333" y="539"/>
                </a:lnTo>
                <a:lnTo>
                  <a:pt x="337" y="552"/>
                </a:lnTo>
                <a:lnTo>
                  <a:pt x="347" y="561"/>
                </a:lnTo>
                <a:lnTo>
                  <a:pt x="362" y="564"/>
                </a:lnTo>
                <a:lnTo>
                  <a:pt x="381" y="562"/>
                </a:lnTo>
                <a:lnTo>
                  <a:pt x="761" y="416"/>
                </a:lnTo>
                <a:lnTo>
                  <a:pt x="762" y="416"/>
                </a:lnTo>
                <a:lnTo>
                  <a:pt x="767" y="414"/>
                </a:lnTo>
                <a:lnTo>
                  <a:pt x="773" y="410"/>
                </a:lnTo>
                <a:lnTo>
                  <a:pt x="779" y="405"/>
                </a:lnTo>
                <a:lnTo>
                  <a:pt x="784" y="394"/>
                </a:lnTo>
                <a:lnTo>
                  <a:pt x="789" y="379"/>
                </a:lnTo>
                <a:lnTo>
                  <a:pt x="793" y="359"/>
                </a:lnTo>
                <a:lnTo>
                  <a:pt x="791" y="334"/>
                </a:lnTo>
                <a:lnTo>
                  <a:pt x="791" y="330"/>
                </a:lnTo>
                <a:lnTo>
                  <a:pt x="791" y="322"/>
                </a:lnTo>
                <a:lnTo>
                  <a:pt x="793" y="310"/>
                </a:lnTo>
                <a:lnTo>
                  <a:pt x="796" y="295"/>
                </a:lnTo>
                <a:lnTo>
                  <a:pt x="801" y="279"/>
                </a:lnTo>
                <a:lnTo>
                  <a:pt x="810" y="264"/>
                </a:lnTo>
                <a:lnTo>
                  <a:pt x="823" y="252"/>
                </a:lnTo>
                <a:lnTo>
                  <a:pt x="841" y="244"/>
                </a:lnTo>
                <a:lnTo>
                  <a:pt x="845" y="242"/>
                </a:lnTo>
                <a:lnTo>
                  <a:pt x="855" y="239"/>
                </a:lnTo>
                <a:lnTo>
                  <a:pt x="869" y="233"/>
                </a:lnTo>
                <a:lnTo>
                  <a:pt x="885" y="225"/>
                </a:lnTo>
                <a:lnTo>
                  <a:pt x="899" y="215"/>
                </a:lnTo>
                <a:lnTo>
                  <a:pt x="911" y="201"/>
                </a:lnTo>
                <a:lnTo>
                  <a:pt x="918" y="184"/>
                </a:lnTo>
                <a:lnTo>
                  <a:pt x="915" y="165"/>
                </a:lnTo>
                <a:lnTo>
                  <a:pt x="787" y="158"/>
                </a:lnTo>
                <a:lnTo>
                  <a:pt x="781" y="110"/>
                </a:lnTo>
                <a:lnTo>
                  <a:pt x="781" y="33"/>
                </a:lnTo>
                <a:lnTo>
                  <a:pt x="657" y="0"/>
                </a:lnTo>
                <a:lnTo>
                  <a:pt x="647" y="70"/>
                </a:lnTo>
                <a:lnTo>
                  <a:pt x="537" y="67"/>
                </a:lnTo>
                <a:lnTo>
                  <a:pt x="537" y="111"/>
                </a:lnTo>
                <a:lnTo>
                  <a:pt x="430" y="105"/>
                </a:lnTo>
                <a:lnTo>
                  <a:pt x="430" y="176"/>
                </a:lnTo>
                <a:lnTo>
                  <a:pt x="323" y="152"/>
                </a:lnTo>
                <a:lnTo>
                  <a:pt x="323" y="213"/>
                </a:lnTo>
                <a:lnTo>
                  <a:pt x="215" y="191"/>
                </a:lnTo>
                <a:lnTo>
                  <a:pt x="215" y="257"/>
                </a:lnTo>
                <a:lnTo>
                  <a:pt x="108" y="235"/>
                </a:lnTo>
                <a:lnTo>
                  <a:pt x="108" y="308"/>
                </a:lnTo>
                <a:lnTo>
                  <a:pt x="0" y="285"/>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19" name="Freeform 11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0"/>
              </a:cxn>
              <a:cxn ang="0">
                <a:pos x="83" y="3"/>
              </a:cxn>
              <a:cxn ang="0">
                <a:pos x="94" y="7"/>
              </a:cxn>
              <a:cxn ang="0">
                <a:pos x="103" y="13"/>
              </a:cxn>
              <a:cxn ang="0">
                <a:pos x="113" y="20"/>
              </a:cxn>
              <a:cxn ang="0">
                <a:pos x="120" y="27"/>
              </a:cxn>
              <a:cxn ang="0">
                <a:pos x="124" y="35"/>
              </a:cxn>
              <a:cxn ang="0">
                <a:pos x="127" y="44"/>
              </a:cxn>
              <a:cxn ang="0">
                <a:pos x="127" y="52"/>
              </a:cxn>
              <a:cxn ang="0">
                <a:pos x="124" y="61"/>
              </a:cxn>
              <a:cxn ang="0">
                <a:pos x="120" y="69"/>
              </a:cxn>
              <a:cxn ang="0">
                <a:pos x="113" y="76"/>
              </a:cxn>
              <a:cxn ang="0">
                <a:pos x="105" y="82"/>
              </a:cxn>
              <a:cxn ang="0">
                <a:pos x="94" y="86"/>
              </a:cxn>
              <a:cxn ang="0">
                <a:pos x="83" y="88"/>
              </a:cxn>
              <a:cxn ang="0">
                <a:pos x="71" y="89"/>
              </a:cxn>
              <a:cxn ang="0">
                <a:pos x="58" y="88"/>
              </a:cxn>
              <a:cxn ang="0">
                <a:pos x="46" y="86"/>
              </a:cxn>
              <a:cxn ang="0">
                <a:pos x="34" y="82"/>
              </a:cxn>
              <a:cxn ang="0">
                <a:pos x="24" y="76"/>
              </a:cxn>
              <a:cxn ang="0">
                <a:pos x="15" y="71"/>
              </a:cxn>
              <a:cxn ang="0">
                <a:pos x="8" y="62"/>
              </a:cxn>
              <a:cxn ang="0">
                <a:pos x="3" y="54"/>
              </a:cxn>
              <a:cxn ang="0">
                <a:pos x="0" y="45"/>
              </a:cxn>
              <a:cxn ang="0">
                <a:pos x="0" y="36"/>
              </a:cxn>
              <a:cxn ang="0">
                <a:pos x="3" y="28"/>
              </a:cxn>
              <a:cxn ang="0">
                <a:pos x="7" y="20"/>
              </a:cxn>
              <a:cxn ang="0">
                <a:pos x="14" y="13"/>
              </a:cxn>
              <a:cxn ang="0">
                <a:pos x="24" y="7"/>
              </a:cxn>
              <a:cxn ang="0">
                <a:pos x="34" y="3"/>
              </a:cxn>
              <a:cxn ang="0">
                <a:pos x="44" y="1"/>
              </a:cxn>
              <a:cxn ang="0">
                <a:pos x="57" y="0"/>
              </a:cxn>
              <a:cxn ang="0">
                <a:pos x="70" y="0"/>
              </a:cxn>
            </a:cxnLst>
            <a:rect l="0" t="0" r="r" b="b"/>
            <a:pathLst>
              <a:path w="127" h="89">
                <a:moveTo>
                  <a:pt x="70" y="0"/>
                </a:moveTo>
                <a:lnTo>
                  <a:pt x="83" y="3"/>
                </a:lnTo>
                <a:lnTo>
                  <a:pt x="94" y="7"/>
                </a:lnTo>
                <a:lnTo>
                  <a:pt x="103" y="13"/>
                </a:lnTo>
                <a:lnTo>
                  <a:pt x="113" y="20"/>
                </a:lnTo>
                <a:lnTo>
                  <a:pt x="120" y="27"/>
                </a:lnTo>
                <a:lnTo>
                  <a:pt x="124" y="35"/>
                </a:lnTo>
                <a:lnTo>
                  <a:pt x="127" y="44"/>
                </a:lnTo>
                <a:lnTo>
                  <a:pt x="127" y="52"/>
                </a:lnTo>
                <a:lnTo>
                  <a:pt x="124" y="61"/>
                </a:lnTo>
                <a:lnTo>
                  <a:pt x="120" y="69"/>
                </a:lnTo>
                <a:lnTo>
                  <a:pt x="113" y="76"/>
                </a:lnTo>
                <a:lnTo>
                  <a:pt x="105" y="82"/>
                </a:lnTo>
                <a:lnTo>
                  <a:pt x="94" y="86"/>
                </a:lnTo>
                <a:lnTo>
                  <a:pt x="83" y="88"/>
                </a:lnTo>
                <a:lnTo>
                  <a:pt x="71" y="89"/>
                </a:lnTo>
                <a:lnTo>
                  <a:pt x="58" y="88"/>
                </a:lnTo>
                <a:lnTo>
                  <a:pt x="46" y="86"/>
                </a:lnTo>
                <a:lnTo>
                  <a:pt x="34" y="82"/>
                </a:lnTo>
                <a:lnTo>
                  <a:pt x="24" y="76"/>
                </a:lnTo>
                <a:lnTo>
                  <a:pt x="15" y="71"/>
                </a:lnTo>
                <a:lnTo>
                  <a:pt x="8" y="62"/>
                </a:lnTo>
                <a:lnTo>
                  <a:pt x="3" y="54"/>
                </a:lnTo>
                <a:lnTo>
                  <a:pt x="0" y="45"/>
                </a:lnTo>
                <a:lnTo>
                  <a:pt x="0" y="36"/>
                </a:lnTo>
                <a:lnTo>
                  <a:pt x="3" y="28"/>
                </a:lnTo>
                <a:lnTo>
                  <a:pt x="7" y="20"/>
                </a:lnTo>
                <a:lnTo>
                  <a:pt x="14" y="13"/>
                </a:lnTo>
                <a:lnTo>
                  <a:pt x="24" y="7"/>
                </a:lnTo>
                <a:lnTo>
                  <a:pt x="34" y="3"/>
                </a:lnTo>
                <a:lnTo>
                  <a:pt x="44" y="1"/>
                </a:lnTo>
                <a:lnTo>
                  <a:pt x="57" y="0"/>
                </a:lnTo>
                <a:lnTo>
                  <a:pt x="70"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0" name="Freeform 11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3" y="8"/>
              </a:cxn>
              <a:cxn ang="0">
                <a:pos x="103" y="14"/>
              </a:cxn>
              <a:cxn ang="0">
                <a:pos x="111" y="21"/>
              </a:cxn>
              <a:cxn ang="0">
                <a:pos x="118" y="28"/>
              </a:cxn>
              <a:cxn ang="0">
                <a:pos x="123" y="37"/>
              </a:cxn>
              <a:cxn ang="0">
                <a:pos x="126" y="45"/>
              </a:cxn>
              <a:cxn ang="0">
                <a:pos x="126" y="54"/>
              </a:cxn>
              <a:cxn ang="0">
                <a:pos x="124" y="62"/>
              </a:cxn>
              <a:cxn ang="0">
                <a:pos x="119" y="71"/>
              </a:cxn>
              <a:cxn ang="0">
                <a:pos x="112" y="76"/>
              </a:cxn>
              <a:cxn ang="0">
                <a:pos x="103" y="82"/>
              </a:cxn>
              <a:cxn ang="0">
                <a:pos x="93" y="87"/>
              </a:cxn>
              <a:cxn ang="0">
                <a:pos x="82" y="89"/>
              </a:cxn>
              <a:cxn ang="0">
                <a:pos x="69" y="90"/>
              </a:cxn>
              <a:cxn ang="0">
                <a:pos x="57" y="89"/>
              </a:cxn>
              <a:cxn ang="0">
                <a:pos x="44" y="87"/>
              </a:cxn>
              <a:cxn ang="0">
                <a:pos x="32" y="82"/>
              </a:cxn>
              <a:cxn ang="0">
                <a:pos x="23" y="78"/>
              </a:cxn>
              <a:cxn ang="0">
                <a:pos x="14" y="71"/>
              </a:cxn>
              <a:cxn ang="0">
                <a:pos x="7" y="62"/>
              </a:cxn>
              <a:cxn ang="0">
                <a:pos x="2" y="54"/>
              </a:cxn>
              <a:cxn ang="0">
                <a:pos x="0" y="46"/>
              </a:cxn>
              <a:cxn ang="0">
                <a:pos x="0" y="37"/>
              </a:cxn>
              <a:cxn ang="0">
                <a:pos x="2" y="28"/>
              </a:cxn>
              <a:cxn ang="0">
                <a:pos x="7" y="21"/>
              </a:cxn>
              <a:cxn ang="0">
                <a:pos x="14" y="14"/>
              </a:cxn>
              <a:cxn ang="0">
                <a:pos x="22" y="8"/>
              </a:cxn>
              <a:cxn ang="0">
                <a:pos x="32" y="5"/>
              </a:cxn>
              <a:cxn ang="0">
                <a:pos x="44" y="1"/>
              </a:cxn>
              <a:cxn ang="0">
                <a:pos x="56" y="0"/>
              </a:cxn>
              <a:cxn ang="0">
                <a:pos x="68" y="1"/>
              </a:cxn>
            </a:cxnLst>
            <a:rect l="0" t="0" r="r" b="b"/>
            <a:pathLst>
              <a:path w="126" h="90">
                <a:moveTo>
                  <a:pt x="68" y="1"/>
                </a:moveTo>
                <a:lnTo>
                  <a:pt x="81" y="3"/>
                </a:lnTo>
                <a:lnTo>
                  <a:pt x="93" y="8"/>
                </a:lnTo>
                <a:lnTo>
                  <a:pt x="103" y="14"/>
                </a:lnTo>
                <a:lnTo>
                  <a:pt x="111" y="21"/>
                </a:lnTo>
                <a:lnTo>
                  <a:pt x="118" y="28"/>
                </a:lnTo>
                <a:lnTo>
                  <a:pt x="123" y="37"/>
                </a:lnTo>
                <a:lnTo>
                  <a:pt x="126" y="45"/>
                </a:lnTo>
                <a:lnTo>
                  <a:pt x="126" y="54"/>
                </a:lnTo>
                <a:lnTo>
                  <a:pt x="124" y="62"/>
                </a:lnTo>
                <a:lnTo>
                  <a:pt x="119" y="71"/>
                </a:lnTo>
                <a:lnTo>
                  <a:pt x="112" y="76"/>
                </a:lnTo>
                <a:lnTo>
                  <a:pt x="103" y="82"/>
                </a:lnTo>
                <a:lnTo>
                  <a:pt x="93" y="87"/>
                </a:lnTo>
                <a:lnTo>
                  <a:pt x="82" y="89"/>
                </a:lnTo>
                <a:lnTo>
                  <a:pt x="69" y="90"/>
                </a:lnTo>
                <a:lnTo>
                  <a:pt x="57" y="89"/>
                </a:lnTo>
                <a:lnTo>
                  <a:pt x="44" y="87"/>
                </a:lnTo>
                <a:lnTo>
                  <a:pt x="32" y="82"/>
                </a:lnTo>
                <a:lnTo>
                  <a:pt x="23" y="78"/>
                </a:lnTo>
                <a:lnTo>
                  <a:pt x="14" y="71"/>
                </a:lnTo>
                <a:lnTo>
                  <a:pt x="7" y="62"/>
                </a:lnTo>
                <a:lnTo>
                  <a:pt x="2" y="54"/>
                </a:lnTo>
                <a:lnTo>
                  <a:pt x="0" y="46"/>
                </a:lnTo>
                <a:lnTo>
                  <a:pt x="0" y="37"/>
                </a:lnTo>
                <a:lnTo>
                  <a:pt x="2" y="28"/>
                </a:lnTo>
                <a:lnTo>
                  <a:pt x="7" y="21"/>
                </a:lnTo>
                <a:lnTo>
                  <a:pt x="14" y="14"/>
                </a:lnTo>
                <a:lnTo>
                  <a:pt x="22" y="8"/>
                </a:lnTo>
                <a:lnTo>
                  <a:pt x="32" y="5"/>
                </a:lnTo>
                <a:lnTo>
                  <a:pt x="44" y="1"/>
                </a:lnTo>
                <a:lnTo>
                  <a:pt x="56"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1" name="Freeform 12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1" y="5"/>
              </a:cxn>
              <a:cxn ang="0">
                <a:pos x="93" y="9"/>
              </a:cxn>
              <a:cxn ang="0">
                <a:pos x="102" y="14"/>
              </a:cxn>
              <a:cxn ang="0">
                <a:pos x="112" y="20"/>
              </a:cxn>
              <a:cxn ang="0">
                <a:pos x="119" y="28"/>
              </a:cxn>
              <a:cxn ang="0">
                <a:pos x="123" y="36"/>
              </a:cxn>
              <a:cxn ang="0">
                <a:pos x="125" y="44"/>
              </a:cxn>
              <a:cxn ang="0">
                <a:pos x="125" y="54"/>
              </a:cxn>
              <a:cxn ang="0">
                <a:pos x="123" y="63"/>
              </a:cxn>
              <a:cxn ang="0">
                <a:pos x="119" y="71"/>
              </a:cxn>
              <a:cxn ang="0">
                <a:pos x="112" y="78"/>
              </a:cxn>
              <a:cxn ang="0">
                <a:pos x="103" y="83"/>
              </a:cxn>
              <a:cxn ang="0">
                <a:pos x="93" y="87"/>
              </a:cxn>
              <a:cxn ang="0">
                <a:pos x="83" y="90"/>
              </a:cxn>
              <a:cxn ang="0">
                <a:pos x="70" y="91"/>
              </a:cxn>
              <a:cxn ang="0">
                <a:pos x="57" y="90"/>
              </a:cxn>
              <a:cxn ang="0">
                <a:pos x="44" y="87"/>
              </a:cxn>
              <a:cxn ang="0">
                <a:pos x="33" y="83"/>
              </a:cxn>
              <a:cxn ang="0">
                <a:pos x="24" y="78"/>
              </a:cxn>
              <a:cxn ang="0">
                <a:pos x="14" y="71"/>
              </a:cxn>
              <a:cxn ang="0">
                <a:pos x="7" y="63"/>
              </a:cxn>
              <a:cxn ang="0">
                <a:pos x="3" y="55"/>
              </a:cxn>
              <a:cxn ang="0">
                <a:pos x="0" y="47"/>
              </a:cxn>
              <a:cxn ang="0">
                <a:pos x="0" y="37"/>
              </a:cxn>
              <a:cxn ang="0">
                <a:pos x="3" y="28"/>
              </a:cxn>
              <a:cxn ang="0">
                <a:pos x="7" y="21"/>
              </a:cxn>
              <a:cxn ang="0">
                <a:pos x="14" y="14"/>
              </a:cxn>
              <a:cxn ang="0">
                <a:pos x="22" y="9"/>
              </a:cxn>
              <a:cxn ang="0">
                <a:pos x="33" y="5"/>
              </a:cxn>
              <a:cxn ang="0">
                <a:pos x="44" y="2"/>
              </a:cxn>
              <a:cxn ang="0">
                <a:pos x="56" y="0"/>
              </a:cxn>
              <a:cxn ang="0">
                <a:pos x="69" y="2"/>
              </a:cxn>
            </a:cxnLst>
            <a:rect l="0" t="0" r="r" b="b"/>
            <a:pathLst>
              <a:path w="125" h="91">
                <a:moveTo>
                  <a:pt x="69" y="2"/>
                </a:moveTo>
                <a:lnTo>
                  <a:pt x="81" y="5"/>
                </a:lnTo>
                <a:lnTo>
                  <a:pt x="93" y="9"/>
                </a:lnTo>
                <a:lnTo>
                  <a:pt x="102" y="14"/>
                </a:lnTo>
                <a:lnTo>
                  <a:pt x="112" y="20"/>
                </a:lnTo>
                <a:lnTo>
                  <a:pt x="119" y="28"/>
                </a:lnTo>
                <a:lnTo>
                  <a:pt x="123" y="36"/>
                </a:lnTo>
                <a:lnTo>
                  <a:pt x="125" y="44"/>
                </a:lnTo>
                <a:lnTo>
                  <a:pt x="125" y="54"/>
                </a:lnTo>
                <a:lnTo>
                  <a:pt x="123" y="63"/>
                </a:lnTo>
                <a:lnTo>
                  <a:pt x="119" y="71"/>
                </a:lnTo>
                <a:lnTo>
                  <a:pt x="112" y="78"/>
                </a:lnTo>
                <a:lnTo>
                  <a:pt x="103" y="83"/>
                </a:lnTo>
                <a:lnTo>
                  <a:pt x="93" y="87"/>
                </a:lnTo>
                <a:lnTo>
                  <a:pt x="83" y="90"/>
                </a:lnTo>
                <a:lnTo>
                  <a:pt x="70" y="91"/>
                </a:lnTo>
                <a:lnTo>
                  <a:pt x="57" y="90"/>
                </a:lnTo>
                <a:lnTo>
                  <a:pt x="44" y="87"/>
                </a:lnTo>
                <a:lnTo>
                  <a:pt x="33" y="83"/>
                </a:lnTo>
                <a:lnTo>
                  <a:pt x="24" y="78"/>
                </a:lnTo>
                <a:lnTo>
                  <a:pt x="14" y="71"/>
                </a:lnTo>
                <a:lnTo>
                  <a:pt x="7" y="63"/>
                </a:lnTo>
                <a:lnTo>
                  <a:pt x="3" y="55"/>
                </a:lnTo>
                <a:lnTo>
                  <a:pt x="0" y="47"/>
                </a:lnTo>
                <a:lnTo>
                  <a:pt x="0" y="37"/>
                </a:lnTo>
                <a:lnTo>
                  <a:pt x="3" y="28"/>
                </a:lnTo>
                <a:lnTo>
                  <a:pt x="7" y="21"/>
                </a:lnTo>
                <a:lnTo>
                  <a:pt x="14" y="14"/>
                </a:lnTo>
                <a:lnTo>
                  <a:pt x="22" y="9"/>
                </a:lnTo>
                <a:lnTo>
                  <a:pt x="33" y="5"/>
                </a:lnTo>
                <a:lnTo>
                  <a:pt x="44"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2" name="Freeform 12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3"/>
              </a:cxn>
              <a:cxn ang="0">
                <a:pos x="92" y="8"/>
              </a:cxn>
              <a:cxn ang="0">
                <a:pos x="103" y="12"/>
              </a:cxn>
              <a:cxn ang="0">
                <a:pos x="111" y="19"/>
              </a:cxn>
              <a:cxn ang="0">
                <a:pos x="118" y="27"/>
              </a:cxn>
              <a:cxn ang="0">
                <a:pos x="123" y="35"/>
              </a:cxn>
              <a:cxn ang="0">
                <a:pos x="125" y="44"/>
              </a:cxn>
              <a:cxn ang="0">
                <a:pos x="125" y="53"/>
              </a:cxn>
              <a:cxn ang="0">
                <a:pos x="123" y="62"/>
              </a:cxn>
              <a:cxn ang="0">
                <a:pos x="118" y="69"/>
              </a:cxn>
              <a:cxn ang="0">
                <a:pos x="112" y="76"/>
              </a:cxn>
              <a:cxn ang="0">
                <a:pos x="104" y="82"/>
              </a:cxn>
              <a:cxn ang="0">
                <a:pos x="94" y="85"/>
              </a:cxn>
              <a:cxn ang="0">
                <a:pos x="82" y="89"/>
              </a:cxn>
              <a:cxn ang="0">
                <a:pos x="70" y="90"/>
              </a:cxn>
              <a:cxn ang="0">
                <a:pos x="58" y="89"/>
              </a:cxn>
              <a:cxn ang="0">
                <a:pos x="45" y="85"/>
              </a:cxn>
              <a:cxn ang="0">
                <a:pos x="33" y="82"/>
              </a:cxn>
              <a:cxn ang="0">
                <a:pos x="23" y="76"/>
              </a:cxn>
              <a:cxn ang="0">
                <a:pos x="15" y="69"/>
              </a:cxn>
              <a:cxn ang="0">
                <a:pos x="8" y="62"/>
              </a:cxn>
              <a:cxn ang="0">
                <a:pos x="2" y="54"/>
              </a:cxn>
              <a:cxn ang="0">
                <a:pos x="0" y="46"/>
              </a:cxn>
              <a:cxn ang="0">
                <a:pos x="0" y="37"/>
              </a:cxn>
              <a:cxn ang="0">
                <a:pos x="2" y="27"/>
              </a:cxn>
              <a:cxn ang="0">
                <a:pos x="7" y="20"/>
              </a:cxn>
              <a:cxn ang="0">
                <a:pos x="14" y="13"/>
              </a:cxn>
              <a:cxn ang="0">
                <a:pos x="23" y="8"/>
              </a:cxn>
              <a:cxn ang="0">
                <a:pos x="33" y="4"/>
              </a:cxn>
              <a:cxn ang="0">
                <a:pos x="44" y="1"/>
              </a:cxn>
              <a:cxn ang="0">
                <a:pos x="57" y="0"/>
              </a:cxn>
              <a:cxn ang="0">
                <a:pos x="69" y="1"/>
              </a:cxn>
            </a:cxnLst>
            <a:rect l="0" t="0" r="r" b="b"/>
            <a:pathLst>
              <a:path w="125" h="90">
                <a:moveTo>
                  <a:pt x="69" y="1"/>
                </a:moveTo>
                <a:lnTo>
                  <a:pt x="82" y="3"/>
                </a:lnTo>
                <a:lnTo>
                  <a:pt x="92" y="8"/>
                </a:lnTo>
                <a:lnTo>
                  <a:pt x="103" y="12"/>
                </a:lnTo>
                <a:lnTo>
                  <a:pt x="111" y="19"/>
                </a:lnTo>
                <a:lnTo>
                  <a:pt x="118" y="27"/>
                </a:lnTo>
                <a:lnTo>
                  <a:pt x="123" y="35"/>
                </a:lnTo>
                <a:lnTo>
                  <a:pt x="125" y="44"/>
                </a:lnTo>
                <a:lnTo>
                  <a:pt x="125" y="53"/>
                </a:lnTo>
                <a:lnTo>
                  <a:pt x="123" y="62"/>
                </a:lnTo>
                <a:lnTo>
                  <a:pt x="118" y="69"/>
                </a:lnTo>
                <a:lnTo>
                  <a:pt x="112" y="76"/>
                </a:lnTo>
                <a:lnTo>
                  <a:pt x="104" y="82"/>
                </a:lnTo>
                <a:lnTo>
                  <a:pt x="94" y="85"/>
                </a:lnTo>
                <a:lnTo>
                  <a:pt x="82" y="89"/>
                </a:lnTo>
                <a:lnTo>
                  <a:pt x="70" y="90"/>
                </a:lnTo>
                <a:lnTo>
                  <a:pt x="58" y="89"/>
                </a:lnTo>
                <a:lnTo>
                  <a:pt x="45" y="85"/>
                </a:lnTo>
                <a:lnTo>
                  <a:pt x="33" y="82"/>
                </a:lnTo>
                <a:lnTo>
                  <a:pt x="23" y="76"/>
                </a:lnTo>
                <a:lnTo>
                  <a:pt x="15" y="69"/>
                </a:lnTo>
                <a:lnTo>
                  <a:pt x="8" y="62"/>
                </a:lnTo>
                <a:lnTo>
                  <a:pt x="2" y="54"/>
                </a:lnTo>
                <a:lnTo>
                  <a:pt x="0" y="46"/>
                </a:lnTo>
                <a:lnTo>
                  <a:pt x="0" y="37"/>
                </a:lnTo>
                <a:lnTo>
                  <a:pt x="2" y="27"/>
                </a:lnTo>
                <a:lnTo>
                  <a:pt x="7" y="20"/>
                </a:lnTo>
                <a:lnTo>
                  <a:pt x="14" y="13"/>
                </a:lnTo>
                <a:lnTo>
                  <a:pt x="23" y="8"/>
                </a:lnTo>
                <a:lnTo>
                  <a:pt x="33" y="4"/>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3" name="Freeform 12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0"/>
              </a:cxn>
              <a:cxn ang="0">
                <a:pos x="81" y="4"/>
              </a:cxn>
              <a:cxn ang="0">
                <a:pos x="92" y="7"/>
              </a:cxn>
              <a:cxn ang="0">
                <a:pos x="103" y="13"/>
              </a:cxn>
              <a:cxn ang="0">
                <a:pos x="111" y="20"/>
              </a:cxn>
              <a:cxn ang="0">
                <a:pos x="118" y="28"/>
              </a:cxn>
              <a:cxn ang="0">
                <a:pos x="123" y="36"/>
              </a:cxn>
              <a:cxn ang="0">
                <a:pos x="126" y="44"/>
              </a:cxn>
              <a:cxn ang="0">
                <a:pos x="126" y="54"/>
              </a:cxn>
              <a:cxn ang="0">
                <a:pos x="124" y="63"/>
              </a:cxn>
              <a:cxn ang="0">
                <a:pos x="119" y="70"/>
              </a:cxn>
              <a:cxn ang="0">
                <a:pos x="112" y="77"/>
              </a:cxn>
              <a:cxn ang="0">
                <a:pos x="103" y="83"/>
              </a:cxn>
              <a:cxn ang="0">
                <a:pos x="92" y="86"/>
              </a:cxn>
              <a:cxn ang="0">
                <a:pos x="82" y="90"/>
              </a:cxn>
              <a:cxn ang="0">
                <a:pos x="69" y="91"/>
              </a:cxn>
              <a:cxn ang="0">
                <a:pos x="57" y="90"/>
              </a:cxn>
              <a:cxn ang="0">
                <a:pos x="44" y="86"/>
              </a:cxn>
              <a:cxn ang="0">
                <a:pos x="32" y="83"/>
              </a:cxn>
              <a:cxn ang="0">
                <a:pos x="23" y="77"/>
              </a:cxn>
              <a:cxn ang="0">
                <a:pos x="14" y="70"/>
              </a:cxn>
              <a:cxn ang="0">
                <a:pos x="7" y="63"/>
              </a:cxn>
              <a:cxn ang="0">
                <a:pos x="2" y="55"/>
              </a:cxn>
              <a:cxn ang="0">
                <a:pos x="0" y="47"/>
              </a:cxn>
              <a:cxn ang="0">
                <a:pos x="0" y="37"/>
              </a:cxn>
              <a:cxn ang="0">
                <a:pos x="2" y="28"/>
              </a:cxn>
              <a:cxn ang="0">
                <a:pos x="7" y="20"/>
              </a:cxn>
              <a:cxn ang="0">
                <a:pos x="14" y="13"/>
              </a:cxn>
              <a:cxn ang="0">
                <a:pos x="22" y="9"/>
              </a:cxn>
              <a:cxn ang="0">
                <a:pos x="32" y="4"/>
              </a:cxn>
              <a:cxn ang="0">
                <a:pos x="44" y="2"/>
              </a:cxn>
              <a:cxn ang="0">
                <a:pos x="55" y="0"/>
              </a:cxn>
              <a:cxn ang="0">
                <a:pos x="68" y="0"/>
              </a:cxn>
            </a:cxnLst>
            <a:rect l="0" t="0" r="r" b="b"/>
            <a:pathLst>
              <a:path w="126" h="91">
                <a:moveTo>
                  <a:pt x="68" y="0"/>
                </a:moveTo>
                <a:lnTo>
                  <a:pt x="81" y="4"/>
                </a:lnTo>
                <a:lnTo>
                  <a:pt x="92" y="7"/>
                </a:lnTo>
                <a:lnTo>
                  <a:pt x="103" y="13"/>
                </a:lnTo>
                <a:lnTo>
                  <a:pt x="111" y="20"/>
                </a:lnTo>
                <a:lnTo>
                  <a:pt x="118" y="28"/>
                </a:lnTo>
                <a:lnTo>
                  <a:pt x="123" y="36"/>
                </a:lnTo>
                <a:lnTo>
                  <a:pt x="126" y="44"/>
                </a:lnTo>
                <a:lnTo>
                  <a:pt x="126" y="54"/>
                </a:lnTo>
                <a:lnTo>
                  <a:pt x="124" y="63"/>
                </a:lnTo>
                <a:lnTo>
                  <a:pt x="119" y="70"/>
                </a:lnTo>
                <a:lnTo>
                  <a:pt x="112" y="77"/>
                </a:lnTo>
                <a:lnTo>
                  <a:pt x="103" y="83"/>
                </a:lnTo>
                <a:lnTo>
                  <a:pt x="92" y="86"/>
                </a:lnTo>
                <a:lnTo>
                  <a:pt x="82" y="90"/>
                </a:lnTo>
                <a:lnTo>
                  <a:pt x="69" y="91"/>
                </a:lnTo>
                <a:lnTo>
                  <a:pt x="57" y="90"/>
                </a:lnTo>
                <a:lnTo>
                  <a:pt x="44" y="86"/>
                </a:lnTo>
                <a:lnTo>
                  <a:pt x="32" y="83"/>
                </a:lnTo>
                <a:lnTo>
                  <a:pt x="23" y="77"/>
                </a:lnTo>
                <a:lnTo>
                  <a:pt x="14" y="70"/>
                </a:lnTo>
                <a:lnTo>
                  <a:pt x="7" y="63"/>
                </a:lnTo>
                <a:lnTo>
                  <a:pt x="2" y="55"/>
                </a:lnTo>
                <a:lnTo>
                  <a:pt x="0" y="47"/>
                </a:lnTo>
                <a:lnTo>
                  <a:pt x="0" y="37"/>
                </a:lnTo>
                <a:lnTo>
                  <a:pt x="2" y="28"/>
                </a:lnTo>
                <a:lnTo>
                  <a:pt x="7" y="20"/>
                </a:lnTo>
                <a:lnTo>
                  <a:pt x="14" y="13"/>
                </a:lnTo>
                <a:lnTo>
                  <a:pt x="22" y="9"/>
                </a:lnTo>
                <a:lnTo>
                  <a:pt x="32" y="4"/>
                </a:lnTo>
                <a:lnTo>
                  <a:pt x="44" y="2"/>
                </a:lnTo>
                <a:lnTo>
                  <a:pt x="55" y="0"/>
                </a:lnTo>
                <a:lnTo>
                  <a:pt x="68"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4" name="Freeform 12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8"/>
              </a:cxn>
              <a:cxn ang="0">
                <a:pos x="103" y="14"/>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1" y="91"/>
              </a:cxn>
              <a:cxn ang="0">
                <a:pos x="58" y="90"/>
              </a:cxn>
              <a:cxn ang="0">
                <a:pos x="45" y="87"/>
              </a:cxn>
              <a:cxn ang="0">
                <a:pos x="34" y="83"/>
              </a:cxn>
              <a:cxn ang="0">
                <a:pos x="23" y="78"/>
              </a:cxn>
              <a:cxn ang="0">
                <a:pos x="15" y="71"/>
              </a:cxn>
              <a:cxn ang="0">
                <a:pos x="8" y="63"/>
              </a:cxn>
              <a:cxn ang="0">
                <a:pos x="4" y="55"/>
              </a:cxn>
              <a:cxn ang="0">
                <a:pos x="0" y="47"/>
              </a:cxn>
              <a:cxn ang="0">
                <a:pos x="0" y="37"/>
              </a:cxn>
              <a:cxn ang="0">
                <a:pos x="3" y="28"/>
              </a:cxn>
              <a:cxn ang="0">
                <a:pos x="7" y="21"/>
              </a:cxn>
              <a:cxn ang="0">
                <a:pos x="14" y="14"/>
              </a:cxn>
              <a:cxn ang="0">
                <a:pos x="23" y="8"/>
              </a:cxn>
              <a:cxn ang="0">
                <a:pos x="34" y="5"/>
              </a:cxn>
              <a:cxn ang="0">
                <a:pos x="44" y="2"/>
              </a:cxn>
              <a:cxn ang="0">
                <a:pos x="57" y="0"/>
              </a:cxn>
              <a:cxn ang="0">
                <a:pos x="70" y="2"/>
              </a:cxn>
            </a:cxnLst>
            <a:rect l="0" t="0" r="r" b="b"/>
            <a:pathLst>
              <a:path w="126" h="91">
                <a:moveTo>
                  <a:pt x="70" y="2"/>
                </a:moveTo>
                <a:lnTo>
                  <a:pt x="82" y="4"/>
                </a:lnTo>
                <a:lnTo>
                  <a:pt x="94" y="8"/>
                </a:lnTo>
                <a:lnTo>
                  <a:pt x="103" y="14"/>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1" y="91"/>
                </a:lnTo>
                <a:lnTo>
                  <a:pt x="58" y="90"/>
                </a:lnTo>
                <a:lnTo>
                  <a:pt x="45" y="87"/>
                </a:lnTo>
                <a:lnTo>
                  <a:pt x="34" y="83"/>
                </a:lnTo>
                <a:lnTo>
                  <a:pt x="23" y="78"/>
                </a:lnTo>
                <a:lnTo>
                  <a:pt x="15" y="71"/>
                </a:lnTo>
                <a:lnTo>
                  <a:pt x="8" y="63"/>
                </a:lnTo>
                <a:lnTo>
                  <a:pt x="4" y="55"/>
                </a:lnTo>
                <a:lnTo>
                  <a:pt x="0" y="47"/>
                </a:lnTo>
                <a:lnTo>
                  <a:pt x="0" y="37"/>
                </a:lnTo>
                <a:lnTo>
                  <a:pt x="3" y="28"/>
                </a:lnTo>
                <a:lnTo>
                  <a:pt x="7" y="21"/>
                </a:lnTo>
                <a:lnTo>
                  <a:pt x="14" y="14"/>
                </a:lnTo>
                <a:lnTo>
                  <a:pt x="23" y="8"/>
                </a:lnTo>
                <a:lnTo>
                  <a:pt x="34" y="5"/>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5" name="Freeform 12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0" y="3"/>
              </a:cxn>
              <a:cxn ang="0">
                <a:pos x="91" y="8"/>
              </a:cxn>
              <a:cxn ang="0">
                <a:pos x="100" y="14"/>
              </a:cxn>
              <a:cxn ang="0">
                <a:pos x="110" y="20"/>
              </a:cxn>
              <a:cxn ang="0">
                <a:pos x="115" y="28"/>
              </a:cxn>
              <a:cxn ang="0">
                <a:pos x="120" y="36"/>
              </a:cxn>
              <a:cxn ang="0">
                <a:pos x="124" y="45"/>
              </a:cxn>
              <a:cxn ang="0">
                <a:pos x="124" y="54"/>
              </a:cxn>
              <a:cxn ang="0">
                <a:pos x="121" y="62"/>
              </a:cxn>
              <a:cxn ang="0">
                <a:pos x="117" y="71"/>
              </a:cxn>
              <a:cxn ang="0">
                <a:pos x="110" y="77"/>
              </a:cxn>
              <a:cxn ang="0">
                <a:pos x="102" y="82"/>
              </a:cxn>
              <a:cxn ang="0">
                <a:pos x="92" y="87"/>
              </a:cxn>
              <a:cxn ang="0">
                <a:pos x="81" y="89"/>
              </a:cxn>
              <a:cxn ang="0">
                <a:pos x="69" y="90"/>
              </a:cxn>
              <a:cxn ang="0">
                <a:pos x="56" y="90"/>
              </a:cxn>
              <a:cxn ang="0">
                <a:pos x="44" y="87"/>
              </a:cxn>
              <a:cxn ang="0">
                <a:pos x="32" y="83"/>
              </a:cxn>
              <a:cxn ang="0">
                <a:pos x="23" y="77"/>
              </a:cxn>
              <a:cxn ang="0">
                <a:pos x="14" y="71"/>
              </a:cxn>
              <a:cxn ang="0">
                <a:pos x="7" y="62"/>
              </a:cxn>
              <a:cxn ang="0">
                <a:pos x="2" y="54"/>
              </a:cxn>
              <a:cxn ang="0">
                <a:pos x="0" y="46"/>
              </a:cxn>
              <a:cxn ang="0">
                <a:pos x="0" y="37"/>
              </a:cxn>
              <a:cxn ang="0">
                <a:pos x="2" y="28"/>
              </a:cxn>
              <a:cxn ang="0">
                <a:pos x="7" y="21"/>
              </a:cxn>
              <a:cxn ang="0">
                <a:pos x="14" y="14"/>
              </a:cxn>
              <a:cxn ang="0">
                <a:pos x="23" y="8"/>
              </a:cxn>
              <a:cxn ang="0">
                <a:pos x="32" y="4"/>
              </a:cxn>
              <a:cxn ang="0">
                <a:pos x="44" y="1"/>
              </a:cxn>
              <a:cxn ang="0">
                <a:pos x="55" y="0"/>
              </a:cxn>
              <a:cxn ang="0">
                <a:pos x="68" y="1"/>
              </a:cxn>
            </a:cxnLst>
            <a:rect l="0" t="0" r="r" b="b"/>
            <a:pathLst>
              <a:path w="124" h="90">
                <a:moveTo>
                  <a:pt x="68" y="1"/>
                </a:moveTo>
                <a:lnTo>
                  <a:pt x="80" y="3"/>
                </a:lnTo>
                <a:lnTo>
                  <a:pt x="91" y="8"/>
                </a:lnTo>
                <a:lnTo>
                  <a:pt x="100" y="14"/>
                </a:lnTo>
                <a:lnTo>
                  <a:pt x="110" y="20"/>
                </a:lnTo>
                <a:lnTo>
                  <a:pt x="115" y="28"/>
                </a:lnTo>
                <a:lnTo>
                  <a:pt x="120" y="36"/>
                </a:lnTo>
                <a:lnTo>
                  <a:pt x="124" y="45"/>
                </a:lnTo>
                <a:lnTo>
                  <a:pt x="124" y="54"/>
                </a:lnTo>
                <a:lnTo>
                  <a:pt x="121" y="62"/>
                </a:lnTo>
                <a:lnTo>
                  <a:pt x="117" y="71"/>
                </a:lnTo>
                <a:lnTo>
                  <a:pt x="110" y="77"/>
                </a:lnTo>
                <a:lnTo>
                  <a:pt x="102" y="82"/>
                </a:lnTo>
                <a:lnTo>
                  <a:pt x="92" y="87"/>
                </a:lnTo>
                <a:lnTo>
                  <a:pt x="81" y="89"/>
                </a:lnTo>
                <a:lnTo>
                  <a:pt x="69" y="90"/>
                </a:lnTo>
                <a:lnTo>
                  <a:pt x="56" y="90"/>
                </a:lnTo>
                <a:lnTo>
                  <a:pt x="44" y="87"/>
                </a:lnTo>
                <a:lnTo>
                  <a:pt x="32" y="83"/>
                </a:lnTo>
                <a:lnTo>
                  <a:pt x="23" y="77"/>
                </a:lnTo>
                <a:lnTo>
                  <a:pt x="14" y="71"/>
                </a:lnTo>
                <a:lnTo>
                  <a:pt x="7" y="62"/>
                </a:lnTo>
                <a:lnTo>
                  <a:pt x="2" y="54"/>
                </a:lnTo>
                <a:lnTo>
                  <a:pt x="0" y="46"/>
                </a:lnTo>
                <a:lnTo>
                  <a:pt x="0" y="37"/>
                </a:lnTo>
                <a:lnTo>
                  <a:pt x="2" y="28"/>
                </a:lnTo>
                <a:lnTo>
                  <a:pt x="7" y="21"/>
                </a:lnTo>
                <a:lnTo>
                  <a:pt x="14" y="14"/>
                </a:lnTo>
                <a:lnTo>
                  <a:pt x="23" y="8"/>
                </a:lnTo>
                <a:lnTo>
                  <a:pt x="32" y="4"/>
                </a:lnTo>
                <a:lnTo>
                  <a:pt x="44" y="1"/>
                </a:lnTo>
                <a:lnTo>
                  <a:pt x="55"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6" name="Freeform 12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1"/>
              </a:cxn>
              <a:cxn ang="0">
                <a:pos x="80" y="3"/>
              </a:cxn>
              <a:cxn ang="0">
                <a:pos x="92" y="8"/>
              </a:cxn>
              <a:cxn ang="0">
                <a:pos x="101" y="13"/>
              </a:cxn>
              <a:cxn ang="0">
                <a:pos x="110" y="20"/>
              </a:cxn>
              <a:cxn ang="0">
                <a:pos x="116" y="28"/>
              </a:cxn>
              <a:cxn ang="0">
                <a:pos x="121" y="36"/>
              </a:cxn>
              <a:cxn ang="0">
                <a:pos x="124" y="44"/>
              </a:cxn>
              <a:cxn ang="0">
                <a:pos x="124" y="53"/>
              </a:cxn>
              <a:cxn ang="0">
                <a:pos x="122" y="61"/>
              </a:cxn>
              <a:cxn ang="0">
                <a:pos x="117" y="69"/>
              </a:cxn>
              <a:cxn ang="0">
                <a:pos x="110" y="76"/>
              </a:cxn>
              <a:cxn ang="0">
                <a:pos x="102" y="81"/>
              </a:cxn>
              <a:cxn ang="0">
                <a:pos x="92" y="86"/>
              </a:cxn>
              <a:cxn ang="0">
                <a:pos x="80" y="88"/>
              </a:cxn>
              <a:cxn ang="0">
                <a:pos x="69" y="89"/>
              </a:cxn>
              <a:cxn ang="0">
                <a:pos x="56" y="89"/>
              </a:cxn>
              <a:cxn ang="0">
                <a:pos x="43" y="87"/>
              </a:cxn>
              <a:cxn ang="0">
                <a:pos x="33" y="82"/>
              </a:cxn>
              <a:cxn ang="0">
                <a:pos x="22" y="76"/>
              </a:cxn>
              <a:cxn ang="0">
                <a:pos x="14" y="69"/>
              </a:cxn>
              <a:cxn ang="0">
                <a:pos x="7" y="63"/>
              </a:cxn>
              <a:cxn ang="0">
                <a:pos x="3" y="54"/>
              </a:cxn>
              <a:cxn ang="0">
                <a:pos x="0" y="46"/>
              </a:cxn>
              <a:cxn ang="0">
                <a:pos x="0" y="37"/>
              </a:cxn>
              <a:cxn ang="0">
                <a:pos x="3" y="28"/>
              </a:cxn>
              <a:cxn ang="0">
                <a:pos x="7" y="21"/>
              </a:cxn>
              <a:cxn ang="0">
                <a:pos x="14" y="14"/>
              </a:cxn>
              <a:cxn ang="0">
                <a:pos x="22" y="8"/>
              </a:cxn>
              <a:cxn ang="0">
                <a:pos x="33" y="5"/>
              </a:cxn>
              <a:cxn ang="0">
                <a:pos x="43" y="1"/>
              </a:cxn>
              <a:cxn ang="0">
                <a:pos x="55" y="0"/>
              </a:cxn>
              <a:cxn ang="0">
                <a:pos x="67" y="1"/>
              </a:cxn>
            </a:cxnLst>
            <a:rect l="0" t="0" r="r" b="b"/>
            <a:pathLst>
              <a:path w="124" h="89">
                <a:moveTo>
                  <a:pt x="67" y="1"/>
                </a:moveTo>
                <a:lnTo>
                  <a:pt x="80" y="3"/>
                </a:lnTo>
                <a:lnTo>
                  <a:pt x="92" y="8"/>
                </a:lnTo>
                <a:lnTo>
                  <a:pt x="101" y="13"/>
                </a:lnTo>
                <a:lnTo>
                  <a:pt x="110" y="20"/>
                </a:lnTo>
                <a:lnTo>
                  <a:pt x="116" y="28"/>
                </a:lnTo>
                <a:lnTo>
                  <a:pt x="121" y="36"/>
                </a:lnTo>
                <a:lnTo>
                  <a:pt x="124" y="44"/>
                </a:lnTo>
                <a:lnTo>
                  <a:pt x="124" y="53"/>
                </a:lnTo>
                <a:lnTo>
                  <a:pt x="122" y="61"/>
                </a:lnTo>
                <a:lnTo>
                  <a:pt x="117" y="69"/>
                </a:lnTo>
                <a:lnTo>
                  <a:pt x="110" y="76"/>
                </a:lnTo>
                <a:lnTo>
                  <a:pt x="102" y="81"/>
                </a:lnTo>
                <a:lnTo>
                  <a:pt x="92" y="86"/>
                </a:lnTo>
                <a:lnTo>
                  <a:pt x="80" y="88"/>
                </a:lnTo>
                <a:lnTo>
                  <a:pt x="69" y="89"/>
                </a:lnTo>
                <a:lnTo>
                  <a:pt x="56" y="89"/>
                </a:lnTo>
                <a:lnTo>
                  <a:pt x="43" y="87"/>
                </a:lnTo>
                <a:lnTo>
                  <a:pt x="33" y="82"/>
                </a:lnTo>
                <a:lnTo>
                  <a:pt x="22" y="76"/>
                </a:lnTo>
                <a:lnTo>
                  <a:pt x="14" y="69"/>
                </a:lnTo>
                <a:lnTo>
                  <a:pt x="7" y="63"/>
                </a:lnTo>
                <a:lnTo>
                  <a:pt x="3" y="54"/>
                </a:lnTo>
                <a:lnTo>
                  <a:pt x="0" y="46"/>
                </a:lnTo>
                <a:lnTo>
                  <a:pt x="0" y="37"/>
                </a:lnTo>
                <a:lnTo>
                  <a:pt x="3" y="28"/>
                </a:lnTo>
                <a:lnTo>
                  <a:pt x="7" y="21"/>
                </a:lnTo>
                <a:lnTo>
                  <a:pt x="14" y="14"/>
                </a:lnTo>
                <a:lnTo>
                  <a:pt x="22" y="8"/>
                </a:lnTo>
                <a:lnTo>
                  <a:pt x="33" y="5"/>
                </a:lnTo>
                <a:lnTo>
                  <a:pt x="43" y="1"/>
                </a:lnTo>
                <a:lnTo>
                  <a:pt x="55" y="0"/>
                </a:lnTo>
                <a:lnTo>
                  <a:pt x="67"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7" name="Freeform 12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1" y="4"/>
              </a:cxn>
              <a:cxn ang="0">
                <a:pos x="93" y="8"/>
              </a:cxn>
              <a:cxn ang="0">
                <a:pos x="103" y="14"/>
              </a:cxn>
              <a:cxn ang="0">
                <a:pos x="111" y="20"/>
              </a:cxn>
              <a:cxn ang="0">
                <a:pos x="118" y="28"/>
              </a:cxn>
              <a:cxn ang="0">
                <a:pos x="123" y="36"/>
              </a:cxn>
              <a:cxn ang="0">
                <a:pos x="127" y="44"/>
              </a:cxn>
              <a:cxn ang="0">
                <a:pos x="127" y="53"/>
              </a:cxn>
              <a:cxn ang="0">
                <a:pos x="124" y="62"/>
              </a:cxn>
              <a:cxn ang="0">
                <a:pos x="120" y="69"/>
              </a:cxn>
              <a:cxn ang="0">
                <a:pos x="113" y="76"/>
              </a:cxn>
              <a:cxn ang="0">
                <a:pos x="103" y="82"/>
              </a:cxn>
              <a:cxn ang="0">
                <a:pos x="93" y="86"/>
              </a:cxn>
              <a:cxn ang="0">
                <a:pos x="83" y="89"/>
              </a:cxn>
              <a:cxn ang="0">
                <a:pos x="70" y="90"/>
              </a:cxn>
              <a:cxn ang="0">
                <a:pos x="57" y="89"/>
              </a:cxn>
              <a:cxn ang="0">
                <a:pos x="44" y="87"/>
              </a:cxn>
              <a:cxn ang="0">
                <a:pos x="33" y="82"/>
              </a:cxn>
              <a:cxn ang="0">
                <a:pos x="23" y="77"/>
              </a:cxn>
              <a:cxn ang="0">
                <a:pos x="15" y="70"/>
              </a:cxn>
              <a:cxn ang="0">
                <a:pos x="8" y="62"/>
              </a:cxn>
              <a:cxn ang="0">
                <a:pos x="4" y="54"/>
              </a:cxn>
              <a:cxn ang="0">
                <a:pos x="0" y="46"/>
              </a:cxn>
              <a:cxn ang="0">
                <a:pos x="0" y="37"/>
              </a:cxn>
              <a:cxn ang="0">
                <a:pos x="3" y="28"/>
              </a:cxn>
              <a:cxn ang="0">
                <a:pos x="7" y="21"/>
              </a:cxn>
              <a:cxn ang="0">
                <a:pos x="14" y="14"/>
              </a:cxn>
              <a:cxn ang="0">
                <a:pos x="22" y="8"/>
              </a:cxn>
              <a:cxn ang="0">
                <a:pos x="33" y="4"/>
              </a:cxn>
              <a:cxn ang="0">
                <a:pos x="44" y="1"/>
              </a:cxn>
              <a:cxn ang="0">
                <a:pos x="56" y="0"/>
              </a:cxn>
              <a:cxn ang="0">
                <a:pos x="69" y="1"/>
              </a:cxn>
            </a:cxnLst>
            <a:rect l="0" t="0" r="r" b="b"/>
            <a:pathLst>
              <a:path w="127" h="90">
                <a:moveTo>
                  <a:pt x="69" y="1"/>
                </a:moveTo>
                <a:lnTo>
                  <a:pt x="81" y="4"/>
                </a:lnTo>
                <a:lnTo>
                  <a:pt x="93" y="8"/>
                </a:lnTo>
                <a:lnTo>
                  <a:pt x="103" y="14"/>
                </a:lnTo>
                <a:lnTo>
                  <a:pt x="111" y="20"/>
                </a:lnTo>
                <a:lnTo>
                  <a:pt x="118" y="28"/>
                </a:lnTo>
                <a:lnTo>
                  <a:pt x="123" y="36"/>
                </a:lnTo>
                <a:lnTo>
                  <a:pt x="127" y="44"/>
                </a:lnTo>
                <a:lnTo>
                  <a:pt x="127" y="53"/>
                </a:lnTo>
                <a:lnTo>
                  <a:pt x="124" y="62"/>
                </a:lnTo>
                <a:lnTo>
                  <a:pt x="120" y="69"/>
                </a:lnTo>
                <a:lnTo>
                  <a:pt x="113" y="76"/>
                </a:lnTo>
                <a:lnTo>
                  <a:pt x="103" y="82"/>
                </a:lnTo>
                <a:lnTo>
                  <a:pt x="93" y="86"/>
                </a:lnTo>
                <a:lnTo>
                  <a:pt x="83" y="89"/>
                </a:lnTo>
                <a:lnTo>
                  <a:pt x="70" y="90"/>
                </a:lnTo>
                <a:lnTo>
                  <a:pt x="57" y="89"/>
                </a:lnTo>
                <a:lnTo>
                  <a:pt x="44" y="87"/>
                </a:lnTo>
                <a:lnTo>
                  <a:pt x="33" y="82"/>
                </a:lnTo>
                <a:lnTo>
                  <a:pt x="23" y="77"/>
                </a:lnTo>
                <a:lnTo>
                  <a:pt x="15" y="70"/>
                </a:lnTo>
                <a:lnTo>
                  <a:pt x="8" y="62"/>
                </a:lnTo>
                <a:lnTo>
                  <a:pt x="4" y="54"/>
                </a:lnTo>
                <a:lnTo>
                  <a:pt x="0" y="46"/>
                </a:lnTo>
                <a:lnTo>
                  <a:pt x="0" y="37"/>
                </a:lnTo>
                <a:lnTo>
                  <a:pt x="3" y="28"/>
                </a:lnTo>
                <a:lnTo>
                  <a:pt x="7" y="21"/>
                </a:lnTo>
                <a:lnTo>
                  <a:pt x="14" y="14"/>
                </a:lnTo>
                <a:lnTo>
                  <a:pt x="22" y="8"/>
                </a:lnTo>
                <a:lnTo>
                  <a:pt x="33" y="4"/>
                </a:lnTo>
                <a:lnTo>
                  <a:pt x="44" y="1"/>
                </a:lnTo>
                <a:lnTo>
                  <a:pt x="56"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8" name="Freeform 12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2" y="4"/>
              </a:cxn>
              <a:cxn ang="0">
                <a:pos x="93" y="7"/>
              </a:cxn>
              <a:cxn ang="0">
                <a:pos x="104" y="13"/>
              </a:cxn>
              <a:cxn ang="0">
                <a:pos x="112" y="20"/>
              </a:cxn>
              <a:cxn ang="0">
                <a:pos x="119" y="27"/>
              </a:cxn>
              <a:cxn ang="0">
                <a:pos x="124" y="36"/>
              </a:cxn>
              <a:cxn ang="0">
                <a:pos x="127" y="44"/>
              </a:cxn>
              <a:cxn ang="0">
                <a:pos x="127" y="54"/>
              </a:cxn>
              <a:cxn ang="0">
                <a:pos x="125" y="62"/>
              </a:cxn>
              <a:cxn ang="0">
                <a:pos x="120" y="70"/>
              </a:cxn>
              <a:cxn ang="0">
                <a:pos x="113" y="77"/>
              </a:cxn>
              <a:cxn ang="0">
                <a:pos x="104" y="82"/>
              </a:cxn>
              <a:cxn ang="0">
                <a:pos x="93" y="86"/>
              </a:cxn>
              <a:cxn ang="0">
                <a:pos x="83" y="88"/>
              </a:cxn>
              <a:cxn ang="0">
                <a:pos x="70" y="90"/>
              </a:cxn>
              <a:cxn ang="0">
                <a:pos x="58" y="88"/>
              </a:cxn>
              <a:cxn ang="0">
                <a:pos x="45" y="86"/>
              </a:cxn>
              <a:cxn ang="0">
                <a:pos x="33" y="82"/>
              </a:cxn>
              <a:cxn ang="0">
                <a:pos x="23" y="77"/>
              </a:cxn>
              <a:cxn ang="0">
                <a:pos x="15" y="70"/>
              </a:cxn>
              <a:cxn ang="0">
                <a:pos x="8" y="62"/>
              </a:cxn>
              <a:cxn ang="0">
                <a:pos x="3" y="54"/>
              </a:cxn>
              <a:cxn ang="0">
                <a:pos x="0" y="46"/>
              </a:cxn>
              <a:cxn ang="0">
                <a:pos x="0" y="36"/>
              </a:cxn>
              <a:cxn ang="0">
                <a:pos x="2" y="28"/>
              </a:cxn>
              <a:cxn ang="0">
                <a:pos x="8" y="20"/>
              </a:cxn>
              <a:cxn ang="0">
                <a:pos x="15" y="13"/>
              </a:cxn>
              <a:cxn ang="0">
                <a:pos x="23" y="9"/>
              </a:cxn>
              <a:cxn ang="0">
                <a:pos x="33" y="4"/>
              </a:cxn>
              <a:cxn ang="0">
                <a:pos x="45" y="2"/>
              </a:cxn>
              <a:cxn ang="0">
                <a:pos x="56" y="0"/>
              </a:cxn>
              <a:cxn ang="0">
                <a:pos x="69" y="2"/>
              </a:cxn>
            </a:cxnLst>
            <a:rect l="0" t="0" r="r" b="b"/>
            <a:pathLst>
              <a:path w="127" h="90">
                <a:moveTo>
                  <a:pt x="69" y="2"/>
                </a:moveTo>
                <a:lnTo>
                  <a:pt x="82" y="4"/>
                </a:lnTo>
                <a:lnTo>
                  <a:pt x="93" y="7"/>
                </a:lnTo>
                <a:lnTo>
                  <a:pt x="104" y="13"/>
                </a:lnTo>
                <a:lnTo>
                  <a:pt x="112" y="20"/>
                </a:lnTo>
                <a:lnTo>
                  <a:pt x="119" y="27"/>
                </a:lnTo>
                <a:lnTo>
                  <a:pt x="124" y="36"/>
                </a:lnTo>
                <a:lnTo>
                  <a:pt x="127" y="44"/>
                </a:lnTo>
                <a:lnTo>
                  <a:pt x="127" y="54"/>
                </a:lnTo>
                <a:lnTo>
                  <a:pt x="125" y="62"/>
                </a:lnTo>
                <a:lnTo>
                  <a:pt x="120" y="70"/>
                </a:lnTo>
                <a:lnTo>
                  <a:pt x="113" y="77"/>
                </a:lnTo>
                <a:lnTo>
                  <a:pt x="104" y="82"/>
                </a:lnTo>
                <a:lnTo>
                  <a:pt x="93" y="86"/>
                </a:lnTo>
                <a:lnTo>
                  <a:pt x="83" y="88"/>
                </a:lnTo>
                <a:lnTo>
                  <a:pt x="70" y="90"/>
                </a:lnTo>
                <a:lnTo>
                  <a:pt x="58" y="88"/>
                </a:lnTo>
                <a:lnTo>
                  <a:pt x="45" y="86"/>
                </a:lnTo>
                <a:lnTo>
                  <a:pt x="33" y="82"/>
                </a:lnTo>
                <a:lnTo>
                  <a:pt x="23" y="77"/>
                </a:lnTo>
                <a:lnTo>
                  <a:pt x="15" y="70"/>
                </a:lnTo>
                <a:lnTo>
                  <a:pt x="8" y="62"/>
                </a:lnTo>
                <a:lnTo>
                  <a:pt x="3" y="54"/>
                </a:lnTo>
                <a:lnTo>
                  <a:pt x="0" y="46"/>
                </a:lnTo>
                <a:lnTo>
                  <a:pt x="0" y="36"/>
                </a:lnTo>
                <a:lnTo>
                  <a:pt x="2" y="28"/>
                </a:lnTo>
                <a:lnTo>
                  <a:pt x="8" y="20"/>
                </a:lnTo>
                <a:lnTo>
                  <a:pt x="15" y="13"/>
                </a:lnTo>
                <a:lnTo>
                  <a:pt x="23" y="9"/>
                </a:lnTo>
                <a:lnTo>
                  <a:pt x="33" y="4"/>
                </a:lnTo>
                <a:lnTo>
                  <a:pt x="45"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29" name="Freeform 12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9"/>
              </a:cxn>
              <a:cxn ang="0">
                <a:pos x="103" y="13"/>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0" y="91"/>
              </a:cxn>
              <a:cxn ang="0">
                <a:pos x="57" y="90"/>
              </a:cxn>
              <a:cxn ang="0">
                <a:pos x="44" y="87"/>
              </a:cxn>
              <a:cxn ang="0">
                <a:pos x="33" y="83"/>
              </a:cxn>
              <a:cxn ang="0">
                <a:pos x="23" y="77"/>
              </a:cxn>
              <a:cxn ang="0">
                <a:pos x="15" y="70"/>
              </a:cxn>
              <a:cxn ang="0">
                <a:pos x="8" y="63"/>
              </a:cxn>
              <a:cxn ang="0">
                <a:pos x="4" y="54"/>
              </a:cxn>
              <a:cxn ang="0">
                <a:pos x="0" y="46"/>
              </a:cxn>
              <a:cxn ang="0">
                <a:pos x="0" y="36"/>
              </a:cxn>
              <a:cxn ang="0">
                <a:pos x="2" y="28"/>
              </a:cxn>
              <a:cxn ang="0">
                <a:pos x="7" y="20"/>
              </a:cxn>
              <a:cxn ang="0">
                <a:pos x="14" y="14"/>
              </a:cxn>
              <a:cxn ang="0">
                <a:pos x="23" y="9"/>
              </a:cxn>
              <a:cxn ang="0">
                <a:pos x="33" y="4"/>
              </a:cxn>
              <a:cxn ang="0">
                <a:pos x="44" y="2"/>
              </a:cxn>
              <a:cxn ang="0">
                <a:pos x="57" y="0"/>
              </a:cxn>
              <a:cxn ang="0">
                <a:pos x="70" y="2"/>
              </a:cxn>
            </a:cxnLst>
            <a:rect l="0" t="0" r="r" b="b"/>
            <a:pathLst>
              <a:path w="126" h="91">
                <a:moveTo>
                  <a:pt x="70" y="2"/>
                </a:moveTo>
                <a:lnTo>
                  <a:pt x="82" y="4"/>
                </a:lnTo>
                <a:lnTo>
                  <a:pt x="94" y="9"/>
                </a:lnTo>
                <a:lnTo>
                  <a:pt x="103" y="13"/>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0" y="91"/>
                </a:lnTo>
                <a:lnTo>
                  <a:pt x="57" y="90"/>
                </a:lnTo>
                <a:lnTo>
                  <a:pt x="44" y="87"/>
                </a:lnTo>
                <a:lnTo>
                  <a:pt x="33" y="83"/>
                </a:lnTo>
                <a:lnTo>
                  <a:pt x="23" y="77"/>
                </a:lnTo>
                <a:lnTo>
                  <a:pt x="15" y="70"/>
                </a:lnTo>
                <a:lnTo>
                  <a:pt x="8" y="63"/>
                </a:lnTo>
                <a:lnTo>
                  <a:pt x="4" y="54"/>
                </a:lnTo>
                <a:lnTo>
                  <a:pt x="0" y="46"/>
                </a:lnTo>
                <a:lnTo>
                  <a:pt x="0" y="36"/>
                </a:lnTo>
                <a:lnTo>
                  <a:pt x="2" y="28"/>
                </a:lnTo>
                <a:lnTo>
                  <a:pt x="7" y="20"/>
                </a:lnTo>
                <a:lnTo>
                  <a:pt x="14" y="14"/>
                </a:lnTo>
                <a:lnTo>
                  <a:pt x="23" y="9"/>
                </a:lnTo>
                <a:lnTo>
                  <a:pt x="33" y="4"/>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0" name="Freeform 12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4" y="8"/>
              </a:cxn>
              <a:cxn ang="0">
                <a:pos x="103" y="13"/>
              </a:cxn>
              <a:cxn ang="0">
                <a:pos x="112" y="20"/>
              </a:cxn>
              <a:cxn ang="0">
                <a:pos x="118" y="28"/>
              </a:cxn>
              <a:cxn ang="0">
                <a:pos x="123" y="36"/>
              </a:cxn>
              <a:cxn ang="0">
                <a:pos x="126" y="44"/>
              </a:cxn>
              <a:cxn ang="0">
                <a:pos x="126" y="53"/>
              </a:cxn>
              <a:cxn ang="0">
                <a:pos x="124" y="63"/>
              </a:cxn>
              <a:cxn ang="0">
                <a:pos x="119" y="71"/>
              </a:cxn>
              <a:cxn ang="0">
                <a:pos x="112" y="78"/>
              </a:cxn>
              <a:cxn ang="0">
                <a:pos x="104" y="82"/>
              </a:cxn>
              <a:cxn ang="0">
                <a:pos x="94" y="87"/>
              </a:cxn>
              <a:cxn ang="0">
                <a:pos x="82" y="89"/>
              </a:cxn>
              <a:cxn ang="0">
                <a:pos x="69" y="90"/>
              </a:cxn>
              <a:cxn ang="0">
                <a:pos x="57" y="89"/>
              </a:cxn>
              <a:cxn ang="0">
                <a:pos x="44" y="87"/>
              </a:cxn>
              <a:cxn ang="0">
                <a:pos x="32" y="82"/>
              </a:cxn>
              <a:cxn ang="0">
                <a:pos x="23" y="78"/>
              </a:cxn>
              <a:cxn ang="0">
                <a:pos x="15" y="71"/>
              </a:cxn>
              <a:cxn ang="0">
                <a:pos x="8" y="63"/>
              </a:cxn>
              <a:cxn ang="0">
                <a:pos x="3" y="55"/>
              </a:cxn>
              <a:cxn ang="0">
                <a:pos x="0" y="46"/>
              </a:cxn>
              <a:cxn ang="0">
                <a:pos x="0" y="37"/>
              </a:cxn>
              <a:cxn ang="0">
                <a:pos x="2" y="28"/>
              </a:cxn>
              <a:cxn ang="0">
                <a:pos x="7" y="21"/>
              </a:cxn>
              <a:cxn ang="0">
                <a:pos x="14" y="14"/>
              </a:cxn>
              <a:cxn ang="0">
                <a:pos x="23" y="8"/>
              </a:cxn>
              <a:cxn ang="0">
                <a:pos x="32" y="5"/>
              </a:cxn>
              <a:cxn ang="0">
                <a:pos x="44" y="1"/>
              </a:cxn>
              <a:cxn ang="0">
                <a:pos x="57" y="0"/>
              </a:cxn>
              <a:cxn ang="0">
                <a:pos x="69" y="1"/>
              </a:cxn>
            </a:cxnLst>
            <a:rect l="0" t="0" r="r" b="b"/>
            <a:pathLst>
              <a:path w="126" h="90">
                <a:moveTo>
                  <a:pt x="69" y="1"/>
                </a:moveTo>
                <a:lnTo>
                  <a:pt x="82" y="4"/>
                </a:lnTo>
                <a:lnTo>
                  <a:pt x="94" y="8"/>
                </a:lnTo>
                <a:lnTo>
                  <a:pt x="103" y="13"/>
                </a:lnTo>
                <a:lnTo>
                  <a:pt x="112" y="20"/>
                </a:lnTo>
                <a:lnTo>
                  <a:pt x="118" y="28"/>
                </a:lnTo>
                <a:lnTo>
                  <a:pt x="123" y="36"/>
                </a:lnTo>
                <a:lnTo>
                  <a:pt x="126" y="44"/>
                </a:lnTo>
                <a:lnTo>
                  <a:pt x="126" y="53"/>
                </a:lnTo>
                <a:lnTo>
                  <a:pt x="124" y="63"/>
                </a:lnTo>
                <a:lnTo>
                  <a:pt x="119" y="71"/>
                </a:lnTo>
                <a:lnTo>
                  <a:pt x="112" y="78"/>
                </a:lnTo>
                <a:lnTo>
                  <a:pt x="104" y="82"/>
                </a:lnTo>
                <a:lnTo>
                  <a:pt x="94" y="87"/>
                </a:lnTo>
                <a:lnTo>
                  <a:pt x="82" y="89"/>
                </a:lnTo>
                <a:lnTo>
                  <a:pt x="69" y="90"/>
                </a:lnTo>
                <a:lnTo>
                  <a:pt x="57" y="89"/>
                </a:lnTo>
                <a:lnTo>
                  <a:pt x="44" y="87"/>
                </a:lnTo>
                <a:lnTo>
                  <a:pt x="32" y="82"/>
                </a:lnTo>
                <a:lnTo>
                  <a:pt x="23" y="78"/>
                </a:lnTo>
                <a:lnTo>
                  <a:pt x="15" y="71"/>
                </a:lnTo>
                <a:lnTo>
                  <a:pt x="8" y="63"/>
                </a:lnTo>
                <a:lnTo>
                  <a:pt x="3" y="55"/>
                </a:lnTo>
                <a:lnTo>
                  <a:pt x="0" y="46"/>
                </a:lnTo>
                <a:lnTo>
                  <a:pt x="0" y="37"/>
                </a:lnTo>
                <a:lnTo>
                  <a:pt x="2" y="28"/>
                </a:lnTo>
                <a:lnTo>
                  <a:pt x="7" y="21"/>
                </a:lnTo>
                <a:lnTo>
                  <a:pt x="14" y="14"/>
                </a:lnTo>
                <a:lnTo>
                  <a:pt x="23" y="8"/>
                </a:lnTo>
                <a:lnTo>
                  <a:pt x="32" y="5"/>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1" name="Freeform 13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3" y="0"/>
              </a:cxn>
              <a:cxn ang="0">
                <a:pos x="86" y="4"/>
              </a:cxn>
              <a:cxn ang="0">
                <a:pos x="98" y="8"/>
              </a:cxn>
              <a:cxn ang="0">
                <a:pos x="107" y="14"/>
              </a:cxn>
              <a:cxn ang="0">
                <a:pos x="115" y="21"/>
              </a:cxn>
              <a:cxn ang="0">
                <a:pos x="121" y="28"/>
              </a:cxn>
              <a:cxn ang="0">
                <a:pos x="124" y="36"/>
              </a:cxn>
              <a:cxn ang="0">
                <a:pos x="127" y="44"/>
              </a:cxn>
              <a:cxn ang="0">
                <a:pos x="127" y="53"/>
              </a:cxn>
              <a:cxn ang="0">
                <a:pos x="124" y="63"/>
              </a:cxn>
              <a:cxn ang="0">
                <a:pos x="120" y="70"/>
              </a:cxn>
              <a:cxn ang="0">
                <a:pos x="113" y="77"/>
              </a:cxn>
              <a:cxn ang="0">
                <a:pos x="105" y="82"/>
              </a:cxn>
              <a:cxn ang="0">
                <a:pos x="94" y="86"/>
              </a:cxn>
              <a:cxn ang="0">
                <a:pos x="83" y="88"/>
              </a:cxn>
              <a:cxn ang="0">
                <a:pos x="71" y="89"/>
              </a:cxn>
              <a:cxn ang="0">
                <a:pos x="58" y="88"/>
              </a:cxn>
              <a:cxn ang="0">
                <a:pos x="45" y="86"/>
              </a:cxn>
              <a:cxn ang="0">
                <a:pos x="35" y="83"/>
              </a:cxn>
              <a:cxn ang="0">
                <a:pos x="26" y="80"/>
              </a:cxn>
              <a:cxn ang="0">
                <a:pos x="19" y="74"/>
              </a:cxn>
              <a:cxn ang="0">
                <a:pos x="13" y="68"/>
              </a:cxn>
              <a:cxn ang="0">
                <a:pos x="7" y="61"/>
              </a:cxn>
              <a:cxn ang="0">
                <a:pos x="4" y="53"/>
              </a:cxn>
              <a:cxn ang="0">
                <a:pos x="0" y="45"/>
              </a:cxn>
              <a:cxn ang="0">
                <a:pos x="4" y="43"/>
              </a:cxn>
              <a:cxn ang="0">
                <a:pos x="12" y="38"/>
              </a:cxn>
              <a:cxn ang="0">
                <a:pos x="23" y="31"/>
              </a:cxn>
              <a:cxn ang="0">
                <a:pos x="37" y="22"/>
              </a:cxn>
              <a:cxn ang="0">
                <a:pos x="50" y="14"/>
              </a:cxn>
              <a:cxn ang="0">
                <a:pos x="62" y="7"/>
              </a:cxn>
              <a:cxn ang="0">
                <a:pos x="70" y="2"/>
              </a:cxn>
              <a:cxn ang="0">
                <a:pos x="73" y="0"/>
              </a:cxn>
            </a:cxnLst>
            <a:rect l="0" t="0" r="r" b="b"/>
            <a:pathLst>
              <a:path w="127" h="89">
                <a:moveTo>
                  <a:pt x="73" y="0"/>
                </a:moveTo>
                <a:lnTo>
                  <a:pt x="86" y="4"/>
                </a:lnTo>
                <a:lnTo>
                  <a:pt x="98" y="8"/>
                </a:lnTo>
                <a:lnTo>
                  <a:pt x="107" y="14"/>
                </a:lnTo>
                <a:lnTo>
                  <a:pt x="115" y="21"/>
                </a:lnTo>
                <a:lnTo>
                  <a:pt x="121" y="28"/>
                </a:lnTo>
                <a:lnTo>
                  <a:pt x="124" y="36"/>
                </a:lnTo>
                <a:lnTo>
                  <a:pt x="127" y="44"/>
                </a:lnTo>
                <a:lnTo>
                  <a:pt x="127" y="53"/>
                </a:lnTo>
                <a:lnTo>
                  <a:pt x="124" y="63"/>
                </a:lnTo>
                <a:lnTo>
                  <a:pt x="120" y="70"/>
                </a:lnTo>
                <a:lnTo>
                  <a:pt x="113" y="77"/>
                </a:lnTo>
                <a:lnTo>
                  <a:pt x="105" y="82"/>
                </a:lnTo>
                <a:lnTo>
                  <a:pt x="94" y="86"/>
                </a:lnTo>
                <a:lnTo>
                  <a:pt x="83" y="88"/>
                </a:lnTo>
                <a:lnTo>
                  <a:pt x="71" y="89"/>
                </a:lnTo>
                <a:lnTo>
                  <a:pt x="58" y="88"/>
                </a:lnTo>
                <a:lnTo>
                  <a:pt x="45" y="86"/>
                </a:lnTo>
                <a:lnTo>
                  <a:pt x="35" y="83"/>
                </a:lnTo>
                <a:lnTo>
                  <a:pt x="26" y="80"/>
                </a:lnTo>
                <a:lnTo>
                  <a:pt x="19" y="74"/>
                </a:lnTo>
                <a:lnTo>
                  <a:pt x="13" y="68"/>
                </a:lnTo>
                <a:lnTo>
                  <a:pt x="7" y="61"/>
                </a:lnTo>
                <a:lnTo>
                  <a:pt x="4" y="53"/>
                </a:lnTo>
                <a:lnTo>
                  <a:pt x="0" y="45"/>
                </a:lnTo>
                <a:lnTo>
                  <a:pt x="4" y="43"/>
                </a:lnTo>
                <a:lnTo>
                  <a:pt x="12" y="38"/>
                </a:lnTo>
                <a:lnTo>
                  <a:pt x="23" y="31"/>
                </a:lnTo>
                <a:lnTo>
                  <a:pt x="37" y="22"/>
                </a:lnTo>
                <a:lnTo>
                  <a:pt x="50" y="14"/>
                </a:lnTo>
                <a:lnTo>
                  <a:pt x="62" y="7"/>
                </a:lnTo>
                <a:lnTo>
                  <a:pt x="70" y="2"/>
                </a:lnTo>
                <a:lnTo>
                  <a:pt x="73"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2" name="Freeform 13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1" y="3"/>
              </a:cxn>
              <a:cxn ang="0">
                <a:pos x="93" y="7"/>
              </a:cxn>
              <a:cxn ang="0">
                <a:pos x="103" y="12"/>
              </a:cxn>
              <a:cxn ang="0">
                <a:pos x="112" y="18"/>
              </a:cxn>
              <a:cxn ang="0">
                <a:pos x="118" y="26"/>
              </a:cxn>
              <a:cxn ang="0">
                <a:pos x="123" y="34"/>
              </a:cxn>
              <a:cxn ang="0">
                <a:pos x="127" y="43"/>
              </a:cxn>
              <a:cxn ang="0">
                <a:pos x="127" y="52"/>
              </a:cxn>
              <a:cxn ang="0">
                <a:pos x="124" y="61"/>
              </a:cxn>
              <a:cxn ang="0">
                <a:pos x="120" y="69"/>
              </a:cxn>
              <a:cxn ang="0">
                <a:pos x="113" y="76"/>
              </a:cxn>
              <a:cxn ang="0">
                <a:pos x="103" y="81"/>
              </a:cxn>
              <a:cxn ang="0">
                <a:pos x="93" y="85"/>
              </a:cxn>
              <a:cxn ang="0">
                <a:pos x="83" y="88"/>
              </a:cxn>
              <a:cxn ang="0">
                <a:pos x="70" y="89"/>
              </a:cxn>
              <a:cxn ang="0">
                <a:pos x="57" y="89"/>
              </a:cxn>
              <a:cxn ang="0">
                <a:pos x="44" y="85"/>
              </a:cxn>
              <a:cxn ang="0">
                <a:pos x="33" y="82"/>
              </a:cxn>
              <a:cxn ang="0">
                <a:pos x="24" y="76"/>
              </a:cxn>
              <a:cxn ang="0">
                <a:pos x="15" y="69"/>
              </a:cxn>
              <a:cxn ang="0">
                <a:pos x="8" y="61"/>
              </a:cxn>
              <a:cxn ang="0">
                <a:pos x="4" y="53"/>
              </a:cxn>
              <a:cxn ang="0">
                <a:pos x="0" y="45"/>
              </a:cxn>
              <a:cxn ang="0">
                <a:pos x="0" y="36"/>
              </a:cxn>
              <a:cxn ang="0">
                <a:pos x="3" y="27"/>
              </a:cxn>
              <a:cxn ang="0">
                <a:pos x="7" y="19"/>
              </a:cxn>
              <a:cxn ang="0">
                <a:pos x="14" y="12"/>
              </a:cxn>
              <a:cxn ang="0">
                <a:pos x="22" y="7"/>
              </a:cxn>
              <a:cxn ang="0">
                <a:pos x="33" y="3"/>
              </a:cxn>
              <a:cxn ang="0">
                <a:pos x="44" y="1"/>
              </a:cxn>
              <a:cxn ang="0">
                <a:pos x="56" y="0"/>
              </a:cxn>
              <a:cxn ang="0">
                <a:pos x="69" y="0"/>
              </a:cxn>
            </a:cxnLst>
            <a:rect l="0" t="0" r="r" b="b"/>
            <a:pathLst>
              <a:path w="127" h="89">
                <a:moveTo>
                  <a:pt x="69" y="0"/>
                </a:moveTo>
                <a:lnTo>
                  <a:pt x="81" y="3"/>
                </a:lnTo>
                <a:lnTo>
                  <a:pt x="93" y="7"/>
                </a:lnTo>
                <a:lnTo>
                  <a:pt x="103" y="12"/>
                </a:lnTo>
                <a:lnTo>
                  <a:pt x="112" y="18"/>
                </a:lnTo>
                <a:lnTo>
                  <a:pt x="118" y="26"/>
                </a:lnTo>
                <a:lnTo>
                  <a:pt x="123" y="34"/>
                </a:lnTo>
                <a:lnTo>
                  <a:pt x="127" y="43"/>
                </a:lnTo>
                <a:lnTo>
                  <a:pt x="127" y="52"/>
                </a:lnTo>
                <a:lnTo>
                  <a:pt x="124" y="61"/>
                </a:lnTo>
                <a:lnTo>
                  <a:pt x="120" y="69"/>
                </a:lnTo>
                <a:lnTo>
                  <a:pt x="113" y="76"/>
                </a:lnTo>
                <a:lnTo>
                  <a:pt x="103" y="81"/>
                </a:lnTo>
                <a:lnTo>
                  <a:pt x="93" y="85"/>
                </a:lnTo>
                <a:lnTo>
                  <a:pt x="83" y="88"/>
                </a:lnTo>
                <a:lnTo>
                  <a:pt x="70" y="89"/>
                </a:lnTo>
                <a:lnTo>
                  <a:pt x="57" y="89"/>
                </a:lnTo>
                <a:lnTo>
                  <a:pt x="44" y="85"/>
                </a:lnTo>
                <a:lnTo>
                  <a:pt x="33" y="82"/>
                </a:lnTo>
                <a:lnTo>
                  <a:pt x="24" y="76"/>
                </a:lnTo>
                <a:lnTo>
                  <a:pt x="15" y="69"/>
                </a:lnTo>
                <a:lnTo>
                  <a:pt x="8" y="61"/>
                </a:lnTo>
                <a:lnTo>
                  <a:pt x="4" y="53"/>
                </a:lnTo>
                <a:lnTo>
                  <a:pt x="0" y="45"/>
                </a:lnTo>
                <a:lnTo>
                  <a:pt x="0" y="36"/>
                </a:lnTo>
                <a:lnTo>
                  <a:pt x="3" y="27"/>
                </a:lnTo>
                <a:lnTo>
                  <a:pt x="7" y="19"/>
                </a:lnTo>
                <a:lnTo>
                  <a:pt x="14" y="12"/>
                </a:lnTo>
                <a:lnTo>
                  <a:pt x="22" y="7"/>
                </a:lnTo>
                <a:lnTo>
                  <a:pt x="33" y="3"/>
                </a:lnTo>
                <a:lnTo>
                  <a:pt x="44" y="1"/>
                </a:lnTo>
                <a:lnTo>
                  <a:pt x="56" y="0"/>
                </a:lnTo>
                <a:lnTo>
                  <a:pt x="69"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3" name="Freeform 13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2" y="8"/>
              </a:cxn>
              <a:cxn ang="0">
                <a:pos x="103" y="12"/>
              </a:cxn>
              <a:cxn ang="0">
                <a:pos x="111" y="19"/>
              </a:cxn>
              <a:cxn ang="0">
                <a:pos x="118" y="27"/>
              </a:cxn>
              <a:cxn ang="0">
                <a:pos x="124" y="35"/>
              </a:cxn>
              <a:cxn ang="0">
                <a:pos x="126" y="44"/>
              </a:cxn>
              <a:cxn ang="0">
                <a:pos x="126" y="53"/>
              </a:cxn>
              <a:cxn ang="0">
                <a:pos x="124" y="62"/>
              </a:cxn>
              <a:cxn ang="0">
                <a:pos x="119" y="69"/>
              </a:cxn>
              <a:cxn ang="0">
                <a:pos x="112" y="76"/>
              </a:cxn>
              <a:cxn ang="0">
                <a:pos x="103" y="82"/>
              </a:cxn>
              <a:cxn ang="0">
                <a:pos x="92" y="85"/>
              </a:cxn>
              <a:cxn ang="0">
                <a:pos x="82" y="89"/>
              </a:cxn>
              <a:cxn ang="0">
                <a:pos x="69" y="90"/>
              </a:cxn>
              <a:cxn ang="0">
                <a:pos x="56" y="89"/>
              </a:cxn>
              <a:cxn ang="0">
                <a:pos x="44" y="86"/>
              </a:cxn>
              <a:cxn ang="0">
                <a:pos x="32" y="82"/>
              </a:cxn>
              <a:cxn ang="0">
                <a:pos x="23" y="77"/>
              </a:cxn>
              <a:cxn ang="0">
                <a:pos x="14" y="70"/>
              </a:cxn>
              <a:cxn ang="0">
                <a:pos x="7" y="62"/>
              </a:cxn>
              <a:cxn ang="0">
                <a:pos x="2" y="54"/>
              </a:cxn>
              <a:cxn ang="0">
                <a:pos x="0" y="46"/>
              </a:cxn>
              <a:cxn ang="0">
                <a:pos x="0" y="37"/>
              </a:cxn>
              <a:cxn ang="0">
                <a:pos x="2" y="27"/>
              </a:cxn>
              <a:cxn ang="0">
                <a:pos x="7" y="19"/>
              </a:cxn>
              <a:cxn ang="0">
                <a:pos x="14" y="12"/>
              </a:cxn>
              <a:cxn ang="0">
                <a:pos x="22" y="8"/>
              </a:cxn>
              <a:cxn ang="0">
                <a:pos x="32" y="3"/>
              </a:cxn>
              <a:cxn ang="0">
                <a:pos x="44" y="1"/>
              </a:cxn>
              <a:cxn ang="0">
                <a:pos x="55" y="0"/>
              </a:cxn>
              <a:cxn ang="0">
                <a:pos x="68" y="1"/>
              </a:cxn>
            </a:cxnLst>
            <a:rect l="0" t="0" r="r" b="b"/>
            <a:pathLst>
              <a:path w="126" h="90">
                <a:moveTo>
                  <a:pt x="68" y="1"/>
                </a:moveTo>
                <a:lnTo>
                  <a:pt x="81" y="3"/>
                </a:lnTo>
                <a:lnTo>
                  <a:pt x="92" y="8"/>
                </a:lnTo>
                <a:lnTo>
                  <a:pt x="103" y="12"/>
                </a:lnTo>
                <a:lnTo>
                  <a:pt x="111" y="19"/>
                </a:lnTo>
                <a:lnTo>
                  <a:pt x="118" y="27"/>
                </a:lnTo>
                <a:lnTo>
                  <a:pt x="124" y="35"/>
                </a:lnTo>
                <a:lnTo>
                  <a:pt x="126" y="44"/>
                </a:lnTo>
                <a:lnTo>
                  <a:pt x="126" y="53"/>
                </a:lnTo>
                <a:lnTo>
                  <a:pt x="124" y="62"/>
                </a:lnTo>
                <a:lnTo>
                  <a:pt x="119" y="69"/>
                </a:lnTo>
                <a:lnTo>
                  <a:pt x="112" y="76"/>
                </a:lnTo>
                <a:lnTo>
                  <a:pt x="103" y="82"/>
                </a:lnTo>
                <a:lnTo>
                  <a:pt x="92" y="85"/>
                </a:lnTo>
                <a:lnTo>
                  <a:pt x="82" y="89"/>
                </a:lnTo>
                <a:lnTo>
                  <a:pt x="69" y="90"/>
                </a:lnTo>
                <a:lnTo>
                  <a:pt x="56" y="89"/>
                </a:lnTo>
                <a:lnTo>
                  <a:pt x="44" y="86"/>
                </a:lnTo>
                <a:lnTo>
                  <a:pt x="32" y="82"/>
                </a:lnTo>
                <a:lnTo>
                  <a:pt x="23" y="77"/>
                </a:lnTo>
                <a:lnTo>
                  <a:pt x="14" y="70"/>
                </a:lnTo>
                <a:lnTo>
                  <a:pt x="7" y="62"/>
                </a:lnTo>
                <a:lnTo>
                  <a:pt x="2" y="54"/>
                </a:lnTo>
                <a:lnTo>
                  <a:pt x="0" y="46"/>
                </a:lnTo>
                <a:lnTo>
                  <a:pt x="0" y="37"/>
                </a:lnTo>
                <a:lnTo>
                  <a:pt x="2" y="27"/>
                </a:lnTo>
                <a:lnTo>
                  <a:pt x="7" y="19"/>
                </a:lnTo>
                <a:lnTo>
                  <a:pt x="14" y="12"/>
                </a:lnTo>
                <a:lnTo>
                  <a:pt x="22" y="8"/>
                </a:lnTo>
                <a:lnTo>
                  <a:pt x="32" y="3"/>
                </a:lnTo>
                <a:lnTo>
                  <a:pt x="44" y="1"/>
                </a:lnTo>
                <a:lnTo>
                  <a:pt x="55" y="0"/>
                </a:lnTo>
                <a:lnTo>
                  <a:pt x="68"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4" name="Freeform 13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3" y="7"/>
              </a:cxn>
              <a:cxn ang="0">
                <a:pos x="103" y="13"/>
              </a:cxn>
              <a:cxn ang="0">
                <a:pos x="112" y="19"/>
              </a:cxn>
              <a:cxn ang="0">
                <a:pos x="118" y="27"/>
              </a:cxn>
              <a:cxn ang="0">
                <a:pos x="122" y="35"/>
              </a:cxn>
              <a:cxn ang="0">
                <a:pos x="126" y="44"/>
              </a:cxn>
              <a:cxn ang="0">
                <a:pos x="126" y="53"/>
              </a:cxn>
              <a:cxn ang="0">
                <a:pos x="124" y="62"/>
              </a:cxn>
              <a:cxn ang="0">
                <a:pos x="119" y="70"/>
              </a:cxn>
              <a:cxn ang="0">
                <a:pos x="112" y="77"/>
              </a:cxn>
              <a:cxn ang="0">
                <a:pos x="104" y="81"/>
              </a:cxn>
              <a:cxn ang="0">
                <a:pos x="93" y="86"/>
              </a:cxn>
              <a:cxn ang="0">
                <a:pos x="82" y="88"/>
              </a:cxn>
              <a:cxn ang="0">
                <a:pos x="70" y="89"/>
              </a:cxn>
              <a:cxn ang="0">
                <a:pos x="58" y="89"/>
              </a:cxn>
              <a:cxn ang="0">
                <a:pos x="45" y="86"/>
              </a:cxn>
              <a:cxn ang="0">
                <a:pos x="33" y="82"/>
              </a:cxn>
              <a:cxn ang="0">
                <a:pos x="23" y="77"/>
              </a:cxn>
              <a:cxn ang="0">
                <a:pos x="15" y="70"/>
              </a:cxn>
              <a:cxn ang="0">
                <a:pos x="8" y="63"/>
              </a:cxn>
              <a:cxn ang="0">
                <a:pos x="3" y="55"/>
              </a:cxn>
              <a:cxn ang="0">
                <a:pos x="0" y="45"/>
              </a:cxn>
              <a:cxn ang="0">
                <a:pos x="0" y="37"/>
              </a:cxn>
              <a:cxn ang="0">
                <a:pos x="2" y="28"/>
              </a:cxn>
              <a:cxn ang="0">
                <a:pos x="7" y="20"/>
              </a:cxn>
              <a:cxn ang="0">
                <a:pos x="14" y="13"/>
              </a:cxn>
              <a:cxn ang="0">
                <a:pos x="23" y="7"/>
              </a:cxn>
              <a:cxn ang="0">
                <a:pos x="33" y="4"/>
              </a:cxn>
              <a:cxn ang="0">
                <a:pos x="44" y="1"/>
              </a:cxn>
              <a:cxn ang="0">
                <a:pos x="56" y="0"/>
              </a:cxn>
              <a:cxn ang="0">
                <a:pos x="69" y="1"/>
              </a:cxn>
            </a:cxnLst>
            <a:rect l="0" t="0" r="r" b="b"/>
            <a:pathLst>
              <a:path w="126" h="89">
                <a:moveTo>
                  <a:pt x="69" y="1"/>
                </a:moveTo>
                <a:lnTo>
                  <a:pt x="82" y="4"/>
                </a:lnTo>
                <a:lnTo>
                  <a:pt x="93" y="7"/>
                </a:lnTo>
                <a:lnTo>
                  <a:pt x="103" y="13"/>
                </a:lnTo>
                <a:lnTo>
                  <a:pt x="112" y="19"/>
                </a:lnTo>
                <a:lnTo>
                  <a:pt x="118" y="27"/>
                </a:lnTo>
                <a:lnTo>
                  <a:pt x="122" y="35"/>
                </a:lnTo>
                <a:lnTo>
                  <a:pt x="126" y="44"/>
                </a:lnTo>
                <a:lnTo>
                  <a:pt x="126" y="53"/>
                </a:lnTo>
                <a:lnTo>
                  <a:pt x="124" y="62"/>
                </a:lnTo>
                <a:lnTo>
                  <a:pt x="119" y="70"/>
                </a:lnTo>
                <a:lnTo>
                  <a:pt x="112" y="77"/>
                </a:lnTo>
                <a:lnTo>
                  <a:pt x="104" y="81"/>
                </a:lnTo>
                <a:lnTo>
                  <a:pt x="93" y="86"/>
                </a:lnTo>
                <a:lnTo>
                  <a:pt x="82" y="88"/>
                </a:lnTo>
                <a:lnTo>
                  <a:pt x="70" y="89"/>
                </a:lnTo>
                <a:lnTo>
                  <a:pt x="58" y="89"/>
                </a:lnTo>
                <a:lnTo>
                  <a:pt x="45" y="86"/>
                </a:lnTo>
                <a:lnTo>
                  <a:pt x="33" y="82"/>
                </a:lnTo>
                <a:lnTo>
                  <a:pt x="23" y="77"/>
                </a:lnTo>
                <a:lnTo>
                  <a:pt x="15" y="70"/>
                </a:lnTo>
                <a:lnTo>
                  <a:pt x="8" y="63"/>
                </a:lnTo>
                <a:lnTo>
                  <a:pt x="3" y="55"/>
                </a:lnTo>
                <a:lnTo>
                  <a:pt x="0" y="45"/>
                </a:lnTo>
                <a:lnTo>
                  <a:pt x="0" y="37"/>
                </a:lnTo>
                <a:lnTo>
                  <a:pt x="2" y="28"/>
                </a:lnTo>
                <a:lnTo>
                  <a:pt x="7" y="20"/>
                </a:lnTo>
                <a:lnTo>
                  <a:pt x="14" y="13"/>
                </a:lnTo>
                <a:lnTo>
                  <a:pt x="23" y="7"/>
                </a:lnTo>
                <a:lnTo>
                  <a:pt x="33" y="4"/>
                </a:lnTo>
                <a:lnTo>
                  <a:pt x="44" y="1"/>
                </a:lnTo>
                <a:lnTo>
                  <a:pt x="56" y="0"/>
                </a:lnTo>
                <a:lnTo>
                  <a:pt x="69"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5" name="Freeform 13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0"/>
              </a:cxn>
              <a:cxn ang="0">
                <a:pos x="80" y="2"/>
              </a:cxn>
              <a:cxn ang="0">
                <a:pos x="92" y="6"/>
              </a:cxn>
              <a:cxn ang="0">
                <a:pos x="101" y="12"/>
              </a:cxn>
              <a:cxn ang="0">
                <a:pos x="109" y="19"/>
              </a:cxn>
              <a:cxn ang="0">
                <a:pos x="116" y="26"/>
              </a:cxn>
              <a:cxn ang="0">
                <a:pos x="121" y="35"/>
              </a:cxn>
              <a:cxn ang="0">
                <a:pos x="123" y="43"/>
              </a:cxn>
              <a:cxn ang="0">
                <a:pos x="123" y="52"/>
              </a:cxn>
              <a:cxn ang="0">
                <a:pos x="121" y="62"/>
              </a:cxn>
              <a:cxn ang="0">
                <a:pos x="116" y="68"/>
              </a:cxn>
              <a:cxn ang="0">
                <a:pos x="109" y="75"/>
              </a:cxn>
              <a:cxn ang="0">
                <a:pos x="101" y="81"/>
              </a:cxn>
              <a:cxn ang="0">
                <a:pos x="92" y="85"/>
              </a:cxn>
              <a:cxn ang="0">
                <a:pos x="80" y="88"/>
              </a:cxn>
              <a:cxn ang="0">
                <a:pos x="69" y="89"/>
              </a:cxn>
              <a:cxn ang="0">
                <a:pos x="56" y="88"/>
              </a:cxn>
              <a:cxn ang="0">
                <a:pos x="43" y="86"/>
              </a:cxn>
              <a:cxn ang="0">
                <a:pos x="33" y="81"/>
              </a:cxn>
              <a:cxn ang="0">
                <a:pos x="22" y="77"/>
              </a:cxn>
              <a:cxn ang="0">
                <a:pos x="14" y="70"/>
              </a:cxn>
              <a:cxn ang="0">
                <a:pos x="7" y="62"/>
              </a:cxn>
              <a:cxn ang="0">
                <a:pos x="2" y="53"/>
              </a:cxn>
              <a:cxn ang="0">
                <a:pos x="0" y="45"/>
              </a:cxn>
              <a:cxn ang="0">
                <a:pos x="0" y="36"/>
              </a:cxn>
              <a:cxn ang="0">
                <a:pos x="2" y="28"/>
              </a:cxn>
              <a:cxn ang="0">
                <a:pos x="8" y="20"/>
              </a:cxn>
              <a:cxn ang="0">
                <a:pos x="16" y="13"/>
              </a:cxn>
              <a:cxn ang="0">
                <a:pos x="26" y="8"/>
              </a:cxn>
              <a:cxn ang="0">
                <a:pos x="36" y="4"/>
              </a:cxn>
              <a:cxn ang="0">
                <a:pos x="46" y="1"/>
              </a:cxn>
              <a:cxn ang="0">
                <a:pos x="58" y="0"/>
              </a:cxn>
              <a:cxn ang="0">
                <a:pos x="67" y="0"/>
              </a:cxn>
            </a:cxnLst>
            <a:rect l="0" t="0" r="r" b="b"/>
            <a:pathLst>
              <a:path w="123" h="89">
                <a:moveTo>
                  <a:pt x="67" y="0"/>
                </a:moveTo>
                <a:lnTo>
                  <a:pt x="80" y="2"/>
                </a:lnTo>
                <a:lnTo>
                  <a:pt x="92" y="6"/>
                </a:lnTo>
                <a:lnTo>
                  <a:pt x="101" y="12"/>
                </a:lnTo>
                <a:lnTo>
                  <a:pt x="109" y="19"/>
                </a:lnTo>
                <a:lnTo>
                  <a:pt x="116" y="26"/>
                </a:lnTo>
                <a:lnTo>
                  <a:pt x="121" y="35"/>
                </a:lnTo>
                <a:lnTo>
                  <a:pt x="123" y="43"/>
                </a:lnTo>
                <a:lnTo>
                  <a:pt x="123" y="52"/>
                </a:lnTo>
                <a:lnTo>
                  <a:pt x="121" y="62"/>
                </a:lnTo>
                <a:lnTo>
                  <a:pt x="116" y="68"/>
                </a:lnTo>
                <a:lnTo>
                  <a:pt x="109" y="75"/>
                </a:lnTo>
                <a:lnTo>
                  <a:pt x="101" y="81"/>
                </a:lnTo>
                <a:lnTo>
                  <a:pt x="92" y="85"/>
                </a:lnTo>
                <a:lnTo>
                  <a:pt x="80" y="88"/>
                </a:lnTo>
                <a:lnTo>
                  <a:pt x="69" y="89"/>
                </a:lnTo>
                <a:lnTo>
                  <a:pt x="56" y="88"/>
                </a:lnTo>
                <a:lnTo>
                  <a:pt x="43" y="86"/>
                </a:lnTo>
                <a:lnTo>
                  <a:pt x="33" y="81"/>
                </a:lnTo>
                <a:lnTo>
                  <a:pt x="22" y="77"/>
                </a:lnTo>
                <a:lnTo>
                  <a:pt x="14" y="70"/>
                </a:lnTo>
                <a:lnTo>
                  <a:pt x="7" y="62"/>
                </a:lnTo>
                <a:lnTo>
                  <a:pt x="2" y="53"/>
                </a:lnTo>
                <a:lnTo>
                  <a:pt x="0" y="45"/>
                </a:lnTo>
                <a:lnTo>
                  <a:pt x="0" y="36"/>
                </a:lnTo>
                <a:lnTo>
                  <a:pt x="2" y="28"/>
                </a:lnTo>
                <a:lnTo>
                  <a:pt x="8" y="20"/>
                </a:lnTo>
                <a:lnTo>
                  <a:pt x="16" y="13"/>
                </a:lnTo>
                <a:lnTo>
                  <a:pt x="26" y="8"/>
                </a:lnTo>
                <a:lnTo>
                  <a:pt x="36" y="4"/>
                </a:lnTo>
                <a:lnTo>
                  <a:pt x="46" y="1"/>
                </a:lnTo>
                <a:lnTo>
                  <a:pt x="58" y="0"/>
                </a:lnTo>
                <a:lnTo>
                  <a:pt x="6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6" name="Freeform 13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3"/>
              </a:cxn>
              <a:cxn ang="0">
                <a:pos x="80" y="0"/>
              </a:cxn>
              <a:cxn ang="0">
                <a:pos x="90" y="2"/>
              </a:cxn>
              <a:cxn ang="0">
                <a:pos x="101" y="7"/>
              </a:cxn>
              <a:cxn ang="0">
                <a:pos x="110" y="14"/>
              </a:cxn>
              <a:cxn ang="0">
                <a:pos x="117" y="25"/>
              </a:cxn>
              <a:cxn ang="0">
                <a:pos x="123" y="35"/>
              </a:cxn>
              <a:cxn ang="0">
                <a:pos x="125" y="46"/>
              </a:cxn>
              <a:cxn ang="0">
                <a:pos x="125" y="55"/>
              </a:cxn>
              <a:cxn ang="0">
                <a:pos x="123" y="63"/>
              </a:cxn>
              <a:cxn ang="0">
                <a:pos x="117" y="71"/>
              </a:cxn>
              <a:cxn ang="0">
                <a:pos x="110" y="78"/>
              </a:cxn>
              <a:cxn ang="0">
                <a:pos x="102" y="83"/>
              </a:cxn>
              <a:cxn ang="0">
                <a:pos x="91" y="87"/>
              </a:cxn>
              <a:cxn ang="0">
                <a:pos x="80" y="90"/>
              </a:cxn>
              <a:cxn ang="0">
                <a:pos x="68" y="91"/>
              </a:cxn>
              <a:cxn ang="0">
                <a:pos x="55" y="91"/>
              </a:cxn>
              <a:cxn ang="0">
                <a:pos x="43" y="88"/>
              </a:cxn>
              <a:cxn ang="0">
                <a:pos x="31" y="84"/>
              </a:cxn>
              <a:cxn ang="0">
                <a:pos x="22" y="78"/>
              </a:cxn>
              <a:cxn ang="0">
                <a:pos x="14" y="71"/>
              </a:cxn>
              <a:cxn ang="0">
                <a:pos x="7" y="64"/>
              </a:cxn>
              <a:cxn ang="0">
                <a:pos x="2" y="55"/>
              </a:cxn>
              <a:cxn ang="0">
                <a:pos x="0" y="47"/>
              </a:cxn>
              <a:cxn ang="0">
                <a:pos x="0" y="37"/>
              </a:cxn>
              <a:cxn ang="0">
                <a:pos x="2" y="29"/>
              </a:cxn>
              <a:cxn ang="0">
                <a:pos x="6" y="25"/>
              </a:cxn>
              <a:cxn ang="0">
                <a:pos x="11" y="20"/>
              </a:cxn>
              <a:cxn ang="0">
                <a:pos x="18" y="17"/>
              </a:cxn>
              <a:cxn ang="0">
                <a:pos x="28" y="13"/>
              </a:cxn>
              <a:cxn ang="0">
                <a:pos x="39" y="11"/>
              </a:cxn>
              <a:cxn ang="0">
                <a:pos x="52" y="7"/>
              </a:cxn>
              <a:cxn ang="0">
                <a:pos x="67" y="3"/>
              </a:cxn>
            </a:cxnLst>
            <a:rect l="0" t="0" r="r" b="b"/>
            <a:pathLst>
              <a:path w="125" h="91">
                <a:moveTo>
                  <a:pt x="67" y="3"/>
                </a:moveTo>
                <a:lnTo>
                  <a:pt x="80" y="0"/>
                </a:lnTo>
                <a:lnTo>
                  <a:pt x="90" y="2"/>
                </a:lnTo>
                <a:lnTo>
                  <a:pt x="101" y="7"/>
                </a:lnTo>
                <a:lnTo>
                  <a:pt x="110" y="14"/>
                </a:lnTo>
                <a:lnTo>
                  <a:pt x="117" y="25"/>
                </a:lnTo>
                <a:lnTo>
                  <a:pt x="123" y="35"/>
                </a:lnTo>
                <a:lnTo>
                  <a:pt x="125" y="46"/>
                </a:lnTo>
                <a:lnTo>
                  <a:pt x="125" y="55"/>
                </a:lnTo>
                <a:lnTo>
                  <a:pt x="123" y="63"/>
                </a:lnTo>
                <a:lnTo>
                  <a:pt x="117" y="71"/>
                </a:lnTo>
                <a:lnTo>
                  <a:pt x="110" y="78"/>
                </a:lnTo>
                <a:lnTo>
                  <a:pt x="102" y="83"/>
                </a:lnTo>
                <a:lnTo>
                  <a:pt x="91" y="87"/>
                </a:lnTo>
                <a:lnTo>
                  <a:pt x="80" y="90"/>
                </a:lnTo>
                <a:lnTo>
                  <a:pt x="68" y="91"/>
                </a:lnTo>
                <a:lnTo>
                  <a:pt x="55" y="91"/>
                </a:lnTo>
                <a:lnTo>
                  <a:pt x="43" y="88"/>
                </a:lnTo>
                <a:lnTo>
                  <a:pt x="31" y="84"/>
                </a:lnTo>
                <a:lnTo>
                  <a:pt x="22" y="78"/>
                </a:lnTo>
                <a:lnTo>
                  <a:pt x="14" y="71"/>
                </a:lnTo>
                <a:lnTo>
                  <a:pt x="7" y="64"/>
                </a:lnTo>
                <a:lnTo>
                  <a:pt x="2" y="55"/>
                </a:lnTo>
                <a:lnTo>
                  <a:pt x="0" y="47"/>
                </a:lnTo>
                <a:lnTo>
                  <a:pt x="0" y="37"/>
                </a:lnTo>
                <a:lnTo>
                  <a:pt x="2" y="29"/>
                </a:lnTo>
                <a:lnTo>
                  <a:pt x="6" y="25"/>
                </a:lnTo>
                <a:lnTo>
                  <a:pt x="11" y="20"/>
                </a:lnTo>
                <a:lnTo>
                  <a:pt x="18" y="17"/>
                </a:lnTo>
                <a:lnTo>
                  <a:pt x="28" y="13"/>
                </a:lnTo>
                <a:lnTo>
                  <a:pt x="39" y="11"/>
                </a:lnTo>
                <a:lnTo>
                  <a:pt x="52" y="7"/>
                </a:lnTo>
                <a:lnTo>
                  <a:pt x="67" y="3"/>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7" name="Freeform 13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7" y="0"/>
              </a:cxn>
              <a:cxn ang="0">
                <a:pos x="88" y="5"/>
              </a:cxn>
              <a:cxn ang="0">
                <a:pos x="99" y="10"/>
              </a:cxn>
              <a:cxn ang="0">
                <a:pos x="109" y="14"/>
              </a:cxn>
              <a:cxn ang="0">
                <a:pos x="117" y="19"/>
              </a:cxn>
              <a:cxn ang="0">
                <a:pos x="123" y="25"/>
              </a:cxn>
              <a:cxn ang="0">
                <a:pos x="128" y="30"/>
              </a:cxn>
              <a:cxn ang="0">
                <a:pos x="130" y="37"/>
              </a:cxn>
              <a:cxn ang="0">
                <a:pos x="130" y="47"/>
              </a:cxn>
              <a:cxn ang="0">
                <a:pos x="128" y="55"/>
              </a:cxn>
              <a:cxn ang="0">
                <a:pos x="123" y="63"/>
              </a:cxn>
              <a:cxn ang="0">
                <a:pos x="116" y="70"/>
              </a:cxn>
              <a:cxn ang="0">
                <a:pos x="108" y="74"/>
              </a:cxn>
              <a:cxn ang="0">
                <a:pos x="98" y="79"/>
              </a:cxn>
              <a:cxn ang="0">
                <a:pos x="86" y="81"/>
              </a:cxn>
              <a:cxn ang="0">
                <a:pos x="73" y="83"/>
              </a:cxn>
              <a:cxn ang="0">
                <a:pos x="61" y="83"/>
              </a:cxn>
              <a:cxn ang="0">
                <a:pos x="48" y="79"/>
              </a:cxn>
              <a:cxn ang="0">
                <a:pos x="34" y="74"/>
              </a:cxn>
              <a:cxn ang="0">
                <a:pos x="22" y="68"/>
              </a:cxn>
              <a:cxn ang="0">
                <a:pos x="12" y="59"/>
              </a:cxn>
              <a:cxn ang="0">
                <a:pos x="5" y="51"/>
              </a:cxn>
              <a:cxn ang="0">
                <a:pos x="0" y="43"/>
              </a:cxn>
              <a:cxn ang="0">
                <a:pos x="0" y="36"/>
              </a:cxn>
              <a:cxn ang="0">
                <a:pos x="5" y="30"/>
              </a:cxn>
              <a:cxn ang="0">
                <a:pos x="12" y="26"/>
              </a:cxn>
              <a:cxn ang="0">
                <a:pos x="21" y="20"/>
              </a:cxn>
              <a:cxn ang="0">
                <a:pos x="33" y="15"/>
              </a:cxn>
              <a:cxn ang="0">
                <a:pos x="44" y="10"/>
              </a:cxn>
              <a:cxn ang="0">
                <a:pos x="56" y="6"/>
              </a:cxn>
              <a:cxn ang="0">
                <a:pos x="66" y="3"/>
              </a:cxn>
              <a:cxn ang="0">
                <a:pos x="73" y="0"/>
              </a:cxn>
              <a:cxn ang="0">
                <a:pos x="77" y="0"/>
              </a:cxn>
            </a:cxnLst>
            <a:rect l="0" t="0" r="r" b="b"/>
            <a:pathLst>
              <a:path w="130" h="83">
                <a:moveTo>
                  <a:pt x="77" y="0"/>
                </a:moveTo>
                <a:lnTo>
                  <a:pt x="88" y="5"/>
                </a:lnTo>
                <a:lnTo>
                  <a:pt x="99" y="10"/>
                </a:lnTo>
                <a:lnTo>
                  <a:pt x="109" y="14"/>
                </a:lnTo>
                <a:lnTo>
                  <a:pt x="117" y="19"/>
                </a:lnTo>
                <a:lnTo>
                  <a:pt x="123" y="25"/>
                </a:lnTo>
                <a:lnTo>
                  <a:pt x="128" y="30"/>
                </a:lnTo>
                <a:lnTo>
                  <a:pt x="130" y="37"/>
                </a:lnTo>
                <a:lnTo>
                  <a:pt x="130" y="47"/>
                </a:lnTo>
                <a:lnTo>
                  <a:pt x="128" y="55"/>
                </a:lnTo>
                <a:lnTo>
                  <a:pt x="123" y="63"/>
                </a:lnTo>
                <a:lnTo>
                  <a:pt x="116" y="70"/>
                </a:lnTo>
                <a:lnTo>
                  <a:pt x="108" y="74"/>
                </a:lnTo>
                <a:lnTo>
                  <a:pt x="98" y="79"/>
                </a:lnTo>
                <a:lnTo>
                  <a:pt x="86" y="81"/>
                </a:lnTo>
                <a:lnTo>
                  <a:pt x="73" y="83"/>
                </a:lnTo>
                <a:lnTo>
                  <a:pt x="61" y="83"/>
                </a:lnTo>
                <a:lnTo>
                  <a:pt x="48" y="79"/>
                </a:lnTo>
                <a:lnTo>
                  <a:pt x="34" y="74"/>
                </a:lnTo>
                <a:lnTo>
                  <a:pt x="22" y="68"/>
                </a:lnTo>
                <a:lnTo>
                  <a:pt x="12" y="59"/>
                </a:lnTo>
                <a:lnTo>
                  <a:pt x="5" y="51"/>
                </a:lnTo>
                <a:lnTo>
                  <a:pt x="0" y="43"/>
                </a:lnTo>
                <a:lnTo>
                  <a:pt x="0" y="36"/>
                </a:lnTo>
                <a:lnTo>
                  <a:pt x="5" y="30"/>
                </a:lnTo>
                <a:lnTo>
                  <a:pt x="12" y="26"/>
                </a:lnTo>
                <a:lnTo>
                  <a:pt x="21" y="20"/>
                </a:lnTo>
                <a:lnTo>
                  <a:pt x="33" y="15"/>
                </a:lnTo>
                <a:lnTo>
                  <a:pt x="44" y="10"/>
                </a:lnTo>
                <a:lnTo>
                  <a:pt x="56" y="6"/>
                </a:lnTo>
                <a:lnTo>
                  <a:pt x="66" y="3"/>
                </a:lnTo>
                <a:lnTo>
                  <a:pt x="73" y="0"/>
                </a:lnTo>
                <a:lnTo>
                  <a:pt x="7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8" name="Freeform 13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25" y="9"/>
              </a:cxn>
              <a:cxn ang="0">
                <a:pos x="124" y="473"/>
              </a:cxn>
              <a:cxn ang="0">
                <a:pos x="21" y="507"/>
              </a:cxn>
              <a:cxn ang="0">
                <a:pos x="21" y="313"/>
              </a:cxn>
              <a:cxn ang="0">
                <a:pos x="19" y="310"/>
              </a:cxn>
              <a:cxn ang="0">
                <a:pos x="17" y="303"/>
              </a:cxn>
              <a:cxn ang="0">
                <a:pos x="10" y="294"/>
              </a:cxn>
              <a:cxn ang="0">
                <a:pos x="0" y="285"/>
              </a:cxn>
              <a:cxn ang="0">
                <a:pos x="0" y="0"/>
              </a:cxn>
              <a:cxn ang="0">
                <a:pos x="2" y="3"/>
              </a:cxn>
              <a:cxn ang="0">
                <a:pos x="7" y="10"/>
              </a:cxn>
              <a:cxn ang="0">
                <a:pos x="16" y="20"/>
              </a:cxn>
              <a:cxn ang="0">
                <a:pos x="30" y="29"/>
              </a:cxn>
              <a:cxn ang="0">
                <a:pos x="46" y="35"/>
              </a:cxn>
              <a:cxn ang="0">
                <a:pos x="68" y="35"/>
              </a:cxn>
              <a:cxn ang="0">
                <a:pos x="95" y="28"/>
              </a:cxn>
              <a:cxn ang="0">
                <a:pos x="125" y="9"/>
              </a:cxn>
            </a:cxnLst>
            <a:rect l="0" t="0" r="r" b="b"/>
            <a:pathLst>
              <a:path w="125" h="507">
                <a:moveTo>
                  <a:pt x="125" y="9"/>
                </a:moveTo>
                <a:lnTo>
                  <a:pt x="124" y="473"/>
                </a:lnTo>
                <a:lnTo>
                  <a:pt x="21" y="507"/>
                </a:lnTo>
                <a:lnTo>
                  <a:pt x="21" y="313"/>
                </a:lnTo>
                <a:lnTo>
                  <a:pt x="19" y="310"/>
                </a:lnTo>
                <a:lnTo>
                  <a:pt x="17" y="303"/>
                </a:lnTo>
                <a:lnTo>
                  <a:pt x="10" y="294"/>
                </a:lnTo>
                <a:lnTo>
                  <a:pt x="0" y="285"/>
                </a:lnTo>
                <a:lnTo>
                  <a:pt x="0" y="0"/>
                </a:lnTo>
                <a:lnTo>
                  <a:pt x="2" y="3"/>
                </a:lnTo>
                <a:lnTo>
                  <a:pt x="7" y="10"/>
                </a:lnTo>
                <a:lnTo>
                  <a:pt x="16" y="20"/>
                </a:lnTo>
                <a:lnTo>
                  <a:pt x="30" y="29"/>
                </a:lnTo>
                <a:lnTo>
                  <a:pt x="46" y="35"/>
                </a:lnTo>
                <a:lnTo>
                  <a:pt x="68" y="35"/>
                </a:lnTo>
                <a:lnTo>
                  <a:pt x="95" y="28"/>
                </a:lnTo>
                <a:lnTo>
                  <a:pt x="125" y="9"/>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39" name="Freeform 13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88" y="225"/>
              </a:cxn>
              <a:cxn ang="0">
                <a:pos x="189" y="226"/>
              </a:cxn>
              <a:cxn ang="0">
                <a:pos x="191" y="228"/>
              </a:cxn>
              <a:cxn ang="0">
                <a:pos x="195" y="232"/>
              </a:cxn>
              <a:cxn ang="0">
                <a:pos x="200" y="235"/>
              </a:cxn>
              <a:cxn ang="0">
                <a:pos x="208" y="241"/>
              </a:cxn>
              <a:cxn ang="0">
                <a:pos x="217" y="246"/>
              </a:cxn>
              <a:cxn ang="0">
                <a:pos x="227" y="251"/>
              </a:cxn>
              <a:cxn ang="0">
                <a:pos x="239" y="256"/>
              </a:cxn>
              <a:cxn ang="0">
                <a:pos x="251" y="259"/>
              </a:cxn>
              <a:cxn ang="0">
                <a:pos x="266" y="263"/>
              </a:cxn>
              <a:cxn ang="0">
                <a:pos x="281" y="265"/>
              </a:cxn>
              <a:cxn ang="0">
                <a:pos x="299" y="265"/>
              </a:cxn>
              <a:cxn ang="0">
                <a:pos x="317" y="264"/>
              </a:cxn>
              <a:cxn ang="0">
                <a:pos x="336" y="261"/>
              </a:cxn>
              <a:cxn ang="0">
                <a:pos x="357" y="255"/>
              </a:cxn>
              <a:cxn ang="0">
                <a:pos x="379" y="247"/>
              </a:cxn>
              <a:cxn ang="0">
                <a:pos x="378" y="247"/>
              </a:cxn>
              <a:cxn ang="0">
                <a:pos x="374" y="249"/>
              </a:cxn>
              <a:cxn ang="0">
                <a:pos x="367" y="250"/>
              </a:cxn>
              <a:cxn ang="0">
                <a:pos x="359" y="253"/>
              </a:cxn>
              <a:cxn ang="0">
                <a:pos x="350" y="255"/>
              </a:cxn>
              <a:cxn ang="0">
                <a:pos x="338" y="257"/>
              </a:cxn>
              <a:cxn ang="0">
                <a:pos x="325" y="258"/>
              </a:cxn>
              <a:cxn ang="0">
                <a:pos x="312" y="259"/>
              </a:cxn>
              <a:cxn ang="0">
                <a:pos x="298" y="259"/>
              </a:cxn>
              <a:cxn ang="0">
                <a:pos x="283" y="257"/>
              </a:cxn>
              <a:cxn ang="0">
                <a:pos x="266" y="254"/>
              </a:cxn>
              <a:cxn ang="0">
                <a:pos x="250" y="249"/>
              </a:cxn>
              <a:cxn ang="0">
                <a:pos x="235" y="241"/>
              </a:cxn>
              <a:cxn ang="0">
                <a:pos x="220" y="232"/>
              </a:cxn>
              <a:cxn ang="0">
                <a:pos x="205" y="219"/>
              </a:cxn>
              <a:cxn ang="0">
                <a:pos x="191" y="203"/>
              </a:cxn>
              <a:cxn ang="0">
                <a:pos x="0" y="0"/>
              </a:cxn>
            </a:cxnLst>
            <a:rect l="0" t="0" r="r" b="b"/>
            <a:pathLst>
              <a:path w="379" h="265">
                <a:moveTo>
                  <a:pt x="0" y="0"/>
                </a:moveTo>
                <a:lnTo>
                  <a:pt x="188" y="225"/>
                </a:lnTo>
                <a:lnTo>
                  <a:pt x="189" y="226"/>
                </a:lnTo>
                <a:lnTo>
                  <a:pt x="191" y="228"/>
                </a:lnTo>
                <a:lnTo>
                  <a:pt x="195" y="232"/>
                </a:lnTo>
                <a:lnTo>
                  <a:pt x="200" y="235"/>
                </a:lnTo>
                <a:lnTo>
                  <a:pt x="208" y="241"/>
                </a:lnTo>
                <a:lnTo>
                  <a:pt x="217" y="246"/>
                </a:lnTo>
                <a:lnTo>
                  <a:pt x="227" y="251"/>
                </a:lnTo>
                <a:lnTo>
                  <a:pt x="239" y="256"/>
                </a:lnTo>
                <a:lnTo>
                  <a:pt x="251" y="259"/>
                </a:lnTo>
                <a:lnTo>
                  <a:pt x="266" y="263"/>
                </a:lnTo>
                <a:lnTo>
                  <a:pt x="281" y="265"/>
                </a:lnTo>
                <a:lnTo>
                  <a:pt x="299" y="265"/>
                </a:lnTo>
                <a:lnTo>
                  <a:pt x="317" y="264"/>
                </a:lnTo>
                <a:lnTo>
                  <a:pt x="336" y="261"/>
                </a:lnTo>
                <a:lnTo>
                  <a:pt x="357" y="255"/>
                </a:lnTo>
                <a:lnTo>
                  <a:pt x="379" y="247"/>
                </a:lnTo>
                <a:lnTo>
                  <a:pt x="378" y="247"/>
                </a:lnTo>
                <a:lnTo>
                  <a:pt x="374" y="249"/>
                </a:lnTo>
                <a:lnTo>
                  <a:pt x="367" y="250"/>
                </a:lnTo>
                <a:lnTo>
                  <a:pt x="359" y="253"/>
                </a:lnTo>
                <a:lnTo>
                  <a:pt x="350" y="255"/>
                </a:lnTo>
                <a:lnTo>
                  <a:pt x="338" y="257"/>
                </a:lnTo>
                <a:lnTo>
                  <a:pt x="325" y="258"/>
                </a:lnTo>
                <a:lnTo>
                  <a:pt x="312" y="259"/>
                </a:lnTo>
                <a:lnTo>
                  <a:pt x="298" y="259"/>
                </a:lnTo>
                <a:lnTo>
                  <a:pt x="283" y="257"/>
                </a:lnTo>
                <a:lnTo>
                  <a:pt x="266" y="254"/>
                </a:lnTo>
                <a:lnTo>
                  <a:pt x="250" y="249"/>
                </a:lnTo>
                <a:lnTo>
                  <a:pt x="235" y="241"/>
                </a:lnTo>
                <a:lnTo>
                  <a:pt x="220" y="232"/>
                </a:lnTo>
                <a:lnTo>
                  <a:pt x="205" y="219"/>
                </a:lnTo>
                <a:lnTo>
                  <a:pt x="191" y="203"/>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0" name="Freeform 13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4"/>
              </a:cxn>
              <a:cxn ang="0">
                <a:pos x="618" y="89"/>
              </a:cxn>
              <a:cxn ang="0">
                <a:pos x="619" y="88"/>
              </a:cxn>
              <a:cxn ang="0">
                <a:pos x="624" y="86"/>
              </a:cxn>
              <a:cxn ang="0">
                <a:pos x="630" y="80"/>
              </a:cxn>
              <a:cxn ang="0">
                <a:pos x="636" y="70"/>
              </a:cxn>
              <a:cxn ang="0">
                <a:pos x="640" y="59"/>
              </a:cxn>
              <a:cxn ang="0">
                <a:pos x="643" y="44"/>
              </a:cxn>
              <a:cxn ang="0">
                <a:pos x="640" y="24"/>
              </a:cxn>
              <a:cxn ang="0">
                <a:pos x="634" y="0"/>
              </a:cxn>
              <a:cxn ang="0">
                <a:pos x="634" y="2"/>
              </a:cxn>
              <a:cxn ang="0">
                <a:pos x="633" y="10"/>
              </a:cxn>
              <a:cxn ang="0">
                <a:pos x="632" y="21"/>
              </a:cxn>
              <a:cxn ang="0">
                <a:pos x="630" y="33"/>
              </a:cxn>
              <a:cxn ang="0">
                <a:pos x="625" y="47"/>
              </a:cxn>
              <a:cxn ang="0">
                <a:pos x="619" y="60"/>
              </a:cxn>
              <a:cxn ang="0">
                <a:pos x="610" y="72"/>
              </a:cxn>
              <a:cxn ang="0">
                <a:pos x="599" y="79"/>
              </a:cxn>
              <a:cxn ang="0">
                <a:pos x="0" y="314"/>
              </a:cxn>
            </a:cxnLst>
            <a:rect l="0" t="0" r="r" b="b"/>
            <a:pathLst>
              <a:path w="643" h="314">
                <a:moveTo>
                  <a:pt x="0" y="314"/>
                </a:moveTo>
                <a:lnTo>
                  <a:pt x="618" y="89"/>
                </a:lnTo>
                <a:lnTo>
                  <a:pt x="619" y="88"/>
                </a:lnTo>
                <a:lnTo>
                  <a:pt x="624" y="86"/>
                </a:lnTo>
                <a:lnTo>
                  <a:pt x="630" y="80"/>
                </a:lnTo>
                <a:lnTo>
                  <a:pt x="636" y="70"/>
                </a:lnTo>
                <a:lnTo>
                  <a:pt x="640" y="59"/>
                </a:lnTo>
                <a:lnTo>
                  <a:pt x="643" y="44"/>
                </a:lnTo>
                <a:lnTo>
                  <a:pt x="640" y="24"/>
                </a:lnTo>
                <a:lnTo>
                  <a:pt x="634" y="0"/>
                </a:lnTo>
                <a:lnTo>
                  <a:pt x="634" y="2"/>
                </a:lnTo>
                <a:lnTo>
                  <a:pt x="633" y="10"/>
                </a:lnTo>
                <a:lnTo>
                  <a:pt x="632" y="21"/>
                </a:lnTo>
                <a:lnTo>
                  <a:pt x="630" y="33"/>
                </a:lnTo>
                <a:lnTo>
                  <a:pt x="625" y="47"/>
                </a:lnTo>
                <a:lnTo>
                  <a:pt x="619" y="60"/>
                </a:lnTo>
                <a:lnTo>
                  <a:pt x="610" y="72"/>
                </a:lnTo>
                <a:lnTo>
                  <a:pt x="599" y="79"/>
                </a:lnTo>
                <a:lnTo>
                  <a:pt x="0" y="3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1" name="Freeform 14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231"/>
              </a:cxn>
              <a:cxn ang="0">
                <a:pos x="0" y="235"/>
              </a:cxn>
              <a:cxn ang="0">
                <a:pos x="613" y="44"/>
              </a:cxn>
              <a:cxn ang="0">
                <a:pos x="616" y="43"/>
              </a:cxn>
              <a:cxn ang="0">
                <a:pos x="619" y="41"/>
              </a:cxn>
              <a:cxn ang="0">
                <a:pos x="626" y="36"/>
              </a:cxn>
              <a:cxn ang="0">
                <a:pos x="634" y="30"/>
              </a:cxn>
              <a:cxn ang="0">
                <a:pos x="641" y="24"/>
              </a:cxn>
              <a:cxn ang="0">
                <a:pos x="648" y="16"/>
              </a:cxn>
              <a:cxn ang="0">
                <a:pos x="651" y="8"/>
              </a:cxn>
              <a:cxn ang="0">
                <a:pos x="654" y="0"/>
              </a:cxn>
              <a:cxn ang="0">
                <a:pos x="654" y="1"/>
              </a:cxn>
              <a:cxn ang="0">
                <a:pos x="653" y="4"/>
              </a:cxn>
              <a:cxn ang="0">
                <a:pos x="650" y="8"/>
              </a:cxn>
              <a:cxn ang="0">
                <a:pos x="646" y="14"/>
              </a:cxn>
              <a:cxn ang="0">
                <a:pos x="639" y="21"/>
              </a:cxn>
              <a:cxn ang="0">
                <a:pos x="629" y="28"/>
              </a:cxn>
              <a:cxn ang="0">
                <a:pos x="617" y="36"/>
              </a:cxn>
              <a:cxn ang="0">
                <a:pos x="600" y="43"/>
              </a:cxn>
              <a:cxn ang="0">
                <a:pos x="3" y="231"/>
              </a:cxn>
            </a:cxnLst>
            <a:rect l="0" t="0" r="r" b="b"/>
            <a:pathLst>
              <a:path w="654" h="235">
                <a:moveTo>
                  <a:pt x="3" y="231"/>
                </a:moveTo>
                <a:lnTo>
                  <a:pt x="0" y="235"/>
                </a:lnTo>
                <a:lnTo>
                  <a:pt x="613" y="44"/>
                </a:lnTo>
                <a:lnTo>
                  <a:pt x="616" y="43"/>
                </a:lnTo>
                <a:lnTo>
                  <a:pt x="619" y="41"/>
                </a:lnTo>
                <a:lnTo>
                  <a:pt x="626" y="36"/>
                </a:lnTo>
                <a:lnTo>
                  <a:pt x="634" y="30"/>
                </a:lnTo>
                <a:lnTo>
                  <a:pt x="641" y="24"/>
                </a:lnTo>
                <a:lnTo>
                  <a:pt x="648" y="16"/>
                </a:lnTo>
                <a:lnTo>
                  <a:pt x="651" y="8"/>
                </a:lnTo>
                <a:lnTo>
                  <a:pt x="654" y="0"/>
                </a:lnTo>
                <a:lnTo>
                  <a:pt x="654" y="1"/>
                </a:lnTo>
                <a:lnTo>
                  <a:pt x="653" y="4"/>
                </a:lnTo>
                <a:lnTo>
                  <a:pt x="650" y="8"/>
                </a:lnTo>
                <a:lnTo>
                  <a:pt x="646" y="14"/>
                </a:lnTo>
                <a:lnTo>
                  <a:pt x="639" y="21"/>
                </a:lnTo>
                <a:lnTo>
                  <a:pt x="629" y="28"/>
                </a:lnTo>
                <a:lnTo>
                  <a:pt x="617" y="36"/>
                </a:lnTo>
                <a:lnTo>
                  <a:pt x="600" y="43"/>
                </a:lnTo>
                <a:lnTo>
                  <a:pt x="3" y="23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2" name="Freeform 14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80" y="0"/>
              </a:cxn>
              <a:cxn ang="0">
                <a:pos x="0" y="254"/>
              </a:cxn>
              <a:cxn ang="0">
                <a:pos x="0" y="258"/>
              </a:cxn>
              <a:cxn ang="0">
                <a:pos x="785" y="7"/>
              </a:cxn>
              <a:cxn ang="0">
                <a:pos x="780" y="0"/>
              </a:cxn>
            </a:cxnLst>
            <a:rect l="0" t="0" r="r" b="b"/>
            <a:pathLst>
              <a:path w="785" h="258">
                <a:moveTo>
                  <a:pt x="780" y="0"/>
                </a:moveTo>
                <a:lnTo>
                  <a:pt x="0" y="254"/>
                </a:lnTo>
                <a:lnTo>
                  <a:pt x="0" y="258"/>
                </a:lnTo>
                <a:lnTo>
                  <a:pt x="785" y="7"/>
                </a:lnTo>
                <a:lnTo>
                  <a:pt x="78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3" name="Freeform 14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8"/>
              </a:cxn>
              <a:cxn ang="0">
                <a:pos x="609" y="82"/>
              </a:cxn>
              <a:cxn ang="0">
                <a:pos x="610" y="81"/>
              </a:cxn>
              <a:cxn ang="0">
                <a:pos x="615" y="79"/>
              </a:cxn>
              <a:cxn ang="0">
                <a:pos x="621" y="75"/>
              </a:cxn>
              <a:cxn ang="0">
                <a:pos x="626" y="67"/>
              </a:cxn>
              <a:cxn ang="0">
                <a:pos x="632" y="57"/>
              </a:cxn>
              <a:cxn ang="0">
                <a:pos x="637" y="43"/>
              </a:cxn>
              <a:cxn ang="0">
                <a:pos x="639" y="24"/>
              </a:cxn>
              <a:cxn ang="0">
                <a:pos x="637" y="0"/>
              </a:cxn>
              <a:cxn ang="0">
                <a:pos x="637" y="2"/>
              </a:cxn>
              <a:cxn ang="0">
                <a:pos x="638" y="9"/>
              </a:cxn>
              <a:cxn ang="0">
                <a:pos x="638" y="18"/>
              </a:cxn>
              <a:cxn ang="0">
                <a:pos x="636" y="30"/>
              </a:cxn>
              <a:cxn ang="0">
                <a:pos x="632" y="44"/>
              </a:cxn>
              <a:cxn ang="0">
                <a:pos x="625" y="58"/>
              </a:cxn>
              <a:cxn ang="0">
                <a:pos x="614" y="71"/>
              </a:cxn>
              <a:cxn ang="0">
                <a:pos x="599" y="82"/>
              </a:cxn>
              <a:cxn ang="0">
                <a:pos x="0" y="318"/>
              </a:cxn>
            </a:cxnLst>
            <a:rect l="0" t="0" r="r" b="b"/>
            <a:pathLst>
              <a:path w="639" h="318">
                <a:moveTo>
                  <a:pt x="0" y="318"/>
                </a:moveTo>
                <a:lnTo>
                  <a:pt x="609" y="82"/>
                </a:lnTo>
                <a:lnTo>
                  <a:pt x="610" y="81"/>
                </a:lnTo>
                <a:lnTo>
                  <a:pt x="615" y="79"/>
                </a:lnTo>
                <a:lnTo>
                  <a:pt x="621" y="75"/>
                </a:lnTo>
                <a:lnTo>
                  <a:pt x="626" y="67"/>
                </a:lnTo>
                <a:lnTo>
                  <a:pt x="632" y="57"/>
                </a:lnTo>
                <a:lnTo>
                  <a:pt x="637" y="43"/>
                </a:lnTo>
                <a:lnTo>
                  <a:pt x="639" y="24"/>
                </a:lnTo>
                <a:lnTo>
                  <a:pt x="637" y="0"/>
                </a:lnTo>
                <a:lnTo>
                  <a:pt x="637" y="2"/>
                </a:lnTo>
                <a:lnTo>
                  <a:pt x="638" y="9"/>
                </a:lnTo>
                <a:lnTo>
                  <a:pt x="638" y="18"/>
                </a:lnTo>
                <a:lnTo>
                  <a:pt x="636" y="30"/>
                </a:lnTo>
                <a:lnTo>
                  <a:pt x="632" y="44"/>
                </a:lnTo>
                <a:lnTo>
                  <a:pt x="625" y="58"/>
                </a:lnTo>
                <a:lnTo>
                  <a:pt x="614" y="71"/>
                </a:lnTo>
                <a:lnTo>
                  <a:pt x="599" y="82"/>
                </a:lnTo>
                <a:lnTo>
                  <a:pt x="0" y="31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4" name="Freeform 14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03" y="306"/>
              </a:cxn>
              <a:cxn ang="0">
                <a:pos x="204" y="307"/>
              </a:cxn>
              <a:cxn ang="0">
                <a:pos x="207" y="310"/>
              </a:cxn>
              <a:cxn ang="0">
                <a:pos x="210" y="313"/>
              </a:cxn>
              <a:cxn ang="0">
                <a:pos x="216" y="319"/>
              </a:cxn>
              <a:cxn ang="0">
                <a:pos x="223" y="323"/>
              </a:cxn>
              <a:cxn ang="0">
                <a:pos x="231" y="329"/>
              </a:cxn>
              <a:cxn ang="0">
                <a:pos x="241" y="336"/>
              </a:cxn>
              <a:cxn ang="0">
                <a:pos x="252" y="341"/>
              </a:cxn>
              <a:cxn ang="0">
                <a:pos x="264" y="347"/>
              </a:cxn>
              <a:cxn ang="0">
                <a:pos x="278" y="350"/>
              </a:cxn>
              <a:cxn ang="0">
                <a:pos x="295" y="354"/>
              </a:cxn>
              <a:cxn ang="0">
                <a:pos x="311" y="355"/>
              </a:cxn>
              <a:cxn ang="0">
                <a:pos x="329" y="355"/>
              </a:cxn>
              <a:cxn ang="0">
                <a:pos x="348" y="351"/>
              </a:cxn>
              <a:cxn ang="0">
                <a:pos x="369" y="347"/>
              </a:cxn>
              <a:cxn ang="0">
                <a:pos x="391" y="338"/>
              </a:cxn>
              <a:cxn ang="0">
                <a:pos x="390" y="338"/>
              </a:cxn>
              <a:cxn ang="0">
                <a:pos x="386" y="341"/>
              </a:cxn>
              <a:cxn ang="0">
                <a:pos x="379" y="342"/>
              </a:cxn>
              <a:cxn ang="0">
                <a:pos x="371" y="344"/>
              </a:cxn>
              <a:cxn ang="0">
                <a:pos x="362" y="347"/>
              </a:cxn>
              <a:cxn ang="0">
                <a:pos x="350" y="349"/>
              </a:cxn>
              <a:cxn ang="0">
                <a:pos x="337" y="350"/>
              </a:cxn>
              <a:cxn ang="0">
                <a:pos x="324" y="350"/>
              </a:cxn>
              <a:cxn ang="0">
                <a:pos x="310" y="350"/>
              </a:cxn>
              <a:cxn ang="0">
                <a:pos x="295" y="349"/>
              </a:cxn>
              <a:cxn ang="0">
                <a:pos x="278" y="345"/>
              </a:cxn>
              <a:cxn ang="0">
                <a:pos x="262" y="340"/>
              </a:cxn>
              <a:cxn ang="0">
                <a:pos x="247" y="333"/>
              </a:cxn>
              <a:cxn ang="0">
                <a:pos x="232" y="323"/>
              </a:cxn>
              <a:cxn ang="0">
                <a:pos x="217" y="311"/>
              </a:cxn>
              <a:cxn ang="0">
                <a:pos x="203" y="296"/>
              </a:cxn>
              <a:cxn ang="0">
                <a:pos x="0" y="0"/>
              </a:cxn>
            </a:cxnLst>
            <a:rect l="0" t="0" r="r" b="b"/>
            <a:pathLst>
              <a:path w="391" h="355">
                <a:moveTo>
                  <a:pt x="0" y="0"/>
                </a:moveTo>
                <a:lnTo>
                  <a:pt x="203" y="306"/>
                </a:lnTo>
                <a:lnTo>
                  <a:pt x="204" y="307"/>
                </a:lnTo>
                <a:lnTo>
                  <a:pt x="207" y="310"/>
                </a:lnTo>
                <a:lnTo>
                  <a:pt x="210" y="313"/>
                </a:lnTo>
                <a:lnTo>
                  <a:pt x="216" y="319"/>
                </a:lnTo>
                <a:lnTo>
                  <a:pt x="223" y="323"/>
                </a:lnTo>
                <a:lnTo>
                  <a:pt x="231" y="329"/>
                </a:lnTo>
                <a:lnTo>
                  <a:pt x="241" y="336"/>
                </a:lnTo>
                <a:lnTo>
                  <a:pt x="252" y="341"/>
                </a:lnTo>
                <a:lnTo>
                  <a:pt x="264" y="347"/>
                </a:lnTo>
                <a:lnTo>
                  <a:pt x="278" y="350"/>
                </a:lnTo>
                <a:lnTo>
                  <a:pt x="295" y="354"/>
                </a:lnTo>
                <a:lnTo>
                  <a:pt x="311" y="355"/>
                </a:lnTo>
                <a:lnTo>
                  <a:pt x="329" y="355"/>
                </a:lnTo>
                <a:lnTo>
                  <a:pt x="348" y="351"/>
                </a:lnTo>
                <a:lnTo>
                  <a:pt x="369" y="347"/>
                </a:lnTo>
                <a:lnTo>
                  <a:pt x="391" y="338"/>
                </a:lnTo>
                <a:lnTo>
                  <a:pt x="390" y="338"/>
                </a:lnTo>
                <a:lnTo>
                  <a:pt x="386" y="341"/>
                </a:lnTo>
                <a:lnTo>
                  <a:pt x="379" y="342"/>
                </a:lnTo>
                <a:lnTo>
                  <a:pt x="371" y="344"/>
                </a:lnTo>
                <a:lnTo>
                  <a:pt x="362" y="347"/>
                </a:lnTo>
                <a:lnTo>
                  <a:pt x="350" y="349"/>
                </a:lnTo>
                <a:lnTo>
                  <a:pt x="337" y="350"/>
                </a:lnTo>
                <a:lnTo>
                  <a:pt x="324" y="350"/>
                </a:lnTo>
                <a:lnTo>
                  <a:pt x="310" y="350"/>
                </a:lnTo>
                <a:lnTo>
                  <a:pt x="295" y="349"/>
                </a:lnTo>
                <a:lnTo>
                  <a:pt x="278" y="345"/>
                </a:lnTo>
                <a:lnTo>
                  <a:pt x="262" y="340"/>
                </a:lnTo>
                <a:lnTo>
                  <a:pt x="247" y="333"/>
                </a:lnTo>
                <a:lnTo>
                  <a:pt x="232" y="323"/>
                </a:lnTo>
                <a:lnTo>
                  <a:pt x="217" y="311"/>
                </a:lnTo>
                <a:lnTo>
                  <a:pt x="203" y="296"/>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5" name="Freeform 14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16" y="119"/>
              </a:cxn>
              <a:cxn ang="0">
                <a:pos x="117" y="120"/>
              </a:cxn>
              <a:cxn ang="0">
                <a:pos x="118" y="123"/>
              </a:cxn>
              <a:cxn ang="0">
                <a:pos x="123" y="127"/>
              </a:cxn>
              <a:cxn ang="0">
                <a:pos x="128" y="132"/>
              </a:cxn>
              <a:cxn ang="0">
                <a:pos x="135" y="138"/>
              </a:cxn>
              <a:cxn ang="0">
                <a:pos x="143" y="145"/>
              </a:cxn>
              <a:cxn ang="0">
                <a:pos x="152" y="150"/>
              </a:cxn>
              <a:cxn ang="0">
                <a:pos x="162" y="156"/>
              </a:cxn>
              <a:cxn ang="0">
                <a:pos x="175" y="162"/>
              </a:cxn>
              <a:cxn ang="0">
                <a:pos x="189" y="167"/>
              </a:cxn>
              <a:cxn ang="0">
                <a:pos x="204" y="169"/>
              </a:cxn>
              <a:cxn ang="0">
                <a:pos x="221" y="170"/>
              </a:cxn>
              <a:cxn ang="0">
                <a:pos x="240" y="170"/>
              </a:cxn>
              <a:cxn ang="0">
                <a:pos x="260" y="167"/>
              </a:cxn>
              <a:cxn ang="0">
                <a:pos x="281" y="161"/>
              </a:cxn>
              <a:cxn ang="0">
                <a:pos x="304" y="152"/>
              </a:cxn>
              <a:cxn ang="0">
                <a:pos x="303" y="152"/>
              </a:cxn>
              <a:cxn ang="0">
                <a:pos x="299" y="154"/>
              </a:cxn>
              <a:cxn ang="0">
                <a:pos x="292" y="155"/>
              </a:cxn>
              <a:cxn ang="0">
                <a:pos x="284" y="157"/>
              </a:cxn>
              <a:cxn ang="0">
                <a:pos x="275" y="160"/>
              </a:cxn>
              <a:cxn ang="0">
                <a:pos x="263" y="162"/>
              </a:cxn>
              <a:cxn ang="0">
                <a:pos x="250" y="163"/>
              </a:cxn>
              <a:cxn ang="0">
                <a:pos x="237" y="163"/>
              </a:cxn>
              <a:cxn ang="0">
                <a:pos x="223" y="163"/>
              </a:cxn>
              <a:cxn ang="0">
                <a:pos x="208" y="161"/>
              </a:cxn>
              <a:cxn ang="0">
                <a:pos x="191" y="157"/>
              </a:cxn>
              <a:cxn ang="0">
                <a:pos x="175" y="153"/>
              </a:cxn>
              <a:cxn ang="0">
                <a:pos x="160" y="145"/>
              </a:cxn>
              <a:cxn ang="0">
                <a:pos x="145" y="135"/>
              </a:cxn>
              <a:cxn ang="0">
                <a:pos x="130" y="123"/>
              </a:cxn>
              <a:cxn ang="0">
                <a:pos x="116" y="107"/>
              </a:cxn>
              <a:cxn ang="0">
                <a:pos x="0" y="0"/>
              </a:cxn>
            </a:cxnLst>
            <a:rect l="0" t="0" r="r" b="b"/>
            <a:pathLst>
              <a:path w="304" h="170">
                <a:moveTo>
                  <a:pt x="0" y="0"/>
                </a:moveTo>
                <a:lnTo>
                  <a:pt x="116" y="119"/>
                </a:lnTo>
                <a:lnTo>
                  <a:pt x="117" y="120"/>
                </a:lnTo>
                <a:lnTo>
                  <a:pt x="118" y="123"/>
                </a:lnTo>
                <a:lnTo>
                  <a:pt x="123" y="127"/>
                </a:lnTo>
                <a:lnTo>
                  <a:pt x="128" y="132"/>
                </a:lnTo>
                <a:lnTo>
                  <a:pt x="135" y="138"/>
                </a:lnTo>
                <a:lnTo>
                  <a:pt x="143" y="145"/>
                </a:lnTo>
                <a:lnTo>
                  <a:pt x="152" y="150"/>
                </a:lnTo>
                <a:lnTo>
                  <a:pt x="162" y="156"/>
                </a:lnTo>
                <a:lnTo>
                  <a:pt x="175" y="162"/>
                </a:lnTo>
                <a:lnTo>
                  <a:pt x="189" y="167"/>
                </a:lnTo>
                <a:lnTo>
                  <a:pt x="204" y="169"/>
                </a:lnTo>
                <a:lnTo>
                  <a:pt x="221" y="170"/>
                </a:lnTo>
                <a:lnTo>
                  <a:pt x="240" y="170"/>
                </a:lnTo>
                <a:lnTo>
                  <a:pt x="260" y="167"/>
                </a:lnTo>
                <a:lnTo>
                  <a:pt x="281" y="161"/>
                </a:lnTo>
                <a:lnTo>
                  <a:pt x="304" y="152"/>
                </a:lnTo>
                <a:lnTo>
                  <a:pt x="303" y="152"/>
                </a:lnTo>
                <a:lnTo>
                  <a:pt x="299" y="154"/>
                </a:lnTo>
                <a:lnTo>
                  <a:pt x="292" y="155"/>
                </a:lnTo>
                <a:lnTo>
                  <a:pt x="284" y="157"/>
                </a:lnTo>
                <a:lnTo>
                  <a:pt x="275" y="160"/>
                </a:lnTo>
                <a:lnTo>
                  <a:pt x="263" y="162"/>
                </a:lnTo>
                <a:lnTo>
                  <a:pt x="250" y="163"/>
                </a:lnTo>
                <a:lnTo>
                  <a:pt x="237" y="163"/>
                </a:lnTo>
                <a:lnTo>
                  <a:pt x="223" y="163"/>
                </a:lnTo>
                <a:lnTo>
                  <a:pt x="208" y="161"/>
                </a:lnTo>
                <a:lnTo>
                  <a:pt x="191" y="157"/>
                </a:lnTo>
                <a:lnTo>
                  <a:pt x="175" y="153"/>
                </a:lnTo>
                <a:lnTo>
                  <a:pt x="160" y="145"/>
                </a:lnTo>
                <a:lnTo>
                  <a:pt x="145" y="135"/>
                </a:lnTo>
                <a:lnTo>
                  <a:pt x="130" y="123"/>
                </a:lnTo>
                <a:lnTo>
                  <a:pt x="116" y="107"/>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6" name="Freeform 14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
              </a:cxn>
              <a:cxn ang="0">
                <a:pos x="163" y="170"/>
              </a:cxn>
              <a:cxn ang="0">
                <a:pos x="158" y="154"/>
              </a:cxn>
              <a:cxn ang="0">
                <a:pos x="3" y="0"/>
              </a:cxn>
              <a:cxn ang="0">
                <a:pos x="0" y="2"/>
              </a:cxn>
            </a:cxnLst>
            <a:rect l="0" t="0" r="r" b="b"/>
            <a:pathLst>
              <a:path w="163" h="170">
                <a:moveTo>
                  <a:pt x="0" y="2"/>
                </a:moveTo>
                <a:lnTo>
                  <a:pt x="163" y="170"/>
                </a:lnTo>
                <a:lnTo>
                  <a:pt x="158" y="154"/>
                </a:lnTo>
                <a:lnTo>
                  <a:pt x="3" y="0"/>
                </a:lnTo>
                <a:lnTo>
                  <a:pt x="0" y="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7" name="Freeform 14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111"/>
              </a:cxn>
              <a:cxn ang="0">
                <a:pos x="89" y="77"/>
              </a:cxn>
              <a:cxn ang="0">
                <a:pos x="91" y="76"/>
              </a:cxn>
              <a:cxn ang="0">
                <a:pos x="96" y="72"/>
              </a:cxn>
              <a:cxn ang="0">
                <a:pos x="102" y="66"/>
              </a:cxn>
              <a:cxn ang="0">
                <a:pos x="108" y="57"/>
              </a:cxn>
              <a:cxn ang="0">
                <a:pos x="111" y="47"/>
              </a:cxn>
              <a:cxn ang="0">
                <a:pos x="112" y="34"/>
              </a:cxn>
              <a:cxn ang="0">
                <a:pos x="110" y="18"/>
              </a:cxn>
              <a:cxn ang="0">
                <a:pos x="101" y="0"/>
              </a:cxn>
              <a:cxn ang="0">
                <a:pos x="102" y="3"/>
              </a:cxn>
              <a:cxn ang="0">
                <a:pos x="103" y="7"/>
              </a:cxn>
              <a:cxn ang="0">
                <a:pos x="104" y="15"/>
              </a:cxn>
              <a:cxn ang="0">
                <a:pos x="104" y="25"/>
              </a:cxn>
              <a:cxn ang="0">
                <a:pos x="102" y="36"/>
              </a:cxn>
              <a:cxn ang="0">
                <a:pos x="97" y="49"/>
              </a:cxn>
              <a:cxn ang="0">
                <a:pos x="90" y="62"/>
              </a:cxn>
              <a:cxn ang="0">
                <a:pos x="77" y="74"/>
              </a:cxn>
              <a:cxn ang="0">
                <a:pos x="0" y="111"/>
              </a:cxn>
            </a:cxnLst>
            <a:rect l="0" t="0" r="r" b="b"/>
            <a:pathLst>
              <a:path w="112" h="111">
                <a:moveTo>
                  <a:pt x="0" y="111"/>
                </a:moveTo>
                <a:lnTo>
                  <a:pt x="89" y="77"/>
                </a:lnTo>
                <a:lnTo>
                  <a:pt x="91" y="76"/>
                </a:lnTo>
                <a:lnTo>
                  <a:pt x="96" y="72"/>
                </a:lnTo>
                <a:lnTo>
                  <a:pt x="102" y="66"/>
                </a:lnTo>
                <a:lnTo>
                  <a:pt x="108" y="57"/>
                </a:lnTo>
                <a:lnTo>
                  <a:pt x="111" y="47"/>
                </a:lnTo>
                <a:lnTo>
                  <a:pt x="112" y="34"/>
                </a:lnTo>
                <a:lnTo>
                  <a:pt x="110" y="18"/>
                </a:lnTo>
                <a:lnTo>
                  <a:pt x="101" y="0"/>
                </a:lnTo>
                <a:lnTo>
                  <a:pt x="102" y="3"/>
                </a:lnTo>
                <a:lnTo>
                  <a:pt x="103" y="7"/>
                </a:lnTo>
                <a:lnTo>
                  <a:pt x="104" y="15"/>
                </a:lnTo>
                <a:lnTo>
                  <a:pt x="104" y="25"/>
                </a:lnTo>
                <a:lnTo>
                  <a:pt x="102" y="36"/>
                </a:lnTo>
                <a:lnTo>
                  <a:pt x="97" y="49"/>
                </a:lnTo>
                <a:lnTo>
                  <a:pt x="90" y="62"/>
                </a:lnTo>
                <a:lnTo>
                  <a:pt x="77" y="74"/>
                </a:lnTo>
                <a:lnTo>
                  <a:pt x="0" y="11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8" name="Freeform 14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9" y="71"/>
              </a:cxn>
              <a:cxn ang="0">
                <a:pos x="15" y="69"/>
              </a:cxn>
              <a:cxn ang="0">
                <a:pos x="6" y="59"/>
              </a:cxn>
              <a:cxn ang="0">
                <a:pos x="0" y="39"/>
              </a:cxn>
              <a:cxn ang="0">
                <a:pos x="0" y="0"/>
              </a:cxn>
              <a:cxn ang="0">
                <a:pos x="2" y="10"/>
              </a:cxn>
              <a:cxn ang="0">
                <a:pos x="5" y="32"/>
              </a:cxn>
              <a:cxn ang="0">
                <a:pos x="11" y="56"/>
              </a:cxn>
              <a:cxn ang="0">
                <a:pos x="19" y="71"/>
              </a:cxn>
            </a:cxnLst>
            <a:rect l="0" t="0" r="r" b="b"/>
            <a:pathLst>
              <a:path w="19" h="71">
                <a:moveTo>
                  <a:pt x="19" y="71"/>
                </a:moveTo>
                <a:lnTo>
                  <a:pt x="15" y="69"/>
                </a:lnTo>
                <a:lnTo>
                  <a:pt x="6" y="59"/>
                </a:lnTo>
                <a:lnTo>
                  <a:pt x="0" y="39"/>
                </a:lnTo>
                <a:lnTo>
                  <a:pt x="0" y="0"/>
                </a:lnTo>
                <a:lnTo>
                  <a:pt x="2" y="10"/>
                </a:lnTo>
                <a:lnTo>
                  <a:pt x="5" y="32"/>
                </a:lnTo>
                <a:lnTo>
                  <a:pt x="11" y="56"/>
                </a:lnTo>
                <a:lnTo>
                  <a:pt x="19" y="7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49" name="Freeform 14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6"/>
              </a:cxn>
              <a:cxn ang="0">
                <a:pos x="2" y="4"/>
              </a:cxn>
              <a:cxn ang="0">
                <a:pos x="9" y="2"/>
              </a:cxn>
              <a:cxn ang="0">
                <a:pos x="18" y="0"/>
              </a:cxn>
              <a:cxn ang="0">
                <a:pos x="27" y="1"/>
              </a:cxn>
              <a:cxn ang="0">
                <a:pos x="37" y="4"/>
              </a:cxn>
              <a:cxn ang="0">
                <a:pos x="44" y="14"/>
              </a:cxn>
              <a:cxn ang="0">
                <a:pos x="46" y="30"/>
              </a:cxn>
              <a:cxn ang="0">
                <a:pos x="44" y="55"/>
              </a:cxn>
              <a:cxn ang="0">
                <a:pos x="44" y="53"/>
              </a:cxn>
              <a:cxn ang="0">
                <a:pos x="44" y="46"/>
              </a:cxn>
              <a:cxn ang="0">
                <a:pos x="42" y="37"/>
              </a:cxn>
              <a:cxn ang="0">
                <a:pos x="39" y="26"/>
              </a:cxn>
              <a:cxn ang="0">
                <a:pos x="34" y="17"/>
              </a:cxn>
              <a:cxn ang="0">
                <a:pos x="26" y="9"/>
              </a:cxn>
              <a:cxn ang="0">
                <a:pos x="15" y="4"/>
              </a:cxn>
              <a:cxn ang="0">
                <a:pos x="0" y="6"/>
              </a:cxn>
            </a:cxnLst>
            <a:rect l="0" t="0" r="r" b="b"/>
            <a:pathLst>
              <a:path w="46" h="55">
                <a:moveTo>
                  <a:pt x="0" y="6"/>
                </a:moveTo>
                <a:lnTo>
                  <a:pt x="2" y="4"/>
                </a:lnTo>
                <a:lnTo>
                  <a:pt x="9" y="2"/>
                </a:lnTo>
                <a:lnTo>
                  <a:pt x="18" y="0"/>
                </a:lnTo>
                <a:lnTo>
                  <a:pt x="27" y="1"/>
                </a:lnTo>
                <a:lnTo>
                  <a:pt x="37" y="4"/>
                </a:lnTo>
                <a:lnTo>
                  <a:pt x="44" y="14"/>
                </a:lnTo>
                <a:lnTo>
                  <a:pt x="46" y="30"/>
                </a:lnTo>
                <a:lnTo>
                  <a:pt x="44" y="55"/>
                </a:lnTo>
                <a:lnTo>
                  <a:pt x="44" y="53"/>
                </a:lnTo>
                <a:lnTo>
                  <a:pt x="44" y="46"/>
                </a:lnTo>
                <a:lnTo>
                  <a:pt x="42" y="37"/>
                </a:lnTo>
                <a:lnTo>
                  <a:pt x="39" y="26"/>
                </a:lnTo>
                <a:lnTo>
                  <a:pt x="34" y="17"/>
                </a:lnTo>
                <a:lnTo>
                  <a:pt x="26" y="9"/>
                </a:lnTo>
                <a:lnTo>
                  <a:pt x="15" y="4"/>
                </a:lnTo>
                <a:lnTo>
                  <a:pt x="0" y="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0" name="Freeform 14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4" y="4"/>
              </a:cxn>
              <a:cxn ang="0">
                <a:pos x="1" y="14"/>
              </a:cxn>
              <a:cxn ang="0">
                <a:pos x="0" y="28"/>
              </a:cxn>
              <a:cxn ang="0">
                <a:pos x="0" y="42"/>
              </a:cxn>
              <a:cxn ang="0">
                <a:pos x="4" y="55"/>
              </a:cxn>
              <a:cxn ang="0">
                <a:pos x="13" y="64"/>
              </a:cxn>
              <a:cxn ang="0">
                <a:pos x="28" y="66"/>
              </a:cxn>
              <a:cxn ang="0">
                <a:pos x="50" y="59"/>
              </a:cxn>
              <a:cxn ang="0">
                <a:pos x="48" y="59"/>
              </a:cxn>
              <a:cxn ang="0">
                <a:pos x="41" y="60"/>
              </a:cxn>
              <a:cxn ang="0">
                <a:pos x="33" y="60"/>
              </a:cxn>
              <a:cxn ang="0">
                <a:pos x="22" y="57"/>
              </a:cxn>
              <a:cxn ang="0">
                <a:pos x="14" y="51"/>
              </a:cxn>
              <a:cxn ang="0">
                <a:pos x="6" y="41"/>
              </a:cxn>
              <a:cxn ang="0">
                <a:pos x="4" y="24"/>
              </a:cxn>
              <a:cxn ang="0">
                <a:pos x="5" y="0"/>
              </a:cxn>
            </a:cxnLst>
            <a:rect l="0" t="0" r="r" b="b"/>
            <a:pathLst>
              <a:path w="50" h="66">
                <a:moveTo>
                  <a:pt x="5" y="0"/>
                </a:moveTo>
                <a:lnTo>
                  <a:pt x="4" y="4"/>
                </a:lnTo>
                <a:lnTo>
                  <a:pt x="1" y="14"/>
                </a:lnTo>
                <a:lnTo>
                  <a:pt x="0" y="28"/>
                </a:lnTo>
                <a:lnTo>
                  <a:pt x="0" y="42"/>
                </a:lnTo>
                <a:lnTo>
                  <a:pt x="4" y="55"/>
                </a:lnTo>
                <a:lnTo>
                  <a:pt x="13" y="64"/>
                </a:lnTo>
                <a:lnTo>
                  <a:pt x="28" y="66"/>
                </a:lnTo>
                <a:lnTo>
                  <a:pt x="50" y="59"/>
                </a:lnTo>
                <a:lnTo>
                  <a:pt x="48" y="59"/>
                </a:lnTo>
                <a:lnTo>
                  <a:pt x="41" y="60"/>
                </a:lnTo>
                <a:lnTo>
                  <a:pt x="33" y="60"/>
                </a:lnTo>
                <a:lnTo>
                  <a:pt x="22" y="57"/>
                </a:lnTo>
                <a:lnTo>
                  <a:pt x="14" y="51"/>
                </a:lnTo>
                <a:lnTo>
                  <a:pt x="6" y="41"/>
                </a:lnTo>
                <a:lnTo>
                  <a:pt x="4" y="24"/>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1" name="Freeform 15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4" y="0"/>
              </a:cxn>
              <a:cxn ang="0">
                <a:pos x="33" y="0"/>
              </a:cxn>
              <a:cxn ang="0">
                <a:pos x="28" y="2"/>
              </a:cxn>
              <a:cxn ang="0">
                <a:pos x="21" y="5"/>
              </a:cxn>
              <a:cxn ang="0">
                <a:pos x="14" y="12"/>
              </a:cxn>
              <a:cxn ang="0">
                <a:pos x="8" y="22"/>
              </a:cxn>
              <a:cxn ang="0">
                <a:pos x="3" y="38"/>
              </a:cxn>
              <a:cxn ang="0">
                <a:pos x="0" y="57"/>
              </a:cxn>
              <a:cxn ang="0">
                <a:pos x="0" y="85"/>
              </a:cxn>
              <a:cxn ang="0">
                <a:pos x="2" y="73"/>
              </a:cxn>
              <a:cxn ang="0">
                <a:pos x="6" y="47"/>
              </a:cxn>
              <a:cxn ang="0">
                <a:pos x="17" y="18"/>
              </a:cxn>
              <a:cxn ang="0">
                <a:pos x="34" y="0"/>
              </a:cxn>
            </a:cxnLst>
            <a:rect l="0" t="0" r="r" b="b"/>
            <a:pathLst>
              <a:path w="34" h="85">
                <a:moveTo>
                  <a:pt x="34" y="0"/>
                </a:moveTo>
                <a:lnTo>
                  <a:pt x="33" y="0"/>
                </a:lnTo>
                <a:lnTo>
                  <a:pt x="28" y="2"/>
                </a:lnTo>
                <a:lnTo>
                  <a:pt x="21" y="5"/>
                </a:lnTo>
                <a:lnTo>
                  <a:pt x="14" y="12"/>
                </a:lnTo>
                <a:lnTo>
                  <a:pt x="8" y="22"/>
                </a:lnTo>
                <a:lnTo>
                  <a:pt x="3" y="38"/>
                </a:lnTo>
                <a:lnTo>
                  <a:pt x="0" y="57"/>
                </a:lnTo>
                <a:lnTo>
                  <a:pt x="0" y="85"/>
                </a:lnTo>
                <a:lnTo>
                  <a:pt x="2" y="73"/>
                </a:lnTo>
                <a:lnTo>
                  <a:pt x="6" y="47"/>
                </a:lnTo>
                <a:lnTo>
                  <a:pt x="17" y="18"/>
                </a:lnTo>
                <a:lnTo>
                  <a:pt x="34"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2" name="Freeform 15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9" y="0"/>
              </a:cxn>
              <a:cxn ang="0">
                <a:pos x="31" y="4"/>
              </a:cxn>
              <a:cxn ang="0">
                <a:pos x="33" y="12"/>
              </a:cxn>
              <a:cxn ang="0">
                <a:pos x="35" y="25"/>
              </a:cxn>
              <a:cxn ang="0">
                <a:pos x="36" y="38"/>
              </a:cxn>
              <a:cxn ang="0">
                <a:pos x="34" y="53"/>
              </a:cxn>
              <a:cxn ang="0">
                <a:pos x="28" y="66"/>
              </a:cxn>
              <a:cxn ang="0">
                <a:pos x="18" y="77"/>
              </a:cxn>
              <a:cxn ang="0">
                <a:pos x="0" y="81"/>
              </a:cxn>
              <a:cxn ang="0">
                <a:pos x="2" y="80"/>
              </a:cxn>
              <a:cxn ang="0">
                <a:pos x="6" y="78"/>
              </a:cxn>
              <a:cxn ang="0">
                <a:pos x="12" y="72"/>
              </a:cxn>
              <a:cxn ang="0">
                <a:pos x="18" y="65"/>
              </a:cxn>
              <a:cxn ang="0">
                <a:pos x="24" y="53"/>
              </a:cxn>
              <a:cxn ang="0">
                <a:pos x="28" y="40"/>
              </a:cxn>
              <a:cxn ang="0">
                <a:pos x="31" y="22"/>
              </a:cxn>
              <a:cxn ang="0">
                <a:pos x="29" y="0"/>
              </a:cxn>
            </a:cxnLst>
            <a:rect l="0" t="0" r="r" b="b"/>
            <a:pathLst>
              <a:path w="36" h="81">
                <a:moveTo>
                  <a:pt x="29" y="0"/>
                </a:moveTo>
                <a:lnTo>
                  <a:pt x="31" y="4"/>
                </a:lnTo>
                <a:lnTo>
                  <a:pt x="33" y="12"/>
                </a:lnTo>
                <a:lnTo>
                  <a:pt x="35" y="25"/>
                </a:lnTo>
                <a:lnTo>
                  <a:pt x="36" y="38"/>
                </a:lnTo>
                <a:lnTo>
                  <a:pt x="34" y="53"/>
                </a:lnTo>
                <a:lnTo>
                  <a:pt x="28" y="66"/>
                </a:lnTo>
                <a:lnTo>
                  <a:pt x="18" y="77"/>
                </a:lnTo>
                <a:lnTo>
                  <a:pt x="0" y="81"/>
                </a:lnTo>
                <a:lnTo>
                  <a:pt x="2" y="80"/>
                </a:lnTo>
                <a:lnTo>
                  <a:pt x="6" y="78"/>
                </a:lnTo>
                <a:lnTo>
                  <a:pt x="12" y="72"/>
                </a:lnTo>
                <a:lnTo>
                  <a:pt x="18" y="65"/>
                </a:lnTo>
                <a:lnTo>
                  <a:pt x="24" y="53"/>
                </a:lnTo>
                <a:lnTo>
                  <a:pt x="28" y="40"/>
                </a:lnTo>
                <a:lnTo>
                  <a:pt x="31" y="22"/>
                </a:lnTo>
                <a:lnTo>
                  <a:pt x="29"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3" name="Freeform 15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0"/>
              </a:cxn>
              <a:cxn ang="0">
                <a:pos x="0" y="0"/>
              </a:cxn>
            </a:cxnLst>
            <a:rect l="0" t="0" r="r" b="b"/>
            <a:pathLst>
              <a:path>
                <a:moveTo>
                  <a:pt x="0" y="0"/>
                </a:moveTo>
                <a:lnTo>
                  <a:pt x="0" y="0"/>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4" name="Freeform 15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4"/>
              </a:cxn>
              <a:cxn ang="0">
                <a:pos x="251" y="50"/>
              </a:cxn>
              <a:cxn ang="0">
                <a:pos x="256" y="48"/>
              </a:cxn>
              <a:cxn ang="0">
                <a:pos x="266" y="42"/>
              </a:cxn>
              <a:cxn ang="0">
                <a:pos x="284" y="34"/>
              </a:cxn>
              <a:cxn ang="0">
                <a:pos x="303" y="25"/>
              </a:cxn>
              <a:cxn ang="0">
                <a:pos x="325" y="15"/>
              </a:cxn>
              <a:cxn ang="0">
                <a:pos x="348" y="6"/>
              </a:cxn>
              <a:cxn ang="0">
                <a:pos x="369" y="2"/>
              </a:cxn>
              <a:cxn ang="0">
                <a:pos x="388" y="0"/>
              </a:cxn>
              <a:cxn ang="0">
                <a:pos x="386" y="1"/>
              </a:cxn>
              <a:cxn ang="0">
                <a:pos x="377" y="3"/>
              </a:cxn>
              <a:cxn ang="0">
                <a:pos x="366" y="6"/>
              </a:cxn>
              <a:cxn ang="0">
                <a:pos x="351" y="12"/>
              </a:cxn>
              <a:cxn ang="0">
                <a:pos x="331" y="20"/>
              </a:cxn>
              <a:cxn ang="0">
                <a:pos x="309" y="31"/>
              </a:cxn>
              <a:cxn ang="0">
                <a:pos x="285" y="42"/>
              </a:cxn>
              <a:cxn ang="0">
                <a:pos x="257" y="56"/>
              </a:cxn>
              <a:cxn ang="0">
                <a:pos x="0" y="214"/>
              </a:cxn>
            </a:cxnLst>
            <a:rect l="0" t="0" r="r" b="b"/>
            <a:pathLst>
              <a:path w="388" h="214">
                <a:moveTo>
                  <a:pt x="0" y="214"/>
                </a:moveTo>
                <a:lnTo>
                  <a:pt x="251" y="50"/>
                </a:lnTo>
                <a:lnTo>
                  <a:pt x="256" y="48"/>
                </a:lnTo>
                <a:lnTo>
                  <a:pt x="266" y="42"/>
                </a:lnTo>
                <a:lnTo>
                  <a:pt x="284" y="34"/>
                </a:lnTo>
                <a:lnTo>
                  <a:pt x="303" y="25"/>
                </a:lnTo>
                <a:lnTo>
                  <a:pt x="325" y="15"/>
                </a:lnTo>
                <a:lnTo>
                  <a:pt x="348" y="6"/>
                </a:lnTo>
                <a:lnTo>
                  <a:pt x="369" y="2"/>
                </a:lnTo>
                <a:lnTo>
                  <a:pt x="388" y="0"/>
                </a:lnTo>
                <a:lnTo>
                  <a:pt x="386" y="1"/>
                </a:lnTo>
                <a:lnTo>
                  <a:pt x="377" y="3"/>
                </a:lnTo>
                <a:lnTo>
                  <a:pt x="366" y="6"/>
                </a:lnTo>
                <a:lnTo>
                  <a:pt x="351" y="12"/>
                </a:lnTo>
                <a:lnTo>
                  <a:pt x="331" y="20"/>
                </a:lnTo>
                <a:lnTo>
                  <a:pt x="309" y="31"/>
                </a:lnTo>
                <a:lnTo>
                  <a:pt x="285" y="42"/>
                </a:lnTo>
                <a:lnTo>
                  <a:pt x="257" y="56"/>
                </a:lnTo>
                <a:lnTo>
                  <a:pt x="0" y="2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5" name="Freeform 15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26" y="0"/>
              </a:cxn>
              <a:cxn ang="0">
                <a:pos x="225" y="0"/>
              </a:cxn>
              <a:cxn ang="0">
                <a:pos x="219" y="1"/>
              </a:cxn>
              <a:cxn ang="0">
                <a:pos x="212" y="4"/>
              </a:cxn>
              <a:cxn ang="0">
                <a:pos x="202" y="8"/>
              </a:cxn>
              <a:cxn ang="0">
                <a:pos x="189" y="13"/>
              </a:cxn>
              <a:cxn ang="0">
                <a:pos x="174" y="20"/>
              </a:cxn>
              <a:cxn ang="0">
                <a:pos x="159" y="28"/>
              </a:cxn>
              <a:cxn ang="0">
                <a:pos x="141" y="39"/>
              </a:cxn>
              <a:cxn ang="0">
                <a:pos x="123" y="52"/>
              </a:cxn>
              <a:cxn ang="0">
                <a:pos x="104" y="67"/>
              </a:cxn>
              <a:cxn ang="0">
                <a:pos x="86" y="85"/>
              </a:cxn>
              <a:cxn ang="0">
                <a:pos x="67" y="106"/>
              </a:cxn>
              <a:cxn ang="0">
                <a:pos x="49" y="130"/>
              </a:cxn>
              <a:cxn ang="0">
                <a:pos x="31" y="157"/>
              </a:cxn>
              <a:cxn ang="0">
                <a:pos x="15" y="187"/>
              </a:cxn>
              <a:cxn ang="0">
                <a:pos x="0" y="220"/>
              </a:cxn>
              <a:cxn ang="0">
                <a:pos x="1" y="218"/>
              </a:cxn>
              <a:cxn ang="0">
                <a:pos x="4" y="213"/>
              </a:cxn>
              <a:cxn ang="0">
                <a:pos x="9" y="204"/>
              </a:cxn>
              <a:cxn ang="0">
                <a:pos x="15" y="193"/>
              </a:cxn>
              <a:cxn ang="0">
                <a:pos x="24" y="180"/>
              </a:cxn>
              <a:cxn ang="0">
                <a:pos x="35" y="164"/>
              </a:cxn>
              <a:cxn ang="0">
                <a:pos x="46" y="147"/>
              </a:cxn>
              <a:cxn ang="0">
                <a:pos x="60" y="129"/>
              </a:cxn>
              <a:cxn ang="0">
                <a:pos x="75" y="110"/>
              </a:cxn>
              <a:cxn ang="0">
                <a:pos x="93" y="92"/>
              </a:cxn>
              <a:cxn ang="0">
                <a:pos x="111" y="73"/>
              </a:cxn>
              <a:cxn ang="0">
                <a:pos x="131" y="56"/>
              </a:cxn>
              <a:cxn ang="0">
                <a:pos x="153" y="40"/>
              </a:cxn>
              <a:cxn ang="0">
                <a:pos x="176" y="25"/>
              </a:cxn>
              <a:cxn ang="0">
                <a:pos x="201" y="11"/>
              </a:cxn>
              <a:cxn ang="0">
                <a:pos x="226" y="0"/>
              </a:cxn>
            </a:cxnLst>
            <a:rect l="0" t="0" r="r" b="b"/>
            <a:pathLst>
              <a:path w="226" h="220">
                <a:moveTo>
                  <a:pt x="226" y="0"/>
                </a:moveTo>
                <a:lnTo>
                  <a:pt x="225" y="0"/>
                </a:lnTo>
                <a:lnTo>
                  <a:pt x="219" y="1"/>
                </a:lnTo>
                <a:lnTo>
                  <a:pt x="212" y="4"/>
                </a:lnTo>
                <a:lnTo>
                  <a:pt x="202" y="8"/>
                </a:lnTo>
                <a:lnTo>
                  <a:pt x="189" y="13"/>
                </a:lnTo>
                <a:lnTo>
                  <a:pt x="174" y="20"/>
                </a:lnTo>
                <a:lnTo>
                  <a:pt x="159" y="28"/>
                </a:lnTo>
                <a:lnTo>
                  <a:pt x="141" y="39"/>
                </a:lnTo>
                <a:lnTo>
                  <a:pt x="123" y="52"/>
                </a:lnTo>
                <a:lnTo>
                  <a:pt x="104" y="67"/>
                </a:lnTo>
                <a:lnTo>
                  <a:pt x="86" y="85"/>
                </a:lnTo>
                <a:lnTo>
                  <a:pt x="67" y="106"/>
                </a:lnTo>
                <a:lnTo>
                  <a:pt x="49" y="130"/>
                </a:lnTo>
                <a:lnTo>
                  <a:pt x="31" y="157"/>
                </a:lnTo>
                <a:lnTo>
                  <a:pt x="15" y="187"/>
                </a:lnTo>
                <a:lnTo>
                  <a:pt x="0" y="220"/>
                </a:lnTo>
                <a:lnTo>
                  <a:pt x="1" y="218"/>
                </a:lnTo>
                <a:lnTo>
                  <a:pt x="4" y="213"/>
                </a:lnTo>
                <a:lnTo>
                  <a:pt x="9" y="204"/>
                </a:lnTo>
                <a:lnTo>
                  <a:pt x="15" y="193"/>
                </a:lnTo>
                <a:lnTo>
                  <a:pt x="24" y="180"/>
                </a:lnTo>
                <a:lnTo>
                  <a:pt x="35" y="164"/>
                </a:lnTo>
                <a:lnTo>
                  <a:pt x="46" y="147"/>
                </a:lnTo>
                <a:lnTo>
                  <a:pt x="60" y="129"/>
                </a:lnTo>
                <a:lnTo>
                  <a:pt x="75" y="110"/>
                </a:lnTo>
                <a:lnTo>
                  <a:pt x="93" y="92"/>
                </a:lnTo>
                <a:lnTo>
                  <a:pt x="111" y="73"/>
                </a:lnTo>
                <a:lnTo>
                  <a:pt x="131" y="56"/>
                </a:lnTo>
                <a:lnTo>
                  <a:pt x="153" y="40"/>
                </a:lnTo>
                <a:lnTo>
                  <a:pt x="176" y="25"/>
                </a:lnTo>
                <a:lnTo>
                  <a:pt x="201" y="11"/>
                </a:lnTo>
                <a:lnTo>
                  <a:pt x="22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6" name="Freeform 15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223"/>
              </a:cxn>
              <a:cxn ang="0">
                <a:pos x="0" y="224"/>
              </a:cxn>
              <a:cxn ang="0">
                <a:pos x="1" y="228"/>
              </a:cxn>
              <a:cxn ang="0">
                <a:pos x="2" y="235"/>
              </a:cxn>
              <a:cxn ang="0">
                <a:pos x="7" y="242"/>
              </a:cxn>
              <a:cxn ang="0">
                <a:pos x="15" y="249"/>
              </a:cxn>
              <a:cxn ang="0">
                <a:pos x="28" y="256"/>
              </a:cxn>
              <a:cxn ang="0">
                <a:pos x="45" y="261"/>
              </a:cxn>
              <a:cxn ang="0">
                <a:pos x="69" y="263"/>
              </a:cxn>
              <a:cxn ang="0">
                <a:pos x="72" y="263"/>
              </a:cxn>
              <a:cxn ang="0">
                <a:pos x="76" y="261"/>
              </a:cxn>
              <a:cxn ang="0">
                <a:pos x="84" y="259"/>
              </a:cxn>
              <a:cxn ang="0">
                <a:pos x="94" y="254"/>
              </a:cxn>
              <a:cxn ang="0">
                <a:pos x="103" y="248"/>
              </a:cxn>
              <a:cxn ang="0">
                <a:pos x="112" y="240"/>
              </a:cxn>
              <a:cxn ang="0">
                <a:pos x="120" y="230"/>
              </a:cxn>
              <a:cxn ang="0">
                <a:pos x="125" y="218"/>
              </a:cxn>
              <a:cxn ang="0">
                <a:pos x="125" y="7"/>
              </a:cxn>
              <a:cxn ang="0">
                <a:pos x="121" y="10"/>
              </a:cxn>
              <a:cxn ang="0">
                <a:pos x="113" y="16"/>
              </a:cxn>
              <a:cxn ang="0">
                <a:pos x="99" y="23"/>
              </a:cxn>
              <a:cxn ang="0">
                <a:pos x="83" y="30"/>
              </a:cxn>
              <a:cxn ang="0">
                <a:pos x="63" y="34"/>
              </a:cxn>
              <a:cxn ang="0">
                <a:pos x="43" y="32"/>
              </a:cxn>
              <a:cxn ang="0">
                <a:pos x="21" y="21"/>
              </a:cxn>
              <a:cxn ang="0">
                <a:pos x="0" y="0"/>
              </a:cxn>
            </a:cxnLst>
            <a:rect l="0" t="0" r="r" b="b"/>
            <a:pathLst>
              <a:path w="125" h="263">
                <a:moveTo>
                  <a:pt x="0" y="0"/>
                </a:moveTo>
                <a:lnTo>
                  <a:pt x="0" y="223"/>
                </a:lnTo>
                <a:lnTo>
                  <a:pt x="0" y="224"/>
                </a:lnTo>
                <a:lnTo>
                  <a:pt x="1" y="228"/>
                </a:lnTo>
                <a:lnTo>
                  <a:pt x="2" y="235"/>
                </a:lnTo>
                <a:lnTo>
                  <a:pt x="7" y="242"/>
                </a:lnTo>
                <a:lnTo>
                  <a:pt x="15" y="249"/>
                </a:lnTo>
                <a:lnTo>
                  <a:pt x="28" y="256"/>
                </a:lnTo>
                <a:lnTo>
                  <a:pt x="45" y="261"/>
                </a:lnTo>
                <a:lnTo>
                  <a:pt x="69" y="263"/>
                </a:lnTo>
                <a:lnTo>
                  <a:pt x="72" y="263"/>
                </a:lnTo>
                <a:lnTo>
                  <a:pt x="76" y="261"/>
                </a:lnTo>
                <a:lnTo>
                  <a:pt x="84" y="259"/>
                </a:lnTo>
                <a:lnTo>
                  <a:pt x="94" y="254"/>
                </a:lnTo>
                <a:lnTo>
                  <a:pt x="103" y="248"/>
                </a:lnTo>
                <a:lnTo>
                  <a:pt x="112" y="240"/>
                </a:lnTo>
                <a:lnTo>
                  <a:pt x="120" y="230"/>
                </a:lnTo>
                <a:lnTo>
                  <a:pt x="125" y="218"/>
                </a:lnTo>
                <a:lnTo>
                  <a:pt x="125" y="7"/>
                </a:lnTo>
                <a:lnTo>
                  <a:pt x="121" y="10"/>
                </a:lnTo>
                <a:lnTo>
                  <a:pt x="113" y="16"/>
                </a:lnTo>
                <a:lnTo>
                  <a:pt x="99" y="23"/>
                </a:lnTo>
                <a:lnTo>
                  <a:pt x="83" y="30"/>
                </a:lnTo>
                <a:lnTo>
                  <a:pt x="63" y="34"/>
                </a:lnTo>
                <a:lnTo>
                  <a:pt x="43" y="32"/>
                </a:lnTo>
                <a:lnTo>
                  <a:pt x="21" y="21"/>
                </a:lnTo>
                <a:lnTo>
                  <a:pt x="0" y="0"/>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7" name="Freeform 15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2" y="3"/>
              </a:cxn>
              <a:cxn ang="0">
                <a:pos x="94" y="7"/>
              </a:cxn>
              <a:cxn ang="0">
                <a:pos x="103" y="12"/>
              </a:cxn>
              <a:cxn ang="0">
                <a:pos x="112" y="19"/>
              </a:cxn>
              <a:cxn ang="0">
                <a:pos x="119" y="28"/>
              </a:cxn>
              <a:cxn ang="0">
                <a:pos x="124" y="36"/>
              </a:cxn>
              <a:cxn ang="0">
                <a:pos x="126" y="44"/>
              </a:cxn>
              <a:cxn ang="0">
                <a:pos x="126" y="53"/>
              </a:cxn>
              <a:cxn ang="0">
                <a:pos x="124" y="62"/>
              </a:cxn>
              <a:cxn ang="0">
                <a:pos x="119" y="69"/>
              </a:cxn>
              <a:cxn ang="0">
                <a:pos x="112" y="76"/>
              </a:cxn>
              <a:cxn ang="0">
                <a:pos x="104" y="82"/>
              </a:cxn>
              <a:cxn ang="0">
                <a:pos x="94" y="85"/>
              </a:cxn>
              <a:cxn ang="0">
                <a:pos x="82" y="88"/>
              </a:cxn>
              <a:cxn ang="0">
                <a:pos x="69" y="89"/>
              </a:cxn>
              <a:cxn ang="0">
                <a:pos x="56" y="88"/>
              </a:cxn>
              <a:cxn ang="0">
                <a:pos x="44" y="85"/>
              </a:cxn>
              <a:cxn ang="0">
                <a:pos x="32" y="82"/>
              </a:cxn>
              <a:cxn ang="0">
                <a:pos x="23" y="76"/>
              </a:cxn>
              <a:cxn ang="0">
                <a:pos x="15" y="70"/>
              </a:cxn>
              <a:cxn ang="0">
                <a:pos x="8" y="62"/>
              </a:cxn>
              <a:cxn ang="0">
                <a:pos x="3" y="54"/>
              </a:cxn>
              <a:cxn ang="0">
                <a:pos x="0" y="45"/>
              </a:cxn>
              <a:cxn ang="0">
                <a:pos x="0" y="36"/>
              </a:cxn>
              <a:cxn ang="0">
                <a:pos x="2" y="28"/>
              </a:cxn>
              <a:cxn ang="0">
                <a:pos x="7" y="19"/>
              </a:cxn>
              <a:cxn ang="0">
                <a:pos x="14" y="12"/>
              </a:cxn>
              <a:cxn ang="0">
                <a:pos x="23" y="7"/>
              </a:cxn>
              <a:cxn ang="0">
                <a:pos x="32" y="3"/>
              </a:cxn>
              <a:cxn ang="0">
                <a:pos x="44" y="1"/>
              </a:cxn>
              <a:cxn ang="0">
                <a:pos x="56" y="0"/>
              </a:cxn>
              <a:cxn ang="0">
                <a:pos x="69" y="0"/>
              </a:cxn>
            </a:cxnLst>
            <a:rect l="0" t="0" r="r" b="b"/>
            <a:pathLst>
              <a:path w="126" h="89">
                <a:moveTo>
                  <a:pt x="69" y="0"/>
                </a:moveTo>
                <a:lnTo>
                  <a:pt x="82" y="3"/>
                </a:lnTo>
                <a:lnTo>
                  <a:pt x="94" y="7"/>
                </a:lnTo>
                <a:lnTo>
                  <a:pt x="103" y="12"/>
                </a:lnTo>
                <a:lnTo>
                  <a:pt x="112" y="19"/>
                </a:lnTo>
                <a:lnTo>
                  <a:pt x="119" y="28"/>
                </a:lnTo>
                <a:lnTo>
                  <a:pt x="124" y="36"/>
                </a:lnTo>
                <a:lnTo>
                  <a:pt x="126" y="44"/>
                </a:lnTo>
                <a:lnTo>
                  <a:pt x="126" y="53"/>
                </a:lnTo>
                <a:lnTo>
                  <a:pt x="124" y="62"/>
                </a:lnTo>
                <a:lnTo>
                  <a:pt x="119" y="69"/>
                </a:lnTo>
                <a:lnTo>
                  <a:pt x="112" y="76"/>
                </a:lnTo>
                <a:lnTo>
                  <a:pt x="104" y="82"/>
                </a:lnTo>
                <a:lnTo>
                  <a:pt x="94" y="85"/>
                </a:lnTo>
                <a:lnTo>
                  <a:pt x="82" y="88"/>
                </a:lnTo>
                <a:lnTo>
                  <a:pt x="69" y="89"/>
                </a:lnTo>
                <a:lnTo>
                  <a:pt x="56" y="88"/>
                </a:lnTo>
                <a:lnTo>
                  <a:pt x="44" y="85"/>
                </a:lnTo>
                <a:lnTo>
                  <a:pt x="32" y="82"/>
                </a:lnTo>
                <a:lnTo>
                  <a:pt x="23" y="76"/>
                </a:lnTo>
                <a:lnTo>
                  <a:pt x="15" y="70"/>
                </a:lnTo>
                <a:lnTo>
                  <a:pt x="8" y="62"/>
                </a:lnTo>
                <a:lnTo>
                  <a:pt x="3" y="54"/>
                </a:lnTo>
                <a:lnTo>
                  <a:pt x="0" y="45"/>
                </a:lnTo>
                <a:lnTo>
                  <a:pt x="0" y="36"/>
                </a:lnTo>
                <a:lnTo>
                  <a:pt x="2" y="28"/>
                </a:lnTo>
                <a:lnTo>
                  <a:pt x="7" y="19"/>
                </a:lnTo>
                <a:lnTo>
                  <a:pt x="14" y="12"/>
                </a:lnTo>
                <a:lnTo>
                  <a:pt x="23" y="7"/>
                </a:lnTo>
                <a:lnTo>
                  <a:pt x="32" y="3"/>
                </a:lnTo>
                <a:lnTo>
                  <a:pt x="44" y="1"/>
                </a:lnTo>
                <a:lnTo>
                  <a:pt x="56" y="0"/>
                </a:lnTo>
                <a:lnTo>
                  <a:pt x="69"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8" name="Freeform 15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0"/>
              </a:cxn>
              <a:cxn ang="0">
                <a:pos x="7" y="13"/>
              </a:cxn>
              <a:cxn ang="0">
                <a:pos x="15" y="7"/>
              </a:cxn>
              <a:cxn ang="0">
                <a:pos x="26" y="2"/>
              </a:cxn>
              <a:cxn ang="0">
                <a:pos x="43" y="0"/>
              </a:cxn>
              <a:cxn ang="0">
                <a:pos x="66" y="1"/>
              </a:cxn>
              <a:cxn ang="0">
                <a:pos x="63" y="1"/>
              </a:cxn>
              <a:cxn ang="0">
                <a:pos x="56" y="1"/>
              </a:cxn>
              <a:cxn ang="0">
                <a:pos x="46" y="2"/>
              </a:cxn>
              <a:cxn ang="0">
                <a:pos x="34" y="3"/>
              </a:cxn>
              <a:cxn ang="0">
                <a:pos x="22" y="8"/>
              </a:cxn>
              <a:cxn ang="0">
                <a:pos x="11" y="13"/>
              </a:cxn>
              <a:cxn ang="0">
                <a:pos x="3" y="23"/>
              </a:cxn>
              <a:cxn ang="0">
                <a:pos x="0" y="34"/>
              </a:cxn>
            </a:cxnLst>
            <a:rect l="0" t="0" r="r" b="b"/>
            <a:pathLst>
              <a:path w="66" h="34">
                <a:moveTo>
                  <a:pt x="0" y="34"/>
                </a:moveTo>
                <a:lnTo>
                  <a:pt x="0" y="32"/>
                </a:lnTo>
                <a:lnTo>
                  <a:pt x="0" y="27"/>
                </a:lnTo>
                <a:lnTo>
                  <a:pt x="2" y="20"/>
                </a:lnTo>
                <a:lnTo>
                  <a:pt x="7" y="13"/>
                </a:lnTo>
                <a:lnTo>
                  <a:pt x="15" y="7"/>
                </a:lnTo>
                <a:lnTo>
                  <a:pt x="26" y="2"/>
                </a:lnTo>
                <a:lnTo>
                  <a:pt x="43" y="0"/>
                </a:lnTo>
                <a:lnTo>
                  <a:pt x="66" y="1"/>
                </a:lnTo>
                <a:lnTo>
                  <a:pt x="63" y="1"/>
                </a:lnTo>
                <a:lnTo>
                  <a:pt x="56" y="1"/>
                </a:lnTo>
                <a:lnTo>
                  <a:pt x="46" y="2"/>
                </a:lnTo>
                <a:lnTo>
                  <a:pt x="34" y="3"/>
                </a:lnTo>
                <a:lnTo>
                  <a:pt x="22" y="8"/>
                </a:lnTo>
                <a:lnTo>
                  <a:pt x="11" y="13"/>
                </a:lnTo>
                <a:lnTo>
                  <a:pt x="3" y="23"/>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59" name="Freeform 15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7"/>
              </a:cxn>
              <a:cxn ang="0">
                <a:pos x="57" y="43"/>
              </a:cxn>
              <a:cxn ang="0">
                <a:pos x="57" y="36"/>
              </a:cxn>
              <a:cxn ang="0">
                <a:pos x="55" y="26"/>
              </a:cxn>
              <a:cxn ang="0">
                <a:pos x="49" y="18"/>
              </a:cxn>
              <a:cxn ang="0">
                <a:pos x="38" y="10"/>
              </a:cxn>
              <a:cxn ang="0">
                <a:pos x="22" y="3"/>
              </a:cxn>
              <a:cxn ang="0">
                <a:pos x="0" y="0"/>
              </a:cxn>
              <a:cxn ang="0">
                <a:pos x="3" y="0"/>
              </a:cxn>
              <a:cxn ang="0">
                <a:pos x="9" y="2"/>
              </a:cxn>
              <a:cxn ang="0">
                <a:pos x="20" y="6"/>
              </a:cxn>
              <a:cxn ang="0">
                <a:pos x="30" y="10"/>
              </a:cxn>
              <a:cxn ang="0">
                <a:pos x="41" y="17"/>
              </a:cxn>
              <a:cxn ang="0">
                <a:pos x="50" y="25"/>
              </a:cxn>
              <a:cxn ang="0">
                <a:pos x="55" y="37"/>
              </a:cxn>
              <a:cxn ang="0">
                <a:pos x="56" y="50"/>
              </a:cxn>
            </a:cxnLst>
            <a:rect l="0" t="0" r="r" b="b"/>
            <a:pathLst>
              <a:path w="57" h="50">
                <a:moveTo>
                  <a:pt x="56" y="50"/>
                </a:moveTo>
                <a:lnTo>
                  <a:pt x="56" y="47"/>
                </a:lnTo>
                <a:lnTo>
                  <a:pt x="57" y="43"/>
                </a:lnTo>
                <a:lnTo>
                  <a:pt x="57" y="36"/>
                </a:lnTo>
                <a:lnTo>
                  <a:pt x="55" y="26"/>
                </a:lnTo>
                <a:lnTo>
                  <a:pt x="49" y="18"/>
                </a:lnTo>
                <a:lnTo>
                  <a:pt x="38" y="10"/>
                </a:lnTo>
                <a:lnTo>
                  <a:pt x="22" y="3"/>
                </a:lnTo>
                <a:lnTo>
                  <a:pt x="0" y="0"/>
                </a:lnTo>
                <a:lnTo>
                  <a:pt x="3" y="0"/>
                </a:lnTo>
                <a:lnTo>
                  <a:pt x="9" y="2"/>
                </a:lnTo>
                <a:lnTo>
                  <a:pt x="20" y="6"/>
                </a:lnTo>
                <a:lnTo>
                  <a:pt x="30" y="10"/>
                </a:lnTo>
                <a:lnTo>
                  <a:pt x="41" y="17"/>
                </a:lnTo>
                <a:lnTo>
                  <a:pt x="50" y="25"/>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0" name="Freeform 15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3"/>
              </a:cxn>
              <a:cxn ang="0">
                <a:pos x="1" y="7"/>
              </a:cxn>
              <a:cxn ang="0">
                <a:pos x="3" y="14"/>
              </a:cxn>
              <a:cxn ang="0">
                <a:pos x="8" y="21"/>
              </a:cxn>
              <a:cxn ang="0">
                <a:pos x="16" y="28"/>
              </a:cxn>
              <a:cxn ang="0">
                <a:pos x="28" y="34"/>
              </a:cxn>
              <a:cxn ang="0">
                <a:pos x="44" y="36"/>
              </a:cxn>
              <a:cxn ang="0">
                <a:pos x="66" y="35"/>
              </a:cxn>
              <a:cxn ang="0">
                <a:pos x="63" y="35"/>
              </a:cxn>
              <a:cxn ang="0">
                <a:pos x="56" y="35"/>
              </a:cxn>
              <a:cxn ang="0">
                <a:pos x="46" y="33"/>
              </a:cxn>
              <a:cxn ang="0">
                <a:pos x="34" y="30"/>
              </a:cxn>
              <a:cxn ang="0">
                <a:pos x="23" y="27"/>
              </a:cxn>
              <a:cxn ang="0">
                <a:pos x="12" y="20"/>
              </a:cxn>
              <a:cxn ang="0">
                <a:pos x="4" y="12"/>
              </a:cxn>
              <a:cxn ang="0">
                <a:pos x="0" y="0"/>
              </a:cxn>
            </a:cxnLst>
            <a:rect l="0" t="0" r="r" b="b"/>
            <a:pathLst>
              <a:path w="66" h="36">
                <a:moveTo>
                  <a:pt x="0" y="0"/>
                </a:moveTo>
                <a:lnTo>
                  <a:pt x="0" y="3"/>
                </a:lnTo>
                <a:lnTo>
                  <a:pt x="1" y="7"/>
                </a:lnTo>
                <a:lnTo>
                  <a:pt x="3" y="14"/>
                </a:lnTo>
                <a:lnTo>
                  <a:pt x="8" y="21"/>
                </a:lnTo>
                <a:lnTo>
                  <a:pt x="16" y="28"/>
                </a:lnTo>
                <a:lnTo>
                  <a:pt x="28" y="34"/>
                </a:lnTo>
                <a:lnTo>
                  <a:pt x="44" y="36"/>
                </a:lnTo>
                <a:lnTo>
                  <a:pt x="66" y="35"/>
                </a:lnTo>
                <a:lnTo>
                  <a:pt x="63" y="35"/>
                </a:lnTo>
                <a:lnTo>
                  <a:pt x="56" y="35"/>
                </a:lnTo>
                <a:lnTo>
                  <a:pt x="46" y="33"/>
                </a:lnTo>
                <a:lnTo>
                  <a:pt x="34" y="30"/>
                </a:lnTo>
                <a:lnTo>
                  <a:pt x="23" y="27"/>
                </a:lnTo>
                <a:lnTo>
                  <a:pt x="12" y="20"/>
                </a:lnTo>
                <a:lnTo>
                  <a:pt x="4" y="1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1" name="Freeform 16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0"/>
              </a:cxn>
              <a:cxn ang="0">
                <a:pos x="56" y="3"/>
              </a:cxn>
              <a:cxn ang="0">
                <a:pos x="56" y="7"/>
              </a:cxn>
              <a:cxn ang="0">
                <a:pos x="56" y="14"/>
              </a:cxn>
              <a:cxn ang="0">
                <a:pos x="52" y="22"/>
              </a:cxn>
              <a:cxn ang="0">
                <a:pos x="46" y="31"/>
              </a:cxn>
              <a:cxn ang="0">
                <a:pos x="36" y="40"/>
              </a:cxn>
              <a:cxn ang="0">
                <a:pos x="21" y="47"/>
              </a:cxn>
              <a:cxn ang="0">
                <a:pos x="0" y="51"/>
              </a:cxn>
              <a:cxn ang="0">
                <a:pos x="2" y="50"/>
              </a:cxn>
              <a:cxn ang="0">
                <a:pos x="9" y="49"/>
              </a:cxn>
              <a:cxn ang="0">
                <a:pos x="20" y="45"/>
              </a:cxn>
              <a:cxn ang="0">
                <a:pos x="30" y="40"/>
              </a:cxn>
              <a:cxn ang="0">
                <a:pos x="40" y="33"/>
              </a:cxn>
              <a:cxn ang="0">
                <a:pos x="50" y="23"/>
              </a:cxn>
              <a:cxn ang="0">
                <a:pos x="56" y="13"/>
              </a:cxn>
              <a:cxn ang="0">
                <a:pos x="56" y="0"/>
              </a:cxn>
            </a:cxnLst>
            <a:rect l="0" t="0" r="r" b="b"/>
            <a:pathLst>
              <a:path w="56" h="51">
                <a:moveTo>
                  <a:pt x="56" y="0"/>
                </a:moveTo>
                <a:lnTo>
                  <a:pt x="56" y="3"/>
                </a:lnTo>
                <a:lnTo>
                  <a:pt x="56" y="7"/>
                </a:lnTo>
                <a:lnTo>
                  <a:pt x="56" y="14"/>
                </a:lnTo>
                <a:lnTo>
                  <a:pt x="52" y="22"/>
                </a:lnTo>
                <a:lnTo>
                  <a:pt x="46" y="31"/>
                </a:lnTo>
                <a:lnTo>
                  <a:pt x="36" y="40"/>
                </a:lnTo>
                <a:lnTo>
                  <a:pt x="21" y="47"/>
                </a:lnTo>
                <a:lnTo>
                  <a:pt x="0" y="51"/>
                </a:lnTo>
                <a:lnTo>
                  <a:pt x="2" y="50"/>
                </a:lnTo>
                <a:lnTo>
                  <a:pt x="9" y="49"/>
                </a:lnTo>
                <a:lnTo>
                  <a:pt x="20" y="45"/>
                </a:lnTo>
                <a:lnTo>
                  <a:pt x="30" y="40"/>
                </a:lnTo>
                <a:lnTo>
                  <a:pt x="40" y="33"/>
                </a:lnTo>
                <a:lnTo>
                  <a:pt x="50" y="23"/>
                </a:lnTo>
                <a:lnTo>
                  <a:pt x="56" y="13"/>
                </a:lnTo>
                <a:lnTo>
                  <a:pt x="5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2" name="Freeform 16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4"/>
              </a:cxn>
              <a:cxn ang="0">
                <a:pos x="1" y="30"/>
              </a:cxn>
              <a:cxn ang="0">
                <a:pos x="2" y="23"/>
              </a:cxn>
              <a:cxn ang="0">
                <a:pos x="7" y="15"/>
              </a:cxn>
              <a:cxn ang="0">
                <a:pos x="15" y="8"/>
              </a:cxn>
              <a:cxn ang="0">
                <a:pos x="27" y="2"/>
              </a:cxn>
              <a:cxn ang="0">
                <a:pos x="44" y="0"/>
              </a:cxn>
              <a:cxn ang="0">
                <a:pos x="66" y="1"/>
              </a:cxn>
              <a:cxn ang="0">
                <a:pos x="64" y="1"/>
              </a:cxn>
              <a:cxn ang="0">
                <a:pos x="57" y="1"/>
              </a:cxn>
              <a:cxn ang="0">
                <a:pos x="46" y="2"/>
              </a:cxn>
              <a:cxn ang="0">
                <a:pos x="35" y="4"/>
              </a:cxn>
              <a:cxn ang="0">
                <a:pos x="23" y="9"/>
              </a:cxn>
              <a:cxn ang="0">
                <a:pos x="13" y="15"/>
              </a:cxn>
              <a:cxn ang="0">
                <a:pos x="5" y="24"/>
              </a:cxn>
              <a:cxn ang="0">
                <a:pos x="0" y="37"/>
              </a:cxn>
            </a:cxnLst>
            <a:rect l="0" t="0" r="r" b="b"/>
            <a:pathLst>
              <a:path w="66" h="37">
                <a:moveTo>
                  <a:pt x="0" y="37"/>
                </a:moveTo>
                <a:lnTo>
                  <a:pt x="0" y="34"/>
                </a:lnTo>
                <a:lnTo>
                  <a:pt x="1" y="30"/>
                </a:lnTo>
                <a:lnTo>
                  <a:pt x="2" y="23"/>
                </a:lnTo>
                <a:lnTo>
                  <a:pt x="7" y="15"/>
                </a:lnTo>
                <a:lnTo>
                  <a:pt x="15" y="8"/>
                </a:lnTo>
                <a:lnTo>
                  <a:pt x="27" y="2"/>
                </a:lnTo>
                <a:lnTo>
                  <a:pt x="44" y="0"/>
                </a:lnTo>
                <a:lnTo>
                  <a:pt x="66" y="1"/>
                </a:lnTo>
                <a:lnTo>
                  <a:pt x="64" y="1"/>
                </a:lnTo>
                <a:lnTo>
                  <a:pt x="57" y="1"/>
                </a:lnTo>
                <a:lnTo>
                  <a:pt x="46" y="2"/>
                </a:lnTo>
                <a:lnTo>
                  <a:pt x="35" y="4"/>
                </a:lnTo>
                <a:lnTo>
                  <a:pt x="23" y="9"/>
                </a:lnTo>
                <a:lnTo>
                  <a:pt x="13" y="15"/>
                </a:lnTo>
                <a:lnTo>
                  <a:pt x="5"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3" name="Freeform 16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0"/>
              </a:cxn>
              <a:cxn ang="0">
                <a:pos x="55" y="47"/>
              </a:cxn>
              <a:cxn ang="0">
                <a:pos x="55" y="43"/>
              </a:cxn>
              <a:cxn ang="0">
                <a:pos x="55" y="36"/>
              </a:cxn>
              <a:cxn ang="0">
                <a:pos x="52" y="27"/>
              </a:cxn>
              <a:cxn ang="0">
                <a:pos x="46" y="19"/>
              </a:cxn>
              <a:cxn ang="0">
                <a:pos x="35" y="10"/>
              </a:cxn>
              <a:cxn ang="0">
                <a:pos x="20" y="3"/>
              </a:cxn>
              <a:cxn ang="0">
                <a:pos x="0" y="0"/>
              </a:cxn>
              <a:cxn ang="0">
                <a:pos x="2" y="1"/>
              </a:cxn>
              <a:cxn ang="0">
                <a:pos x="9" y="2"/>
              </a:cxn>
              <a:cxn ang="0">
                <a:pos x="19" y="6"/>
              </a:cxn>
              <a:cxn ang="0">
                <a:pos x="30" y="10"/>
              </a:cxn>
              <a:cxn ang="0">
                <a:pos x="40" y="17"/>
              </a:cxn>
              <a:cxn ang="0">
                <a:pos x="49" y="27"/>
              </a:cxn>
              <a:cxn ang="0">
                <a:pos x="54" y="37"/>
              </a:cxn>
              <a:cxn ang="0">
                <a:pos x="55" y="50"/>
              </a:cxn>
            </a:cxnLst>
            <a:rect l="0" t="0" r="r" b="b"/>
            <a:pathLst>
              <a:path w="55" h="50">
                <a:moveTo>
                  <a:pt x="55" y="50"/>
                </a:moveTo>
                <a:lnTo>
                  <a:pt x="55" y="47"/>
                </a:lnTo>
                <a:lnTo>
                  <a:pt x="55" y="43"/>
                </a:lnTo>
                <a:lnTo>
                  <a:pt x="55" y="36"/>
                </a:lnTo>
                <a:lnTo>
                  <a:pt x="52" y="27"/>
                </a:lnTo>
                <a:lnTo>
                  <a:pt x="46" y="19"/>
                </a:lnTo>
                <a:lnTo>
                  <a:pt x="35" y="10"/>
                </a:lnTo>
                <a:lnTo>
                  <a:pt x="20" y="3"/>
                </a:lnTo>
                <a:lnTo>
                  <a:pt x="0" y="0"/>
                </a:lnTo>
                <a:lnTo>
                  <a:pt x="2" y="1"/>
                </a:lnTo>
                <a:lnTo>
                  <a:pt x="9" y="2"/>
                </a:lnTo>
                <a:lnTo>
                  <a:pt x="19" y="6"/>
                </a:lnTo>
                <a:lnTo>
                  <a:pt x="30" y="10"/>
                </a:lnTo>
                <a:lnTo>
                  <a:pt x="40" y="17"/>
                </a:lnTo>
                <a:lnTo>
                  <a:pt x="49" y="27"/>
                </a:lnTo>
                <a:lnTo>
                  <a:pt x="54" y="37"/>
                </a:lnTo>
                <a:lnTo>
                  <a:pt x="55"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4" name="Freeform 16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8"/>
              </a:cxn>
              <a:cxn ang="0">
                <a:pos x="55" y="46"/>
              </a:cxn>
              <a:cxn ang="0">
                <a:pos x="57" y="41"/>
              </a:cxn>
              <a:cxn ang="0">
                <a:pos x="57" y="34"/>
              </a:cxn>
              <a:cxn ang="0">
                <a:pos x="54" y="26"/>
              </a:cxn>
              <a:cxn ang="0">
                <a:pos x="48" y="17"/>
              </a:cxn>
              <a:cxn ang="0">
                <a:pos x="38" y="10"/>
              </a:cxn>
              <a:cxn ang="0">
                <a:pos x="22" y="3"/>
              </a:cxn>
              <a:cxn ang="0">
                <a:pos x="0" y="0"/>
              </a:cxn>
              <a:cxn ang="0">
                <a:pos x="2" y="1"/>
              </a:cxn>
              <a:cxn ang="0">
                <a:pos x="9" y="2"/>
              </a:cxn>
              <a:cxn ang="0">
                <a:pos x="18" y="5"/>
              </a:cxn>
              <a:cxn ang="0">
                <a:pos x="30" y="10"/>
              </a:cxn>
              <a:cxn ang="0">
                <a:pos x="40" y="17"/>
              </a:cxn>
              <a:cxn ang="0">
                <a:pos x="48" y="25"/>
              </a:cxn>
              <a:cxn ang="0">
                <a:pos x="54" y="35"/>
              </a:cxn>
              <a:cxn ang="0">
                <a:pos x="55" y="48"/>
              </a:cxn>
            </a:cxnLst>
            <a:rect l="0" t="0" r="r" b="b"/>
            <a:pathLst>
              <a:path w="57" h="48">
                <a:moveTo>
                  <a:pt x="55" y="48"/>
                </a:moveTo>
                <a:lnTo>
                  <a:pt x="55" y="46"/>
                </a:lnTo>
                <a:lnTo>
                  <a:pt x="57" y="41"/>
                </a:lnTo>
                <a:lnTo>
                  <a:pt x="57" y="34"/>
                </a:lnTo>
                <a:lnTo>
                  <a:pt x="54" y="26"/>
                </a:lnTo>
                <a:lnTo>
                  <a:pt x="48" y="17"/>
                </a:lnTo>
                <a:lnTo>
                  <a:pt x="38" y="10"/>
                </a:lnTo>
                <a:lnTo>
                  <a:pt x="22" y="3"/>
                </a:lnTo>
                <a:lnTo>
                  <a:pt x="0" y="0"/>
                </a:lnTo>
                <a:lnTo>
                  <a:pt x="2" y="1"/>
                </a:lnTo>
                <a:lnTo>
                  <a:pt x="9" y="2"/>
                </a:lnTo>
                <a:lnTo>
                  <a:pt x="18" y="5"/>
                </a:lnTo>
                <a:lnTo>
                  <a:pt x="30" y="10"/>
                </a:lnTo>
                <a:lnTo>
                  <a:pt x="40" y="17"/>
                </a:lnTo>
                <a:lnTo>
                  <a:pt x="48" y="25"/>
                </a:lnTo>
                <a:lnTo>
                  <a:pt x="54" y="35"/>
                </a:lnTo>
                <a:lnTo>
                  <a:pt x="55" y="4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5" name="Freeform 16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2" y="47"/>
              </a:cxn>
              <a:cxn ang="0">
                <a:pos x="52" y="45"/>
              </a:cxn>
              <a:cxn ang="0">
                <a:pos x="53" y="41"/>
              </a:cxn>
              <a:cxn ang="0">
                <a:pos x="53" y="34"/>
              </a:cxn>
              <a:cxn ang="0">
                <a:pos x="51" y="27"/>
              </a:cxn>
              <a:cxn ang="0">
                <a:pos x="45" y="19"/>
              </a:cxn>
              <a:cxn ang="0">
                <a:pos x="36" y="12"/>
              </a:cxn>
              <a:cxn ang="0">
                <a:pos x="21" y="5"/>
              </a:cxn>
              <a:cxn ang="0">
                <a:pos x="0" y="0"/>
              </a:cxn>
              <a:cxn ang="0">
                <a:pos x="2" y="0"/>
              </a:cxn>
              <a:cxn ang="0">
                <a:pos x="9" y="3"/>
              </a:cxn>
              <a:cxn ang="0">
                <a:pos x="18" y="5"/>
              </a:cxn>
              <a:cxn ang="0">
                <a:pos x="28" y="9"/>
              </a:cxn>
              <a:cxn ang="0">
                <a:pos x="38" y="16"/>
              </a:cxn>
              <a:cxn ang="0">
                <a:pos x="46" y="25"/>
              </a:cxn>
              <a:cxn ang="0">
                <a:pos x="51" y="34"/>
              </a:cxn>
              <a:cxn ang="0">
                <a:pos x="52" y="47"/>
              </a:cxn>
            </a:cxnLst>
            <a:rect l="0" t="0" r="r" b="b"/>
            <a:pathLst>
              <a:path w="53" h="47">
                <a:moveTo>
                  <a:pt x="52" y="47"/>
                </a:moveTo>
                <a:lnTo>
                  <a:pt x="52" y="45"/>
                </a:lnTo>
                <a:lnTo>
                  <a:pt x="53" y="41"/>
                </a:lnTo>
                <a:lnTo>
                  <a:pt x="53" y="34"/>
                </a:lnTo>
                <a:lnTo>
                  <a:pt x="51" y="27"/>
                </a:lnTo>
                <a:lnTo>
                  <a:pt x="45" y="19"/>
                </a:lnTo>
                <a:lnTo>
                  <a:pt x="36" y="12"/>
                </a:lnTo>
                <a:lnTo>
                  <a:pt x="21" y="5"/>
                </a:lnTo>
                <a:lnTo>
                  <a:pt x="0" y="0"/>
                </a:lnTo>
                <a:lnTo>
                  <a:pt x="2" y="0"/>
                </a:lnTo>
                <a:lnTo>
                  <a:pt x="9" y="3"/>
                </a:lnTo>
                <a:lnTo>
                  <a:pt x="18" y="5"/>
                </a:lnTo>
                <a:lnTo>
                  <a:pt x="28" y="9"/>
                </a:lnTo>
                <a:lnTo>
                  <a:pt x="38" y="16"/>
                </a:lnTo>
                <a:lnTo>
                  <a:pt x="46" y="25"/>
                </a:lnTo>
                <a:lnTo>
                  <a:pt x="51" y="34"/>
                </a:lnTo>
                <a:lnTo>
                  <a:pt x="52" y="4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6" name="Freeform 16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3"/>
              </a:cxn>
              <a:cxn ang="0">
                <a:pos x="57" y="36"/>
              </a:cxn>
              <a:cxn ang="0">
                <a:pos x="55" y="28"/>
              </a:cxn>
              <a:cxn ang="0">
                <a:pos x="49" y="19"/>
              </a:cxn>
              <a:cxn ang="0">
                <a:pos x="39" y="11"/>
              </a:cxn>
              <a:cxn ang="0">
                <a:pos x="24" y="5"/>
              </a:cxn>
              <a:cxn ang="0">
                <a:pos x="0" y="0"/>
              </a:cxn>
              <a:cxn ang="0">
                <a:pos x="3" y="2"/>
              </a:cxn>
              <a:cxn ang="0">
                <a:pos x="10" y="3"/>
              </a:cxn>
              <a:cxn ang="0">
                <a:pos x="19" y="6"/>
              </a:cxn>
              <a:cxn ang="0">
                <a:pos x="31" y="11"/>
              </a:cxn>
              <a:cxn ang="0">
                <a:pos x="41" y="18"/>
              </a:cxn>
              <a:cxn ang="0">
                <a:pos x="49" y="27"/>
              </a:cxn>
              <a:cxn ang="0">
                <a:pos x="55" y="38"/>
              </a:cxn>
              <a:cxn ang="0">
                <a:pos x="56" y="50"/>
              </a:cxn>
            </a:cxnLst>
            <a:rect l="0" t="0" r="r" b="b"/>
            <a:pathLst>
              <a:path w="57" h="50">
                <a:moveTo>
                  <a:pt x="56" y="50"/>
                </a:moveTo>
                <a:lnTo>
                  <a:pt x="56" y="48"/>
                </a:lnTo>
                <a:lnTo>
                  <a:pt x="57" y="43"/>
                </a:lnTo>
                <a:lnTo>
                  <a:pt x="57" y="36"/>
                </a:lnTo>
                <a:lnTo>
                  <a:pt x="55" y="28"/>
                </a:lnTo>
                <a:lnTo>
                  <a:pt x="49" y="19"/>
                </a:lnTo>
                <a:lnTo>
                  <a:pt x="39" y="11"/>
                </a:lnTo>
                <a:lnTo>
                  <a:pt x="24" y="5"/>
                </a:lnTo>
                <a:lnTo>
                  <a:pt x="0" y="0"/>
                </a:lnTo>
                <a:lnTo>
                  <a:pt x="3" y="2"/>
                </a:lnTo>
                <a:lnTo>
                  <a:pt x="10" y="3"/>
                </a:lnTo>
                <a:lnTo>
                  <a:pt x="19" y="6"/>
                </a:lnTo>
                <a:lnTo>
                  <a:pt x="31" y="11"/>
                </a:lnTo>
                <a:lnTo>
                  <a:pt x="41" y="18"/>
                </a:lnTo>
                <a:lnTo>
                  <a:pt x="49" y="27"/>
                </a:lnTo>
                <a:lnTo>
                  <a:pt x="55"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7" name="Freeform 16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49"/>
              </a:cxn>
              <a:cxn ang="0">
                <a:pos x="55" y="48"/>
              </a:cxn>
              <a:cxn ang="0">
                <a:pos x="55" y="43"/>
              </a:cxn>
              <a:cxn ang="0">
                <a:pos x="55" y="37"/>
              </a:cxn>
              <a:cxn ang="0">
                <a:pos x="54" y="29"/>
              </a:cxn>
              <a:cxn ang="0">
                <a:pos x="48" y="22"/>
              </a:cxn>
              <a:cxn ang="0">
                <a:pos x="39" y="14"/>
              </a:cxn>
              <a:cxn ang="0">
                <a:pos x="23" y="6"/>
              </a:cxn>
              <a:cxn ang="0">
                <a:pos x="0" y="0"/>
              </a:cxn>
              <a:cxn ang="0">
                <a:pos x="2" y="1"/>
              </a:cxn>
              <a:cxn ang="0">
                <a:pos x="9" y="2"/>
              </a:cxn>
              <a:cxn ang="0">
                <a:pos x="18" y="6"/>
              </a:cxn>
              <a:cxn ang="0">
                <a:pos x="28" y="11"/>
              </a:cxn>
              <a:cxn ang="0">
                <a:pos x="39" y="17"/>
              </a:cxn>
              <a:cxn ang="0">
                <a:pos x="48" y="26"/>
              </a:cxn>
              <a:cxn ang="0">
                <a:pos x="53" y="36"/>
              </a:cxn>
              <a:cxn ang="0">
                <a:pos x="54" y="49"/>
              </a:cxn>
            </a:cxnLst>
            <a:rect l="0" t="0" r="r" b="b"/>
            <a:pathLst>
              <a:path w="55" h="49">
                <a:moveTo>
                  <a:pt x="54" y="49"/>
                </a:moveTo>
                <a:lnTo>
                  <a:pt x="55" y="48"/>
                </a:lnTo>
                <a:lnTo>
                  <a:pt x="55" y="43"/>
                </a:lnTo>
                <a:lnTo>
                  <a:pt x="55" y="37"/>
                </a:lnTo>
                <a:lnTo>
                  <a:pt x="54" y="29"/>
                </a:lnTo>
                <a:lnTo>
                  <a:pt x="48" y="22"/>
                </a:lnTo>
                <a:lnTo>
                  <a:pt x="39" y="14"/>
                </a:lnTo>
                <a:lnTo>
                  <a:pt x="23" y="6"/>
                </a:lnTo>
                <a:lnTo>
                  <a:pt x="0" y="0"/>
                </a:lnTo>
                <a:lnTo>
                  <a:pt x="2" y="1"/>
                </a:lnTo>
                <a:lnTo>
                  <a:pt x="9" y="2"/>
                </a:lnTo>
                <a:lnTo>
                  <a:pt x="18" y="6"/>
                </a:lnTo>
                <a:lnTo>
                  <a:pt x="28" y="11"/>
                </a:lnTo>
                <a:lnTo>
                  <a:pt x="39" y="17"/>
                </a:lnTo>
                <a:lnTo>
                  <a:pt x="48" y="26"/>
                </a:lnTo>
                <a:lnTo>
                  <a:pt x="53" y="36"/>
                </a:lnTo>
                <a:lnTo>
                  <a:pt x="54"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8" name="Freeform 16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3" y="23"/>
              </a:cxn>
              <a:cxn ang="0">
                <a:pos x="7" y="16"/>
              </a:cxn>
              <a:cxn ang="0">
                <a:pos x="14" y="9"/>
              </a:cxn>
              <a:cxn ang="0">
                <a:pos x="26" y="3"/>
              </a:cxn>
              <a:cxn ang="0">
                <a:pos x="42" y="0"/>
              </a:cxn>
              <a:cxn ang="0">
                <a:pos x="65" y="1"/>
              </a:cxn>
              <a:cxn ang="0">
                <a:pos x="63" y="1"/>
              </a:cxn>
              <a:cxn ang="0">
                <a:pos x="56" y="1"/>
              </a:cxn>
              <a:cxn ang="0">
                <a:pos x="45" y="2"/>
              </a:cxn>
              <a:cxn ang="0">
                <a:pos x="34" y="4"/>
              </a:cxn>
              <a:cxn ang="0">
                <a:pos x="22" y="9"/>
              </a:cxn>
              <a:cxn ang="0">
                <a:pos x="12" y="15"/>
              </a:cxn>
              <a:cxn ang="0">
                <a:pos x="4" y="24"/>
              </a:cxn>
              <a:cxn ang="0">
                <a:pos x="0" y="37"/>
              </a:cxn>
            </a:cxnLst>
            <a:rect l="0" t="0" r="r" b="b"/>
            <a:pathLst>
              <a:path w="65" h="37">
                <a:moveTo>
                  <a:pt x="0" y="37"/>
                </a:moveTo>
                <a:lnTo>
                  <a:pt x="0" y="35"/>
                </a:lnTo>
                <a:lnTo>
                  <a:pt x="0" y="30"/>
                </a:lnTo>
                <a:lnTo>
                  <a:pt x="3" y="23"/>
                </a:lnTo>
                <a:lnTo>
                  <a:pt x="7" y="16"/>
                </a:lnTo>
                <a:lnTo>
                  <a:pt x="14" y="9"/>
                </a:lnTo>
                <a:lnTo>
                  <a:pt x="26" y="3"/>
                </a:lnTo>
                <a:lnTo>
                  <a:pt x="42" y="0"/>
                </a:lnTo>
                <a:lnTo>
                  <a:pt x="65" y="1"/>
                </a:lnTo>
                <a:lnTo>
                  <a:pt x="63" y="1"/>
                </a:lnTo>
                <a:lnTo>
                  <a:pt x="56" y="1"/>
                </a:lnTo>
                <a:lnTo>
                  <a:pt x="45" y="2"/>
                </a:lnTo>
                <a:lnTo>
                  <a:pt x="34" y="4"/>
                </a:lnTo>
                <a:lnTo>
                  <a:pt x="22" y="9"/>
                </a:lnTo>
                <a:lnTo>
                  <a:pt x="12" y="15"/>
                </a:lnTo>
                <a:lnTo>
                  <a:pt x="4"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69" name="Freeform 16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3"/>
              </a:cxn>
              <a:cxn ang="0">
                <a:pos x="1" y="29"/>
              </a:cxn>
              <a:cxn ang="0">
                <a:pos x="3" y="22"/>
              </a:cxn>
              <a:cxn ang="0">
                <a:pos x="8" y="15"/>
              </a:cxn>
              <a:cxn ang="0">
                <a:pos x="15" y="8"/>
              </a:cxn>
              <a:cxn ang="0">
                <a:pos x="27" y="2"/>
              </a:cxn>
              <a:cxn ang="0">
                <a:pos x="44" y="0"/>
              </a:cxn>
              <a:cxn ang="0">
                <a:pos x="66" y="1"/>
              </a:cxn>
              <a:cxn ang="0">
                <a:pos x="63" y="1"/>
              </a:cxn>
              <a:cxn ang="0">
                <a:pos x="56" y="1"/>
              </a:cxn>
              <a:cxn ang="0">
                <a:pos x="46" y="2"/>
              </a:cxn>
              <a:cxn ang="0">
                <a:pos x="34" y="4"/>
              </a:cxn>
              <a:cxn ang="0">
                <a:pos x="23" y="8"/>
              </a:cxn>
              <a:cxn ang="0">
                <a:pos x="12" y="14"/>
              </a:cxn>
              <a:cxn ang="0">
                <a:pos x="4" y="23"/>
              </a:cxn>
              <a:cxn ang="0">
                <a:pos x="0" y="36"/>
              </a:cxn>
            </a:cxnLst>
            <a:rect l="0" t="0" r="r" b="b"/>
            <a:pathLst>
              <a:path w="66" h="36">
                <a:moveTo>
                  <a:pt x="0" y="36"/>
                </a:moveTo>
                <a:lnTo>
                  <a:pt x="0" y="33"/>
                </a:lnTo>
                <a:lnTo>
                  <a:pt x="1" y="29"/>
                </a:lnTo>
                <a:lnTo>
                  <a:pt x="3" y="22"/>
                </a:lnTo>
                <a:lnTo>
                  <a:pt x="8" y="15"/>
                </a:lnTo>
                <a:lnTo>
                  <a:pt x="15" y="8"/>
                </a:lnTo>
                <a:lnTo>
                  <a:pt x="27" y="2"/>
                </a:lnTo>
                <a:lnTo>
                  <a:pt x="44" y="0"/>
                </a:lnTo>
                <a:lnTo>
                  <a:pt x="66" y="1"/>
                </a:lnTo>
                <a:lnTo>
                  <a:pt x="63" y="1"/>
                </a:lnTo>
                <a:lnTo>
                  <a:pt x="56" y="1"/>
                </a:lnTo>
                <a:lnTo>
                  <a:pt x="46" y="2"/>
                </a:lnTo>
                <a:lnTo>
                  <a:pt x="34" y="4"/>
                </a:lnTo>
                <a:lnTo>
                  <a:pt x="23" y="8"/>
                </a:lnTo>
                <a:lnTo>
                  <a:pt x="12" y="14"/>
                </a:lnTo>
                <a:lnTo>
                  <a:pt x="4"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0" name="Freeform 16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4" y="48"/>
              </a:cxn>
              <a:cxn ang="0">
                <a:pos x="55" y="43"/>
              </a:cxn>
              <a:cxn ang="0">
                <a:pos x="55" y="36"/>
              </a:cxn>
              <a:cxn ang="0">
                <a:pos x="52" y="28"/>
              </a:cxn>
              <a:cxn ang="0">
                <a:pos x="47" y="19"/>
              </a:cxn>
              <a:cxn ang="0">
                <a:pos x="37" y="10"/>
              </a:cxn>
              <a:cxn ang="0">
                <a:pos x="22" y="5"/>
              </a:cxn>
              <a:cxn ang="0">
                <a:pos x="0" y="0"/>
              </a:cxn>
              <a:cxn ang="0">
                <a:pos x="3" y="1"/>
              </a:cxn>
              <a:cxn ang="0">
                <a:pos x="10" y="2"/>
              </a:cxn>
              <a:cxn ang="0">
                <a:pos x="19" y="6"/>
              </a:cxn>
              <a:cxn ang="0">
                <a:pos x="29" y="10"/>
              </a:cxn>
              <a:cxn ang="0">
                <a:pos x="40" y="17"/>
              </a:cxn>
              <a:cxn ang="0">
                <a:pos x="48" y="27"/>
              </a:cxn>
              <a:cxn ang="0">
                <a:pos x="52" y="37"/>
              </a:cxn>
              <a:cxn ang="0">
                <a:pos x="54" y="50"/>
              </a:cxn>
            </a:cxnLst>
            <a:rect l="0" t="0" r="r" b="b"/>
            <a:pathLst>
              <a:path w="55" h="50">
                <a:moveTo>
                  <a:pt x="54" y="50"/>
                </a:moveTo>
                <a:lnTo>
                  <a:pt x="54" y="48"/>
                </a:lnTo>
                <a:lnTo>
                  <a:pt x="55" y="43"/>
                </a:lnTo>
                <a:lnTo>
                  <a:pt x="55" y="36"/>
                </a:lnTo>
                <a:lnTo>
                  <a:pt x="52" y="28"/>
                </a:lnTo>
                <a:lnTo>
                  <a:pt x="47" y="19"/>
                </a:lnTo>
                <a:lnTo>
                  <a:pt x="37" y="10"/>
                </a:lnTo>
                <a:lnTo>
                  <a:pt x="22" y="5"/>
                </a:lnTo>
                <a:lnTo>
                  <a:pt x="0" y="0"/>
                </a:lnTo>
                <a:lnTo>
                  <a:pt x="3" y="1"/>
                </a:lnTo>
                <a:lnTo>
                  <a:pt x="10" y="2"/>
                </a:lnTo>
                <a:lnTo>
                  <a:pt x="19" y="6"/>
                </a:lnTo>
                <a:lnTo>
                  <a:pt x="29" y="10"/>
                </a:lnTo>
                <a:lnTo>
                  <a:pt x="40" y="17"/>
                </a:lnTo>
                <a:lnTo>
                  <a:pt x="48" y="27"/>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1" name="Freeform 17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2" y="22"/>
              </a:cxn>
              <a:cxn ang="0">
                <a:pos x="6" y="15"/>
              </a:cxn>
              <a:cxn ang="0">
                <a:pos x="14" y="8"/>
              </a:cxn>
              <a:cxn ang="0">
                <a:pos x="25" y="3"/>
              </a:cxn>
              <a:cxn ang="0">
                <a:pos x="43" y="0"/>
              </a:cxn>
              <a:cxn ang="0">
                <a:pos x="66" y="1"/>
              </a:cxn>
              <a:cxn ang="0">
                <a:pos x="63" y="1"/>
              </a:cxn>
              <a:cxn ang="0">
                <a:pos x="57" y="1"/>
              </a:cxn>
              <a:cxn ang="0">
                <a:pos x="46" y="3"/>
              </a:cxn>
              <a:cxn ang="0">
                <a:pos x="35" y="5"/>
              </a:cxn>
              <a:cxn ang="0">
                <a:pos x="22" y="8"/>
              </a:cxn>
              <a:cxn ang="0">
                <a:pos x="11" y="14"/>
              </a:cxn>
              <a:cxn ang="0">
                <a:pos x="3" y="23"/>
              </a:cxn>
              <a:cxn ang="0">
                <a:pos x="0" y="36"/>
              </a:cxn>
            </a:cxnLst>
            <a:rect l="0" t="0" r="r" b="b"/>
            <a:pathLst>
              <a:path w="66" h="36">
                <a:moveTo>
                  <a:pt x="0" y="36"/>
                </a:moveTo>
                <a:lnTo>
                  <a:pt x="0" y="34"/>
                </a:lnTo>
                <a:lnTo>
                  <a:pt x="0" y="29"/>
                </a:lnTo>
                <a:lnTo>
                  <a:pt x="2" y="22"/>
                </a:lnTo>
                <a:lnTo>
                  <a:pt x="6" y="15"/>
                </a:lnTo>
                <a:lnTo>
                  <a:pt x="14" y="8"/>
                </a:lnTo>
                <a:lnTo>
                  <a:pt x="25" y="3"/>
                </a:lnTo>
                <a:lnTo>
                  <a:pt x="43" y="0"/>
                </a:lnTo>
                <a:lnTo>
                  <a:pt x="66" y="1"/>
                </a:lnTo>
                <a:lnTo>
                  <a:pt x="63" y="1"/>
                </a:lnTo>
                <a:lnTo>
                  <a:pt x="57" y="1"/>
                </a:lnTo>
                <a:lnTo>
                  <a:pt x="46" y="3"/>
                </a:lnTo>
                <a:lnTo>
                  <a:pt x="35" y="5"/>
                </a:lnTo>
                <a:lnTo>
                  <a:pt x="22" y="8"/>
                </a:lnTo>
                <a:lnTo>
                  <a:pt x="11" y="14"/>
                </a:lnTo>
                <a:lnTo>
                  <a:pt x="3"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2" name="Freeform 17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1"/>
              </a:cxn>
              <a:cxn ang="0">
                <a:pos x="56" y="49"/>
              </a:cxn>
              <a:cxn ang="0">
                <a:pos x="57" y="44"/>
              </a:cxn>
              <a:cxn ang="0">
                <a:pos x="57" y="37"/>
              </a:cxn>
              <a:cxn ang="0">
                <a:pos x="55" y="29"/>
              </a:cxn>
              <a:cxn ang="0">
                <a:pos x="49" y="20"/>
              </a:cxn>
              <a:cxn ang="0">
                <a:pos x="39" y="12"/>
              </a:cxn>
              <a:cxn ang="0">
                <a:pos x="22" y="5"/>
              </a:cxn>
              <a:cxn ang="0">
                <a:pos x="0" y="0"/>
              </a:cxn>
              <a:cxn ang="0">
                <a:pos x="3" y="2"/>
              </a:cxn>
              <a:cxn ang="0">
                <a:pos x="10" y="3"/>
              </a:cxn>
              <a:cxn ang="0">
                <a:pos x="19" y="6"/>
              </a:cxn>
              <a:cxn ang="0">
                <a:pos x="31" y="12"/>
              </a:cxn>
              <a:cxn ang="0">
                <a:pos x="41" y="19"/>
              </a:cxn>
              <a:cxn ang="0">
                <a:pos x="49" y="27"/>
              </a:cxn>
              <a:cxn ang="0">
                <a:pos x="55" y="39"/>
              </a:cxn>
              <a:cxn ang="0">
                <a:pos x="56" y="51"/>
              </a:cxn>
            </a:cxnLst>
            <a:rect l="0" t="0" r="r" b="b"/>
            <a:pathLst>
              <a:path w="57" h="51">
                <a:moveTo>
                  <a:pt x="56" y="51"/>
                </a:moveTo>
                <a:lnTo>
                  <a:pt x="56" y="49"/>
                </a:lnTo>
                <a:lnTo>
                  <a:pt x="57" y="44"/>
                </a:lnTo>
                <a:lnTo>
                  <a:pt x="57" y="37"/>
                </a:lnTo>
                <a:lnTo>
                  <a:pt x="55" y="29"/>
                </a:lnTo>
                <a:lnTo>
                  <a:pt x="49" y="20"/>
                </a:lnTo>
                <a:lnTo>
                  <a:pt x="39" y="12"/>
                </a:lnTo>
                <a:lnTo>
                  <a:pt x="22" y="5"/>
                </a:lnTo>
                <a:lnTo>
                  <a:pt x="0" y="0"/>
                </a:lnTo>
                <a:lnTo>
                  <a:pt x="3" y="2"/>
                </a:lnTo>
                <a:lnTo>
                  <a:pt x="10" y="3"/>
                </a:lnTo>
                <a:lnTo>
                  <a:pt x="19" y="6"/>
                </a:lnTo>
                <a:lnTo>
                  <a:pt x="31" y="12"/>
                </a:lnTo>
                <a:lnTo>
                  <a:pt x="41" y="19"/>
                </a:lnTo>
                <a:lnTo>
                  <a:pt x="49" y="27"/>
                </a:lnTo>
                <a:lnTo>
                  <a:pt x="55" y="39"/>
                </a:lnTo>
                <a:lnTo>
                  <a:pt x="56"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3" name="Freeform 17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4"/>
              </a:cxn>
              <a:cxn ang="0">
                <a:pos x="6" y="15"/>
              </a:cxn>
              <a:cxn ang="0">
                <a:pos x="14" y="8"/>
              </a:cxn>
              <a:cxn ang="0">
                <a:pos x="26" y="3"/>
              </a:cxn>
              <a:cxn ang="0">
                <a:pos x="43" y="0"/>
              </a:cxn>
              <a:cxn ang="0">
                <a:pos x="66" y="0"/>
              </a:cxn>
              <a:cxn ang="0">
                <a:pos x="64" y="0"/>
              </a:cxn>
              <a:cxn ang="0">
                <a:pos x="57" y="0"/>
              </a:cxn>
              <a:cxn ang="0">
                <a:pos x="47" y="2"/>
              </a:cxn>
              <a:cxn ang="0">
                <a:pos x="35" y="4"/>
              </a:cxn>
              <a:cxn ang="0">
                <a:pos x="22" y="8"/>
              </a:cxn>
              <a:cxn ang="0">
                <a:pos x="12" y="15"/>
              </a:cxn>
              <a:cxn ang="0">
                <a:pos x="4" y="24"/>
              </a:cxn>
              <a:cxn ang="0">
                <a:pos x="0" y="36"/>
              </a:cxn>
            </a:cxnLst>
            <a:rect l="0" t="0" r="r" b="b"/>
            <a:pathLst>
              <a:path w="66" h="36">
                <a:moveTo>
                  <a:pt x="0" y="36"/>
                </a:moveTo>
                <a:lnTo>
                  <a:pt x="0" y="34"/>
                </a:lnTo>
                <a:lnTo>
                  <a:pt x="0" y="29"/>
                </a:lnTo>
                <a:lnTo>
                  <a:pt x="3" y="24"/>
                </a:lnTo>
                <a:lnTo>
                  <a:pt x="6" y="15"/>
                </a:lnTo>
                <a:lnTo>
                  <a:pt x="14" y="8"/>
                </a:lnTo>
                <a:lnTo>
                  <a:pt x="26" y="3"/>
                </a:lnTo>
                <a:lnTo>
                  <a:pt x="43" y="0"/>
                </a:lnTo>
                <a:lnTo>
                  <a:pt x="66" y="0"/>
                </a:lnTo>
                <a:lnTo>
                  <a:pt x="64" y="0"/>
                </a:lnTo>
                <a:lnTo>
                  <a:pt x="57" y="0"/>
                </a:lnTo>
                <a:lnTo>
                  <a:pt x="47" y="2"/>
                </a:lnTo>
                <a:lnTo>
                  <a:pt x="35" y="4"/>
                </a:lnTo>
                <a:lnTo>
                  <a:pt x="22" y="8"/>
                </a:lnTo>
                <a:lnTo>
                  <a:pt x="12" y="15"/>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4" name="Freeform 17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2" y="28"/>
              </a:cxn>
              <a:cxn ang="0">
                <a:pos x="46" y="19"/>
              </a:cxn>
              <a:cxn ang="0">
                <a:pos x="37" y="11"/>
              </a:cxn>
              <a:cxn ang="0">
                <a:pos x="21" y="4"/>
              </a:cxn>
              <a:cxn ang="0">
                <a:pos x="0" y="0"/>
              </a:cxn>
              <a:cxn ang="0">
                <a:pos x="2" y="1"/>
              </a:cxn>
              <a:cxn ang="0">
                <a:pos x="9" y="2"/>
              </a:cxn>
              <a:cxn ang="0">
                <a:pos x="19" y="5"/>
              </a:cxn>
              <a:cxn ang="0">
                <a:pos x="30" y="11"/>
              </a:cxn>
              <a:cxn ang="0">
                <a:pos x="41" y="18"/>
              </a:cxn>
              <a:cxn ang="0">
                <a:pos x="49" y="26"/>
              </a:cxn>
              <a:cxn ang="0">
                <a:pos x="54" y="38"/>
              </a:cxn>
              <a:cxn ang="0">
                <a:pos x="56" y="50"/>
              </a:cxn>
            </a:cxnLst>
            <a:rect l="0" t="0" r="r" b="b"/>
            <a:pathLst>
              <a:path w="57" h="50">
                <a:moveTo>
                  <a:pt x="56" y="50"/>
                </a:moveTo>
                <a:lnTo>
                  <a:pt x="56" y="48"/>
                </a:lnTo>
                <a:lnTo>
                  <a:pt x="57" y="44"/>
                </a:lnTo>
                <a:lnTo>
                  <a:pt x="56" y="37"/>
                </a:lnTo>
                <a:lnTo>
                  <a:pt x="52" y="28"/>
                </a:lnTo>
                <a:lnTo>
                  <a:pt x="46" y="19"/>
                </a:lnTo>
                <a:lnTo>
                  <a:pt x="37" y="11"/>
                </a:lnTo>
                <a:lnTo>
                  <a:pt x="21" y="4"/>
                </a:lnTo>
                <a:lnTo>
                  <a:pt x="0" y="0"/>
                </a:lnTo>
                <a:lnTo>
                  <a:pt x="2" y="1"/>
                </a:lnTo>
                <a:lnTo>
                  <a:pt x="9" y="2"/>
                </a:lnTo>
                <a:lnTo>
                  <a:pt x="19" y="5"/>
                </a:lnTo>
                <a:lnTo>
                  <a:pt x="30" y="11"/>
                </a:lnTo>
                <a:lnTo>
                  <a:pt x="41" y="18"/>
                </a:lnTo>
                <a:lnTo>
                  <a:pt x="49" y="26"/>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5" name="Freeform 17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6"/>
              </a:cxn>
              <a:cxn ang="0">
                <a:pos x="1" y="31"/>
              </a:cxn>
              <a:cxn ang="0">
                <a:pos x="4" y="24"/>
              </a:cxn>
              <a:cxn ang="0">
                <a:pos x="9" y="17"/>
              </a:cxn>
              <a:cxn ang="0">
                <a:pos x="17" y="10"/>
              </a:cxn>
              <a:cxn ang="0">
                <a:pos x="29" y="6"/>
              </a:cxn>
              <a:cxn ang="0">
                <a:pos x="45" y="1"/>
              </a:cxn>
              <a:cxn ang="0">
                <a:pos x="66" y="1"/>
              </a:cxn>
              <a:cxn ang="0">
                <a:pos x="63" y="1"/>
              </a:cxn>
              <a:cxn ang="0">
                <a:pos x="55" y="0"/>
              </a:cxn>
              <a:cxn ang="0">
                <a:pos x="45" y="0"/>
              </a:cxn>
              <a:cxn ang="0">
                <a:pos x="33" y="1"/>
              </a:cxn>
              <a:cxn ang="0">
                <a:pos x="20" y="5"/>
              </a:cxn>
              <a:cxn ang="0">
                <a:pos x="10" y="12"/>
              </a:cxn>
              <a:cxn ang="0">
                <a:pos x="2" y="22"/>
              </a:cxn>
              <a:cxn ang="0">
                <a:pos x="0" y="37"/>
              </a:cxn>
            </a:cxnLst>
            <a:rect l="0" t="0" r="r" b="b"/>
            <a:pathLst>
              <a:path w="66" h="37">
                <a:moveTo>
                  <a:pt x="0" y="37"/>
                </a:moveTo>
                <a:lnTo>
                  <a:pt x="0" y="36"/>
                </a:lnTo>
                <a:lnTo>
                  <a:pt x="1" y="31"/>
                </a:lnTo>
                <a:lnTo>
                  <a:pt x="4" y="24"/>
                </a:lnTo>
                <a:lnTo>
                  <a:pt x="9" y="17"/>
                </a:lnTo>
                <a:lnTo>
                  <a:pt x="17" y="10"/>
                </a:lnTo>
                <a:lnTo>
                  <a:pt x="29" y="6"/>
                </a:lnTo>
                <a:lnTo>
                  <a:pt x="45" y="1"/>
                </a:lnTo>
                <a:lnTo>
                  <a:pt x="66" y="1"/>
                </a:lnTo>
                <a:lnTo>
                  <a:pt x="63" y="1"/>
                </a:lnTo>
                <a:lnTo>
                  <a:pt x="55" y="0"/>
                </a:lnTo>
                <a:lnTo>
                  <a:pt x="45" y="0"/>
                </a:lnTo>
                <a:lnTo>
                  <a:pt x="33" y="1"/>
                </a:lnTo>
                <a:lnTo>
                  <a:pt x="20" y="5"/>
                </a:lnTo>
                <a:lnTo>
                  <a:pt x="10" y="12"/>
                </a:lnTo>
                <a:lnTo>
                  <a:pt x="2" y="22"/>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6" name="Freeform 17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9"/>
              </a:cxn>
              <a:cxn ang="0">
                <a:pos x="57" y="44"/>
              </a:cxn>
              <a:cxn ang="0">
                <a:pos x="57" y="37"/>
              </a:cxn>
              <a:cxn ang="0">
                <a:pos x="55" y="29"/>
              </a:cxn>
              <a:cxn ang="0">
                <a:pos x="49" y="21"/>
              </a:cxn>
              <a:cxn ang="0">
                <a:pos x="38" y="13"/>
              </a:cxn>
              <a:cxn ang="0">
                <a:pos x="23" y="5"/>
              </a:cxn>
              <a:cxn ang="0">
                <a:pos x="0" y="0"/>
              </a:cxn>
              <a:cxn ang="0">
                <a:pos x="3" y="1"/>
              </a:cxn>
              <a:cxn ang="0">
                <a:pos x="10" y="2"/>
              </a:cxn>
              <a:cxn ang="0">
                <a:pos x="19" y="6"/>
              </a:cxn>
              <a:cxn ang="0">
                <a:pos x="30" y="12"/>
              </a:cxn>
              <a:cxn ang="0">
                <a:pos x="41" y="19"/>
              </a:cxn>
              <a:cxn ang="0">
                <a:pos x="49" y="27"/>
              </a:cxn>
              <a:cxn ang="0">
                <a:pos x="55" y="37"/>
              </a:cxn>
              <a:cxn ang="0">
                <a:pos x="56" y="50"/>
              </a:cxn>
            </a:cxnLst>
            <a:rect l="0" t="0" r="r" b="b"/>
            <a:pathLst>
              <a:path w="57" h="50">
                <a:moveTo>
                  <a:pt x="56" y="50"/>
                </a:moveTo>
                <a:lnTo>
                  <a:pt x="56" y="49"/>
                </a:lnTo>
                <a:lnTo>
                  <a:pt x="57" y="44"/>
                </a:lnTo>
                <a:lnTo>
                  <a:pt x="57" y="37"/>
                </a:lnTo>
                <a:lnTo>
                  <a:pt x="55" y="29"/>
                </a:lnTo>
                <a:lnTo>
                  <a:pt x="49" y="21"/>
                </a:lnTo>
                <a:lnTo>
                  <a:pt x="38" y="13"/>
                </a:lnTo>
                <a:lnTo>
                  <a:pt x="23" y="5"/>
                </a:lnTo>
                <a:lnTo>
                  <a:pt x="0" y="0"/>
                </a:lnTo>
                <a:lnTo>
                  <a:pt x="3" y="1"/>
                </a:lnTo>
                <a:lnTo>
                  <a:pt x="10" y="2"/>
                </a:lnTo>
                <a:lnTo>
                  <a:pt x="19" y="6"/>
                </a:lnTo>
                <a:lnTo>
                  <a:pt x="30" y="12"/>
                </a:lnTo>
                <a:lnTo>
                  <a:pt x="41" y="19"/>
                </a:lnTo>
                <a:lnTo>
                  <a:pt x="49" y="27"/>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7" name="Freeform 17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2" y="24"/>
              </a:cxn>
              <a:cxn ang="0">
                <a:pos x="6" y="15"/>
              </a:cxn>
              <a:cxn ang="0">
                <a:pos x="12" y="8"/>
              </a:cxn>
              <a:cxn ang="0">
                <a:pos x="25" y="3"/>
              </a:cxn>
              <a:cxn ang="0">
                <a:pos x="41" y="0"/>
              </a:cxn>
              <a:cxn ang="0">
                <a:pos x="65" y="2"/>
              </a:cxn>
              <a:cxn ang="0">
                <a:pos x="62" y="2"/>
              </a:cxn>
              <a:cxn ang="0">
                <a:pos x="55" y="2"/>
              </a:cxn>
              <a:cxn ang="0">
                <a:pos x="45" y="3"/>
              </a:cxn>
              <a:cxn ang="0">
                <a:pos x="33" y="5"/>
              </a:cxn>
              <a:cxn ang="0">
                <a:pos x="22" y="10"/>
              </a:cxn>
              <a:cxn ang="0">
                <a:pos x="11" y="15"/>
              </a:cxn>
              <a:cxn ang="0">
                <a:pos x="3" y="25"/>
              </a:cxn>
              <a:cxn ang="0">
                <a:pos x="0" y="37"/>
              </a:cxn>
            </a:cxnLst>
            <a:rect l="0" t="0" r="r" b="b"/>
            <a:pathLst>
              <a:path w="65" h="37">
                <a:moveTo>
                  <a:pt x="0" y="37"/>
                </a:moveTo>
                <a:lnTo>
                  <a:pt x="0" y="35"/>
                </a:lnTo>
                <a:lnTo>
                  <a:pt x="0" y="30"/>
                </a:lnTo>
                <a:lnTo>
                  <a:pt x="2" y="24"/>
                </a:lnTo>
                <a:lnTo>
                  <a:pt x="6" y="15"/>
                </a:lnTo>
                <a:lnTo>
                  <a:pt x="12" y="8"/>
                </a:lnTo>
                <a:lnTo>
                  <a:pt x="25" y="3"/>
                </a:lnTo>
                <a:lnTo>
                  <a:pt x="41" y="0"/>
                </a:lnTo>
                <a:lnTo>
                  <a:pt x="65" y="2"/>
                </a:lnTo>
                <a:lnTo>
                  <a:pt x="62" y="2"/>
                </a:lnTo>
                <a:lnTo>
                  <a:pt x="55" y="2"/>
                </a:lnTo>
                <a:lnTo>
                  <a:pt x="45" y="3"/>
                </a:lnTo>
                <a:lnTo>
                  <a:pt x="33" y="5"/>
                </a:lnTo>
                <a:lnTo>
                  <a:pt x="22" y="10"/>
                </a:lnTo>
                <a:lnTo>
                  <a:pt x="11" y="15"/>
                </a:lnTo>
                <a:lnTo>
                  <a:pt x="3" y="25"/>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8" name="Freeform 17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49"/>
              </a:cxn>
              <a:cxn ang="0">
                <a:pos x="56" y="47"/>
              </a:cxn>
              <a:cxn ang="0">
                <a:pos x="57" y="43"/>
              </a:cxn>
              <a:cxn ang="0">
                <a:pos x="57" y="37"/>
              </a:cxn>
              <a:cxn ang="0">
                <a:pos x="55" y="27"/>
              </a:cxn>
              <a:cxn ang="0">
                <a:pos x="49" y="19"/>
              </a:cxn>
              <a:cxn ang="0">
                <a:pos x="40" y="11"/>
              </a:cxn>
              <a:cxn ang="0">
                <a:pos x="23" y="4"/>
              </a:cxn>
              <a:cxn ang="0">
                <a:pos x="0" y="0"/>
              </a:cxn>
              <a:cxn ang="0">
                <a:pos x="3" y="1"/>
              </a:cxn>
              <a:cxn ang="0">
                <a:pos x="9" y="2"/>
              </a:cxn>
              <a:cxn ang="0">
                <a:pos x="20" y="5"/>
              </a:cxn>
              <a:cxn ang="0">
                <a:pos x="30" y="10"/>
              </a:cxn>
              <a:cxn ang="0">
                <a:pos x="41" y="17"/>
              </a:cxn>
              <a:cxn ang="0">
                <a:pos x="50" y="26"/>
              </a:cxn>
              <a:cxn ang="0">
                <a:pos x="55" y="37"/>
              </a:cxn>
              <a:cxn ang="0">
                <a:pos x="56" y="49"/>
              </a:cxn>
            </a:cxnLst>
            <a:rect l="0" t="0" r="r" b="b"/>
            <a:pathLst>
              <a:path w="57" h="49">
                <a:moveTo>
                  <a:pt x="56" y="49"/>
                </a:moveTo>
                <a:lnTo>
                  <a:pt x="56" y="47"/>
                </a:lnTo>
                <a:lnTo>
                  <a:pt x="57" y="43"/>
                </a:lnTo>
                <a:lnTo>
                  <a:pt x="57" y="37"/>
                </a:lnTo>
                <a:lnTo>
                  <a:pt x="55" y="27"/>
                </a:lnTo>
                <a:lnTo>
                  <a:pt x="49" y="19"/>
                </a:lnTo>
                <a:lnTo>
                  <a:pt x="40" y="11"/>
                </a:lnTo>
                <a:lnTo>
                  <a:pt x="23" y="4"/>
                </a:lnTo>
                <a:lnTo>
                  <a:pt x="0" y="0"/>
                </a:lnTo>
                <a:lnTo>
                  <a:pt x="3" y="1"/>
                </a:lnTo>
                <a:lnTo>
                  <a:pt x="9" y="2"/>
                </a:lnTo>
                <a:lnTo>
                  <a:pt x="20" y="5"/>
                </a:lnTo>
                <a:lnTo>
                  <a:pt x="30" y="10"/>
                </a:lnTo>
                <a:lnTo>
                  <a:pt x="41" y="17"/>
                </a:lnTo>
                <a:lnTo>
                  <a:pt x="50" y="26"/>
                </a:lnTo>
                <a:lnTo>
                  <a:pt x="55" y="37"/>
                </a:lnTo>
                <a:lnTo>
                  <a:pt x="56"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79" name="Freeform 17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2"/>
              </a:cxn>
              <a:cxn ang="0">
                <a:pos x="6" y="15"/>
              </a:cxn>
              <a:cxn ang="0">
                <a:pos x="14" y="8"/>
              </a:cxn>
              <a:cxn ang="0">
                <a:pos x="25" y="2"/>
              </a:cxn>
              <a:cxn ang="0">
                <a:pos x="43" y="0"/>
              </a:cxn>
              <a:cxn ang="0">
                <a:pos x="66" y="0"/>
              </a:cxn>
              <a:cxn ang="0">
                <a:pos x="63" y="0"/>
              </a:cxn>
              <a:cxn ang="0">
                <a:pos x="57" y="0"/>
              </a:cxn>
              <a:cxn ang="0">
                <a:pos x="46" y="1"/>
              </a:cxn>
              <a:cxn ang="0">
                <a:pos x="35" y="3"/>
              </a:cxn>
              <a:cxn ang="0">
                <a:pos x="22" y="6"/>
              </a:cxn>
              <a:cxn ang="0">
                <a:pos x="11" y="12"/>
              </a:cxn>
              <a:cxn ang="0">
                <a:pos x="3" y="22"/>
              </a:cxn>
              <a:cxn ang="0">
                <a:pos x="0" y="34"/>
              </a:cxn>
            </a:cxnLst>
            <a:rect l="0" t="0" r="r" b="b"/>
            <a:pathLst>
              <a:path w="66" h="34">
                <a:moveTo>
                  <a:pt x="0" y="34"/>
                </a:moveTo>
                <a:lnTo>
                  <a:pt x="0" y="32"/>
                </a:lnTo>
                <a:lnTo>
                  <a:pt x="0" y="27"/>
                </a:lnTo>
                <a:lnTo>
                  <a:pt x="2" y="22"/>
                </a:lnTo>
                <a:lnTo>
                  <a:pt x="6" y="15"/>
                </a:lnTo>
                <a:lnTo>
                  <a:pt x="14" y="8"/>
                </a:lnTo>
                <a:lnTo>
                  <a:pt x="25" y="2"/>
                </a:lnTo>
                <a:lnTo>
                  <a:pt x="43" y="0"/>
                </a:lnTo>
                <a:lnTo>
                  <a:pt x="66" y="0"/>
                </a:lnTo>
                <a:lnTo>
                  <a:pt x="63" y="0"/>
                </a:lnTo>
                <a:lnTo>
                  <a:pt x="57" y="0"/>
                </a:lnTo>
                <a:lnTo>
                  <a:pt x="46" y="1"/>
                </a:lnTo>
                <a:lnTo>
                  <a:pt x="35" y="3"/>
                </a:lnTo>
                <a:lnTo>
                  <a:pt x="22" y="6"/>
                </a:lnTo>
                <a:lnTo>
                  <a:pt x="11" y="12"/>
                </a:lnTo>
                <a:lnTo>
                  <a:pt x="3" y="22"/>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0" name="Freeform 17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9"/>
              </a:cxn>
              <a:cxn ang="0">
                <a:pos x="55" y="48"/>
              </a:cxn>
              <a:cxn ang="0">
                <a:pos x="56" y="44"/>
              </a:cxn>
              <a:cxn ang="0">
                <a:pos x="56" y="37"/>
              </a:cxn>
              <a:cxn ang="0">
                <a:pos x="54" y="28"/>
              </a:cxn>
              <a:cxn ang="0">
                <a:pos x="48" y="20"/>
              </a:cxn>
              <a:cxn ang="0">
                <a:pos x="38" y="12"/>
              </a:cxn>
              <a:cxn ang="0">
                <a:pos x="22" y="4"/>
              </a:cxn>
              <a:cxn ang="0">
                <a:pos x="0" y="0"/>
              </a:cxn>
              <a:cxn ang="0">
                <a:pos x="3" y="1"/>
              </a:cxn>
              <a:cxn ang="0">
                <a:pos x="10" y="2"/>
              </a:cxn>
              <a:cxn ang="0">
                <a:pos x="19" y="5"/>
              </a:cxn>
              <a:cxn ang="0">
                <a:pos x="29" y="10"/>
              </a:cxn>
              <a:cxn ang="0">
                <a:pos x="40" y="17"/>
              </a:cxn>
              <a:cxn ang="0">
                <a:pos x="49" y="26"/>
              </a:cxn>
              <a:cxn ang="0">
                <a:pos x="54" y="37"/>
              </a:cxn>
              <a:cxn ang="0">
                <a:pos x="55" y="49"/>
              </a:cxn>
            </a:cxnLst>
            <a:rect l="0" t="0" r="r" b="b"/>
            <a:pathLst>
              <a:path w="56" h="49">
                <a:moveTo>
                  <a:pt x="55" y="49"/>
                </a:moveTo>
                <a:lnTo>
                  <a:pt x="55" y="48"/>
                </a:lnTo>
                <a:lnTo>
                  <a:pt x="56" y="44"/>
                </a:lnTo>
                <a:lnTo>
                  <a:pt x="56" y="37"/>
                </a:lnTo>
                <a:lnTo>
                  <a:pt x="54" y="28"/>
                </a:lnTo>
                <a:lnTo>
                  <a:pt x="48" y="20"/>
                </a:lnTo>
                <a:lnTo>
                  <a:pt x="38" y="12"/>
                </a:lnTo>
                <a:lnTo>
                  <a:pt x="22" y="4"/>
                </a:lnTo>
                <a:lnTo>
                  <a:pt x="0" y="0"/>
                </a:lnTo>
                <a:lnTo>
                  <a:pt x="3" y="1"/>
                </a:lnTo>
                <a:lnTo>
                  <a:pt x="10" y="2"/>
                </a:lnTo>
                <a:lnTo>
                  <a:pt x="19" y="5"/>
                </a:lnTo>
                <a:lnTo>
                  <a:pt x="29" y="10"/>
                </a:lnTo>
                <a:lnTo>
                  <a:pt x="40" y="17"/>
                </a:lnTo>
                <a:lnTo>
                  <a:pt x="49" y="26"/>
                </a:lnTo>
                <a:lnTo>
                  <a:pt x="54" y="37"/>
                </a:lnTo>
                <a:lnTo>
                  <a:pt x="55"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1" name="Freeform 18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2"/>
              </a:cxn>
              <a:cxn ang="0">
                <a:pos x="7" y="15"/>
              </a:cxn>
              <a:cxn ang="0">
                <a:pos x="14" y="9"/>
              </a:cxn>
              <a:cxn ang="0">
                <a:pos x="26" y="3"/>
              </a:cxn>
              <a:cxn ang="0">
                <a:pos x="43" y="0"/>
              </a:cxn>
              <a:cxn ang="0">
                <a:pos x="66" y="2"/>
              </a:cxn>
              <a:cxn ang="0">
                <a:pos x="64" y="2"/>
              </a:cxn>
              <a:cxn ang="0">
                <a:pos x="57" y="2"/>
              </a:cxn>
              <a:cxn ang="0">
                <a:pos x="47" y="3"/>
              </a:cxn>
              <a:cxn ang="0">
                <a:pos x="35" y="5"/>
              </a:cxn>
              <a:cxn ang="0">
                <a:pos x="22" y="9"/>
              </a:cxn>
              <a:cxn ang="0">
                <a:pos x="12" y="14"/>
              </a:cxn>
              <a:cxn ang="0">
                <a:pos x="4" y="24"/>
              </a:cxn>
              <a:cxn ang="0">
                <a:pos x="0" y="36"/>
              </a:cxn>
            </a:cxnLst>
            <a:rect l="0" t="0" r="r" b="b"/>
            <a:pathLst>
              <a:path w="66" h="36">
                <a:moveTo>
                  <a:pt x="0" y="36"/>
                </a:moveTo>
                <a:lnTo>
                  <a:pt x="0" y="34"/>
                </a:lnTo>
                <a:lnTo>
                  <a:pt x="0" y="29"/>
                </a:lnTo>
                <a:lnTo>
                  <a:pt x="3" y="22"/>
                </a:lnTo>
                <a:lnTo>
                  <a:pt x="7" y="15"/>
                </a:lnTo>
                <a:lnTo>
                  <a:pt x="14" y="9"/>
                </a:lnTo>
                <a:lnTo>
                  <a:pt x="26" y="3"/>
                </a:lnTo>
                <a:lnTo>
                  <a:pt x="43" y="0"/>
                </a:lnTo>
                <a:lnTo>
                  <a:pt x="66" y="2"/>
                </a:lnTo>
                <a:lnTo>
                  <a:pt x="64" y="2"/>
                </a:lnTo>
                <a:lnTo>
                  <a:pt x="57" y="2"/>
                </a:lnTo>
                <a:lnTo>
                  <a:pt x="47" y="3"/>
                </a:lnTo>
                <a:lnTo>
                  <a:pt x="35" y="5"/>
                </a:lnTo>
                <a:lnTo>
                  <a:pt x="22" y="9"/>
                </a:lnTo>
                <a:lnTo>
                  <a:pt x="12" y="14"/>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2" name="Freeform 18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7" y="49"/>
              </a:cxn>
              <a:cxn ang="0">
                <a:pos x="57" y="47"/>
              </a:cxn>
              <a:cxn ang="0">
                <a:pos x="58" y="42"/>
              </a:cxn>
              <a:cxn ang="0">
                <a:pos x="57" y="35"/>
              </a:cxn>
              <a:cxn ang="0">
                <a:pos x="54" y="27"/>
              </a:cxn>
              <a:cxn ang="0">
                <a:pos x="49" y="19"/>
              </a:cxn>
              <a:cxn ang="0">
                <a:pos x="38" y="11"/>
              </a:cxn>
              <a:cxn ang="0">
                <a:pos x="22" y="4"/>
              </a:cxn>
              <a:cxn ang="0">
                <a:pos x="0" y="0"/>
              </a:cxn>
              <a:cxn ang="0">
                <a:pos x="2" y="0"/>
              </a:cxn>
              <a:cxn ang="0">
                <a:pos x="8" y="2"/>
              </a:cxn>
              <a:cxn ang="0">
                <a:pos x="17" y="5"/>
              </a:cxn>
              <a:cxn ang="0">
                <a:pos x="28" y="10"/>
              </a:cxn>
              <a:cxn ang="0">
                <a:pos x="38" y="16"/>
              </a:cxn>
              <a:cxn ang="0">
                <a:pos x="47" y="25"/>
              </a:cxn>
              <a:cxn ang="0">
                <a:pos x="53" y="35"/>
              </a:cxn>
              <a:cxn ang="0">
                <a:pos x="57" y="49"/>
              </a:cxn>
            </a:cxnLst>
            <a:rect l="0" t="0" r="r" b="b"/>
            <a:pathLst>
              <a:path w="58" h="49">
                <a:moveTo>
                  <a:pt x="57" y="49"/>
                </a:moveTo>
                <a:lnTo>
                  <a:pt x="57" y="47"/>
                </a:lnTo>
                <a:lnTo>
                  <a:pt x="58" y="42"/>
                </a:lnTo>
                <a:lnTo>
                  <a:pt x="57" y="35"/>
                </a:lnTo>
                <a:lnTo>
                  <a:pt x="54" y="27"/>
                </a:lnTo>
                <a:lnTo>
                  <a:pt x="49" y="19"/>
                </a:lnTo>
                <a:lnTo>
                  <a:pt x="38" y="11"/>
                </a:lnTo>
                <a:lnTo>
                  <a:pt x="22" y="4"/>
                </a:lnTo>
                <a:lnTo>
                  <a:pt x="0" y="0"/>
                </a:lnTo>
                <a:lnTo>
                  <a:pt x="2" y="0"/>
                </a:lnTo>
                <a:lnTo>
                  <a:pt x="8" y="2"/>
                </a:lnTo>
                <a:lnTo>
                  <a:pt x="17" y="5"/>
                </a:lnTo>
                <a:lnTo>
                  <a:pt x="28" y="10"/>
                </a:lnTo>
                <a:lnTo>
                  <a:pt x="38" y="16"/>
                </a:lnTo>
                <a:lnTo>
                  <a:pt x="47" y="25"/>
                </a:lnTo>
                <a:lnTo>
                  <a:pt x="53" y="35"/>
                </a:lnTo>
                <a:lnTo>
                  <a:pt x="57"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3" name="Freeform 18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1" y="29"/>
              </a:cxn>
              <a:cxn ang="0">
                <a:pos x="4" y="22"/>
              </a:cxn>
              <a:cxn ang="0">
                <a:pos x="9" y="15"/>
              </a:cxn>
              <a:cxn ang="0">
                <a:pos x="16" y="8"/>
              </a:cxn>
              <a:cxn ang="0">
                <a:pos x="28" y="3"/>
              </a:cxn>
              <a:cxn ang="0">
                <a:pos x="44" y="0"/>
              </a:cxn>
              <a:cxn ang="0">
                <a:pos x="66" y="2"/>
              </a:cxn>
              <a:cxn ang="0">
                <a:pos x="64" y="2"/>
              </a:cxn>
              <a:cxn ang="0">
                <a:pos x="57" y="2"/>
              </a:cxn>
              <a:cxn ang="0">
                <a:pos x="47" y="3"/>
              </a:cxn>
              <a:cxn ang="0">
                <a:pos x="35" y="5"/>
              </a:cxn>
              <a:cxn ang="0">
                <a:pos x="23" y="8"/>
              </a:cxn>
              <a:cxn ang="0">
                <a:pos x="13" y="15"/>
              </a:cxn>
              <a:cxn ang="0">
                <a:pos x="5" y="25"/>
              </a:cxn>
              <a:cxn ang="0">
                <a:pos x="0" y="36"/>
              </a:cxn>
            </a:cxnLst>
            <a:rect l="0" t="0" r="r" b="b"/>
            <a:pathLst>
              <a:path w="66" h="36">
                <a:moveTo>
                  <a:pt x="0" y="36"/>
                </a:moveTo>
                <a:lnTo>
                  <a:pt x="0" y="34"/>
                </a:lnTo>
                <a:lnTo>
                  <a:pt x="1" y="29"/>
                </a:lnTo>
                <a:lnTo>
                  <a:pt x="4" y="22"/>
                </a:lnTo>
                <a:lnTo>
                  <a:pt x="9" y="15"/>
                </a:lnTo>
                <a:lnTo>
                  <a:pt x="16" y="8"/>
                </a:lnTo>
                <a:lnTo>
                  <a:pt x="28" y="3"/>
                </a:lnTo>
                <a:lnTo>
                  <a:pt x="44" y="0"/>
                </a:lnTo>
                <a:lnTo>
                  <a:pt x="66" y="2"/>
                </a:lnTo>
                <a:lnTo>
                  <a:pt x="64" y="2"/>
                </a:lnTo>
                <a:lnTo>
                  <a:pt x="57" y="2"/>
                </a:lnTo>
                <a:lnTo>
                  <a:pt x="47" y="3"/>
                </a:lnTo>
                <a:lnTo>
                  <a:pt x="35" y="5"/>
                </a:lnTo>
                <a:lnTo>
                  <a:pt x="23" y="8"/>
                </a:lnTo>
                <a:lnTo>
                  <a:pt x="13" y="15"/>
                </a:lnTo>
                <a:lnTo>
                  <a:pt x="5" y="25"/>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4" name="Freeform 18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3" y="28"/>
              </a:cxn>
              <a:cxn ang="0">
                <a:pos x="47" y="19"/>
              </a:cxn>
              <a:cxn ang="0">
                <a:pos x="37" y="11"/>
              </a:cxn>
              <a:cxn ang="0">
                <a:pos x="22" y="4"/>
              </a:cxn>
              <a:cxn ang="0">
                <a:pos x="0" y="0"/>
              </a:cxn>
              <a:cxn ang="0">
                <a:pos x="2" y="1"/>
              </a:cxn>
              <a:cxn ang="0">
                <a:pos x="9" y="2"/>
              </a:cxn>
              <a:cxn ang="0">
                <a:pos x="19" y="5"/>
              </a:cxn>
              <a:cxn ang="0">
                <a:pos x="30" y="11"/>
              </a:cxn>
              <a:cxn ang="0">
                <a:pos x="41" y="18"/>
              </a:cxn>
              <a:cxn ang="0">
                <a:pos x="49" y="27"/>
              </a:cxn>
              <a:cxn ang="0">
                <a:pos x="54" y="38"/>
              </a:cxn>
              <a:cxn ang="0">
                <a:pos x="56" y="50"/>
              </a:cxn>
            </a:cxnLst>
            <a:rect l="0" t="0" r="r" b="b"/>
            <a:pathLst>
              <a:path w="57" h="50">
                <a:moveTo>
                  <a:pt x="56" y="50"/>
                </a:moveTo>
                <a:lnTo>
                  <a:pt x="56" y="48"/>
                </a:lnTo>
                <a:lnTo>
                  <a:pt x="57" y="44"/>
                </a:lnTo>
                <a:lnTo>
                  <a:pt x="56" y="37"/>
                </a:lnTo>
                <a:lnTo>
                  <a:pt x="53" y="28"/>
                </a:lnTo>
                <a:lnTo>
                  <a:pt x="47" y="19"/>
                </a:lnTo>
                <a:lnTo>
                  <a:pt x="37" y="11"/>
                </a:lnTo>
                <a:lnTo>
                  <a:pt x="22" y="4"/>
                </a:lnTo>
                <a:lnTo>
                  <a:pt x="0" y="0"/>
                </a:lnTo>
                <a:lnTo>
                  <a:pt x="2" y="1"/>
                </a:lnTo>
                <a:lnTo>
                  <a:pt x="9" y="2"/>
                </a:lnTo>
                <a:lnTo>
                  <a:pt x="19" y="5"/>
                </a:lnTo>
                <a:lnTo>
                  <a:pt x="30" y="11"/>
                </a:lnTo>
                <a:lnTo>
                  <a:pt x="41" y="18"/>
                </a:lnTo>
                <a:lnTo>
                  <a:pt x="49" y="27"/>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5" name="Freeform 18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5"/>
              </a:cxn>
              <a:cxn ang="0">
                <a:pos x="0" y="30"/>
              </a:cxn>
              <a:cxn ang="0">
                <a:pos x="1" y="23"/>
              </a:cxn>
              <a:cxn ang="0">
                <a:pos x="5" y="16"/>
              </a:cxn>
              <a:cxn ang="0">
                <a:pos x="12" y="9"/>
              </a:cxn>
              <a:cxn ang="0">
                <a:pos x="23" y="5"/>
              </a:cxn>
              <a:cxn ang="0">
                <a:pos x="42" y="0"/>
              </a:cxn>
              <a:cxn ang="0">
                <a:pos x="66" y="0"/>
              </a:cxn>
              <a:cxn ang="0">
                <a:pos x="64" y="0"/>
              </a:cxn>
              <a:cxn ang="0">
                <a:pos x="57" y="0"/>
              </a:cxn>
              <a:cxn ang="0">
                <a:pos x="46" y="1"/>
              </a:cxn>
              <a:cxn ang="0">
                <a:pos x="35" y="3"/>
              </a:cxn>
              <a:cxn ang="0">
                <a:pos x="23" y="8"/>
              </a:cxn>
              <a:cxn ang="0">
                <a:pos x="13" y="15"/>
              </a:cxn>
              <a:cxn ang="0">
                <a:pos x="5" y="23"/>
              </a:cxn>
              <a:cxn ang="0">
                <a:pos x="0" y="36"/>
              </a:cxn>
            </a:cxnLst>
            <a:rect l="0" t="0" r="r" b="b"/>
            <a:pathLst>
              <a:path w="66" h="36">
                <a:moveTo>
                  <a:pt x="0" y="36"/>
                </a:moveTo>
                <a:lnTo>
                  <a:pt x="0" y="35"/>
                </a:lnTo>
                <a:lnTo>
                  <a:pt x="0" y="30"/>
                </a:lnTo>
                <a:lnTo>
                  <a:pt x="1" y="23"/>
                </a:lnTo>
                <a:lnTo>
                  <a:pt x="5" y="16"/>
                </a:lnTo>
                <a:lnTo>
                  <a:pt x="12" y="9"/>
                </a:lnTo>
                <a:lnTo>
                  <a:pt x="23" y="5"/>
                </a:lnTo>
                <a:lnTo>
                  <a:pt x="42" y="0"/>
                </a:lnTo>
                <a:lnTo>
                  <a:pt x="66" y="0"/>
                </a:lnTo>
                <a:lnTo>
                  <a:pt x="64" y="0"/>
                </a:lnTo>
                <a:lnTo>
                  <a:pt x="57" y="0"/>
                </a:lnTo>
                <a:lnTo>
                  <a:pt x="46" y="1"/>
                </a:lnTo>
                <a:lnTo>
                  <a:pt x="35" y="3"/>
                </a:lnTo>
                <a:lnTo>
                  <a:pt x="23" y="8"/>
                </a:lnTo>
                <a:lnTo>
                  <a:pt x="13" y="15"/>
                </a:lnTo>
                <a:lnTo>
                  <a:pt x="5"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6" name="Freeform 18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1"/>
              </a:cxn>
              <a:cxn ang="0">
                <a:pos x="55" y="50"/>
              </a:cxn>
              <a:cxn ang="0">
                <a:pos x="56" y="45"/>
              </a:cxn>
              <a:cxn ang="0">
                <a:pos x="56" y="38"/>
              </a:cxn>
              <a:cxn ang="0">
                <a:pos x="55" y="30"/>
              </a:cxn>
              <a:cxn ang="0">
                <a:pos x="50" y="22"/>
              </a:cxn>
              <a:cxn ang="0">
                <a:pos x="39" y="14"/>
              </a:cxn>
              <a:cxn ang="0">
                <a:pos x="23" y="6"/>
              </a:cxn>
              <a:cxn ang="0">
                <a:pos x="0" y="0"/>
              </a:cxn>
              <a:cxn ang="0">
                <a:pos x="2" y="1"/>
              </a:cxn>
              <a:cxn ang="0">
                <a:pos x="9" y="2"/>
              </a:cxn>
              <a:cxn ang="0">
                <a:pos x="18" y="6"/>
              </a:cxn>
              <a:cxn ang="0">
                <a:pos x="29" y="12"/>
              </a:cxn>
              <a:cxn ang="0">
                <a:pos x="39" y="19"/>
              </a:cxn>
              <a:cxn ang="0">
                <a:pos x="48" y="27"/>
              </a:cxn>
              <a:cxn ang="0">
                <a:pos x="53" y="38"/>
              </a:cxn>
              <a:cxn ang="0">
                <a:pos x="54" y="51"/>
              </a:cxn>
            </a:cxnLst>
            <a:rect l="0" t="0" r="r" b="b"/>
            <a:pathLst>
              <a:path w="56" h="51">
                <a:moveTo>
                  <a:pt x="54" y="51"/>
                </a:moveTo>
                <a:lnTo>
                  <a:pt x="55" y="50"/>
                </a:lnTo>
                <a:lnTo>
                  <a:pt x="56" y="45"/>
                </a:lnTo>
                <a:lnTo>
                  <a:pt x="56" y="38"/>
                </a:lnTo>
                <a:lnTo>
                  <a:pt x="55" y="30"/>
                </a:lnTo>
                <a:lnTo>
                  <a:pt x="50" y="22"/>
                </a:lnTo>
                <a:lnTo>
                  <a:pt x="39" y="14"/>
                </a:lnTo>
                <a:lnTo>
                  <a:pt x="23" y="6"/>
                </a:lnTo>
                <a:lnTo>
                  <a:pt x="0" y="0"/>
                </a:lnTo>
                <a:lnTo>
                  <a:pt x="2" y="1"/>
                </a:lnTo>
                <a:lnTo>
                  <a:pt x="9" y="2"/>
                </a:lnTo>
                <a:lnTo>
                  <a:pt x="18" y="6"/>
                </a:lnTo>
                <a:lnTo>
                  <a:pt x="29" y="12"/>
                </a:lnTo>
                <a:lnTo>
                  <a:pt x="39" y="19"/>
                </a:lnTo>
                <a:lnTo>
                  <a:pt x="48" y="27"/>
                </a:lnTo>
                <a:lnTo>
                  <a:pt x="53" y="38"/>
                </a:lnTo>
                <a:lnTo>
                  <a:pt x="54"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7" name="Freeform 18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5"/>
              </a:cxn>
              <a:cxn ang="0">
                <a:pos x="0" y="33"/>
              </a:cxn>
              <a:cxn ang="0">
                <a:pos x="0" y="29"/>
              </a:cxn>
              <a:cxn ang="0">
                <a:pos x="2" y="23"/>
              </a:cxn>
              <a:cxn ang="0">
                <a:pos x="5" y="16"/>
              </a:cxn>
              <a:cxn ang="0">
                <a:pos x="12" y="9"/>
              </a:cxn>
              <a:cxn ang="0">
                <a:pos x="25" y="3"/>
              </a:cxn>
              <a:cxn ang="0">
                <a:pos x="42" y="0"/>
              </a:cxn>
              <a:cxn ang="0">
                <a:pos x="66" y="0"/>
              </a:cxn>
              <a:cxn ang="0">
                <a:pos x="64" y="0"/>
              </a:cxn>
              <a:cxn ang="0">
                <a:pos x="57" y="0"/>
              </a:cxn>
              <a:cxn ang="0">
                <a:pos x="47" y="1"/>
              </a:cxn>
              <a:cxn ang="0">
                <a:pos x="35" y="3"/>
              </a:cxn>
              <a:cxn ang="0">
                <a:pos x="24" y="8"/>
              </a:cxn>
              <a:cxn ang="0">
                <a:pos x="13" y="14"/>
              </a:cxn>
              <a:cxn ang="0">
                <a:pos x="5" y="23"/>
              </a:cxn>
              <a:cxn ang="0">
                <a:pos x="0" y="35"/>
              </a:cxn>
            </a:cxnLst>
            <a:rect l="0" t="0" r="r" b="b"/>
            <a:pathLst>
              <a:path w="66" h="35">
                <a:moveTo>
                  <a:pt x="0" y="35"/>
                </a:moveTo>
                <a:lnTo>
                  <a:pt x="0" y="33"/>
                </a:lnTo>
                <a:lnTo>
                  <a:pt x="0" y="29"/>
                </a:lnTo>
                <a:lnTo>
                  <a:pt x="2" y="23"/>
                </a:lnTo>
                <a:lnTo>
                  <a:pt x="5" y="16"/>
                </a:lnTo>
                <a:lnTo>
                  <a:pt x="12" y="9"/>
                </a:lnTo>
                <a:lnTo>
                  <a:pt x="25" y="3"/>
                </a:lnTo>
                <a:lnTo>
                  <a:pt x="42" y="0"/>
                </a:lnTo>
                <a:lnTo>
                  <a:pt x="66" y="0"/>
                </a:lnTo>
                <a:lnTo>
                  <a:pt x="64" y="0"/>
                </a:lnTo>
                <a:lnTo>
                  <a:pt x="57" y="0"/>
                </a:lnTo>
                <a:lnTo>
                  <a:pt x="47" y="1"/>
                </a:lnTo>
                <a:lnTo>
                  <a:pt x="35" y="3"/>
                </a:lnTo>
                <a:lnTo>
                  <a:pt x="24" y="8"/>
                </a:lnTo>
                <a:lnTo>
                  <a:pt x="13" y="14"/>
                </a:lnTo>
                <a:lnTo>
                  <a:pt x="5" y="23"/>
                </a:lnTo>
                <a:lnTo>
                  <a:pt x="0" y="35"/>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8" name="Freeform 18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1"/>
              </a:cxn>
              <a:cxn ang="0">
                <a:pos x="56" y="50"/>
              </a:cxn>
              <a:cxn ang="0">
                <a:pos x="57" y="45"/>
              </a:cxn>
              <a:cxn ang="0">
                <a:pos x="57" y="39"/>
              </a:cxn>
              <a:cxn ang="0">
                <a:pos x="56" y="31"/>
              </a:cxn>
              <a:cxn ang="0">
                <a:pos x="50" y="23"/>
              </a:cxn>
              <a:cxn ang="0">
                <a:pos x="40" y="14"/>
              </a:cxn>
              <a:cxn ang="0">
                <a:pos x="23" y="7"/>
              </a:cxn>
              <a:cxn ang="0">
                <a:pos x="0" y="0"/>
              </a:cxn>
              <a:cxn ang="0">
                <a:pos x="2" y="1"/>
              </a:cxn>
              <a:cxn ang="0">
                <a:pos x="9" y="2"/>
              </a:cxn>
              <a:cxn ang="0">
                <a:pos x="19" y="6"/>
              </a:cxn>
              <a:cxn ang="0">
                <a:pos x="29" y="11"/>
              </a:cxn>
              <a:cxn ang="0">
                <a:pos x="40" y="18"/>
              </a:cxn>
              <a:cxn ang="0">
                <a:pos x="49" y="28"/>
              </a:cxn>
              <a:cxn ang="0">
                <a:pos x="53" y="38"/>
              </a:cxn>
              <a:cxn ang="0">
                <a:pos x="55" y="51"/>
              </a:cxn>
            </a:cxnLst>
            <a:rect l="0" t="0" r="r" b="b"/>
            <a:pathLst>
              <a:path w="57" h="51">
                <a:moveTo>
                  <a:pt x="55" y="51"/>
                </a:moveTo>
                <a:lnTo>
                  <a:pt x="56" y="50"/>
                </a:lnTo>
                <a:lnTo>
                  <a:pt x="57" y="45"/>
                </a:lnTo>
                <a:lnTo>
                  <a:pt x="57" y="39"/>
                </a:lnTo>
                <a:lnTo>
                  <a:pt x="56" y="31"/>
                </a:lnTo>
                <a:lnTo>
                  <a:pt x="50" y="23"/>
                </a:lnTo>
                <a:lnTo>
                  <a:pt x="40" y="14"/>
                </a:lnTo>
                <a:lnTo>
                  <a:pt x="23" y="7"/>
                </a:lnTo>
                <a:lnTo>
                  <a:pt x="0" y="0"/>
                </a:lnTo>
                <a:lnTo>
                  <a:pt x="2" y="1"/>
                </a:lnTo>
                <a:lnTo>
                  <a:pt x="9" y="2"/>
                </a:lnTo>
                <a:lnTo>
                  <a:pt x="19" y="6"/>
                </a:lnTo>
                <a:lnTo>
                  <a:pt x="29" y="11"/>
                </a:lnTo>
                <a:lnTo>
                  <a:pt x="40" y="18"/>
                </a:lnTo>
                <a:lnTo>
                  <a:pt x="49" y="28"/>
                </a:lnTo>
                <a:lnTo>
                  <a:pt x="53" y="38"/>
                </a:lnTo>
                <a:lnTo>
                  <a:pt x="55"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89" name="Freeform 18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5" y="48"/>
              </a:cxn>
              <a:cxn ang="0">
                <a:pos x="56" y="43"/>
              </a:cxn>
              <a:cxn ang="0">
                <a:pos x="56" y="37"/>
              </a:cxn>
              <a:cxn ang="0">
                <a:pos x="54" y="28"/>
              </a:cxn>
              <a:cxn ang="0">
                <a:pos x="49" y="20"/>
              </a:cxn>
              <a:cxn ang="0">
                <a:pos x="38" y="12"/>
              </a:cxn>
              <a:cxn ang="0">
                <a:pos x="23" y="5"/>
              </a:cxn>
              <a:cxn ang="0">
                <a:pos x="0" y="0"/>
              </a:cxn>
              <a:cxn ang="0">
                <a:pos x="3" y="0"/>
              </a:cxn>
              <a:cxn ang="0">
                <a:pos x="10" y="2"/>
              </a:cxn>
              <a:cxn ang="0">
                <a:pos x="19" y="6"/>
              </a:cxn>
              <a:cxn ang="0">
                <a:pos x="29" y="10"/>
              </a:cxn>
              <a:cxn ang="0">
                <a:pos x="38" y="17"/>
              </a:cxn>
              <a:cxn ang="0">
                <a:pos x="48" y="26"/>
              </a:cxn>
              <a:cxn ang="0">
                <a:pos x="52" y="37"/>
              </a:cxn>
              <a:cxn ang="0">
                <a:pos x="54" y="50"/>
              </a:cxn>
            </a:cxnLst>
            <a:rect l="0" t="0" r="r" b="b"/>
            <a:pathLst>
              <a:path w="56" h="50">
                <a:moveTo>
                  <a:pt x="54" y="50"/>
                </a:moveTo>
                <a:lnTo>
                  <a:pt x="55" y="48"/>
                </a:lnTo>
                <a:lnTo>
                  <a:pt x="56" y="43"/>
                </a:lnTo>
                <a:lnTo>
                  <a:pt x="56" y="37"/>
                </a:lnTo>
                <a:lnTo>
                  <a:pt x="54" y="28"/>
                </a:lnTo>
                <a:lnTo>
                  <a:pt x="49" y="20"/>
                </a:lnTo>
                <a:lnTo>
                  <a:pt x="38" y="12"/>
                </a:lnTo>
                <a:lnTo>
                  <a:pt x="23" y="5"/>
                </a:lnTo>
                <a:lnTo>
                  <a:pt x="0" y="0"/>
                </a:lnTo>
                <a:lnTo>
                  <a:pt x="3" y="0"/>
                </a:lnTo>
                <a:lnTo>
                  <a:pt x="10" y="2"/>
                </a:lnTo>
                <a:lnTo>
                  <a:pt x="19" y="6"/>
                </a:lnTo>
                <a:lnTo>
                  <a:pt x="29" y="10"/>
                </a:lnTo>
                <a:lnTo>
                  <a:pt x="38" y="17"/>
                </a:lnTo>
                <a:lnTo>
                  <a:pt x="48" y="26"/>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0" name="Freeform 18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452"/>
              </a:cxn>
              <a:cxn ang="0">
                <a:pos x="0" y="0"/>
              </a:cxn>
            </a:cxnLst>
            <a:rect l="0" t="0" r="r" b="b"/>
            <a:pathLst>
              <a:path h="452">
                <a:moveTo>
                  <a:pt x="0" y="0"/>
                </a:moveTo>
                <a:lnTo>
                  <a:pt x="0" y="45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1" name="Freeform 19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 y="0"/>
              </a:cxn>
              <a:cxn ang="0">
                <a:pos x="8" y="3"/>
              </a:cxn>
              <a:cxn ang="0">
                <a:pos x="4" y="8"/>
              </a:cxn>
              <a:cxn ang="0">
                <a:pos x="0" y="18"/>
              </a:cxn>
              <a:cxn ang="0">
                <a:pos x="0" y="29"/>
              </a:cxn>
              <a:cxn ang="0">
                <a:pos x="0" y="26"/>
              </a:cxn>
              <a:cxn ang="0">
                <a:pos x="0" y="19"/>
              </a:cxn>
              <a:cxn ang="0">
                <a:pos x="4" y="9"/>
              </a:cxn>
              <a:cxn ang="0">
                <a:pos x="11" y="0"/>
              </a:cxn>
            </a:cxnLst>
            <a:rect l="0" t="0" r="r" b="b"/>
            <a:pathLst>
              <a:path w="11" h="29">
                <a:moveTo>
                  <a:pt x="11" y="0"/>
                </a:moveTo>
                <a:lnTo>
                  <a:pt x="8" y="3"/>
                </a:lnTo>
                <a:lnTo>
                  <a:pt x="4" y="8"/>
                </a:lnTo>
                <a:lnTo>
                  <a:pt x="0" y="18"/>
                </a:lnTo>
                <a:lnTo>
                  <a:pt x="0" y="29"/>
                </a:lnTo>
                <a:lnTo>
                  <a:pt x="0" y="26"/>
                </a:lnTo>
                <a:lnTo>
                  <a:pt x="0" y="19"/>
                </a:lnTo>
                <a:lnTo>
                  <a:pt x="4" y="9"/>
                </a:lnTo>
                <a:lnTo>
                  <a:pt x="11"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2" name="Freeform 19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15"/>
              </a:cxn>
              <a:cxn ang="0">
                <a:pos x="0" y="0"/>
              </a:cxn>
            </a:cxnLst>
            <a:rect l="0" t="0" r="r" b="b"/>
            <a:pathLst>
              <a:path h="15">
                <a:moveTo>
                  <a:pt x="0" y="0"/>
                </a:moveTo>
                <a:lnTo>
                  <a:pt x="0" y="15"/>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3" name="Freeform 19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 y="13"/>
              </a:cxn>
              <a:cxn ang="0">
                <a:pos x="2" y="15"/>
              </a:cxn>
              <a:cxn ang="0">
                <a:pos x="7" y="16"/>
              </a:cxn>
              <a:cxn ang="0">
                <a:pos x="12" y="17"/>
              </a:cxn>
              <a:cxn ang="0">
                <a:pos x="22" y="17"/>
              </a:cxn>
              <a:cxn ang="0">
                <a:pos x="33" y="17"/>
              </a:cxn>
              <a:cxn ang="0">
                <a:pos x="47" y="13"/>
              </a:cxn>
              <a:cxn ang="0">
                <a:pos x="62" y="9"/>
              </a:cxn>
              <a:cxn ang="0">
                <a:pos x="80" y="0"/>
              </a:cxn>
              <a:cxn ang="0">
                <a:pos x="80" y="8"/>
              </a:cxn>
              <a:cxn ang="0">
                <a:pos x="78" y="9"/>
              </a:cxn>
              <a:cxn ang="0">
                <a:pos x="74" y="12"/>
              </a:cxn>
              <a:cxn ang="0">
                <a:pos x="67" y="16"/>
              </a:cxn>
              <a:cxn ang="0">
                <a:pos x="58" y="20"/>
              </a:cxn>
              <a:cxn ang="0">
                <a:pos x="45" y="24"/>
              </a:cxn>
              <a:cxn ang="0">
                <a:pos x="32" y="26"/>
              </a:cxn>
              <a:cxn ang="0">
                <a:pos x="16" y="26"/>
              </a:cxn>
              <a:cxn ang="0">
                <a:pos x="0" y="23"/>
              </a:cxn>
              <a:cxn ang="0">
                <a:pos x="1" y="13"/>
              </a:cxn>
            </a:cxnLst>
            <a:rect l="0" t="0" r="r" b="b"/>
            <a:pathLst>
              <a:path w="80" h="26">
                <a:moveTo>
                  <a:pt x="1" y="13"/>
                </a:moveTo>
                <a:lnTo>
                  <a:pt x="2" y="15"/>
                </a:lnTo>
                <a:lnTo>
                  <a:pt x="7" y="16"/>
                </a:lnTo>
                <a:lnTo>
                  <a:pt x="12" y="17"/>
                </a:lnTo>
                <a:lnTo>
                  <a:pt x="22" y="17"/>
                </a:lnTo>
                <a:lnTo>
                  <a:pt x="33" y="17"/>
                </a:lnTo>
                <a:lnTo>
                  <a:pt x="47" y="13"/>
                </a:lnTo>
                <a:lnTo>
                  <a:pt x="62" y="9"/>
                </a:lnTo>
                <a:lnTo>
                  <a:pt x="80" y="0"/>
                </a:lnTo>
                <a:lnTo>
                  <a:pt x="80" y="8"/>
                </a:lnTo>
                <a:lnTo>
                  <a:pt x="78" y="9"/>
                </a:lnTo>
                <a:lnTo>
                  <a:pt x="74" y="12"/>
                </a:lnTo>
                <a:lnTo>
                  <a:pt x="67" y="16"/>
                </a:lnTo>
                <a:lnTo>
                  <a:pt x="58" y="20"/>
                </a:lnTo>
                <a:lnTo>
                  <a:pt x="45" y="24"/>
                </a:lnTo>
                <a:lnTo>
                  <a:pt x="32" y="26"/>
                </a:lnTo>
                <a:lnTo>
                  <a:pt x="16" y="26"/>
                </a:lnTo>
                <a:lnTo>
                  <a:pt x="0" y="23"/>
                </a:lnTo>
                <a:lnTo>
                  <a:pt x="1" y="13"/>
                </a:lnTo>
                <a:close/>
              </a:path>
            </a:pathLst>
          </a:custGeom>
          <a:solidFill xmlns:a="http://schemas.openxmlformats.org/drawingml/2006/main">
            <a:srgbClr val="00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4" name="Rectangle 193"/>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5" name="Freeform 19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5" y="238"/>
              </a:cxn>
              <a:cxn ang="0">
                <a:pos x="0" y="235"/>
              </a:cxn>
              <a:cxn ang="0">
                <a:pos x="0" y="0"/>
              </a:cxn>
              <a:cxn ang="0">
                <a:pos x="5" y="0"/>
              </a:cxn>
            </a:cxnLst>
            <a:rect l="0" t="0" r="r" b="b"/>
            <a:pathLst>
              <a:path w="5" h="238">
                <a:moveTo>
                  <a:pt x="5" y="0"/>
                </a:moveTo>
                <a:lnTo>
                  <a:pt x="5" y="238"/>
                </a:lnTo>
                <a:lnTo>
                  <a:pt x="0" y="235"/>
                </a:lnTo>
                <a:lnTo>
                  <a:pt x="0" y="0"/>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6" name="Freeform 19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97" y="0"/>
              </a:cxn>
              <a:cxn ang="0">
                <a:pos x="0" y="151"/>
              </a:cxn>
              <a:cxn ang="0">
                <a:pos x="2" y="156"/>
              </a:cxn>
              <a:cxn ang="0">
                <a:pos x="406" y="1"/>
              </a:cxn>
              <a:cxn ang="0">
                <a:pos x="397" y="0"/>
              </a:cxn>
            </a:cxnLst>
            <a:rect l="0" t="0" r="r" b="b"/>
            <a:pathLst>
              <a:path w="406" h="156">
                <a:moveTo>
                  <a:pt x="397" y="0"/>
                </a:moveTo>
                <a:lnTo>
                  <a:pt x="0" y="151"/>
                </a:lnTo>
                <a:lnTo>
                  <a:pt x="2" y="156"/>
                </a:lnTo>
                <a:lnTo>
                  <a:pt x="406" y="1"/>
                </a:lnTo>
                <a:lnTo>
                  <a:pt x="397"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7" name="Freeform 19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35" y="322"/>
              </a:cxn>
              <a:cxn ang="0">
                <a:pos x="0" y="3"/>
              </a:cxn>
              <a:cxn ang="0">
                <a:pos x="5" y="0"/>
              </a:cxn>
              <a:cxn ang="0">
                <a:pos x="239" y="317"/>
              </a:cxn>
              <a:cxn ang="0">
                <a:pos x="235" y="322"/>
              </a:cxn>
            </a:cxnLst>
            <a:rect l="0" t="0" r="r" b="b"/>
            <a:pathLst>
              <a:path w="239" h="322">
                <a:moveTo>
                  <a:pt x="235" y="322"/>
                </a:moveTo>
                <a:lnTo>
                  <a:pt x="0" y="3"/>
                </a:lnTo>
                <a:lnTo>
                  <a:pt x="5" y="0"/>
                </a:lnTo>
                <a:lnTo>
                  <a:pt x="239" y="317"/>
                </a:lnTo>
                <a:lnTo>
                  <a:pt x="235" y="32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8" name="Freeform 19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14" y="287"/>
              </a:cxn>
              <a:cxn ang="0">
                <a:pos x="218" y="282"/>
              </a:cxn>
              <a:cxn ang="0">
                <a:pos x="0" y="0"/>
              </a:cxn>
            </a:cxnLst>
            <a:rect l="0" t="0" r="r" b="b"/>
            <a:pathLst>
              <a:path w="218" h="287">
                <a:moveTo>
                  <a:pt x="0" y="0"/>
                </a:moveTo>
                <a:lnTo>
                  <a:pt x="214" y="287"/>
                </a:lnTo>
                <a:lnTo>
                  <a:pt x="218" y="28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199" name="Rectangle 198"/>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0" name="Rectangle 199"/>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1" name="Freeform 20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4"/>
              </a:cxn>
              <a:cxn ang="0">
                <a:pos x="3" y="15"/>
              </a:cxn>
              <a:cxn ang="0">
                <a:pos x="0" y="0"/>
              </a:cxn>
              <a:cxn ang="0">
                <a:pos x="0" y="184"/>
              </a:cxn>
              <a:cxn ang="0">
                <a:pos x="4" y="184"/>
              </a:cxn>
            </a:cxnLst>
            <a:rect l="0" t="0" r="r" b="b"/>
            <a:pathLst>
              <a:path w="4" h="184">
                <a:moveTo>
                  <a:pt x="4" y="184"/>
                </a:moveTo>
                <a:lnTo>
                  <a:pt x="3" y="15"/>
                </a:lnTo>
                <a:lnTo>
                  <a:pt x="0" y="0"/>
                </a:lnTo>
                <a:lnTo>
                  <a:pt x="0" y="184"/>
                </a:lnTo>
                <a:lnTo>
                  <a:pt x="4" y="18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2" name="Freeform 20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191"/>
              </a:cxn>
              <a:cxn ang="0">
                <a:pos x="2" y="17"/>
              </a:cxn>
              <a:cxn ang="0">
                <a:pos x="0" y="0"/>
              </a:cxn>
              <a:cxn ang="0">
                <a:pos x="0" y="185"/>
              </a:cxn>
              <a:cxn ang="0">
                <a:pos x="3" y="191"/>
              </a:cxn>
            </a:cxnLst>
            <a:rect l="0" t="0" r="r" b="b"/>
            <a:pathLst>
              <a:path w="3" h="191">
                <a:moveTo>
                  <a:pt x="3" y="191"/>
                </a:moveTo>
                <a:lnTo>
                  <a:pt x="2" y="17"/>
                </a:lnTo>
                <a:lnTo>
                  <a:pt x="0" y="0"/>
                </a:lnTo>
                <a:lnTo>
                  <a:pt x="0" y="185"/>
                </a:lnTo>
                <a:lnTo>
                  <a:pt x="3" y="19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3" name="Freeform 20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9"/>
              </a:cxn>
              <a:cxn ang="0">
                <a:pos x="2" y="0"/>
              </a:cxn>
              <a:cxn ang="0">
                <a:pos x="0" y="21"/>
              </a:cxn>
              <a:cxn ang="0">
                <a:pos x="0" y="189"/>
              </a:cxn>
              <a:cxn ang="0">
                <a:pos x="4" y="189"/>
              </a:cxn>
            </a:cxnLst>
            <a:rect l="0" t="0" r="r" b="b"/>
            <a:pathLst>
              <a:path w="4" h="189">
                <a:moveTo>
                  <a:pt x="4" y="189"/>
                </a:moveTo>
                <a:lnTo>
                  <a:pt x="2" y="0"/>
                </a:lnTo>
                <a:lnTo>
                  <a:pt x="0" y="21"/>
                </a:lnTo>
                <a:lnTo>
                  <a:pt x="0" y="189"/>
                </a:lnTo>
                <a:lnTo>
                  <a:pt x="4" y="18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4" name="Rectangle 203"/>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5" name="Rectangle 204"/>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6" name="Rectangle 205"/>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grpSp>
  </cdr:relSizeAnchor>
  <cdr:relSizeAnchor xmlns:cdr="http://schemas.openxmlformats.org/drawingml/2006/chartDrawing">
    <cdr:from>
      <cdr:x>0</cdr:x>
      <cdr:y>0</cdr:y>
    </cdr:from>
    <cdr:to>
      <cdr:x>0</cdr:x>
      <cdr:y>0.00024</cdr:y>
    </cdr:to>
    <cdr:grpSp>
      <cdr:nvGrpSpPr>
        <cdr:cNvPr id="207" name="Group 206"/>
        <cdr:cNvGrpSpPr>
          <a:grpSpLocks xmlns:a="http://schemas.openxmlformats.org/drawingml/2006/main" noChangeAspect="1"/>
        </cdr:cNvGrpSpPr>
      </cdr:nvGrpSpPr>
      <cdr:grpSpPr bwMode="auto">
        <a:xfrm xmlns:a="http://schemas.openxmlformats.org/drawingml/2006/main">
          <a:off x="0" y="0"/>
          <a:ext cx="0" cy="1097"/>
          <a:chOff x="-2403" y="-1145"/>
          <a:chExt cx="0" cy="1"/>
        </a:xfrm>
      </cdr:grpSpPr>
      <cdr:sp macro="" textlink="">
        <cdr:nvSpPr>
          <cdr:cNvPr id="208" name="AutoShape 6"/>
          <cdr:cNvSpPr>
            <a:spLocks xmlns:a="http://schemas.openxmlformats.org/drawingml/2006/main" noChangeAspect="1" noChangeArrowheads="1" noTextEdit="1"/>
          </cdr:cNvSpPr>
        </cdr:nvSpPr>
        <cdr:spPr bwMode="auto">
          <a:xfrm xmlns:a="http://schemas.openxmlformats.org/drawingml/2006/main">
            <a:off x="-2403" y="-1145"/>
            <a:ext cx="0" cy="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09" name="Freeform 20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32" y="173"/>
              </a:cxn>
              <a:cxn ang="0">
                <a:pos x="757" y="0"/>
              </a:cxn>
              <a:cxn ang="0">
                <a:pos x="192" y="184"/>
              </a:cxn>
              <a:cxn ang="0">
                <a:pos x="0" y="316"/>
              </a:cxn>
              <a:cxn ang="0">
                <a:pos x="206" y="492"/>
              </a:cxn>
              <a:cxn ang="0">
                <a:pos x="206" y="735"/>
              </a:cxn>
              <a:cxn ang="0">
                <a:pos x="230" y="739"/>
              </a:cxn>
              <a:cxn ang="0">
                <a:pos x="252" y="737"/>
              </a:cxn>
              <a:cxn ang="0">
                <a:pos x="271" y="734"/>
              </a:cxn>
              <a:cxn ang="0">
                <a:pos x="287" y="728"/>
              </a:cxn>
              <a:cxn ang="0">
                <a:pos x="300" y="722"/>
              </a:cxn>
              <a:cxn ang="0">
                <a:pos x="309" y="717"/>
              </a:cxn>
              <a:cxn ang="0">
                <a:pos x="314" y="712"/>
              </a:cxn>
              <a:cxn ang="0">
                <a:pos x="316" y="711"/>
              </a:cxn>
              <a:cxn ang="0">
                <a:pos x="887" y="487"/>
              </a:cxn>
              <a:cxn ang="0">
                <a:pos x="899" y="479"/>
              </a:cxn>
              <a:cxn ang="0">
                <a:pos x="909" y="471"/>
              </a:cxn>
              <a:cxn ang="0">
                <a:pos x="918" y="463"/>
              </a:cxn>
              <a:cxn ang="0">
                <a:pos x="925" y="455"/>
              </a:cxn>
              <a:cxn ang="0">
                <a:pos x="930" y="448"/>
              </a:cxn>
              <a:cxn ang="0">
                <a:pos x="934" y="442"/>
              </a:cxn>
              <a:cxn ang="0">
                <a:pos x="936" y="439"/>
              </a:cxn>
              <a:cxn ang="0">
                <a:pos x="937" y="437"/>
              </a:cxn>
              <a:cxn ang="0">
                <a:pos x="937" y="252"/>
              </a:cxn>
              <a:cxn ang="0">
                <a:pos x="938" y="223"/>
              </a:cxn>
              <a:cxn ang="0">
                <a:pos x="937" y="198"/>
              </a:cxn>
              <a:cxn ang="0">
                <a:pos x="933" y="180"/>
              </a:cxn>
              <a:cxn ang="0">
                <a:pos x="932" y="173"/>
              </a:cxn>
            </a:cxnLst>
            <a:rect l="0" t="0" r="r" b="b"/>
            <a:pathLst>
              <a:path w="938" h="739">
                <a:moveTo>
                  <a:pt x="932" y="173"/>
                </a:moveTo>
                <a:lnTo>
                  <a:pt x="757" y="0"/>
                </a:lnTo>
                <a:lnTo>
                  <a:pt x="192" y="184"/>
                </a:lnTo>
                <a:lnTo>
                  <a:pt x="0" y="316"/>
                </a:lnTo>
                <a:lnTo>
                  <a:pt x="206" y="492"/>
                </a:lnTo>
                <a:lnTo>
                  <a:pt x="206" y="735"/>
                </a:lnTo>
                <a:lnTo>
                  <a:pt x="230" y="739"/>
                </a:lnTo>
                <a:lnTo>
                  <a:pt x="252" y="737"/>
                </a:lnTo>
                <a:lnTo>
                  <a:pt x="271" y="734"/>
                </a:lnTo>
                <a:lnTo>
                  <a:pt x="287" y="728"/>
                </a:lnTo>
                <a:lnTo>
                  <a:pt x="300" y="722"/>
                </a:lnTo>
                <a:lnTo>
                  <a:pt x="309" y="717"/>
                </a:lnTo>
                <a:lnTo>
                  <a:pt x="314" y="712"/>
                </a:lnTo>
                <a:lnTo>
                  <a:pt x="316" y="711"/>
                </a:lnTo>
                <a:lnTo>
                  <a:pt x="887" y="487"/>
                </a:lnTo>
                <a:lnTo>
                  <a:pt x="899" y="479"/>
                </a:lnTo>
                <a:lnTo>
                  <a:pt x="909" y="471"/>
                </a:lnTo>
                <a:lnTo>
                  <a:pt x="918" y="463"/>
                </a:lnTo>
                <a:lnTo>
                  <a:pt x="925" y="455"/>
                </a:lnTo>
                <a:lnTo>
                  <a:pt x="930" y="448"/>
                </a:lnTo>
                <a:lnTo>
                  <a:pt x="934" y="442"/>
                </a:lnTo>
                <a:lnTo>
                  <a:pt x="936" y="439"/>
                </a:lnTo>
                <a:lnTo>
                  <a:pt x="937" y="437"/>
                </a:lnTo>
                <a:lnTo>
                  <a:pt x="937" y="252"/>
                </a:lnTo>
                <a:lnTo>
                  <a:pt x="938" y="223"/>
                </a:lnTo>
                <a:lnTo>
                  <a:pt x="937" y="198"/>
                </a:lnTo>
                <a:lnTo>
                  <a:pt x="933" y="180"/>
                </a:lnTo>
                <a:lnTo>
                  <a:pt x="932" y="173"/>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0" name="Freeform 20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96" y="0"/>
              </a:cxn>
              <a:cxn ang="0">
                <a:pos x="0" y="66"/>
              </a:cxn>
              <a:cxn ang="0">
                <a:pos x="217" y="375"/>
              </a:cxn>
              <a:cxn ang="0">
                <a:pos x="229" y="383"/>
              </a:cxn>
              <a:cxn ang="0">
                <a:pos x="241" y="391"/>
              </a:cxn>
              <a:cxn ang="0">
                <a:pos x="252" y="397"/>
              </a:cxn>
              <a:cxn ang="0">
                <a:pos x="264" y="403"/>
              </a:cxn>
              <a:cxn ang="0">
                <a:pos x="273" y="409"/>
              </a:cxn>
              <a:cxn ang="0">
                <a:pos x="283" y="412"/>
              </a:cxn>
              <a:cxn ang="0">
                <a:pos x="293" y="416"/>
              </a:cxn>
              <a:cxn ang="0">
                <a:pos x="302" y="419"/>
              </a:cxn>
              <a:cxn ang="0">
                <a:pos x="302" y="176"/>
              </a:cxn>
              <a:cxn ang="0">
                <a:pos x="96" y="0"/>
              </a:cxn>
            </a:cxnLst>
            <a:rect l="0" t="0" r="r" b="b"/>
            <a:pathLst>
              <a:path w="302" h="419">
                <a:moveTo>
                  <a:pt x="96" y="0"/>
                </a:moveTo>
                <a:lnTo>
                  <a:pt x="0" y="66"/>
                </a:lnTo>
                <a:lnTo>
                  <a:pt x="217" y="375"/>
                </a:lnTo>
                <a:lnTo>
                  <a:pt x="229" y="383"/>
                </a:lnTo>
                <a:lnTo>
                  <a:pt x="241" y="391"/>
                </a:lnTo>
                <a:lnTo>
                  <a:pt x="252" y="397"/>
                </a:lnTo>
                <a:lnTo>
                  <a:pt x="264" y="403"/>
                </a:lnTo>
                <a:lnTo>
                  <a:pt x="273" y="409"/>
                </a:lnTo>
                <a:lnTo>
                  <a:pt x="283" y="412"/>
                </a:lnTo>
                <a:lnTo>
                  <a:pt x="293" y="416"/>
                </a:lnTo>
                <a:lnTo>
                  <a:pt x="302" y="419"/>
                </a:lnTo>
                <a:lnTo>
                  <a:pt x="302" y="176"/>
                </a:lnTo>
                <a:lnTo>
                  <a:pt x="96" y="0"/>
                </a:lnTo>
                <a:close/>
              </a:path>
            </a:pathLst>
          </a:custGeom>
          <a:solidFill xmlns:a="http://schemas.openxmlformats.org/drawingml/2006/main">
            <a:srgbClr val="F2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1" name="Freeform 21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50" y="55"/>
              </a:cxn>
              <a:cxn ang="0">
                <a:pos x="109" y="259"/>
              </a:cxn>
              <a:cxn ang="0">
                <a:pos x="107" y="260"/>
              </a:cxn>
              <a:cxn ang="0">
                <a:pos x="100" y="262"/>
              </a:cxn>
              <a:cxn ang="0">
                <a:pos x="89" y="267"/>
              </a:cxn>
              <a:cxn ang="0">
                <a:pos x="77" y="271"/>
              </a:cxn>
              <a:cxn ang="0">
                <a:pos x="60" y="276"/>
              </a:cxn>
              <a:cxn ang="0">
                <a:pos x="42" y="280"/>
              </a:cxn>
              <a:cxn ang="0">
                <a:pos x="21" y="283"/>
              </a:cxn>
              <a:cxn ang="0">
                <a:pos x="0" y="284"/>
              </a:cxn>
              <a:cxn ang="0">
                <a:pos x="0" y="1171"/>
              </a:cxn>
              <a:cxn ang="0">
                <a:pos x="6" y="1171"/>
              </a:cxn>
              <a:cxn ang="0">
                <a:pos x="12" y="1171"/>
              </a:cxn>
              <a:cxn ang="0">
                <a:pos x="16" y="1171"/>
              </a:cxn>
              <a:cxn ang="0">
                <a:pos x="22" y="1170"/>
              </a:cxn>
              <a:cxn ang="0">
                <a:pos x="27" y="1169"/>
              </a:cxn>
              <a:cxn ang="0">
                <a:pos x="31" y="1168"/>
              </a:cxn>
              <a:cxn ang="0">
                <a:pos x="35" y="1167"/>
              </a:cxn>
              <a:cxn ang="0">
                <a:pos x="39" y="1165"/>
              </a:cxn>
              <a:cxn ang="0">
                <a:pos x="665" y="931"/>
              </a:cxn>
              <a:cxn ang="0">
                <a:pos x="667" y="931"/>
              </a:cxn>
              <a:cxn ang="0">
                <a:pos x="672" y="928"/>
              </a:cxn>
              <a:cxn ang="0">
                <a:pos x="679" y="925"/>
              </a:cxn>
              <a:cxn ang="0">
                <a:pos x="688" y="919"/>
              </a:cxn>
              <a:cxn ang="0">
                <a:pos x="696" y="909"/>
              </a:cxn>
              <a:cxn ang="0">
                <a:pos x="703" y="896"/>
              </a:cxn>
              <a:cxn ang="0">
                <a:pos x="708" y="878"/>
              </a:cxn>
              <a:cxn ang="0">
                <a:pos x="710" y="855"/>
              </a:cxn>
              <a:cxn ang="0">
                <a:pos x="719" y="0"/>
              </a:cxn>
              <a:cxn ang="0">
                <a:pos x="717" y="3"/>
              </a:cxn>
              <a:cxn ang="0">
                <a:pos x="712" y="7"/>
              </a:cxn>
              <a:cxn ang="0">
                <a:pos x="705" y="15"/>
              </a:cxn>
              <a:cxn ang="0">
                <a:pos x="696" y="24"/>
              </a:cxn>
              <a:cxn ang="0">
                <a:pos x="685" y="34"/>
              </a:cxn>
              <a:cxn ang="0">
                <a:pos x="673" y="42"/>
              </a:cxn>
              <a:cxn ang="0">
                <a:pos x="661" y="50"/>
              </a:cxn>
              <a:cxn ang="0">
                <a:pos x="650" y="55"/>
              </a:cxn>
            </a:cxnLst>
            <a:rect l="0" t="0" r="r" b="b"/>
            <a:pathLst>
              <a:path w="719" h="1171">
                <a:moveTo>
                  <a:pt x="650" y="55"/>
                </a:moveTo>
                <a:lnTo>
                  <a:pt x="109" y="259"/>
                </a:lnTo>
                <a:lnTo>
                  <a:pt x="107" y="260"/>
                </a:lnTo>
                <a:lnTo>
                  <a:pt x="100" y="262"/>
                </a:lnTo>
                <a:lnTo>
                  <a:pt x="89" y="267"/>
                </a:lnTo>
                <a:lnTo>
                  <a:pt x="77" y="271"/>
                </a:lnTo>
                <a:lnTo>
                  <a:pt x="60" y="276"/>
                </a:lnTo>
                <a:lnTo>
                  <a:pt x="42" y="280"/>
                </a:lnTo>
                <a:lnTo>
                  <a:pt x="21" y="283"/>
                </a:lnTo>
                <a:lnTo>
                  <a:pt x="0" y="284"/>
                </a:lnTo>
                <a:lnTo>
                  <a:pt x="0" y="1171"/>
                </a:lnTo>
                <a:lnTo>
                  <a:pt x="6" y="1171"/>
                </a:lnTo>
                <a:lnTo>
                  <a:pt x="12" y="1171"/>
                </a:lnTo>
                <a:lnTo>
                  <a:pt x="16" y="1171"/>
                </a:lnTo>
                <a:lnTo>
                  <a:pt x="22" y="1170"/>
                </a:lnTo>
                <a:lnTo>
                  <a:pt x="27" y="1169"/>
                </a:lnTo>
                <a:lnTo>
                  <a:pt x="31" y="1168"/>
                </a:lnTo>
                <a:lnTo>
                  <a:pt x="35" y="1167"/>
                </a:lnTo>
                <a:lnTo>
                  <a:pt x="39" y="1165"/>
                </a:lnTo>
                <a:lnTo>
                  <a:pt x="665" y="931"/>
                </a:lnTo>
                <a:lnTo>
                  <a:pt x="667" y="931"/>
                </a:lnTo>
                <a:lnTo>
                  <a:pt x="672" y="928"/>
                </a:lnTo>
                <a:lnTo>
                  <a:pt x="679" y="925"/>
                </a:lnTo>
                <a:lnTo>
                  <a:pt x="688" y="919"/>
                </a:lnTo>
                <a:lnTo>
                  <a:pt x="696" y="909"/>
                </a:lnTo>
                <a:lnTo>
                  <a:pt x="703" y="896"/>
                </a:lnTo>
                <a:lnTo>
                  <a:pt x="708" y="878"/>
                </a:lnTo>
                <a:lnTo>
                  <a:pt x="710" y="855"/>
                </a:lnTo>
                <a:lnTo>
                  <a:pt x="719" y="0"/>
                </a:lnTo>
                <a:lnTo>
                  <a:pt x="717" y="3"/>
                </a:lnTo>
                <a:lnTo>
                  <a:pt x="712" y="7"/>
                </a:lnTo>
                <a:lnTo>
                  <a:pt x="705" y="15"/>
                </a:lnTo>
                <a:lnTo>
                  <a:pt x="696" y="24"/>
                </a:lnTo>
                <a:lnTo>
                  <a:pt x="685" y="34"/>
                </a:lnTo>
                <a:lnTo>
                  <a:pt x="673" y="42"/>
                </a:lnTo>
                <a:lnTo>
                  <a:pt x="661" y="50"/>
                </a:lnTo>
                <a:lnTo>
                  <a:pt x="650" y="55"/>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2" name="Freeform 21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14" y="308"/>
              </a:cxn>
              <a:cxn ang="0">
                <a:pos x="0" y="0"/>
              </a:cxn>
              <a:cxn ang="0">
                <a:pos x="0" y="905"/>
              </a:cxn>
              <a:cxn ang="0">
                <a:pos x="1" y="914"/>
              </a:cxn>
              <a:cxn ang="0">
                <a:pos x="7" y="935"/>
              </a:cxn>
              <a:cxn ang="0">
                <a:pos x="13" y="962"/>
              </a:cxn>
              <a:cxn ang="0">
                <a:pos x="24" y="985"/>
              </a:cxn>
              <a:cxn ang="0">
                <a:pos x="234" y="1208"/>
              </a:cxn>
              <a:cxn ang="0">
                <a:pos x="236" y="1209"/>
              </a:cxn>
              <a:cxn ang="0">
                <a:pos x="242" y="1212"/>
              </a:cxn>
              <a:cxn ang="0">
                <a:pos x="250" y="1215"/>
              </a:cxn>
              <a:cxn ang="0">
                <a:pos x="261" y="1219"/>
              </a:cxn>
              <a:cxn ang="0">
                <a:pos x="274" y="1223"/>
              </a:cxn>
              <a:cxn ang="0">
                <a:pos x="289" y="1227"/>
              </a:cxn>
              <a:cxn ang="0">
                <a:pos x="303" y="1230"/>
              </a:cxn>
              <a:cxn ang="0">
                <a:pos x="318" y="1231"/>
              </a:cxn>
              <a:cxn ang="0">
                <a:pos x="318" y="344"/>
              </a:cxn>
              <a:cxn ang="0">
                <a:pos x="304" y="344"/>
              </a:cxn>
              <a:cxn ang="0">
                <a:pos x="290" y="343"/>
              </a:cxn>
              <a:cxn ang="0">
                <a:pos x="276" y="341"/>
              </a:cxn>
              <a:cxn ang="0">
                <a:pos x="264" y="336"/>
              </a:cxn>
              <a:cxn ang="0">
                <a:pos x="250" y="331"/>
              </a:cxn>
              <a:cxn ang="0">
                <a:pos x="238" y="326"/>
              </a:cxn>
              <a:cxn ang="0">
                <a:pos x="225" y="318"/>
              </a:cxn>
              <a:cxn ang="0">
                <a:pos x="214" y="308"/>
              </a:cxn>
            </a:cxnLst>
            <a:rect l="0" t="0" r="r" b="b"/>
            <a:pathLst>
              <a:path w="318" h="1231">
                <a:moveTo>
                  <a:pt x="214" y="308"/>
                </a:moveTo>
                <a:lnTo>
                  <a:pt x="0" y="0"/>
                </a:lnTo>
                <a:lnTo>
                  <a:pt x="0" y="905"/>
                </a:lnTo>
                <a:lnTo>
                  <a:pt x="1" y="914"/>
                </a:lnTo>
                <a:lnTo>
                  <a:pt x="7" y="935"/>
                </a:lnTo>
                <a:lnTo>
                  <a:pt x="13" y="962"/>
                </a:lnTo>
                <a:lnTo>
                  <a:pt x="24" y="985"/>
                </a:lnTo>
                <a:lnTo>
                  <a:pt x="234" y="1208"/>
                </a:lnTo>
                <a:lnTo>
                  <a:pt x="236" y="1209"/>
                </a:lnTo>
                <a:lnTo>
                  <a:pt x="242" y="1212"/>
                </a:lnTo>
                <a:lnTo>
                  <a:pt x="250" y="1215"/>
                </a:lnTo>
                <a:lnTo>
                  <a:pt x="261" y="1219"/>
                </a:lnTo>
                <a:lnTo>
                  <a:pt x="274" y="1223"/>
                </a:lnTo>
                <a:lnTo>
                  <a:pt x="289" y="1227"/>
                </a:lnTo>
                <a:lnTo>
                  <a:pt x="303" y="1230"/>
                </a:lnTo>
                <a:lnTo>
                  <a:pt x="318" y="1231"/>
                </a:lnTo>
                <a:lnTo>
                  <a:pt x="318" y="344"/>
                </a:lnTo>
                <a:lnTo>
                  <a:pt x="304" y="344"/>
                </a:lnTo>
                <a:lnTo>
                  <a:pt x="290" y="343"/>
                </a:lnTo>
                <a:lnTo>
                  <a:pt x="276" y="341"/>
                </a:lnTo>
                <a:lnTo>
                  <a:pt x="264" y="336"/>
                </a:lnTo>
                <a:lnTo>
                  <a:pt x="250" y="331"/>
                </a:lnTo>
                <a:lnTo>
                  <a:pt x="238" y="326"/>
                </a:lnTo>
                <a:lnTo>
                  <a:pt x="225" y="318"/>
                </a:lnTo>
                <a:lnTo>
                  <a:pt x="214" y="308"/>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3" name="Freeform 21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7"/>
              </a:cxn>
              <a:cxn ang="0">
                <a:pos x="216" y="502"/>
              </a:cxn>
              <a:cxn ang="0">
                <a:pos x="469" y="347"/>
              </a:cxn>
              <a:cxn ang="0">
                <a:pos x="470" y="347"/>
              </a:cxn>
              <a:cxn ang="0">
                <a:pos x="472" y="346"/>
              </a:cxn>
              <a:cxn ang="0">
                <a:pos x="475" y="344"/>
              </a:cxn>
              <a:cxn ang="0">
                <a:pos x="480" y="342"/>
              </a:cxn>
              <a:cxn ang="0">
                <a:pos x="223" y="0"/>
              </a:cxn>
              <a:cxn ang="0">
                <a:pos x="214" y="4"/>
              </a:cxn>
              <a:cxn ang="0">
                <a:pos x="204" y="10"/>
              </a:cxn>
              <a:cxn ang="0">
                <a:pos x="192" y="17"/>
              </a:cxn>
              <a:cxn ang="0">
                <a:pos x="180" y="25"/>
              </a:cxn>
              <a:cxn ang="0">
                <a:pos x="166" y="34"/>
              </a:cxn>
              <a:cxn ang="0">
                <a:pos x="152" y="45"/>
              </a:cxn>
              <a:cxn ang="0">
                <a:pos x="136" y="56"/>
              </a:cxn>
              <a:cxn ang="0">
                <a:pos x="121" y="70"/>
              </a:cxn>
              <a:cxn ang="0">
                <a:pos x="104" y="84"/>
              </a:cxn>
              <a:cxn ang="0">
                <a:pos x="88" y="99"/>
              </a:cxn>
              <a:cxn ang="0">
                <a:pos x="72" y="117"/>
              </a:cxn>
              <a:cxn ang="0">
                <a:pos x="56" y="134"/>
              </a:cxn>
              <a:cxn ang="0">
                <a:pos x="41" y="153"/>
              </a:cxn>
              <a:cxn ang="0">
                <a:pos x="26" y="173"/>
              </a:cxn>
              <a:cxn ang="0">
                <a:pos x="13" y="194"/>
              </a:cxn>
              <a:cxn ang="0">
                <a:pos x="0" y="217"/>
              </a:cxn>
            </a:cxnLst>
            <a:rect l="0" t="0" r="r" b="b"/>
            <a:pathLst>
              <a:path w="480" h="502">
                <a:moveTo>
                  <a:pt x="0" y="217"/>
                </a:moveTo>
                <a:lnTo>
                  <a:pt x="216" y="502"/>
                </a:lnTo>
                <a:lnTo>
                  <a:pt x="469" y="347"/>
                </a:lnTo>
                <a:lnTo>
                  <a:pt x="470" y="347"/>
                </a:lnTo>
                <a:lnTo>
                  <a:pt x="472" y="346"/>
                </a:lnTo>
                <a:lnTo>
                  <a:pt x="475" y="344"/>
                </a:lnTo>
                <a:lnTo>
                  <a:pt x="480" y="342"/>
                </a:lnTo>
                <a:lnTo>
                  <a:pt x="223" y="0"/>
                </a:lnTo>
                <a:lnTo>
                  <a:pt x="214" y="4"/>
                </a:lnTo>
                <a:lnTo>
                  <a:pt x="204" y="10"/>
                </a:lnTo>
                <a:lnTo>
                  <a:pt x="192" y="17"/>
                </a:lnTo>
                <a:lnTo>
                  <a:pt x="180" y="25"/>
                </a:lnTo>
                <a:lnTo>
                  <a:pt x="166" y="34"/>
                </a:lnTo>
                <a:lnTo>
                  <a:pt x="152" y="45"/>
                </a:lnTo>
                <a:lnTo>
                  <a:pt x="136" y="56"/>
                </a:lnTo>
                <a:lnTo>
                  <a:pt x="121" y="70"/>
                </a:lnTo>
                <a:lnTo>
                  <a:pt x="104" y="84"/>
                </a:lnTo>
                <a:lnTo>
                  <a:pt x="88" y="99"/>
                </a:lnTo>
                <a:lnTo>
                  <a:pt x="72" y="117"/>
                </a:lnTo>
                <a:lnTo>
                  <a:pt x="56" y="134"/>
                </a:lnTo>
                <a:lnTo>
                  <a:pt x="41" y="153"/>
                </a:lnTo>
                <a:lnTo>
                  <a:pt x="26" y="173"/>
                </a:lnTo>
                <a:lnTo>
                  <a:pt x="13" y="194"/>
                </a:lnTo>
                <a:lnTo>
                  <a:pt x="0" y="217"/>
                </a:lnTo>
                <a:close/>
              </a:path>
            </a:pathLst>
          </a:custGeom>
          <a:solidFill xmlns:a="http://schemas.openxmlformats.org/drawingml/2006/main">
            <a:srgbClr val="CCE5E5"/>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4" name="Freeform 21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92" y="0"/>
              </a:cxn>
              <a:cxn ang="0">
                <a:pos x="12" y="245"/>
              </a:cxn>
              <a:cxn ang="0">
                <a:pos x="11" y="245"/>
              </a:cxn>
              <a:cxn ang="0">
                <a:pos x="9" y="246"/>
              </a:cxn>
              <a:cxn ang="0">
                <a:pos x="5" y="248"/>
              </a:cxn>
              <a:cxn ang="0">
                <a:pos x="0" y="251"/>
              </a:cxn>
              <a:cxn ang="0">
                <a:pos x="257" y="593"/>
              </a:cxn>
              <a:cxn ang="0">
                <a:pos x="266" y="589"/>
              </a:cxn>
              <a:cxn ang="0">
                <a:pos x="279" y="582"/>
              </a:cxn>
              <a:cxn ang="0">
                <a:pos x="294" y="575"/>
              </a:cxn>
              <a:cxn ang="0">
                <a:pos x="311" y="568"/>
              </a:cxn>
              <a:cxn ang="0">
                <a:pos x="331" y="560"/>
              </a:cxn>
              <a:cxn ang="0">
                <a:pos x="352" y="551"/>
              </a:cxn>
              <a:cxn ang="0">
                <a:pos x="376" y="543"/>
              </a:cxn>
              <a:cxn ang="0">
                <a:pos x="400" y="533"/>
              </a:cxn>
              <a:cxn ang="0">
                <a:pos x="956" y="358"/>
              </a:cxn>
              <a:cxn ang="0">
                <a:pos x="959" y="357"/>
              </a:cxn>
              <a:cxn ang="0">
                <a:pos x="964" y="355"/>
              </a:cxn>
              <a:cxn ang="0">
                <a:pos x="974" y="351"/>
              </a:cxn>
              <a:cxn ang="0">
                <a:pos x="985" y="346"/>
              </a:cxn>
              <a:cxn ang="0">
                <a:pos x="996" y="339"/>
              </a:cxn>
              <a:cxn ang="0">
                <a:pos x="1006" y="332"/>
              </a:cxn>
              <a:cxn ang="0">
                <a:pos x="1015" y="324"/>
              </a:cxn>
              <a:cxn ang="0">
                <a:pos x="1021" y="314"/>
              </a:cxn>
              <a:cxn ang="0">
                <a:pos x="792" y="0"/>
              </a:cxn>
            </a:cxnLst>
            <a:rect l="0" t="0" r="r" b="b"/>
            <a:pathLst>
              <a:path w="1021" h="593">
                <a:moveTo>
                  <a:pt x="792" y="0"/>
                </a:moveTo>
                <a:lnTo>
                  <a:pt x="12" y="245"/>
                </a:lnTo>
                <a:lnTo>
                  <a:pt x="11" y="245"/>
                </a:lnTo>
                <a:lnTo>
                  <a:pt x="9" y="246"/>
                </a:lnTo>
                <a:lnTo>
                  <a:pt x="5" y="248"/>
                </a:lnTo>
                <a:lnTo>
                  <a:pt x="0" y="251"/>
                </a:lnTo>
                <a:lnTo>
                  <a:pt x="257" y="593"/>
                </a:lnTo>
                <a:lnTo>
                  <a:pt x="266" y="589"/>
                </a:lnTo>
                <a:lnTo>
                  <a:pt x="279" y="582"/>
                </a:lnTo>
                <a:lnTo>
                  <a:pt x="294" y="575"/>
                </a:lnTo>
                <a:lnTo>
                  <a:pt x="311" y="568"/>
                </a:lnTo>
                <a:lnTo>
                  <a:pt x="331" y="560"/>
                </a:lnTo>
                <a:lnTo>
                  <a:pt x="352" y="551"/>
                </a:lnTo>
                <a:lnTo>
                  <a:pt x="376" y="543"/>
                </a:lnTo>
                <a:lnTo>
                  <a:pt x="400" y="533"/>
                </a:lnTo>
                <a:lnTo>
                  <a:pt x="956" y="358"/>
                </a:lnTo>
                <a:lnTo>
                  <a:pt x="959" y="357"/>
                </a:lnTo>
                <a:lnTo>
                  <a:pt x="964" y="355"/>
                </a:lnTo>
                <a:lnTo>
                  <a:pt x="974" y="351"/>
                </a:lnTo>
                <a:lnTo>
                  <a:pt x="985" y="346"/>
                </a:lnTo>
                <a:lnTo>
                  <a:pt x="996" y="339"/>
                </a:lnTo>
                <a:lnTo>
                  <a:pt x="1006" y="332"/>
                </a:lnTo>
                <a:lnTo>
                  <a:pt x="1015" y="324"/>
                </a:lnTo>
                <a:lnTo>
                  <a:pt x="1021" y="314"/>
                </a:lnTo>
                <a:lnTo>
                  <a:pt x="792" y="0"/>
                </a:lnTo>
                <a:close/>
              </a:path>
            </a:pathLst>
          </a:custGeom>
          <a:solidFill xmlns:a="http://schemas.openxmlformats.org/drawingml/2006/main">
            <a:srgbClr val="D8F2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5" name="Freeform 21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4" y="0"/>
              </a:cxn>
              <a:cxn ang="0">
                <a:pos x="322" y="276"/>
              </a:cxn>
              <a:cxn ang="0">
                <a:pos x="181" y="364"/>
              </a:cxn>
              <a:cxn ang="0">
                <a:pos x="0" y="115"/>
              </a:cxn>
              <a:cxn ang="0">
                <a:pos x="114" y="0"/>
              </a:cxn>
            </a:cxnLst>
            <a:rect l="0" t="0" r="r" b="b"/>
            <a:pathLst>
              <a:path w="322" h="364">
                <a:moveTo>
                  <a:pt x="114" y="0"/>
                </a:moveTo>
                <a:lnTo>
                  <a:pt x="322" y="276"/>
                </a:lnTo>
                <a:lnTo>
                  <a:pt x="181" y="364"/>
                </a:lnTo>
                <a:lnTo>
                  <a:pt x="0" y="115"/>
                </a:lnTo>
                <a:lnTo>
                  <a:pt x="114" y="0"/>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6" name="Freeform 21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64" y="242"/>
              </a:cxn>
              <a:cxn ang="0">
                <a:pos x="164" y="1013"/>
              </a:cxn>
              <a:cxn ang="0">
                <a:pos x="0" y="864"/>
              </a:cxn>
              <a:cxn ang="0">
                <a:pos x="0" y="0"/>
              </a:cxn>
              <a:cxn ang="0">
                <a:pos x="164" y="242"/>
              </a:cxn>
            </a:cxnLst>
            <a:rect l="0" t="0" r="r" b="b"/>
            <a:pathLst>
              <a:path w="164" h="1013">
                <a:moveTo>
                  <a:pt x="164" y="242"/>
                </a:moveTo>
                <a:lnTo>
                  <a:pt x="164" y="1013"/>
                </a:lnTo>
                <a:lnTo>
                  <a:pt x="0" y="864"/>
                </a:lnTo>
                <a:lnTo>
                  <a:pt x="0" y="0"/>
                </a:lnTo>
                <a:lnTo>
                  <a:pt x="164" y="24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7" name="Freeform 21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65" y="282"/>
              </a:cxn>
              <a:cxn ang="0">
                <a:pos x="204" y="457"/>
              </a:cxn>
              <a:cxn ang="0">
                <a:pos x="0" y="178"/>
              </a:cxn>
              <a:cxn ang="0">
                <a:pos x="546" y="0"/>
              </a:cxn>
              <a:cxn ang="0">
                <a:pos x="765" y="282"/>
              </a:cxn>
            </a:cxnLst>
            <a:rect l="0" t="0" r="r" b="b"/>
            <a:pathLst>
              <a:path w="765" h="457">
                <a:moveTo>
                  <a:pt x="765" y="282"/>
                </a:moveTo>
                <a:lnTo>
                  <a:pt x="204" y="457"/>
                </a:lnTo>
                <a:lnTo>
                  <a:pt x="0" y="178"/>
                </a:lnTo>
                <a:lnTo>
                  <a:pt x="546" y="0"/>
                </a:lnTo>
                <a:lnTo>
                  <a:pt x="765" y="282"/>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8" name="Freeform 21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3"/>
              </a:cxn>
              <a:cxn ang="0">
                <a:pos x="0" y="1014"/>
              </a:cxn>
              <a:cxn ang="0">
                <a:pos x="551" y="803"/>
              </a:cxn>
              <a:cxn ang="0">
                <a:pos x="551" y="0"/>
              </a:cxn>
              <a:cxn ang="0">
                <a:pos x="0" y="213"/>
              </a:cxn>
            </a:cxnLst>
            <a:rect l="0" t="0" r="r" b="b"/>
            <a:pathLst>
              <a:path w="551" h="1014">
                <a:moveTo>
                  <a:pt x="0" y="213"/>
                </a:moveTo>
                <a:lnTo>
                  <a:pt x="0" y="1014"/>
                </a:lnTo>
                <a:lnTo>
                  <a:pt x="551" y="803"/>
                </a:lnTo>
                <a:lnTo>
                  <a:pt x="551" y="0"/>
                </a:lnTo>
                <a:lnTo>
                  <a:pt x="0" y="213"/>
                </a:lnTo>
                <a:close/>
              </a:path>
            </a:pathLst>
          </a:custGeom>
          <a:solidFill xmlns:a="http://schemas.openxmlformats.org/drawingml/2006/main">
            <a:srgbClr val="FF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19" name="Freeform 21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3"/>
              </a:cxn>
              <a:cxn ang="0">
                <a:pos x="130" y="445"/>
              </a:cxn>
              <a:cxn ang="0">
                <a:pos x="150" y="456"/>
              </a:cxn>
              <a:cxn ang="0">
                <a:pos x="187" y="466"/>
              </a:cxn>
              <a:cxn ang="0">
                <a:pos x="239" y="467"/>
              </a:cxn>
              <a:cxn ang="0">
                <a:pos x="271" y="459"/>
              </a:cxn>
              <a:cxn ang="0">
                <a:pos x="288" y="454"/>
              </a:cxn>
              <a:cxn ang="0">
                <a:pos x="310" y="458"/>
              </a:cxn>
              <a:cxn ang="0">
                <a:pos x="327" y="480"/>
              </a:cxn>
              <a:cxn ang="0">
                <a:pos x="330" y="506"/>
              </a:cxn>
              <a:cxn ang="0">
                <a:pos x="330" y="526"/>
              </a:cxn>
              <a:cxn ang="0">
                <a:pos x="337" y="552"/>
              </a:cxn>
              <a:cxn ang="0">
                <a:pos x="362" y="564"/>
              </a:cxn>
              <a:cxn ang="0">
                <a:pos x="761" y="416"/>
              </a:cxn>
              <a:cxn ang="0">
                <a:pos x="767" y="414"/>
              </a:cxn>
              <a:cxn ang="0">
                <a:pos x="779" y="405"/>
              </a:cxn>
              <a:cxn ang="0">
                <a:pos x="789" y="379"/>
              </a:cxn>
              <a:cxn ang="0">
                <a:pos x="791" y="334"/>
              </a:cxn>
              <a:cxn ang="0">
                <a:pos x="791" y="322"/>
              </a:cxn>
              <a:cxn ang="0">
                <a:pos x="796" y="295"/>
              </a:cxn>
              <a:cxn ang="0">
                <a:pos x="810" y="264"/>
              </a:cxn>
              <a:cxn ang="0">
                <a:pos x="841" y="244"/>
              </a:cxn>
              <a:cxn ang="0">
                <a:pos x="855" y="239"/>
              </a:cxn>
              <a:cxn ang="0">
                <a:pos x="885" y="225"/>
              </a:cxn>
              <a:cxn ang="0">
                <a:pos x="911" y="201"/>
              </a:cxn>
              <a:cxn ang="0">
                <a:pos x="915" y="165"/>
              </a:cxn>
              <a:cxn ang="0">
                <a:pos x="781" y="110"/>
              </a:cxn>
              <a:cxn ang="0">
                <a:pos x="657" y="0"/>
              </a:cxn>
              <a:cxn ang="0">
                <a:pos x="537" y="67"/>
              </a:cxn>
              <a:cxn ang="0">
                <a:pos x="430" y="105"/>
              </a:cxn>
              <a:cxn ang="0">
                <a:pos x="323" y="152"/>
              </a:cxn>
              <a:cxn ang="0">
                <a:pos x="215" y="191"/>
              </a:cxn>
              <a:cxn ang="0">
                <a:pos x="108" y="235"/>
              </a:cxn>
              <a:cxn ang="0">
                <a:pos x="0" y="285"/>
              </a:cxn>
            </a:cxnLst>
            <a:rect l="0" t="0" r="r" b="b"/>
            <a:pathLst>
              <a:path w="918" h="564">
                <a:moveTo>
                  <a:pt x="0" y="285"/>
                </a:moveTo>
                <a:lnTo>
                  <a:pt x="0" y="313"/>
                </a:lnTo>
                <a:lnTo>
                  <a:pt x="128" y="443"/>
                </a:lnTo>
                <a:lnTo>
                  <a:pt x="130" y="445"/>
                </a:lnTo>
                <a:lnTo>
                  <a:pt x="138" y="449"/>
                </a:lnTo>
                <a:lnTo>
                  <a:pt x="150" y="456"/>
                </a:lnTo>
                <a:lnTo>
                  <a:pt x="167" y="461"/>
                </a:lnTo>
                <a:lnTo>
                  <a:pt x="187" y="466"/>
                </a:lnTo>
                <a:lnTo>
                  <a:pt x="211" y="468"/>
                </a:lnTo>
                <a:lnTo>
                  <a:pt x="239" y="467"/>
                </a:lnTo>
                <a:lnTo>
                  <a:pt x="269" y="460"/>
                </a:lnTo>
                <a:lnTo>
                  <a:pt x="271" y="459"/>
                </a:lnTo>
                <a:lnTo>
                  <a:pt x="278" y="457"/>
                </a:lnTo>
                <a:lnTo>
                  <a:pt x="288" y="454"/>
                </a:lnTo>
                <a:lnTo>
                  <a:pt x="298" y="454"/>
                </a:lnTo>
                <a:lnTo>
                  <a:pt x="310" y="458"/>
                </a:lnTo>
                <a:lnTo>
                  <a:pt x="319" y="466"/>
                </a:lnTo>
                <a:lnTo>
                  <a:pt x="327" y="480"/>
                </a:lnTo>
                <a:lnTo>
                  <a:pt x="330" y="503"/>
                </a:lnTo>
                <a:lnTo>
                  <a:pt x="330" y="506"/>
                </a:lnTo>
                <a:lnTo>
                  <a:pt x="329" y="515"/>
                </a:lnTo>
                <a:lnTo>
                  <a:pt x="330" y="526"/>
                </a:lnTo>
                <a:lnTo>
                  <a:pt x="333" y="539"/>
                </a:lnTo>
                <a:lnTo>
                  <a:pt x="337" y="552"/>
                </a:lnTo>
                <a:lnTo>
                  <a:pt x="347" y="561"/>
                </a:lnTo>
                <a:lnTo>
                  <a:pt x="362" y="564"/>
                </a:lnTo>
                <a:lnTo>
                  <a:pt x="381" y="562"/>
                </a:lnTo>
                <a:lnTo>
                  <a:pt x="761" y="416"/>
                </a:lnTo>
                <a:lnTo>
                  <a:pt x="762" y="416"/>
                </a:lnTo>
                <a:lnTo>
                  <a:pt x="767" y="414"/>
                </a:lnTo>
                <a:lnTo>
                  <a:pt x="773" y="410"/>
                </a:lnTo>
                <a:lnTo>
                  <a:pt x="779" y="405"/>
                </a:lnTo>
                <a:lnTo>
                  <a:pt x="784" y="394"/>
                </a:lnTo>
                <a:lnTo>
                  <a:pt x="789" y="379"/>
                </a:lnTo>
                <a:lnTo>
                  <a:pt x="793" y="359"/>
                </a:lnTo>
                <a:lnTo>
                  <a:pt x="791" y="334"/>
                </a:lnTo>
                <a:lnTo>
                  <a:pt x="791" y="330"/>
                </a:lnTo>
                <a:lnTo>
                  <a:pt x="791" y="322"/>
                </a:lnTo>
                <a:lnTo>
                  <a:pt x="793" y="310"/>
                </a:lnTo>
                <a:lnTo>
                  <a:pt x="796" y="295"/>
                </a:lnTo>
                <a:lnTo>
                  <a:pt x="801" y="279"/>
                </a:lnTo>
                <a:lnTo>
                  <a:pt x="810" y="264"/>
                </a:lnTo>
                <a:lnTo>
                  <a:pt x="823" y="252"/>
                </a:lnTo>
                <a:lnTo>
                  <a:pt x="841" y="244"/>
                </a:lnTo>
                <a:lnTo>
                  <a:pt x="845" y="242"/>
                </a:lnTo>
                <a:lnTo>
                  <a:pt x="855" y="239"/>
                </a:lnTo>
                <a:lnTo>
                  <a:pt x="869" y="233"/>
                </a:lnTo>
                <a:lnTo>
                  <a:pt x="885" y="225"/>
                </a:lnTo>
                <a:lnTo>
                  <a:pt x="899" y="215"/>
                </a:lnTo>
                <a:lnTo>
                  <a:pt x="911" y="201"/>
                </a:lnTo>
                <a:lnTo>
                  <a:pt x="918" y="184"/>
                </a:lnTo>
                <a:lnTo>
                  <a:pt x="915" y="165"/>
                </a:lnTo>
                <a:lnTo>
                  <a:pt x="787" y="158"/>
                </a:lnTo>
                <a:lnTo>
                  <a:pt x="781" y="110"/>
                </a:lnTo>
                <a:lnTo>
                  <a:pt x="781" y="33"/>
                </a:lnTo>
                <a:lnTo>
                  <a:pt x="657" y="0"/>
                </a:lnTo>
                <a:lnTo>
                  <a:pt x="647" y="70"/>
                </a:lnTo>
                <a:lnTo>
                  <a:pt x="537" y="67"/>
                </a:lnTo>
                <a:lnTo>
                  <a:pt x="537" y="111"/>
                </a:lnTo>
                <a:lnTo>
                  <a:pt x="430" y="105"/>
                </a:lnTo>
                <a:lnTo>
                  <a:pt x="430" y="176"/>
                </a:lnTo>
                <a:lnTo>
                  <a:pt x="323" y="152"/>
                </a:lnTo>
                <a:lnTo>
                  <a:pt x="323" y="213"/>
                </a:lnTo>
                <a:lnTo>
                  <a:pt x="215" y="191"/>
                </a:lnTo>
                <a:lnTo>
                  <a:pt x="215" y="257"/>
                </a:lnTo>
                <a:lnTo>
                  <a:pt x="108" y="235"/>
                </a:lnTo>
                <a:lnTo>
                  <a:pt x="108" y="308"/>
                </a:lnTo>
                <a:lnTo>
                  <a:pt x="0" y="285"/>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0" name="Freeform 21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0"/>
              </a:cxn>
              <a:cxn ang="0">
                <a:pos x="83" y="3"/>
              </a:cxn>
              <a:cxn ang="0">
                <a:pos x="94" y="7"/>
              </a:cxn>
              <a:cxn ang="0">
                <a:pos x="103" y="13"/>
              </a:cxn>
              <a:cxn ang="0">
                <a:pos x="113" y="20"/>
              </a:cxn>
              <a:cxn ang="0">
                <a:pos x="120" y="27"/>
              </a:cxn>
              <a:cxn ang="0">
                <a:pos x="124" y="35"/>
              </a:cxn>
              <a:cxn ang="0">
                <a:pos x="127" y="44"/>
              </a:cxn>
              <a:cxn ang="0">
                <a:pos x="127" y="52"/>
              </a:cxn>
              <a:cxn ang="0">
                <a:pos x="124" y="61"/>
              </a:cxn>
              <a:cxn ang="0">
                <a:pos x="120" y="69"/>
              </a:cxn>
              <a:cxn ang="0">
                <a:pos x="113" y="76"/>
              </a:cxn>
              <a:cxn ang="0">
                <a:pos x="105" y="82"/>
              </a:cxn>
              <a:cxn ang="0">
                <a:pos x="94" y="86"/>
              </a:cxn>
              <a:cxn ang="0">
                <a:pos x="83" y="88"/>
              </a:cxn>
              <a:cxn ang="0">
                <a:pos x="71" y="89"/>
              </a:cxn>
              <a:cxn ang="0">
                <a:pos x="58" y="88"/>
              </a:cxn>
              <a:cxn ang="0">
                <a:pos x="46" y="86"/>
              </a:cxn>
              <a:cxn ang="0">
                <a:pos x="34" y="82"/>
              </a:cxn>
              <a:cxn ang="0">
                <a:pos x="24" y="76"/>
              </a:cxn>
              <a:cxn ang="0">
                <a:pos x="15" y="71"/>
              </a:cxn>
              <a:cxn ang="0">
                <a:pos x="8" y="62"/>
              </a:cxn>
              <a:cxn ang="0">
                <a:pos x="3" y="54"/>
              </a:cxn>
              <a:cxn ang="0">
                <a:pos x="0" y="45"/>
              </a:cxn>
              <a:cxn ang="0">
                <a:pos x="0" y="36"/>
              </a:cxn>
              <a:cxn ang="0">
                <a:pos x="3" y="28"/>
              </a:cxn>
              <a:cxn ang="0">
                <a:pos x="7" y="20"/>
              </a:cxn>
              <a:cxn ang="0">
                <a:pos x="14" y="13"/>
              </a:cxn>
              <a:cxn ang="0">
                <a:pos x="24" y="7"/>
              </a:cxn>
              <a:cxn ang="0">
                <a:pos x="34" y="3"/>
              </a:cxn>
              <a:cxn ang="0">
                <a:pos x="44" y="1"/>
              </a:cxn>
              <a:cxn ang="0">
                <a:pos x="57" y="0"/>
              </a:cxn>
              <a:cxn ang="0">
                <a:pos x="70" y="0"/>
              </a:cxn>
            </a:cxnLst>
            <a:rect l="0" t="0" r="r" b="b"/>
            <a:pathLst>
              <a:path w="127" h="89">
                <a:moveTo>
                  <a:pt x="70" y="0"/>
                </a:moveTo>
                <a:lnTo>
                  <a:pt x="83" y="3"/>
                </a:lnTo>
                <a:lnTo>
                  <a:pt x="94" y="7"/>
                </a:lnTo>
                <a:lnTo>
                  <a:pt x="103" y="13"/>
                </a:lnTo>
                <a:lnTo>
                  <a:pt x="113" y="20"/>
                </a:lnTo>
                <a:lnTo>
                  <a:pt x="120" y="27"/>
                </a:lnTo>
                <a:lnTo>
                  <a:pt x="124" y="35"/>
                </a:lnTo>
                <a:lnTo>
                  <a:pt x="127" y="44"/>
                </a:lnTo>
                <a:lnTo>
                  <a:pt x="127" y="52"/>
                </a:lnTo>
                <a:lnTo>
                  <a:pt x="124" y="61"/>
                </a:lnTo>
                <a:lnTo>
                  <a:pt x="120" y="69"/>
                </a:lnTo>
                <a:lnTo>
                  <a:pt x="113" y="76"/>
                </a:lnTo>
                <a:lnTo>
                  <a:pt x="105" y="82"/>
                </a:lnTo>
                <a:lnTo>
                  <a:pt x="94" y="86"/>
                </a:lnTo>
                <a:lnTo>
                  <a:pt x="83" y="88"/>
                </a:lnTo>
                <a:lnTo>
                  <a:pt x="71" y="89"/>
                </a:lnTo>
                <a:lnTo>
                  <a:pt x="58" y="88"/>
                </a:lnTo>
                <a:lnTo>
                  <a:pt x="46" y="86"/>
                </a:lnTo>
                <a:lnTo>
                  <a:pt x="34" y="82"/>
                </a:lnTo>
                <a:lnTo>
                  <a:pt x="24" y="76"/>
                </a:lnTo>
                <a:lnTo>
                  <a:pt x="15" y="71"/>
                </a:lnTo>
                <a:lnTo>
                  <a:pt x="8" y="62"/>
                </a:lnTo>
                <a:lnTo>
                  <a:pt x="3" y="54"/>
                </a:lnTo>
                <a:lnTo>
                  <a:pt x="0" y="45"/>
                </a:lnTo>
                <a:lnTo>
                  <a:pt x="0" y="36"/>
                </a:lnTo>
                <a:lnTo>
                  <a:pt x="3" y="28"/>
                </a:lnTo>
                <a:lnTo>
                  <a:pt x="7" y="20"/>
                </a:lnTo>
                <a:lnTo>
                  <a:pt x="14" y="13"/>
                </a:lnTo>
                <a:lnTo>
                  <a:pt x="24" y="7"/>
                </a:lnTo>
                <a:lnTo>
                  <a:pt x="34" y="3"/>
                </a:lnTo>
                <a:lnTo>
                  <a:pt x="44" y="1"/>
                </a:lnTo>
                <a:lnTo>
                  <a:pt x="57" y="0"/>
                </a:lnTo>
                <a:lnTo>
                  <a:pt x="70"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1" name="Freeform 22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3" y="8"/>
              </a:cxn>
              <a:cxn ang="0">
                <a:pos x="103" y="14"/>
              </a:cxn>
              <a:cxn ang="0">
                <a:pos x="111" y="21"/>
              </a:cxn>
              <a:cxn ang="0">
                <a:pos x="118" y="28"/>
              </a:cxn>
              <a:cxn ang="0">
                <a:pos x="123" y="37"/>
              </a:cxn>
              <a:cxn ang="0">
                <a:pos x="126" y="45"/>
              </a:cxn>
              <a:cxn ang="0">
                <a:pos x="126" y="54"/>
              </a:cxn>
              <a:cxn ang="0">
                <a:pos x="124" y="62"/>
              </a:cxn>
              <a:cxn ang="0">
                <a:pos x="119" y="71"/>
              </a:cxn>
              <a:cxn ang="0">
                <a:pos x="112" y="76"/>
              </a:cxn>
              <a:cxn ang="0">
                <a:pos x="103" y="82"/>
              </a:cxn>
              <a:cxn ang="0">
                <a:pos x="93" y="87"/>
              </a:cxn>
              <a:cxn ang="0">
                <a:pos x="82" y="89"/>
              </a:cxn>
              <a:cxn ang="0">
                <a:pos x="69" y="90"/>
              </a:cxn>
              <a:cxn ang="0">
                <a:pos x="57" y="89"/>
              </a:cxn>
              <a:cxn ang="0">
                <a:pos x="44" y="87"/>
              </a:cxn>
              <a:cxn ang="0">
                <a:pos x="32" y="82"/>
              </a:cxn>
              <a:cxn ang="0">
                <a:pos x="23" y="78"/>
              </a:cxn>
              <a:cxn ang="0">
                <a:pos x="14" y="71"/>
              </a:cxn>
              <a:cxn ang="0">
                <a:pos x="7" y="62"/>
              </a:cxn>
              <a:cxn ang="0">
                <a:pos x="2" y="54"/>
              </a:cxn>
              <a:cxn ang="0">
                <a:pos x="0" y="46"/>
              </a:cxn>
              <a:cxn ang="0">
                <a:pos x="0" y="37"/>
              </a:cxn>
              <a:cxn ang="0">
                <a:pos x="2" y="28"/>
              </a:cxn>
              <a:cxn ang="0">
                <a:pos x="7" y="21"/>
              </a:cxn>
              <a:cxn ang="0">
                <a:pos x="14" y="14"/>
              </a:cxn>
              <a:cxn ang="0">
                <a:pos x="22" y="8"/>
              </a:cxn>
              <a:cxn ang="0">
                <a:pos x="32" y="5"/>
              </a:cxn>
              <a:cxn ang="0">
                <a:pos x="44" y="1"/>
              </a:cxn>
              <a:cxn ang="0">
                <a:pos x="56" y="0"/>
              </a:cxn>
              <a:cxn ang="0">
                <a:pos x="68" y="1"/>
              </a:cxn>
            </a:cxnLst>
            <a:rect l="0" t="0" r="r" b="b"/>
            <a:pathLst>
              <a:path w="126" h="90">
                <a:moveTo>
                  <a:pt x="68" y="1"/>
                </a:moveTo>
                <a:lnTo>
                  <a:pt x="81" y="3"/>
                </a:lnTo>
                <a:lnTo>
                  <a:pt x="93" y="8"/>
                </a:lnTo>
                <a:lnTo>
                  <a:pt x="103" y="14"/>
                </a:lnTo>
                <a:lnTo>
                  <a:pt x="111" y="21"/>
                </a:lnTo>
                <a:lnTo>
                  <a:pt x="118" y="28"/>
                </a:lnTo>
                <a:lnTo>
                  <a:pt x="123" y="37"/>
                </a:lnTo>
                <a:lnTo>
                  <a:pt x="126" y="45"/>
                </a:lnTo>
                <a:lnTo>
                  <a:pt x="126" y="54"/>
                </a:lnTo>
                <a:lnTo>
                  <a:pt x="124" y="62"/>
                </a:lnTo>
                <a:lnTo>
                  <a:pt x="119" y="71"/>
                </a:lnTo>
                <a:lnTo>
                  <a:pt x="112" y="76"/>
                </a:lnTo>
                <a:lnTo>
                  <a:pt x="103" y="82"/>
                </a:lnTo>
                <a:lnTo>
                  <a:pt x="93" y="87"/>
                </a:lnTo>
                <a:lnTo>
                  <a:pt x="82" y="89"/>
                </a:lnTo>
                <a:lnTo>
                  <a:pt x="69" y="90"/>
                </a:lnTo>
                <a:lnTo>
                  <a:pt x="57" y="89"/>
                </a:lnTo>
                <a:lnTo>
                  <a:pt x="44" y="87"/>
                </a:lnTo>
                <a:lnTo>
                  <a:pt x="32" y="82"/>
                </a:lnTo>
                <a:lnTo>
                  <a:pt x="23" y="78"/>
                </a:lnTo>
                <a:lnTo>
                  <a:pt x="14" y="71"/>
                </a:lnTo>
                <a:lnTo>
                  <a:pt x="7" y="62"/>
                </a:lnTo>
                <a:lnTo>
                  <a:pt x="2" y="54"/>
                </a:lnTo>
                <a:lnTo>
                  <a:pt x="0" y="46"/>
                </a:lnTo>
                <a:lnTo>
                  <a:pt x="0" y="37"/>
                </a:lnTo>
                <a:lnTo>
                  <a:pt x="2" y="28"/>
                </a:lnTo>
                <a:lnTo>
                  <a:pt x="7" y="21"/>
                </a:lnTo>
                <a:lnTo>
                  <a:pt x="14" y="14"/>
                </a:lnTo>
                <a:lnTo>
                  <a:pt x="22" y="8"/>
                </a:lnTo>
                <a:lnTo>
                  <a:pt x="32" y="5"/>
                </a:lnTo>
                <a:lnTo>
                  <a:pt x="44" y="1"/>
                </a:lnTo>
                <a:lnTo>
                  <a:pt x="56"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2" name="Freeform 22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1" y="5"/>
              </a:cxn>
              <a:cxn ang="0">
                <a:pos x="93" y="9"/>
              </a:cxn>
              <a:cxn ang="0">
                <a:pos x="102" y="14"/>
              </a:cxn>
              <a:cxn ang="0">
                <a:pos x="112" y="20"/>
              </a:cxn>
              <a:cxn ang="0">
                <a:pos x="119" y="28"/>
              </a:cxn>
              <a:cxn ang="0">
                <a:pos x="123" y="36"/>
              </a:cxn>
              <a:cxn ang="0">
                <a:pos x="125" y="44"/>
              </a:cxn>
              <a:cxn ang="0">
                <a:pos x="125" y="54"/>
              </a:cxn>
              <a:cxn ang="0">
                <a:pos x="123" y="63"/>
              </a:cxn>
              <a:cxn ang="0">
                <a:pos x="119" y="71"/>
              </a:cxn>
              <a:cxn ang="0">
                <a:pos x="112" y="78"/>
              </a:cxn>
              <a:cxn ang="0">
                <a:pos x="103" y="83"/>
              </a:cxn>
              <a:cxn ang="0">
                <a:pos x="93" y="87"/>
              </a:cxn>
              <a:cxn ang="0">
                <a:pos x="83" y="90"/>
              </a:cxn>
              <a:cxn ang="0">
                <a:pos x="70" y="91"/>
              </a:cxn>
              <a:cxn ang="0">
                <a:pos x="57" y="90"/>
              </a:cxn>
              <a:cxn ang="0">
                <a:pos x="44" y="87"/>
              </a:cxn>
              <a:cxn ang="0">
                <a:pos x="33" y="83"/>
              </a:cxn>
              <a:cxn ang="0">
                <a:pos x="24" y="78"/>
              </a:cxn>
              <a:cxn ang="0">
                <a:pos x="14" y="71"/>
              </a:cxn>
              <a:cxn ang="0">
                <a:pos x="7" y="63"/>
              </a:cxn>
              <a:cxn ang="0">
                <a:pos x="3" y="55"/>
              </a:cxn>
              <a:cxn ang="0">
                <a:pos x="0" y="47"/>
              </a:cxn>
              <a:cxn ang="0">
                <a:pos x="0" y="37"/>
              </a:cxn>
              <a:cxn ang="0">
                <a:pos x="3" y="28"/>
              </a:cxn>
              <a:cxn ang="0">
                <a:pos x="7" y="21"/>
              </a:cxn>
              <a:cxn ang="0">
                <a:pos x="14" y="14"/>
              </a:cxn>
              <a:cxn ang="0">
                <a:pos x="22" y="9"/>
              </a:cxn>
              <a:cxn ang="0">
                <a:pos x="33" y="5"/>
              </a:cxn>
              <a:cxn ang="0">
                <a:pos x="44" y="2"/>
              </a:cxn>
              <a:cxn ang="0">
                <a:pos x="56" y="0"/>
              </a:cxn>
              <a:cxn ang="0">
                <a:pos x="69" y="2"/>
              </a:cxn>
            </a:cxnLst>
            <a:rect l="0" t="0" r="r" b="b"/>
            <a:pathLst>
              <a:path w="125" h="91">
                <a:moveTo>
                  <a:pt x="69" y="2"/>
                </a:moveTo>
                <a:lnTo>
                  <a:pt x="81" y="5"/>
                </a:lnTo>
                <a:lnTo>
                  <a:pt x="93" y="9"/>
                </a:lnTo>
                <a:lnTo>
                  <a:pt x="102" y="14"/>
                </a:lnTo>
                <a:lnTo>
                  <a:pt x="112" y="20"/>
                </a:lnTo>
                <a:lnTo>
                  <a:pt x="119" y="28"/>
                </a:lnTo>
                <a:lnTo>
                  <a:pt x="123" y="36"/>
                </a:lnTo>
                <a:lnTo>
                  <a:pt x="125" y="44"/>
                </a:lnTo>
                <a:lnTo>
                  <a:pt x="125" y="54"/>
                </a:lnTo>
                <a:lnTo>
                  <a:pt x="123" y="63"/>
                </a:lnTo>
                <a:lnTo>
                  <a:pt x="119" y="71"/>
                </a:lnTo>
                <a:lnTo>
                  <a:pt x="112" y="78"/>
                </a:lnTo>
                <a:lnTo>
                  <a:pt x="103" y="83"/>
                </a:lnTo>
                <a:lnTo>
                  <a:pt x="93" y="87"/>
                </a:lnTo>
                <a:lnTo>
                  <a:pt x="83" y="90"/>
                </a:lnTo>
                <a:lnTo>
                  <a:pt x="70" y="91"/>
                </a:lnTo>
                <a:lnTo>
                  <a:pt x="57" y="90"/>
                </a:lnTo>
                <a:lnTo>
                  <a:pt x="44" y="87"/>
                </a:lnTo>
                <a:lnTo>
                  <a:pt x="33" y="83"/>
                </a:lnTo>
                <a:lnTo>
                  <a:pt x="24" y="78"/>
                </a:lnTo>
                <a:lnTo>
                  <a:pt x="14" y="71"/>
                </a:lnTo>
                <a:lnTo>
                  <a:pt x="7" y="63"/>
                </a:lnTo>
                <a:lnTo>
                  <a:pt x="3" y="55"/>
                </a:lnTo>
                <a:lnTo>
                  <a:pt x="0" y="47"/>
                </a:lnTo>
                <a:lnTo>
                  <a:pt x="0" y="37"/>
                </a:lnTo>
                <a:lnTo>
                  <a:pt x="3" y="28"/>
                </a:lnTo>
                <a:lnTo>
                  <a:pt x="7" y="21"/>
                </a:lnTo>
                <a:lnTo>
                  <a:pt x="14" y="14"/>
                </a:lnTo>
                <a:lnTo>
                  <a:pt x="22" y="9"/>
                </a:lnTo>
                <a:lnTo>
                  <a:pt x="33" y="5"/>
                </a:lnTo>
                <a:lnTo>
                  <a:pt x="44"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3" name="Freeform 22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3"/>
              </a:cxn>
              <a:cxn ang="0">
                <a:pos x="92" y="8"/>
              </a:cxn>
              <a:cxn ang="0">
                <a:pos x="103" y="12"/>
              </a:cxn>
              <a:cxn ang="0">
                <a:pos x="111" y="19"/>
              </a:cxn>
              <a:cxn ang="0">
                <a:pos x="118" y="27"/>
              </a:cxn>
              <a:cxn ang="0">
                <a:pos x="123" y="35"/>
              </a:cxn>
              <a:cxn ang="0">
                <a:pos x="125" y="44"/>
              </a:cxn>
              <a:cxn ang="0">
                <a:pos x="125" y="53"/>
              </a:cxn>
              <a:cxn ang="0">
                <a:pos x="123" y="62"/>
              </a:cxn>
              <a:cxn ang="0">
                <a:pos x="118" y="69"/>
              </a:cxn>
              <a:cxn ang="0">
                <a:pos x="112" y="76"/>
              </a:cxn>
              <a:cxn ang="0">
                <a:pos x="104" y="82"/>
              </a:cxn>
              <a:cxn ang="0">
                <a:pos x="94" y="85"/>
              </a:cxn>
              <a:cxn ang="0">
                <a:pos x="82" y="89"/>
              </a:cxn>
              <a:cxn ang="0">
                <a:pos x="70" y="90"/>
              </a:cxn>
              <a:cxn ang="0">
                <a:pos x="58" y="89"/>
              </a:cxn>
              <a:cxn ang="0">
                <a:pos x="45" y="85"/>
              </a:cxn>
              <a:cxn ang="0">
                <a:pos x="33" y="82"/>
              </a:cxn>
              <a:cxn ang="0">
                <a:pos x="23" y="76"/>
              </a:cxn>
              <a:cxn ang="0">
                <a:pos x="15" y="69"/>
              </a:cxn>
              <a:cxn ang="0">
                <a:pos x="8" y="62"/>
              </a:cxn>
              <a:cxn ang="0">
                <a:pos x="2" y="54"/>
              </a:cxn>
              <a:cxn ang="0">
                <a:pos x="0" y="46"/>
              </a:cxn>
              <a:cxn ang="0">
                <a:pos x="0" y="37"/>
              </a:cxn>
              <a:cxn ang="0">
                <a:pos x="2" y="27"/>
              </a:cxn>
              <a:cxn ang="0">
                <a:pos x="7" y="20"/>
              </a:cxn>
              <a:cxn ang="0">
                <a:pos x="14" y="13"/>
              </a:cxn>
              <a:cxn ang="0">
                <a:pos x="23" y="8"/>
              </a:cxn>
              <a:cxn ang="0">
                <a:pos x="33" y="4"/>
              </a:cxn>
              <a:cxn ang="0">
                <a:pos x="44" y="1"/>
              </a:cxn>
              <a:cxn ang="0">
                <a:pos x="57" y="0"/>
              </a:cxn>
              <a:cxn ang="0">
                <a:pos x="69" y="1"/>
              </a:cxn>
            </a:cxnLst>
            <a:rect l="0" t="0" r="r" b="b"/>
            <a:pathLst>
              <a:path w="125" h="90">
                <a:moveTo>
                  <a:pt x="69" y="1"/>
                </a:moveTo>
                <a:lnTo>
                  <a:pt x="82" y="3"/>
                </a:lnTo>
                <a:lnTo>
                  <a:pt x="92" y="8"/>
                </a:lnTo>
                <a:lnTo>
                  <a:pt x="103" y="12"/>
                </a:lnTo>
                <a:lnTo>
                  <a:pt x="111" y="19"/>
                </a:lnTo>
                <a:lnTo>
                  <a:pt x="118" y="27"/>
                </a:lnTo>
                <a:lnTo>
                  <a:pt x="123" y="35"/>
                </a:lnTo>
                <a:lnTo>
                  <a:pt x="125" y="44"/>
                </a:lnTo>
                <a:lnTo>
                  <a:pt x="125" y="53"/>
                </a:lnTo>
                <a:lnTo>
                  <a:pt x="123" y="62"/>
                </a:lnTo>
                <a:lnTo>
                  <a:pt x="118" y="69"/>
                </a:lnTo>
                <a:lnTo>
                  <a:pt x="112" y="76"/>
                </a:lnTo>
                <a:lnTo>
                  <a:pt x="104" y="82"/>
                </a:lnTo>
                <a:lnTo>
                  <a:pt x="94" y="85"/>
                </a:lnTo>
                <a:lnTo>
                  <a:pt x="82" y="89"/>
                </a:lnTo>
                <a:lnTo>
                  <a:pt x="70" y="90"/>
                </a:lnTo>
                <a:lnTo>
                  <a:pt x="58" y="89"/>
                </a:lnTo>
                <a:lnTo>
                  <a:pt x="45" y="85"/>
                </a:lnTo>
                <a:lnTo>
                  <a:pt x="33" y="82"/>
                </a:lnTo>
                <a:lnTo>
                  <a:pt x="23" y="76"/>
                </a:lnTo>
                <a:lnTo>
                  <a:pt x="15" y="69"/>
                </a:lnTo>
                <a:lnTo>
                  <a:pt x="8" y="62"/>
                </a:lnTo>
                <a:lnTo>
                  <a:pt x="2" y="54"/>
                </a:lnTo>
                <a:lnTo>
                  <a:pt x="0" y="46"/>
                </a:lnTo>
                <a:lnTo>
                  <a:pt x="0" y="37"/>
                </a:lnTo>
                <a:lnTo>
                  <a:pt x="2" y="27"/>
                </a:lnTo>
                <a:lnTo>
                  <a:pt x="7" y="20"/>
                </a:lnTo>
                <a:lnTo>
                  <a:pt x="14" y="13"/>
                </a:lnTo>
                <a:lnTo>
                  <a:pt x="23" y="8"/>
                </a:lnTo>
                <a:lnTo>
                  <a:pt x="33" y="4"/>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4" name="Freeform 22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0"/>
              </a:cxn>
              <a:cxn ang="0">
                <a:pos x="81" y="4"/>
              </a:cxn>
              <a:cxn ang="0">
                <a:pos x="92" y="7"/>
              </a:cxn>
              <a:cxn ang="0">
                <a:pos x="103" y="13"/>
              </a:cxn>
              <a:cxn ang="0">
                <a:pos x="111" y="20"/>
              </a:cxn>
              <a:cxn ang="0">
                <a:pos x="118" y="28"/>
              </a:cxn>
              <a:cxn ang="0">
                <a:pos x="123" y="36"/>
              </a:cxn>
              <a:cxn ang="0">
                <a:pos x="126" y="44"/>
              </a:cxn>
              <a:cxn ang="0">
                <a:pos x="126" y="54"/>
              </a:cxn>
              <a:cxn ang="0">
                <a:pos x="124" y="63"/>
              </a:cxn>
              <a:cxn ang="0">
                <a:pos x="119" y="70"/>
              </a:cxn>
              <a:cxn ang="0">
                <a:pos x="112" y="77"/>
              </a:cxn>
              <a:cxn ang="0">
                <a:pos x="103" y="83"/>
              </a:cxn>
              <a:cxn ang="0">
                <a:pos x="92" y="86"/>
              </a:cxn>
              <a:cxn ang="0">
                <a:pos x="82" y="90"/>
              </a:cxn>
              <a:cxn ang="0">
                <a:pos x="69" y="91"/>
              </a:cxn>
              <a:cxn ang="0">
                <a:pos x="57" y="90"/>
              </a:cxn>
              <a:cxn ang="0">
                <a:pos x="44" y="86"/>
              </a:cxn>
              <a:cxn ang="0">
                <a:pos x="32" y="83"/>
              </a:cxn>
              <a:cxn ang="0">
                <a:pos x="23" y="77"/>
              </a:cxn>
              <a:cxn ang="0">
                <a:pos x="14" y="70"/>
              </a:cxn>
              <a:cxn ang="0">
                <a:pos x="7" y="63"/>
              </a:cxn>
              <a:cxn ang="0">
                <a:pos x="2" y="55"/>
              </a:cxn>
              <a:cxn ang="0">
                <a:pos x="0" y="47"/>
              </a:cxn>
              <a:cxn ang="0">
                <a:pos x="0" y="37"/>
              </a:cxn>
              <a:cxn ang="0">
                <a:pos x="2" y="28"/>
              </a:cxn>
              <a:cxn ang="0">
                <a:pos x="7" y="20"/>
              </a:cxn>
              <a:cxn ang="0">
                <a:pos x="14" y="13"/>
              </a:cxn>
              <a:cxn ang="0">
                <a:pos x="22" y="9"/>
              </a:cxn>
              <a:cxn ang="0">
                <a:pos x="32" y="4"/>
              </a:cxn>
              <a:cxn ang="0">
                <a:pos x="44" y="2"/>
              </a:cxn>
              <a:cxn ang="0">
                <a:pos x="55" y="0"/>
              </a:cxn>
              <a:cxn ang="0">
                <a:pos x="68" y="0"/>
              </a:cxn>
            </a:cxnLst>
            <a:rect l="0" t="0" r="r" b="b"/>
            <a:pathLst>
              <a:path w="126" h="91">
                <a:moveTo>
                  <a:pt x="68" y="0"/>
                </a:moveTo>
                <a:lnTo>
                  <a:pt x="81" y="4"/>
                </a:lnTo>
                <a:lnTo>
                  <a:pt x="92" y="7"/>
                </a:lnTo>
                <a:lnTo>
                  <a:pt x="103" y="13"/>
                </a:lnTo>
                <a:lnTo>
                  <a:pt x="111" y="20"/>
                </a:lnTo>
                <a:lnTo>
                  <a:pt x="118" y="28"/>
                </a:lnTo>
                <a:lnTo>
                  <a:pt x="123" y="36"/>
                </a:lnTo>
                <a:lnTo>
                  <a:pt x="126" y="44"/>
                </a:lnTo>
                <a:lnTo>
                  <a:pt x="126" y="54"/>
                </a:lnTo>
                <a:lnTo>
                  <a:pt x="124" y="63"/>
                </a:lnTo>
                <a:lnTo>
                  <a:pt x="119" y="70"/>
                </a:lnTo>
                <a:lnTo>
                  <a:pt x="112" y="77"/>
                </a:lnTo>
                <a:lnTo>
                  <a:pt x="103" y="83"/>
                </a:lnTo>
                <a:lnTo>
                  <a:pt x="92" y="86"/>
                </a:lnTo>
                <a:lnTo>
                  <a:pt x="82" y="90"/>
                </a:lnTo>
                <a:lnTo>
                  <a:pt x="69" y="91"/>
                </a:lnTo>
                <a:lnTo>
                  <a:pt x="57" y="90"/>
                </a:lnTo>
                <a:lnTo>
                  <a:pt x="44" y="86"/>
                </a:lnTo>
                <a:lnTo>
                  <a:pt x="32" y="83"/>
                </a:lnTo>
                <a:lnTo>
                  <a:pt x="23" y="77"/>
                </a:lnTo>
                <a:lnTo>
                  <a:pt x="14" y="70"/>
                </a:lnTo>
                <a:lnTo>
                  <a:pt x="7" y="63"/>
                </a:lnTo>
                <a:lnTo>
                  <a:pt x="2" y="55"/>
                </a:lnTo>
                <a:lnTo>
                  <a:pt x="0" y="47"/>
                </a:lnTo>
                <a:lnTo>
                  <a:pt x="0" y="37"/>
                </a:lnTo>
                <a:lnTo>
                  <a:pt x="2" y="28"/>
                </a:lnTo>
                <a:lnTo>
                  <a:pt x="7" y="20"/>
                </a:lnTo>
                <a:lnTo>
                  <a:pt x="14" y="13"/>
                </a:lnTo>
                <a:lnTo>
                  <a:pt x="22" y="9"/>
                </a:lnTo>
                <a:lnTo>
                  <a:pt x="32" y="4"/>
                </a:lnTo>
                <a:lnTo>
                  <a:pt x="44" y="2"/>
                </a:lnTo>
                <a:lnTo>
                  <a:pt x="55" y="0"/>
                </a:lnTo>
                <a:lnTo>
                  <a:pt x="68"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5" name="Freeform 22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8"/>
              </a:cxn>
              <a:cxn ang="0">
                <a:pos x="103" y="14"/>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1" y="91"/>
              </a:cxn>
              <a:cxn ang="0">
                <a:pos x="58" y="90"/>
              </a:cxn>
              <a:cxn ang="0">
                <a:pos x="45" y="87"/>
              </a:cxn>
              <a:cxn ang="0">
                <a:pos x="34" y="83"/>
              </a:cxn>
              <a:cxn ang="0">
                <a:pos x="23" y="78"/>
              </a:cxn>
              <a:cxn ang="0">
                <a:pos x="15" y="71"/>
              </a:cxn>
              <a:cxn ang="0">
                <a:pos x="8" y="63"/>
              </a:cxn>
              <a:cxn ang="0">
                <a:pos x="4" y="55"/>
              </a:cxn>
              <a:cxn ang="0">
                <a:pos x="0" y="47"/>
              </a:cxn>
              <a:cxn ang="0">
                <a:pos x="0" y="37"/>
              </a:cxn>
              <a:cxn ang="0">
                <a:pos x="3" y="28"/>
              </a:cxn>
              <a:cxn ang="0">
                <a:pos x="7" y="21"/>
              </a:cxn>
              <a:cxn ang="0">
                <a:pos x="14" y="14"/>
              </a:cxn>
              <a:cxn ang="0">
                <a:pos x="23" y="8"/>
              </a:cxn>
              <a:cxn ang="0">
                <a:pos x="34" y="5"/>
              </a:cxn>
              <a:cxn ang="0">
                <a:pos x="44" y="2"/>
              </a:cxn>
              <a:cxn ang="0">
                <a:pos x="57" y="0"/>
              </a:cxn>
              <a:cxn ang="0">
                <a:pos x="70" y="2"/>
              </a:cxn>
            </a:cxnLst>
            <a:rect l="0" t="0" r="r" b="b"/>
            <a:pathLst>
              <a:path w="126" h="91">
                <a:moveTo>
                  <a:pt x="70" y="2"/>
                </a:moveTo>
                <a:lnTo>
                  <a:pt x="82" y="4"/>
                </a:lnTo>
                <a:lnTo>
                  <a:pt x="94" y="8"/>
                </a:lnTo>
                <a:lnTo>
                  <a:pt x="103" y="14"/>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1" y="91"/>
                </a:lnTo>
                <a:lnTo>
                  <a:pt x="58" y="90"/>
                </a:lnTo>
                <a:lnTo>
                  <a:pt x="45" y="87"/>
                </a:lnTo>
                <a:lnTo>
                  <a:pt x="34" y="83"/>
                </a:lnTo>
                <a:lnTo>
                  <a:pt x="23" y="78"/>
                </a:lnTo>
                <a:lnTo>
                  <a:pt x="15" y="71"/>
                </a:lnTo>
                <a:lnTo>
                  <a:pt x="8" y="63"/>
                </a:lnTo>
                <a:lnTo>
                  <a:pt x="4" y="55"/>
                </a:lnTo>
                <a:lnTo>
                  <a:pt x="0" y="47"/>
                </a:lnTo>
                <a:lnTo>
                  <a:pt x="0" y="37"/>
                </a:lnTo>
                <a:lnTo>
                  <a:pt x="3" y="28"/>
                </a:lnTo>
                <a:lnTo>
                  <a:pt x="7" y="21"/>
                </a:lnTo>
                <a:lnTo>
                  <a:pt x="14" y="14"/>
                </a:lnTo>
                <a:lnTo>
                  <a:pt x="23" y="8"/>
                </a:lnTo>
                <a:lnTo>
                  <a:pt x="34" y="5"/>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6" name="Freeform 22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0" y="3"/>
              </a:cxn>
              <a:cxn ang="0">
                <a:pos x="91" y="8"/>
              </a:cxn>
              <a:cxn ang="0">
                <a:pos x="100" y="14"/>
              </a:cxn>
              <a:cxn ang="0">
                <a:pos x="110" y="20"/>
              </a:cxn>
              <a:cxn ang="0">
                <a:pos x="115" y="28"/>
              </a:cxn>
              <a:cxn ang="0">
                <a:pos x="120" y="36"/>
              </a:cxn>
              <a:cxn ang="0">
                <a:pos x="124" y="45"/>
              </a:cxn>
              <a:cxn ang="0">
                <a:pos x="124" y="54"/>
              </a:cxn>
              <a:cxn ang="0">
                <a:pos x="121" y="62"/>
              </a:cxn>
              <a:cxn ang="0">
                <a:pos x="117" y="71"/>
              </a:cxn>
              <a:cxn ang="0">
                <a:pos x="110" y="77"/>
              </a:cxn>
              <a:cxn ang="0">
                <a:pos x="102" y="82"/>
              </a:cxn>
              <a:cxn ang="0">
                <a:pos x="92" y="87"/>
              </a:cxn>
              <a:cxn ang="0">
                <a:pos x="81" y="89"/>
              </a:cxn>
              <a:cxn ang="0">
                <a:pos x="69" y="90"/>
              </a:cxn>
              <a:cxn ang="0">
                <a:pos x="56" y="90"/>
              </a:cxn>
              <a:cxn ang="0">
                <a:pos x="44" y="87"/>
              </a:cxn>
              <a:cxn ang="0">
                <a:pos x="32" y="83"/>
              </a:cxn>
              <a:cxn ang="0">
                <a:pos x="23" y="77"/>
              </a:cxn>
              <a:cxn ang="0">
                <a:pos x="14" y="71"/>
              </a:cxn>
              <a:cxn ang="0">
                <a:pos x="7" y="62"/>
              </a:cxn>
              <a:cxn ang="0">
                <a:pos x="2" y="54"/>
              </a:cxn>
              <a:cxn ang="0">
                <a:pos x="0" y="46"/>
              </a:cxn>
              <a:cxn ang="0">
                <a:pos x="0" y="37"/>
              </a:cxn>
              <a:cxn ang="0">
                <a:pos x="2" y="28"/>
              </a:cxn>
              <a:cxn ang="0">
                <a:pos x="7" y="21"/>
              </a:cxn>
              <a:cxn ang="0">
                <a:pos x="14" y="14"/>
              </a:cxn>
              <a:cxn ang="0">
                <a:pos x="23" y="8"/>
              </a:cxn>
              <a:cxn ang="0">
                <a:pos x="32" y="4"/>
              </a:cxn>
              <a:cxn ang="0">
                <a:pos x="44" y="1"/>
              </a:cxn>
              <a:cxn ang="0">
                <a:pos x="55" y="0"/>
              </a:cxn>
              <a:cxn ang="0">
                <a:pos x="68" y="1"/>
              </a:cxn>
            </a:cxnLst>
            <a:rect l="0" t="0" r="r" b="b"/>
            <a:pathLst>
              <a:path w="124" h="90">
                <a:moveTo>
                  <a:pt x="68" y="1"/>
                </a:moveTo>
                <a:lnTo>
                  <a:pt x="80" y="3"/>
                </a:lnTo>
                <a:lnTo>
                  <a:pt x="91" y="8"/>
                </a:lnTo>
                <a:lnTo>
                  <a:pt x="100" y="14"/>
                </a:lnTo>
                <a:lnTo>
                  <a:pt x="110" y="20"/>
                </a:lnTo>
                <a:lnTo>
                  <a:pt x="115" y="28"/>
                </a:lnTo>
                <a:lnTo>
                  <a:pt x="120" y="36"/>
                </a:lnTo>
                <a:lnTo>
                  <a:pt x="124" y="45"/>
                </a:lnTo>
                <a:lnTo>
                  <a:pt x="124" y="54"/>
                </a:lnTo>
                <a:lnTo>
                  <a:pt x="121" y="62"/>
                </a:lnTo>
                <a:lnTo>
                  <a:pt x="117" y="71"/>
                </a:lnTo>
                <a:lnTo>
                  <a:pt x="110" y="77"/>
                </a:lnTo>
                <a:lnTo>
                  <a:pt x="102" y="82"/>
                </a:lnTo>
                <a:lnTo>
                  <a:pt x="92" y="87"/>
                </a:lnTo>
                <a:lnTo>
                  <a:pt x="81" y="89"/>
                </a:lnTo>
                <a:lnTo>
                  <a:pt x="69" y="90"/>
                </a:lnTo>
                <a:lnTo>
                  <a:pt x="56" y="90"/>
                </a:lnTo>
                <a:lnTo>
                  <a:pt x="44" y="87"/>
                </a:lnTo>
                <a:lnTo>
                  <a:pt x="32" y="83"/>
                </a:lnTo>
                <a:lnTo>
                  <a:pt x="23" y="77"/>
                </a:lnTo>
                <a:lnTo>
                  <a:pt x="14" y="71"/>
                </a:lnTo>
                <a:lnTo>
                  <a:pt x="7" y="62"/>
                </a:lnTo>
                <a:lnTo>
                  <a:pt x="2" y="54"/>
                </a:lnTo>
                <a:lnTo>
                  <a:pt x="0" y="46"/>
                </a:lnTo>
                <a:lnTo>
                  <a:pt x="0" y="37"/>
                </a:lnTo>
                <a:lnTo>
                  <a:pt x="2" y="28"/>
                </a:lnTo>
                <a:lnTo>
                  <a:pt x="7" y="21"/>
                </a:lnTo>
                <a:lnTo>
                  <a:pt x="14" y="14"/>
                </a:lnTo>
                <a:lnTo>
                  <a:pt x="23" y="8"/>
                </a:lnTo>
                <a:lnTo>
                  <a:pt x="32" y="4"/>
                </a:lnTo>
                <a:lnTo>
                  <a:pt x="44" y="1"/>
                </a:lnTo>
                <a:lnTo>
                  <a:pt x="55" y="0"/>
                </a:lnTo>
                <a:lnTo>
                  <a:pt x="68"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7" name="Freeform 22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1"/>
              </a:cxn>
              <a:cxn ang="0">
                <a:pos x="80" y="3"/>
              </a:cxn>
              <a:cxn ang="0">
                <a:pos x="92" y="8"/>
              </a:cxn>
              <a:cxn ang="0">
                <a:pos x="101" y="13"/>
              </a:cxn>
              <a:cxn ang="0">
                <a:pos x="110" y="20"/>
              </a:cxn>
              <a:cxn ang="0">
                <a:pos x="116" y="28"/>
              </a:cxn>
              <a:cxn ang="0">
                <a:pos x="121" y="36"/>
              </a:cxn>
              <a:cxn ang="0">
                <a:pos x="124" y="44"/>
              </a:cxn>
              <a:cxn ang="0">
                <a:pos x="124" y="53"/>
              </a:cxn>
              <a:cxn ang="0">
                <a:pos x="122" y="61"/>
              </a:cxn>
              <a:cxn ang="0">
                <a:pos x="117" y="69"/>
              </a:cxn>
              <a:cxn ang="0">
                <a:pos x="110" y="76"/>
              </a:cxn>
              <a:cxn ang="0">
                <a:pos x="102" y="81"/>
              </a:cxn>
              <a:cxn ang="0">
                <a:pos x="92" y="86"/>
              </a:cxn>
              <a:cxn ang="0">
                <a:pos x="80" y="88"/>
              </a:cxn>
              <a:cxn ang="0">
                <a:pos x="69" y="89"/>
              </a:cxn>
              <a:cxn ang="0">
                <a:pos x="56" y="89"/>
              </a:cxn>
              <a:cxn ang="0">
                <a:pos x="43" y="87"/>
              </a:cxn>
              <a:cxn ang="0">
                <a:pos x="33" y="82"/>
              </a:cxn>
              <a:cxn ang="0">
                <a:pos x="22" y="76"/>
              </a:cxn>
              <a:cxn ang="0">
                <a:pos x="14" y="69"/>
              </a:cxn>
              <a:cxn ang="0">
                <a:pos x="7" y="63"/>
              </a:cxn>
              <a:cxn ang="0">
                <a:pos x="3" y="54"/>
              </a:cxn>
              <a:cxn ang="0">
                <a:pos x="0" y="46"/>
              </a:cxn>
              <a:cxn ang="0">
                <a:pos x="0" y="37"/>
              </a:cxn>
              <a:cxn ang="0">
                <a:pos x="3" y="28"/>
              </a:cxn>
              <a:cxn ang="0">
                <a:pos x="7" y="21"/>
              </a:cxn>
              <a:cxn ang="0">
                <a:pos x="14" y="14"/>
              </a:cxn>
              <a:cxn ang="0">
                <a:pos x="22" y="8"/>
              </a:cxn>
              <a:cxn ang="0">
                <a:pos x="33" y="5"/>
              </a:cxn>
              <a:cxn ang="0">
                <a:pos x="43" y="1"/>
              </a:cxn>
              <a:cxn ang="0">
                <a:pos x="55" y="0"/>
              </a:cxn>
              <a:cxn ang="0">
                <a:pos x="67" y="1"/>
              </a:cxn>
            </a:cxnLst>
            <a:rect l="0" t="0" r="r" b="b"/>
            <a:pathLst>
              <a:path w="124" h="89">
                <a:moveTo>
                  <a:pt x="67" y="1"/>
                </a:moveTo>
                <a:lnTo>
                  <a:pt x="80" y="3"/>
                </a:lnTo>
                <a:lnTo>
                  <a:pt x="92" y="8"/>
                </a:lnTo>
                <a:lnTo>
                  <a:pt x="101" y="13"/>
                </a:lnTo>
                <a:lnTo>
                  <a:pt x="110" y="20"/>
                </a:lnTo>
                <a:lnTo>
                  <a:pt x="116" y="28"/>
                </a:lnTo>
                <a:lnTo>
                  <a:pt x="121" y="36"/>
                </a:lnTo>
                <a:lnTo>
                  <a:pt x="124" y="44"/>
                </a:lnTo>
                <a:lnTo>
                  <a:pt x="124" y="53"/>
                </a:lnTo>
                <a:lnTo>
                  <a:pt x="122" y="61"/>
                </a:lnTo>
                <a:lnTo>
                  <a:pt x="117" y="69"/>
                </a:lnTo>
                <a:lnTo>
                  <a:pt x="110" y="76"/>
                </a:lnTo>
                <a:lnTo>
                  <a:pt x="102" y="81"/>
                </a:lnTo>
                <a:lnTo>
                  <a:pt x="92" y="86"/>
                </a:lnTo>
                <a:lnTo>
                  <a:pt x="80" y="88"/>
                </a:lnTo>
                <a:lnTo>
                  <a:pt x="69" y="89"/>
                </a:lnTo>
                <a:lnTo>
                  <a:pt x="56" y="89"/>
                </a:lnTo>
                <a:lnTo>
                  <a:pt x="43" y="87"/>
                </a:lnTo>
                <a:lnTo>
                  <a:pt x="33" y="82"/>
                </a:lnTo>
                <a:lnTo>
                  <a:pt x="22" y="76"/>
                </a:lnTo>
                <a:lnTo>
                  <a:pt x="14" y="69"/>
                </a:lnTo>
                <a:lnTo>
                  <a:pt x="7" y="63"/>
                </a:lnTo>
                <a:lnTo>
                  <a:pt x="3" y="54"/>
                </a:lnTo>
                <a:lnTo>
                  <a:pt x="0" y="46"/>
                </a:lnTo>
                <a:lnTo>
                  <a:pt x="0" y="37"/>
                </a:lnTo>
                <a:lnTo>
                  <a:pt x="3" y="28"/>
                </a:lnTo>
                <a:lnTo>
                  <a:pt x="7" y="21"/>
                </a:lnTo>
                <a:lnTo>
                  <a:pt x="14" y="14"/>
                </a:lnTo>
                <a:lnTo>
                  <a:pt x="22" y="8"/>
                </a:lnTo>
                <a:lnTo>
                  <a:pt x="33" y="5"/>
                </a:lnTo>
                <a:lnTo>
                  <a:pt x="43" y="1"/>
                </a:lnTo>
                <a:lnTo>
                  <a:pt x="55" y="0"/>
                </a:lnTo>
                <a:lnTo>
                  <a:pt x="67"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8" name="Freeform 22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1" y="4"/>
              </a:cxn>
              <a:cxn ang="0">
                <a:pos x="93" y="8"/>
              </a:cxn>
              <a:cxn ang="0">
                <a:pos x="103" y="14"/>
              </a:cxn>
              <a:cxn ang="0">
                <a:pos x="111" y="20"/>
              </a:cxn>
              <a:cxn ang="0">
                <a:pos x="118" y="28"/>
              </a:cxn>
              <a:cxn ang="0">
                <a:pos x="123" y="36"/>
              </a:cxn>
              <a:cxn ang="0">
                <a:pos x="127" y="44"/>
              </a:cxn>
              <a:cxn ang="0">
                <a:pos x="127" y="53"/>
              </a:cxn>
              <a:cxn ang="0">
                <a:pos x="124" y="62"/>
              </a:cxn>
              <a:cxn ang="0">
                <a:pos x="120" y="69"/>
              </a:cxn>
              <a:cxn ang="0">
                <a:pos x="113" y="76"/>
              </a:cxn>
              <a:cxn ang="0">
                <a:pos x="103" y="82"/>
              </a:cxn>
              <a:cxn ang="0">
                <a:pos x="93" y="86"/>
              </a:cxn>
              <a:cxn ang="0">
                <a:pos x="83" y="89"/>
              </a:cxn>
              <a:cxn ang="0">
                <a:pos x="70" y="90"/>
              </a:cxn>
              <a:cxn ang="0">
                <a:pos x="57" y="89"/>
              </a:cxn>
              <a:cxn ang="0">
                <a:pos x="44" y="87"/>
              </a:cxn>
              <a:cxn ang="0">
                <a:pos x="33" y="82"/>
              </a:cxn>
              <a:cxn ang="0">
                <a:pos x="23" y="77"/>
              </a:cxn>
              <a:cxn ang="0">
                <a:pos x="15" y="70"/>
              </a:cxn>
              <a:cxn ang="0">
                <a:pos x="8" y="62"/>
              </a:cxn>
              <a:cxn ang="0">
                <a:pos x="4" y="54"/>
              </a:cxn>
              <a:cxn ang="0">
                <a:pos x="0" y="46"/>
              </a:cxn>
              <a:cxn ang="0">
                <a:pos x="0" y="37"/>
              </a:cxn>
              <a:cxn ang="0">
                <a:pos x="3" y="28"/>
              </a:cxn>
              <a:cxn ang="0">
                <a:pos x="7" y="21"/>
              </a:cxn>
              <a:cxn ang="0">
                <a:pos x="14" y="14"/>
              </a:cxn>
              <a:cxn ang="0">
                <a:pos x="22" y="8"/>
              </a:cxn>
              <a:cxn ang="0">
                <a:pos x="33" y="4"/>
              </a:cxn>
              <a:cxn ang="0">
                <a:pos x="44" y="1"/>
              </a:cxn>
              <a:cxn ang="0">
                <a:pos x="56" y="0"/>
              </a:cxn>
              <a:cxn ang="0">
                <a:pos x="69" y="1"/>
              </a:cxn>
            </a:cxnLst>
            <a:rect l="0" t="0" r="r" b="b"/>
            <a:pathLst>
              <a:path w="127" h="90">
                <a:moveTo>
                  <a:pt x="69" y="1"/>
                </a:moveTo>
                <a:lnTo>
                  <a:pt x="81" y="4"/>
                </a:lnTo>
                <a:lnTo>
                  <a:pt x="93" y="8"/>
                </a:lnTo>
                <a:lnTo>
                  <a:pt x="103" y="14"/>
                </a:lnTo>
                <a:lnTo>
                  <a:pt x="111" y="20"/>
                </a:lnTo>
                <a:lnTo>
                  <a:pt x="118" y="28"/>
                </a:lnTo>
                <a:lnTo>
                  <a:pt x="123" y="36"/>
                </a:lnTo>
                <a:lnTo>
                  <a:pt x="127" y="44"/>
                </a:lnTo>
                <a:lnTo>
                  <a:pt x="127" y="53"/>
                </a:lnTo>
                <a:lnTo>
                  <a:pt x="124" y="62"/>
                </a:lnTo>
                <a:lnTo>
                  <a:pt x="120" y="69"/>
                </a:lnTo>
                <a:lnTo>
                  <a:pt x="113" y="76"/>
                </a:lnTo>
                <a:lnTo>
                  <a:pt x="103" y="82"/>
                </a:lnTo>
                <a:lnTo>
                  <a:pt x="93" y="86"/>
                </a:lnTo>
                <a:lnTo>
                  <a:pt x="83" y="89"/>
                </a:lnTo>
                <a:lnTo>
                  <a:pt x="70" y="90"/>
                </a:lnTo>
                <a:lnTo>
                  <a:pt x="57" y="89"/>
                </a:lnTo>
                <a:lnTo>
                  <a:pt x="44" y="87"/>
                </a:lnTo>
                <a:lnTo>
                  <a:pt x="33" y="82"/>
                </a:lnTo>
                <a:lnTo>
                  <a:pt x="23" y="77"/>
                </a:lnTo>
                <a:lnTo>
                  <a:pt x="15" y="70"/>
                </a:lnTo>
                <a:lnTo>
                  <a:pt x="8" y="62"/>
                </a:lnTo>
                <a:lnTo>
                  <a:pt x="4" y="54"/>
                </a:lnTo>
                <a:lnTo>
                  <a:pt x="0" y="46"/>
                </a:lnTo>
                <a:lnTo>
                  <a:pt x="0" y="37"/>
                </a:lnTo>
                <a:lnTo>
                  <a:pt x="3" y="28"/>
                </a:lnTo>
                <a:lnTo>
                  <a:pt x="7" y="21"/>
                </a:lnTo>
                <a:lnTo>
                  <a:pt x="14" y="14"/>
                </a:lnTo>
                <a:lnTo>
                  <a:pt x="22" y="8"/>
                </a:lnTo>
                <a:lnTo>
                  <a:pt x="33" y="4"/>
                </a:lnTo>
                <a:lnTo>
                  <a:pt x="44" y="1"/>
                </a:lnTo>
                <a:lnTo>
                  <a:pt x="56"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29" name="Freeform 22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2"/>
              </a:cxn>
              <a:cxn ang="0">
                <a:pos x="82" y="4"/>
              </a:cxn>
              <a:cxn ang="0">
                <a:pos x="93" y="7"/>
              </a:cxn>
              <a:cxn ang="0">
                <a:pos x="104" y="13"/>
              </a:cxn>
              <a:cxn ang="0">
                <a:pos x="112" y="20"/>
              </a:cxn>
              <a:cxn ang="0">
                <a:pos x="119" y="27"/>
              </a:cxn>
              <a:cxn ang="0">
                <a:pos x="124" y="36"/>
              </a:cxn>
              <a:cxn ang="0">
                <a:pos x="127" y="44"/>
              </a:cxn>
              <a:cxn ang="0">
                <a:pos x="127" y="54"/>
              </a:cxn>
              <a:cxn ang="0">
                <a:pos x="125" y="62"/>
              </a:cxn>
              <a:cxn ang="0">
                <a:pos x="120" y="70"/>
              </a:cxn>
              <a:cxn ang="0">
                <a:pos x="113" y="77"/>
              </a:cxn>
              <a:cxn ang="0">
                <a:pos x="104" y="82"/>
              </a:cxn>
              <a:cxn ang="0">
                <a:pos x="93" y="86"/>
              </a:cxn>
              <a:cxn ang="0">
                <a:pos x="83" y="88"/>
              </a:cxn>
              <a:cxn ang="0">
                <a:pos x="70" y="90"/>
              </a:cxn>
              <a:cxn ang="0">
                <a:pos x="58" y="88"/>
              </a:cxn>
              <a:cxn ang="0">
                <a:pos x="45" y="86"/>
              </a:cxn>
              <a:cxn ang="0">
                <a:pos x="33" y="82"/>
              </a:cxn>
              <a:cxn ang="0">
                <a:pos x="23" y="77"/>
              </a:cxn>
              <a:cxn ang="0">
                <a:pos x="15" y="70"/>
              </a:cxn>
              <a:cxn ang="0">
                <a:pos x="8" y="62"/>
              </a:cxn>
              <a:cxn ang="0">
                <a:pos x="3" y="54"/>
              </a:cxn>
              <a:cxn ang="0">
                <a:pos x="0" y="46"/>
              </a:cxn>
              <a:cxn ang="0">
                <a:pos x="0" y="36"/>
              </a:cxn>
              <a:cxn ang="0">
                <a:pos x="2" y="28"/>
              </a:cxn>
              <a:cxn ang="0">
                <a:pos x="8" y="20"/>
              </a:cxn>
              <a:cxn ang="0">
                <a:pos x="15" y="13"/>
              </a:cxn>
              <a:cxn ang="0">
                <a:pos x="23" y="9"/>
              </a:cxn>
              <a:cxn ang="0">
                <a:pos x="33" y="4"/>
              </a:cxn>
              <a:cxn ang="0">
                <a:pos x="45" y="2"/>
              </a:cxn>
              <a:cxn ang="0">
                <a:pos x="56" y="0"/>
              </a:cxn>
              <a:cxn ang="0">
                <a:pos x="69" y="2"/>
              </a:cxn>
            </a:cxnLst>
            <a:rect l="0" t="0" r="r" b="b"/>
            <a:pathLst>
              <a:path w="127" h="90">
                <a:moveTo>
                  <a:pt x="69" y="2"/>
                </a:moveTo>
                <a:lnTo>
                  <a:pt x="82" y="4"/>
                </a:lnTo>
                <a:lnTo>
                  <a:pt x="93" y="7"/>
                </a:lnTo>
                <a:lnTo>
                  <a:pt x="104" y="13"/>
                </a:lnTo>
                <a:lnTo>
                  <a:pt x="112" y="20"/>
                </a:lnTo>
                <a:lnTo>
                  <a:pt x="119" y="27"/>
                </a:lnTo>
                <a:lnTo>
                  <a:pt x="124" y="36"/>
                </a:lnTo>
                <a:lnTo>
                  <a:pt x="127" y="44"/>
                </a:lnTo>
                <a:lnTo>
                  <a:pt x="127" y="54"/>
                </a:lnTo>
                <a:lnTo>
                  <a:pt x="125" y="62"/>
                </a:lnTo>
                <a:lnTo>
                  <a:pt x="120" y="70"/>
                </a:lnTo>
                <a:lnTo>
                  <a:pt x="113" y="77"/>
                </a:lnTo>
                <a:lnTo>
                  <a:pt x="104" y="82"/>
                </a:lnTo>
                <a:lnTo>
                  <a:pt x="93" y="86"/>
                </a:lnTo>
                <a:lnTo>
                  <a:pt x="83" y="88"/>
                </a:lnTo>
                <a:lnTo>
                  <a:pt x="70" y="90"/>
                </a:lnTo>
                <a:lnTo>
                  <a:pt x="58" y="88"/>
                </a:lnTo>
                <a:lnTo>
                  <a:pt x="45" y="86"/>
                </a:lnTo>
                <a:lnTo>
                  <a:pt x="33" y="82"/>
                </a:lnTo>
                <a:lnTo>
                  <a:pt x="23" y="77"/>
                </a:lnTo>
                <a:lnTo>
                  <a:pt x="15" y="70"/>
                </a:lnTo>
                <a:lnTo>
                  <a:pt x="8" y="62"/>
                </a:lnTo>
                <a:lnTo>
                  <a:pt x="3" y="54"/>
                </a:lnTo>
                <a:lnTo>
                  <a:pt x="0" y="46"/>
                </a:lnTo>
                <a:lnTo>
                  <a:pt x="0" y="36"/>
                </a:lnTo>
                <a:lnTo>
                  <a:pt x="2" y="28"/>
                </a:lnTo>
                <a:lnTo>
                  <a:pt x="8" y="20"/>
                </a:lnTo>
                <a:lnTo>
                  <a:pt x="15" y="13"/>
                </a:lnTo>
                <a:lnTo>
                  <a:pt x="23" y="9"/>
                </a:lnTo>
                <a:lnTo>
                  <a:pt x="33" y="4"/>
                </a:lnTo>
                <a:lnTo>
                  <a:pt x="45" y="2"/>
                </a:lnTo>
                <a:lnTo>
                  <a:pt x="56" y="0"/>
                </a:lnTo>
                <a:lnTo>
                  <a:pt x="69"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0" name="Freeform 22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0" y="2"/>
              </a:cxn>
              <a:cxn ang="0">
                <a:pos x="82" y="4"/>
              </a:cxn>
              <a:cxn ang="0">
                <a:pos x="94" y="9"/>
              </a:cxn>
              <a:cxn ang="0">
                <a:pos x="103" y="13"/>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0" y="91"/>
              </a:cxn>
              <a:cxn ang="0">
                <a:pos x="57" y="90"/>
              </a:cxn>
              <a:cxn ang="0">
                <a:pos x="44" y="87"/>
              </a:cxn>
              <a:cxn ang="0">
                <a:pos x="33" y="83"/>
              </a:cxn>
              <a:cxn ang="0">
                <a:pos x="23" y="77"/>
              </a:cxn>
              <a:cxn ang="0">
                <a:pos x="15" y="70"/>
              </a:cxn>
              <a:cxn ang="0">
                <a:pos x="8" y="63"/>
              </a:cxn>
              <a:cxn ang="0">
                <a:pos x="4" y="54"/>
              </a:cxn>
              <a:cxn ang="0">
                <a:pos x="0" y="46"/>
              </a:cxn>
              <a:cxn ang="0">
                <a:pos x="0" y="36"/>
              </a:cxn>
              <a:cxn ang="0">
                <a:pos x="2" y="28"/>
              </a:cxn>
              <a:cxn ang="0">
                <a:pos x="7" y="20"/>
              </a:cxn>
              <a:cxn ang="0">
                <a:pos x="14" y="14"/>
              </a:cxn>
              <a:cxn ang="0">
                <a:pos x="23" y="9"/>
              </a:cxn>
              <a:cxn ang="0">
                <a:pos x="33" y="4"/>
              </a:cxn>
              <a:cxn ang="0">
                <a:pos x="44" y="2"/>
              </a:cxn>
              <a:cxn ang="0">
                <a:pos x="57" y="0"/>
              </a:cxn>
              <a:cxn ang="0">
                <a:pos x="70" y="2"/>
              </a:cxn>
            </a:cxnLst>
            <a:rect l="0" t="0" r="r" b="b"/>
            <a:pathLst>
              <a:path w="126" h="91">
                <a:moveTo>
                  <a:pt x="70" y="2"/>
                </a:moveTo>
                <a:lnTo>
                  <a:pt x="82" y="4"/>
                </a:lnTo>
                <a:lnTo>
                  <a:pt x="94" y="9"/>
                </a:lnTo>
                <a:lnTo>
                  <a:pt x="103" y="13"/>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0" y="91"/>
                </a:lnTo>
                <a:lnTo>
                  <a:pt x="57" y="90"/>
                </a:lnTo>
                <a:lnTo>
                  <a:pt x="44" y="87"/>
                </a:lnTo>
                <a:lnTo>
                  <a:pt x="33" y="83"/>
                </a:lnTo>
                <a:lnTo>
                  <a:pt x="23" y="77"/>
                </a:lnTo>
                <a:lnTo>
                  <a:pt x="15" y="70"/>
                </a:lnTo>
                <a:lnTo>
                  <a:pt x="8" y="63"/>
                </a:lnTo>
                <a:lnTo>
                  <a:pt x="4" y="54"/>
                </a:lnTo>
                <a:lnTo>
                  <a:pt x="0" y="46"/>
                </a:lnTo>
                <a:lnTo>
                  <a:pt x="0" y="36"/>
                </a:lnTo>
                <a:lnTo>
                  <a:pt x="2" y="28"/>
                </a:lnTo>
                <a:lnTo>
                  <a:pt x="7" y="20"/>
                </a:lnTo>
                <a:lnTo>
                  <a:pt x="14" y="14"/>
                </a:lnTo>
                <a:lnTo>
                  <a:pt x="23" y="9"/>
                </a:lnTo>
                <a:lnTo>
                  <a:pt x="33" y="4"/>
                </a:lnTo>
                <a:lnTo>
                  <a:pt x="44" y="2"/>
                </a:lnTo>
                <a:lnTo>
                  <a:pt x="57" y="0"/>
                </a:lnTo>
                <a:lnTo>
                  <a:pt x="70" y="2"/>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1" name="Freeform 23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4" y="8"/>
              </a:cxn>
              <a:cxn ang="0">
                <a:pos x="103" y="13"/>
              </a:cxn>
              <a:cxn ang="0">
                <a:pos x="112" y="20"/>
              </a:cxn>
              <a:cxn ang="0">
                <a:pos x="118" y="28"/>
              </a:cxn>
              <a:cxn ang="0">
                <a:pos x="123" y="36"/>
              </a:cxn>
              <a:cxn ang="0">
                <a:pos x="126" y="44"/>
              </a:cxn>
              <a:cxn ang="0">
                <a:pos x="126" y="53"/>
              </a:cxn>
              <a:cxn ang="0">
                <a:pos x="124" y="63"/>
              </a:cxn>
              <a:cxn ang="0">
                <a:pos x="119" y="71"/>
              </a:cxn>
              <a:cxn ang="0">
                <a:pos x="112" y="78"/>
              </a:cxn>
              <a:cxn ang="0">
                <a:pos x="104" y="82"/>
              </a:cxn>
              <a:cxn ang="0">
                <a:pos x="94" y="87"/>
              </a:cxn>
              <a:cxn ang="0">
                <a:pos x="82" y="89"/>
              </a:cxn>
              <a:cxn ang="0">
                <a:pos x="69" y="90"/>
              </a:cxn>
              <a:cxn ang="0">
                <a:pos x="57" y="89"/>
              </a:cxn>
              <a:cxn ang="0">
                <a:pos x="44" y="87"/>
              </a:cxn>
              <a:cxn ang="0">
                <a:pos x="32" y="82"/>
              </a:cxn>
              <a:cxn ang="0">
                <a:pos x="23" y="78"/>
              </a:cxn>
              <a:cxn ang="0">
                <a:pos x="15" y="71"/>
              </a:cxn>
              <a:cxn ang="0">
                <a:pos x="8" y="63"/>
              </a:cxn>
              <a:cxn ang="0">
                <a:pos x="3" y="55"/>
              </a:cxn>
              <a:cxn ang="0">
                <a:pos x="0" y="46"/>
              </a:cxn>
              <a:cxn ang="0">
                <a:pos x="0" y="37"/>
              </a:cxn>
              <a:cxn ang="0">
                <a:pos x="2" y="28"/>
              </a:cxn>
              <a:cxn ang="0">
                <a:pos x="7" y="21"/>
              </a:cxn>
              <a:cxn ang="0">
                <a:pos x="14" y="14"/>
              </a:cxn>
              <a:cxn ang="0">
                <a:pos x="23" y="8"/>
              </a:cxn>
              <a:cxn ang="0">
                <a:pos x="32" y="5"/>
              </a:cxn>
              <a:cxn ang="0">
                <a:pos x="44" y="1"/>
              </a:cxn>
              <a:cxn ang="0">
                <a:pos x="57" y="0"/>
              </a:cxn>
              <a:cxn ang="0">
                <a:pos x="69" y="1"/>
              </a:cxn>
            </a:cxnLst>
            <a:rect l="0" t="0" r="r" b="b"/>
            <a:pathLst>
              <a:path w="126" h="90">
                <a:moveTo>
                  <a:pt x="69" y="1"/>
                </a:moveTo>
                <a:lnTo>
                  <a:pt x="82" y="4"/>
                </a:lnTo>
                <a:lnTo>
                  <a:pt x="94" y="8"/>
                </a:lnTo>
                <a:lnTo>
                  <a:pt x="103" y="13"/>
                </a:lnTo>
                <a:lnTo>
                  <a:pt x="112" y="20"/>
                </a:lnTo>
                <a:lnTo>
                  <a:pt x="118" y="28"/>
                </a:lnTo>
                <a:lnTo>
                  <a:pt x="123" y="36"/>
                </a:lnTo>
                <a:lnTo>
                  <a:pt x="126" y="44"/>
                </a:lnTo>
                <a:lnTo>
                  <a:pt x="126" y="53"/>
                </a:lnTo>
                <a:lnTo>
                  <a:pt x="124" y="63"/>
                </a:lnTo>
                <a:lnTo>
                  <a:pt x="119" y="71"/>
                </a:lnTo>
                <a:lnTo>
                  <a:pt x="112" y="78"/>
                </a:lnTo>
                <a:lnTo>
                  <a:pt x="104" y="82"/>
                </a:lnTo>
                <a:lnTo>
                  <a:pt x="94" y="87"/>
                </a:lnTo>
                <a:lnTo>
                  <a:pt x="82" y="89"/>
                </a:lnTo>
                <a:lnTo>
                  <a:pt x="69" y="90"/>
                </a:lnTo>
                <a:lnTo>
                  <a:pt x="57" y="89"/>
                </a:lnTo>
                <a:lnTo>
                  <a:pt x="44" y="87"/>
                </a:lnTo>
                <a:lnTo>
                  <a:pt x="32" y="82"/>
                </a:lnTo>
                <a:lnTo>
                  <a:pt x="23" y="78"/>
                </a:lnTo>
                <a:lnTo>
                  <a:pt x="15" y="71"/>
                </a:lnTo>
                <a:lnTo>
                  <a:pt x="8" y="63"/>
                </a:lnTo>
                <a:lnTo>
                  <a:pt x="3" y="55"/>
                </a:lnTo>
                <a:lnTo>
                  <a:pt x="0" y="46"/>
                </a:lnTo>
                <a:lnTo>
                  <a:pt x="0" y="37"/>
                </a:lnTo>
                <a:lnTo>
                  <a:pt x="2" y="28"/>
                </a:lnTo>
                <a:lnTo>
                  <a:pt x="7" y="21"/>
                </a:lnTo>
                <a:lnTo>
                  <a:pt x="14" y="14"/>
                </a:lnTo>
                <a:lnTo>
                  <a:pt x="23" y="8"/>
                </a:lnTo>
                <a:lnTo>
                  <a:pt x="32" y="5"/>
                </a:lnTo>
                <a:lnTo>
                  <a:pt x="44" y="1"/>
                </a:lnTo>
                <a:lnTo>
                  <a:pt x="57" y="0"/>
                </a:lnTo>
                <a:lnTo>
                  <a:pt x="69" y="1"/>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2" name="Freeform 23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3" y="0"/>
              </a:cxn>
              <a:cxn ang="0">
                <a:pos x="86" y="4"/>
              </a:cxn>
              <a:cxn ang="0">
                <a:pos x="98" y="8"/>
              </a:cxn>
              <a:cxn ang="0">
                <a:pos x="107" y="14"/>
              </a:cxn>
              <a:cxn ang="0">
                <a:pos x="115" y="21"/>
              </a:cxn>
              <a:cxn ang="0">
                <a:pos x="121" y="28"/>
              </a:cxn>
              <a:cxn ang="0">
                <a:pos x="124" y="36"/>
              </a:cxn>
              <a:cxn ang="0">
                <a:pos x="127" y="44"/>
              </a:cxn>
              <a:cxn ang="0">
                <a:pos x="127" y="53"/>
              </a:cxn>
              <a:cxn ang="0">
                <a:pos x="124" y="63"/>
              </a:cxn>
              <a:cxn ang="0">
                <a:pos x="120" y="70"/>
              </a:cxn>
              <a:cxn ang="0">
                <a:pos x="113" y="77"/>
              </a:cxn>
              <a:cxn ang="0">
                <a:pos x="105" y="82"/>
              </a:cxn>
              <a:cxn ang="0">
                <a:pos x="94" y="86"/>
              </a:cxn>
              <a:cxn ang="0">
                <a:pos x="83" y="88"/>
              </a:cxn>
              <a:cxn ang="0">
                <a:pos x="71" y="89"/>
              </a:cxn>
              <a:cxn ang="0">
                <a:pos x="58" y="88"/>
              </a:cxn>
              <a:cxn ang="0">
                <a:pos x="45" y="86"/>
              </a:cxn>
              <a:cxn ang="0">
                <a:pos x="35" y="83"/>
              </a:cxn>
              <a:cxn ang="0">
                <a:pos x="26" y="80"/>
              </a:cxn>
              <a:cxn ang="0">
                <a:pos x="19" y="74"/>
              </a:cxn>
              <a:cxn ang="0">
                <a:pos x="13" y="68"/>
              </a:cxn>
              <a:cxn ang="0">
                <a:pos x="7" y="61"/>
              </a:cxn>
              <a:cxn ang="0">
                <a:pos x="4" y="53"/>
              </a:cxn>
              <a:cxn ang="0">
                <a:pos x="0" y="45"/>
              </a:cxn>
              <a:cxn ang="0">
                <a:pos x="4" y="43"/>
              </a:cxn>
              <a:cxn ang="0">
                <a:pos x="12" y="38"/>
              </a:cxn>
              <a:cxn ang="0">
                <a:pos x="23" y="31"/>
              </a:cxn>
              <a:cxn ang="0">
                <a:pos x="37" y="22"/>
              </a:cxn>
              <a:cxn ang="0">
                <a:pos x="50" y="14"/>
              </a:cxn>
              <a:cxn ang="0">
                <a:pos x="62" y="7"/>
              </a:cxn>
              <a:cxn ang="0">
                <a:pos x="70" y="2"/>
              </a:cxn>
              <a:cxn ang="0">
                <a:pos x="73" y="0"/>
              </a:cxn>
            </a:cxnLst>
            <a:rect l="0" t="0" r="r" b="b"/>
            <a:pathLst>
              <a:path w="127" h="89">
                <a:moveTo>
                  <a:pt x="73" y="0"/>
                </a:moveTo>
                <a:lnTo>
                  <a:pt x="86" y="4"/>
                </a:lnTo>
                <a:lnTo>
                  <a:pt x="98" y="8"/>
                </a:lnTo>
                <a:lnTo>
                  <a:pt x="107" y="14"/>
                </a:lnTo>
                <a:lnTo>
                  <a:pt x="115" y="21"/>
                </a:lnTo>
                <a:lnTo>
                  <a:pt x="121" y="28"/>
                </a:lnTo>
                <a:lnTo>
                  <a:pt x="124" y="36"/>
                </a:lnTo>
                <a:lnTo>
                  <a:pt x="127" y="44"/>
                </a:lnTo>
                <a:lnTo>
                  <a:pt x="127" y="53"/>
                </a:lnTo>
                <a:lnTo>
                  <a:pt x="124" y="63"/>
                </a:lnTo>
                <a:lnTo>
                  <a:pt x="120" y="70"/>
                </a:lnTo>
                <a:lnTo>
                  <a:pt x="113" y="77"/>
                </a:lnTo>
                <a:lnTo>
                  <a:pt x="105" y="82"/>
                </a:lnTo>
                <a:lnTo>
                  <a:pt x="94" y="86"/>
                </a:lnTo>
                <a:lnTo>
                  <a:pt x="83" y="88"/>
                </a:lnTo>
                <a:lnTo>
                  <a:pt x="71" y="89"/>
                </a:lnTo>
                <a:lnTo>
                  <a:pt x="58" y="88"/>
                </a:lnTo>
                <a:lnTo>
                  <a:pt x="45" y="86"/>
                </a:lnTo>
                <a:lnTo>
                  <a:pt x="35" y="83"/>
                </a:lnTo>
                <a:lnTo>
                  <a:pt x="26" y="80"/>
                </a:lnTo>
                <a:lnTo>
                  <a:pt x="19" y="74"/>
                </a:lnTo>
                <a:lnTo>
                  <a:pt x="13" y="68"/>
                </a:lnTo>
                <a:lnTo>
                  <a:pt x="7" y="61"/>
                </a:lnTo>
                <a:lnTo>
                  <a:pt x="4" y="53"/>
                </a:lnTo>
                <a:lnTo>
                  <a:pt x="0" y="45"/>
                </a:lnTo>
                <a:lnTo>
                  <a:pt x="4" y="43"/>
                </a:lnTo>
                <a:lnTo>
                  <a:pt x="12" y="38"/>
                </a:lnTo>
                <a:lnTo>
                  <a:pt x="23" y="31"/>
                </a:lnTo>
                <a:lnTo>
                  <a:pt x="37" y="22"/>
                </a:lnTo>
                <a:lnTo>
                  <a:pt x="50" y="14"/>
                </a:lnTo>
                <a:lnTo>
                  <a:pt x="62" y="7"/>
                </a:lnTo>
                <a:lnTo>
                  <a:pt x="70" y="2"/>
                </a:lnTo>
                <a:lnTo>
                  <a:pt x="73"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3" name="Freeform 23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1" y="3"/>
              </a:cxn>
              <a:cxn ang="0">
                <a:pos x="93" y="7"/>
              </a:cxn>
              <a:cxn ang="0">
                <a:pos x="103" y="12"/>
              </a:cxn>
              <a:cxn ang="0">
                <a:pos x="112" y="18"/>
              </a:cxn>
              <a:cxn ang="0">
                <a:pos x="118" y="26"/>
              </a:cxn>
              <a:cxn ang="0">
                <a:pos x="123" y="34"/>
              </a:cxn>
              <a:cxn ang="0">
                <a:pos x="127" y="43"/>
              </a:cxn>
              <a:cxn ang="0">
                <a:pos x="127" y="52"/>
              </a:cxn>
              <a:cxn ang="0">
                <a:pos x="124" y="61"/>
              </a:cxn>
              <a:cxn ang="0">
                <a:pos x="120" y="69"/>
              </a:cxn>
              <a:cxn ang="0">
                <a:pos x="113" y="76"/>
              </a:cxn>
              <a:cxn ang="0">
                <a:pos x="103" y="81"/>
              </a:cxn>
              <a:cxn ang="0">
                <a:pos x="93" y="85"/>
              </a:cxn>
              <a:cxn ang="0">
                <a:pos x="83" y="88"/>
              </a:cxn>
              <a:cxn ang="0">
                <a:pos x="70" y="89"/>
              </a:cxn>
              <a:cxn ang="0">
                <a:pos x="57" y="89"/>
              </a:cxn>
              <a:cxn ang="0">
                <a:pos x="44" y="85"/>
              </a:cxn>
              <a:cxn ang="0">
                <a:pos x="33" y="82"/>
              </a:cxn>
              <a:cxn ang="0">
                <a:pos x="24" y="76"/>
              </a:cxn>
              <a:cxn ang="0">
                <a:pos x="15" y="69"/>
              </a:cxn>
              <a:cxn ang="0">
                <a:pos x="8" y="61"/>
              </a:cxn>
              <a:cxn ang="0">
                <a:pos x="4" y="53"/>
              </a:cxn>
              <a:cxn ang="0">
                <a:pos x="0" y="45"/>
              </a:cxn>
              <a:cxn ang="0">
                <a:pos x="0" y="36"/>
              </a:cxn>
              <a:cxn ang="0">
                <a:pos x="3" y="27"/>
              </a:cxn>
              <a:cxn ang="0">
                <a:pos x="7" y="19"/>
              </a:cxn>
              <a:cxn ang="0">
                <a:pos x="14" y="12"/>
              </a:cxn>
              <a:cxn ang="0">
                <a:pos x="22" y="7"/>
              </a:cxn>
              <a:cxn ang="0">
                <a:pos x="33" y="3"/>
              </a:cxn>
              <a:cxn ang="0">
                <a:pos x="44" y="1"/>
              </a:cxn>
              <a:cxn ang="0">
                <a:pos x="56" y="0"/>
              </a:cxn>
              <a:cxn ang="0">
                <a:pos x="69" y="0"/>
              </a:cxn>
            </a:cxnLst>
            <a:rect l="0" t="0" r="r" b="b"/>
            <a:pathLst>
              <a:path w="127" h="89">
                <a:moveTo>
                  <a:pt x="69" y="0"/>
                </a:moveTo>
                <a:lnTo>
                  <a:pt x="81" y="3"/>
                </a:lnTo>
                <a:lnTo>
                  <a:pt x="93" y="7"/>
                </a:lnTo>
                <a:lnTo>
                  <a:pt x="103" y="12"/>
                </a:lnTo>
                <a:lnTo>
                  <a:pt x="112" y="18"/>
                </a:lnTo>
                <a:lnTo>
                  <a:pt x="118" y="26"/>
                </a:lnTo>
                <a:lnTo>
                  <a:pt x="123" y="34"/>
                </a:lnTo>
                <a:lnTo>
                  <a:pt x="127" y="43"/>
                </a:lnTo>
                <a:lnTo>
                  <a:pt x="127" y="52"/>
                </a:lnTo>
                <a:lnTo>
                  <a:pt x="124" y="61"/>
                </a:lnTo>
                <a:lnTo>
                  <a:pt x="120" y="69"/>
                </a:lnTo>
                <a:lnTo>
                  <a:pt x="113" y="76"/>
                </a:lnTo>
                <a:lnTo>
                  <a:pt x="103" y="81"/>
                </a:lnTo>
                <a:lnTo>
                  <a:pt x="93" y="85"/>
                </a:lnTo>
                <a:lnTo>
                  <a:pt x="83" y="88"/>
                </a:lnTo>
                <a:lnTo>
                  <a:pt x="70" y="89"/>
                </a:lnTo>
                <a:lnTo>
                  <a:pt x="57" y="89"/>
                </a:lnTo>
                <a:lnTo>
                  <a:pt x="44" y="85"/>
                </a:lnTo>
                <a:lnTo>
                  <a:pt x="33" y="82"/>
                </a:lnTo>
                <a:lnTo>
                  <a:pt x="24" y="76"/>
                </a:lnTo>
                <a:lnTo>
                  <a:pt x="15" y="69"/>
                </a:lnTo>
                <a:lnTo>
                  <a:pt x="8" y="61"/>
                </a:lnTo>
                <a:lnTo>
                  <a:pt x="4" y="53"/>
                </a:lnTo>
                <a:lnTo>
                  <a:pt x="0" y="45"/>
                </a:lnTo>
                <a:lnTo>
                  <a:pt x="0" y="36"/>
                </a:lnTo>
                <a:lnTo>
                  <a:pt x="3" y="27"/>
                </a:lnTo>
                <a:lnTo>
                  <a:pt x="7" y="19"/>
                </a:lnTo>
                <a:lnTo>
                  <a:pt x="14" y="12"/>
                </a:lnTo>
                <a:lnTo>
                  <a:pt x="22" y="7"/>
                </a:lnTo>
                <a:lnTo>
                  <a:pt x="33" y="3"/>
                </a:lnTo>
                <a:lnTo>
                  <a:pt x="44" y="1"/>
                </a:lnTo>
                <a:lnTo>
                  <a:pt x="56" y="0"/>
                </a:lnTo>
                <a:lnTo>
                  <a:pt x="69"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4" name="Freeform 23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8" y="1"/>
              </a:cxn>
              <a:cxn ang="0">
                <a:pos x="81" y="3"/>
              </a:cxn>
              <a:cxn ang="0">
                <a:pos x="92" y="8"/>
              </a:cxn>
              <a:cxn ang="0">
                <a:pos x="103" y="12"/>
              </a:cxn>
              <a:cxn ang="0">
                <a:pos x="111" y="19"/>
              </a:cxn>
              <a:cxn ang="0">
                <a:pos x="118" y="27"/>
              </a:cxn>
              <a:cxn ang="0">
                <a:pos x="124" y="35"/>
              </a:cxn>
              <a:cxn ang="0">
                <a:pos x="126" y="44"/>
              </a:cxn>
              <a:cxn ang="0">
                <a:pos x="126" y="53"/>
              </a:cxn>
              <a:cxn ang="0">
                <a:pos x="124" y="62"/>
              </a:cxn>
              <a:cxn ang="0">
                <a:pos x="119" y="69"/>
              </a:cxn>
              <a:cxn ang="0">
                <a:pos x="112" y="76"/>
              </a:cxn>
              <a:cxn ang="0">
                <a:pos x="103" y="82"/>
              </a:cxn>
              <a:cxn ang="0">
                <a:pos x="92" y="85"/>
              </a:cxn>
              <a:cxn ang="0">
                <a:pos x="82" y="89"/>
              </a:cxn>
              <a:cxn ang="0">
                <a:pos x="69" y="90"/>
              </a:cxn>
              <a:cxn ang="0">
                <a:pos x="56" y="89"/>
              </a:cxn>
              <a:cxn ang="0">
                <a:pos x="44" y="86"/>
              </a:cxn>
              <a:cxn ang="0">
                <a:pos x="32" y="82"/>
              </a:cxn>
              <a:cxn ang="0">
                <a:pos x="23" y="77"/>
              </a:cxn>
              <a:cxn ang="0">
                <a:pos x="14" y="70"/>
              </a:cxn>
              <a:cxn ang="0">
                <a:pos x="7" y="62"/>
              </a:cxn>
              <a:cxn ang="0">
                <a:pos x="2" y="54"/>
              </a:cxn>
              <a:cxn ang="0">
                <a:pos x="0" y="46"/>
              </a:cxn>
              <a:cxn ang="0">
                <a:pos x="0" y="37"/>
              </a:cxn>
              <a:cxn ang="0">
                <a:pos x="2" y="27"/>
              </a:cxn>
              <a:cxn ang="0">
                <a:pos x="7" y="19"/>
              </a:cxn>
              <a:cxn ang="0">
                <a:pos x="14" y="12"/>
              </a:cxn>
              <a:cxn ang="0">
                <a:pos x="22" y="8"/>
              </a:cxn>
              <a:cxn ang="0">
                <a:pos x="32" y="3"/>
              </a:cxn>
              <a:cxn ang="0">
                <a:pos x="44" y="1"/>
              </a:cxn>
              <a:cxn ang="0">
                <a:pos x="55" y="0"/>
              </a:cxn>
              <a:cxn ang="0">
                <a:pos x="68" y="1"/>
              </a:cxn>
            </a:cxnLst>
            <a:rect l="0" t="0" r="r" b="b"/>
            <a:pathLst>
              <a:path w="126" h="90">
                <a:moveTo>
                  <a:pt x="68" y="1"/>
                </a:moveTo>
                <a:lnTo>
                  <a:pt x="81" y="3"/>
                </a:lnTo>
                <a:lnTo>
                  <a:pt x="92" y="8"/>
                </a:lnTo>
                <a:lnTo>
                  <a:pt x="103" y="12"/>
                </a:lnTo>
                <a:lnTo>
                  <a:pt x="111" y="19"/>
                </a:lnTo>
                <a:lnTo>
                  <a:pt x="118" y="27"/>
                </a:lnTo>
                <a:lnTo>
                  <a:pt x="124" y="35"/>
                </a:lnTo>
                <a:lnTo>
                  <a:pt x="126" y="44"/>
                </a:lnTo>
                <a:lnTo>
                  <a:pt x="126" y="53"/>
                </a:lnTo>
                <a:lnTo>
                  <a:pt x="124" y="62"/>
                </a:lnTo>
                <a:lnTo>
                  <a:pt x="119" y="69"/>
                </a:lnTo>
                <a:lnTo>
                  <a:pt x="112" y="76"/>
                </a:lnTo>
                <a:lnTo>
                  <a:pt x="103" y="82"/>
                </a:lnTo>
                <a:lnTo>
                  <a:pt x="92" y="85"/>
                </a:lnTo>
                <a:lnTo>
                  <a:pt x="82" y="89"/>
                </a:lnTo>
                <a:lnTo>
                  <a:pt x="69" y="90"/>
                </a:lnTo>
                <a:lnTo>
                  <a:pt x="56" y="89"/>
                </a:lnTo>
                <a:lnTo>
                  <a:pt x="44" y="86"/>
                </a:lnTo>
                <a:lnTo>
                  <a:pt x="32" y="82"/>
                </a:lnTo>
                <a:lnTo>
                  <a:pt x="23" y="77"/>
                </a:lnTo>
                <a:lnTo>
                  <a:pt x="14" y="70"/>
                </a:lnTo>
                <a:lnTo>
                  <a:pt x="7" y="62"/>
                </a:lnTo>
                <a:lnTo>
                  <a:pt x="2" y="54"/>
                </a:lnTo>
                <a:lnTo>
                  <a:pt x="0" y="46"/>
                </a:lnTo>
                <a:lnTo>
                  <a:pt x="0" y="37"/>
                </a:lnTo>
                <a:lnTo>
                  <a:pt x="2" y="27"/>
                </a:lnTo>
                <a:lnTo>
                  <a:pt x="7" y="19"/>
                </a:lnTo>
                <a:lnTo>
                  <a:pt x="14" y="12"/>
                </a:lnTo>
                <a:lnTo>
                  <a:pt x="22" y="8"/>
                </a:lnTo>
                <a:lnTo>
                  <a:pt x="32" y="3"/>
                </a:lnTo>
                <a:lnTo>
                  <a:pt x="44" y="1"/>
                </a:lnTo>
                <a:lnTo>
                  <a:pt x="55" y="0"/>
                </a:lnTo>
                <a:lnTo>
                  <a:pt x="68"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5" name="Freeform 23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1"/>
              </a:cxn>
              <a:cxn ang="0">
                <a:pos x="82" y="4"/>
              </a:cxn>
              <a:cxn ang="0">
                <a:pos x="93" y="7"/>
              </a:cxn>
              <a:cxn ang="0">
                <a:pos x="103" y="13"/>
              </a:cxn>
              <a:cxn ang="0">
                <a:pos x="112" y="19"/>
              </a:cxn>
              <a:cxn ang="0">
                <a:pos x="118" y="27"/>
              </a:cxn>
              <a:cxn ang="0">
                <a:pos x="122" y="35"/>
              </a:cxn>
              <a:cxn ang="0">
                <a:pos x="126" y="44"/>
              </a:cxn>
              <a:cxn ang="0">
                <a:pos x="126" y="53"/>
              </a:cxn>
              <a:cxn ang="0">
                <a:pos x="124" y="62"/>
              </a:cxn>
              <a:cxn ang="0">
                <a:pos x="119" y="70"/>
              </a:cxn>
              <a:cxn ang="0">
                <a:pos x="112" y="77"/>
              </a:cxn>
              <a:cxn ang="0">
                <a:pos x="104" y="81"/>
              </a:cxn>
              <a:cxn ang="0">
                <a:pos x="93" y="86"/>
              </a:cxn>
              <a:cxn ang="0">
                <a:pos x="82" y="88"/>
              </a:cxn>
              <a:cxn ang="0">
                <a:pos x="70" y="89"/>
              </a:cxn>
              <a:cxn ang="0">
                <a:pos x="58" y="89"/>
              </a:cxn>
              <a:cxn ang="0">
                <a:pos x="45" y="86"/>
              </a:cxn>
              <a:cxn ang="0">
                <a:pos x="33" y="82"/>
              </a:cxn>
              <a:cxn ang="0">
                <a:pos x="23" y="77"/>
              </a:cxn>
              <a:cxn ang="0">
                <a:pos x="15" y="70"/>
              </a:cxn>
              <a:cxn ang="0">
                <a:pos x="8" y="63"/>
              </a:cxn>
              <a:cxn ang="0">
                <a:pos x="3" y="55"/>
              </a:cxn>
              <a:cxn ang="0">
                <a:pos x="0" y="45"/>
              </a:cxn>
              <a:cxn ang="0">
                <a:pos x="0" y="37"/>
              </a:cxn>
              <a:cxn ang="0">
                <a:pos x="2" y="28"/>
              </a:cxn>
              <a:cxn ang="0">
                <a:pos x="7" y="20"/>
              </a:cxn>
              <a:cxn ang="0">
                <a:pos x="14" y="13"/>
              </a:cxn>
              <a:cxn ang="0">
                <a:pos x="23" y="7"/>
              </a:cxn>
              <a:cxn ang="0">
                <a:pos x="33" y="4"/>
              </a:cxn>
              <a:cxn ang="0">
                <a:pos x="44" y="1"/>
              </a:cxn>
              <a:cxn ang="0">
                <a:pos x="56" y="0"/>
              </a:cxn>
              <a:cxn ang="0">
                <a:pos x="69" y="1"/>
              </a:cxn>
            </a:cxnLst>
            <a:rect l="0" t="0" r="r" b="b"/>
            <a:pathLst>
              <a:path w="126" h="89">
                <a:moveTo>
                  <a:pt x="69" y="1"/>
                </a:moveTo>
                <a:lnTo>
                  <a:pt x="82" y="4"/>
                </a:lnTo>
                <a:lnTo>
                  <a:pt x="93" y="7"/>
                </a:lnTo>
                <a:lnTo>
                  <a:pt x="103" y="13"/>
                </a:lnTo>
                <a:lnTo>
                  <a:pt x="112" y="19"/>
                </a:lnTo>
                <a:lnTo>
                  <a:pt x="118" y="27"/>
                </a:lnTo>
                <a:lnTo>
                  <a:pt x="122" y="35"/>
                </a:lnTo>
                <a:lnTo>
                  <a:pt x="126" y="44"/>
                </a:lnTo>
                <a:lnTo>
                  <a:pt x="126" y="53"/>
                </a:lnTo>
                <a:lnTo>
                  <a:pt x="124" y="62"/>
                </a:lnTo>
                <a:lnTo>
                  <a:pt x="119" y="70"/>
                </a:lnTo>
                <a:lnTo>
                  <a:pt x="112" y="77"/>
                </a:lnTo>
                <a:lnTo>
                  <a:pt x="104" y="81"/>
                </a:lnTo>
                <a:lnTo>
                  <a:pt x="93" y="86"/>
                </a:lnTo>
                <a:lnTo>
                  <a:pt x="82" y="88"/>
                </a:lnTo>
                <a:lnTo>
                  <a:pt x="70" y="89"/>
                </a:lnTo>
                <a:lnTo>
                  <a:pt x="58" y="89"/>
                </a:lnTo>
                <a:lnTo>
                  <a:pt x="45" y="86"/>
                </a:lnTo>
                <a:lnTo>
                  <a:pt x="33" y="82"/>
                </a:lnTo>
                <a:lnTo>
                  <a:pt x="23" y="77"/>
                </a:lnTo>
                <a:lnTo>
                  <a:pt x="15" y="70"/>
                </a:lnTo>
                <a:lnTo>
                  <a:pt x="8" y="63"/>
                </a:lnTo>
                <a:lnTo>
                  <a:pt x="3" y="55"/>
                </a:lnTo>
                <a:lnTo>
                  <a:pt x="0" y="45"/>
                </a:lnTo>
                <a:lnTo>
                  <a:pt x="0" y="37"/>
                </a:lnTo>
                <a:lnTo>
                  <a:pt x="2" y="28"/>
                </a:lnTo>
                <a:lnTo>
                  <a:pt x="7" y="20"/>
                </a:lnTo>
                <a:lnTo>
                  <a:pt x="14" y="13"/>
                </a:lnTo>
                <a:lnTo>
                  <a:pt x="23" y="7"/>
                </a:lnTo>
                <a:lnTo>
                  <a:pt x="33" y="4"/>
                </a:lnTo>
                <a:lnTo>
                  <a:pt x="44" y="1"/>
                </a:lnTo>
                <a:lnTo>
                  <a:pt x="56" y="0"/>
                </a:lnTo>
                <a:lnTo>
                  <a:pt x="69" y="1"/>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6" name="Freeform 23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0"/>
              </a:cxn>
              <a:cxn ang="0">
                <a:pos x="80" y="2"/>
              </a:cxn>
              <a:cxn ang="0">
                <a:pos x="92" y="6"/>
              </a:cxn>
              <a:cxn ang="0">
                <a:pos x="101" y="12"/>
              </a:cxn>
              <a:cxn ang="0">
                <a:pos x="109" y="19"/>
              </a:cxn>
              <a:cxn ang="0">
                <a:pos x="116" y="26"/>
              </a:cxn>
              <a:cxn ang="0">
                <a:pos x="121" y="35"/>
              </a:cxn>
              <a:cxn ang="0">
                <a:pos x="123" y="43"/>
              </a:cxn>
              <a:cxn ang="0">
                <a:pos x="123" y="52"/>
              </a:cxn>
              <a:cxn ang="0">
                <a:pos x="121" y="62"/>
              </a:cxn>
              <a:cxn ang="0">
                <a:pos x="116" y="68"/>
              </a:cxn>
              <a:cxn ang="0">
                <a:pos x="109" y="75"/>
              </a:cxn>
              <a:cxn ang="0">
                <a:pos x="101" y="81"/>
              </a:cxn>
              <a:cxn ang="0">
                <a:pos x="92" y="85"/>
              </a:cxn>
              <a:cxn ang="0">
                <a:pos x="80" y="88"/>
              </a:cxn>
              <a:cxn ang="0">
                <a:pos x="69" y="89"/>
              </a:cxn>
              <a:cxn ang="0">
                <a:pos x="56" y="88"/>
              </a:cxn>
              <a:cxn ang="0">
                <a:pos x="43" y="86"/>
              </a:cxn>
              <a:cxn ang="0">
                <a:pos x="33" y="81"/>
              </a:cxn>
              <a:cxn ang="0">
                <a:pos x="22" y="77"/>
              </a:cxn>
              <a:cxn ang="0">
                <a:pos x="14" y="70"/>
              </a:cxn>
              <a:cxn ang="0">
                <a:pos x="7" y="62"/>
              </a:cxn>
              <a:cxn ang="0">
                <a:pos x="2" y="53"/>
              </a:cxn>
              <a:cxn ang="0">
                <a:pos x="0" y="45"/>
              </a:cxn>
              <a:cxn ang="0">
                <a:pos x="0" y="36"/>
              </a:cxn>
              <a:cxn ang="0">
                <a:pos x="2" y="28"/>
              </a:cxn>
              <a:cxn ang="0">
                <a:pos x="8" y="20"/>
              </a:cxn>
              <a:cxn ang="0">
                <a:pos x="16" y="13"/>
              </a:cxn>
              <a:cxn ang="0">
                <a:pos x="26" y="8"/>
              </a:cxn>
              <a:cxn ang="0">
                <a:pos x="36" y="4"/>
              </a:cxn>
              <a:cxn ang="0">
                <a:pos x="46" y="1"/>
              </a:cxn>
              <a:cxn ang="0">
                <a:pos x="58" y="0"/>
              </a:cxn>
              <a:cxn ang="0">
                <a:pos x="67" y="0"/>
              </a:cxn>
            </a:cxnLst>
            <a:rect l="0" t="0" r="r" b="b"/>
            <a:pathLst>
              <a:path w="123" h="89">
                <a:moveTo>
                  <a:pt x="67" y="0"/>
                </a:moveTo>
                <a:lnTo>
                  <a:pt x="80" y="2"/>
                </a:lnTo>
                <a:lnTo>
                  <a:pt x="92" y="6"/>
                </a:lnTo>
                <a:lnTo>
                  <a:pt x="101" y="12"/>
                </a:lnTo>
                <a:lnTo>
                  <a:pt x="109" y="19"/>
                </a:lnTo>
                <a:lnTo>
                  <a:pt x="116" y="26"/>
                </a:lnTo>
                <a:lnTo>
                  <a:pt x="121" y="35"/>
                </a:lnTo>
                <a:lnTo>
                  <a:pt x="123" y="43"/>
                </a:lnTo>
                <a:lnTo>
                  <a:pt x="123" y="52"/>
                </a:lnTo>
                <a:lnTo>
                  <a:pt x="121" y="62"/>
                </a:lnTo>
                <a:lnTo>
                  <a:pt x="116" y="68"/>
                </a:lnTo>
                <a:lnTo>
                  <a:pt x="109" y="75"/>
                </a:lnTo>
                <a:lnTo>
                  <a:pt x="101" y="81"/>
                </a:lnTo>
                <a:lnTo>
                  <a:pt x="92" y="85"/>
                </a:lnTo>
                <a:lnTo>
                  <a:pt x="80" y="88"/>
                </a:lnTo>
                <a:lnTo>
                  <a:pt x="69" y="89"/>
                </a:lnTo>
                <a:lnTo>
                  <a:pt x="56" y="88"/>
                </a:lnTo>
                <a:lnTo>
                  <a:pt x="43" y="86"/>
                </a:lnTo>
                <a:lnTo>
                  <a:pt x="33" y="81"/>
                </a:lnTo>
                <a:lnTo>
                  <a:pt x="22" y="77"/>
                </a:lnTo>
                <a:lnTo>
                  <a:pt x="14" y="70"/>
                </a:lnTo>
                <a:lnTo>
                  <a:pt x="7" y="62"/>
                </a:lnTo>
                <a:lnTo>
                  <a:pt x="2" y="53"/>
                </a:lnTo>
                <a:lnTo>
                  <a:pt x="0" y="45"/>
                </a:lnTo>
                <a:lnTo>
                  <a:pt x="0" y="36"/>
                </a:lnTo>
                <a:lnTo>
                  <a:pt x="2" y="28"/>
                </a:lnTo>
                <a:lnTo>
                  <a:pt x="8" y="20"/>
                </a:lnTo>
                <a:lnTo>
                  <a:pt x="16" y="13"/>
                </a:lnTo>
                <a:lnTo>
                  <a:pt x="26" y="8"/>
                </a:lnTo>
                <a:lnTo>
                  <a:pt x="36" y="4"/>
                </a:lnTo>
                <a:lnTo>
                  <a:pt x="46" y="1"/>
                </a:lnTo>
                <a:lnTo>
                  <a:pt x="58" y="0"/>
                </a:lnTo>
                <a:lnTo>
                  <a:pt x="6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7" name="Freeform 23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7" y="3"/>
              </a:cxn>
              <a:cxn ang="0">
                <a:pos x="80" y="0"/>
              </a:cxn>
              <a:cxn ang="0">
                <a:pos x="90" y="2"/>
              </a:cxn>
              <a:cxn ang="0">
                <a:pos x="101" y="7"/>
              </a:cxn>
              <a:cxn ang="0">
                <a:pos x="110" y="14"/>
              </a:cxn>
              <a:cxn ang="0">
                <a:pos x="117" y="25"/>
              </a:cxn>
              <a:cxn ang="0">
                <a:pos x="123" y="35"/>
              </a:cxn>
              <a:cxn ang="0">
                <a:pos x="125" y="46"/>
              </a:cxn>
              <a:cxn ang="0">
                <a:pos x="125" y="55"/>
              </a:cxn>
              <a:cxn ang="0">
                <a:pos x="123" y="63"/>
              </a:cxn>
              <a:cxn ang="0">
                <a:pos x="117" y="71"/>
              </a:cxn>
              <a:cxn ang="0">
                <a:pos x="110" y="78"/>
              </a:cxn>
              <a:cxn ang="0">
                <a:pos x="102" y="83"/>
              </a:cxn>
              <a:cxn ang="0">
                <a:pos x="91" y="87"/>
              </a:cxn>
              <a:cxn ang="0">
                <a:pos x="80" y="90"/>
              </a:cxn>
              <a:cxn ang="0">
                <a:pos x="68" y="91"/>
              </a:cxn>
              <a:cxn ang="0">
                <a:pos x="55" y="91"/>
              </a:cxn>
              <a:cxn ang="0">
                <a:pos x="43" y="88"/>
              </a:cxn>
              <a:cxn ang="0">
                <a:pos x="31" y="84"/>
              </a:cxn>
              <a:cxn ang="0">
                <a:pos x="22" y="78"/>
              </a:cxn>
              <a:cxn ang="0">
                <a:pos x="14" y="71"/>
              </a:cxn>
              <a:cxn ang="0">
                <a:pos x="7" y="64"/>
              </a:cxn>
              <a:cxn ang="0">
                <a:pos x="2" y="55"/>
              </a:cxn>
              <a:cxn ang="0">
                <a:pos x="0" y="47"/>
              </a:cxn>
              <a:cxn ang="0">
                <a:pos x="0" y="37"/>
              </a:cxn>
              <a:cxn ang="0">
                <a:pos x="2" y="29"/>
              </a:cxn>
              <a:cxn ang="0">
                <a:pos x="6" y="25"/>
              </a:cxn>
              <a:cxn ang="0">
                <a:pos x="11" y="20"/>
              </a:cxn>
              <a:cxn ang="0">
                <a:pos x="18" y="17"/>
              </a:cxn>
              <a:cxn ang="0">
                <a:pos x="28" y="13"/>
              </a:cxn>
              <a:cxn ang="0">
                <a:pos x="39" y="11"/>
              </a:cxn>
              <a:cxn ang="0">
                <a:pos x="52" y="7"/>
              </a:cxn>
              <a:cxn ang="0">
                <a:pos x="67" y="3"/>
              </a:cxn>
            </a:cxnLst>
            <a:rect l="0" t="0" r="r" b="b"/>
            <a:pathLst>
              <a:path w="125" h="91">
                <a:moveTo>
                  <a:pt x="67" y="3"/>
                </a:moveTo>
                <a:lnTo>
                  <a:pt x="80" y="0"/>
                </a:lnTo>
                <a:lnTo>
                  <a:pt x="90" y="2"/>
                </a:lnTo>
                <a:lnTo>
                  <a:pt x="101" y="7"/>
                </a:lnTo>
                <a:lnTo>
                  <a:pt x="110" y="14"/>
                </a:lnTo>
                <a:lnTo>
                  <a:pt x="117" y="25"/>
                </a:lnTo>
                <a:lnTo>
                  <a:pt x="123" y="35"/>
                </a:lnTo>
                <a:lnTo>
                  <a:pt x="125" y="46"/>
                </a:lnTo>
                <a:lnTo>
                  <a:pt x="125" y="55"/>
                </a:lnTo>
                <a:lnTo>
                  <a:pt x="123" y="63"/>
                </a:lnTo>
                <a:lnTo>
                  <a:pt x="117" y="71"/>
                </a:lnTo>
                <a:lnTo>
                  <a:pt x="110" y="78"/>
                </a:lnTo>
                <a:lnTo>
                  <a:pt x="102" y="83"/>
                </a:lnTo>
                <a:lnTo>
                  <a:pt x="91" y="87"/>
                </a:lnTo>
                <a:lnTo>
                  <a:pt x="80" y="90"/>
                </a:lnTo>
                <a:lnTo>
                  <a:pt x="68" y="91"/>
                </a:lnTo>
                <a:lnTo>
                  <a:pt x="55" y="91"/>
                </a:lnTo>
                <a:lnTo>
                  <a:pt x="43" y="88"/>
                </a:lnTo>
                <a:lnTo>
                  <a:pt x="31" y="84"/>
                </a:lnTo>
                <a:lnTo>
                  <a:pt x="22" y="78"/>
                </a:lnTo>
                <a:lnTo>
                  <a:pt x="14" y="71"/>
                </a:lnTo>
                <a:lnTo>
                  <a:pt x="7" y="64"/>
                </a:lnTo>
                <a:lnTo>
                  <a:pt x="2" y="55"/>
                </a:lnTo>
                <a:lnTo>
                  <a:pt x="0" y="47"/>
                </a:lnTo>
                <a:lnTo>
                  <a:pt x="0" y="37"/>
                </a:lnTo>
                <a:lnTo>
                  <a:pt x="2" y="29"/>
                </a:lnTo>
                <a:lnTo>
                  <a:pt x="6" y="25"/>
                </a:lnTo>
                <a:lnTo>
                  <a:pt x="11" y="20"/>
                </a:lnTo>
                <a:lnTo>
                  <a:pt x="18" y="17"/>
                </a:lnTo>
                <a:lnTo>
                  <a:pt x="28" y="13"/>
                </a:lnTo>
                <a:lnTo>
                  <a:pt x="39" y="11"/>
                </a:lnTo>
                <a:lnTo>
                  <a:pt x="52" y="7"/>
                </a:lnTo>
                <a:lnTo>
                  <a:pt x="67" y="3"/>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8" name="Freeform 23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7" y="0"/>
              </a:cxn>
              <a:cxn ang="0">
                <a:pos x="88" y="5"/>
              </a:cxn>
              <a:cxn ang="0">
                <a:pos x="99" y="10"/>
              </a:cxn>
              <a:cxn ang="0">
                <a:pos x="109" y="14"/>
              </a:cxn>
              <a:cxn ang="0">
                <a:pos x="117" y="19"/>
              </a:cxn>
              <a:cxn ang="0">
                <a:pos x="123" y="25"/>
              </a:cxn>
              <a:cxn ang="0">
                <a:pos x="128" y="30"/>
              </a:cxn>
              <a:cxn ang="0">
                <a:pos x="130" y="37"/>
              </a:cxn>
              <a:cxn ang="0">
                <a:pos x="130" y="47"/>
              </a:cxn>
              <a:cxn ang="0">
                <a:pos x="128" y="55"/>
              </a:cxn>
              <a:cxn ang="0">
                <a:pos x="123" y="63"/>
              </a:cxn>
              <a:cxn ang="0">
                <a:pos x="116" y="70"/>
              </a:cxn>
              <a:cxn ang="0">
                <a:pos x="108" y="74"/>
              </a:cxn>
              <a:cxn ang="0">
                <a:pos x="98" y="79"/>
              </a:cxn>
              <a:cxn ang="0">
                <a:pos x="86" y="81"/>
              </a:cxn>
              <a:cxn ang="0">
                <a:pos x="73" y="83"/>
              </a:cxn>
              <a:cxn ang="0">
                <a:pos x="61" y="83"/>
              </a:cxn>
              <a:cxn ang="0">
                <a:pos x="48" y="79"/>
              </a:cxn>
              <a:cxn ang="0">
                <a:pos x="34" y="74"/>
              </a:cxn>
              <a:cxn ang="0">
                <a:pos x="22" y="68"/>
              </a:cxn>
              <a:cxn ang="0">
                <a:pos x="12" y="59"/>
              </a:cxn>
              <a:cxn ang="0">
                <a:pos x="5" y="51"/>
              </a:cxn>
              <a:cxn ang="0">
                <a:pos x="0" y="43"/>
              </a:cxn>
              <a:cxn ang="0">
                <a:pos x="0" y="36"/>
              </a:cxn>
              <a:cxn ang="0">
                <a:pos x="5" y="30"/>
              </a:cxn>
              <a:cxn ang="0">
                <a:pos x="12" y="26"/>
              </a:cxn>
              <a:cxn ang="0">
                <a:pos x="21" y="20"/>
              </a:cxn>
              <a:cxn ang="0">
                <a:pos x="33" y="15"/>
              </a:cxn>
              <a:cxn ang="0">
                <a:pos x="44" y="10"/>
              </a:cxn>
              <a:cxn ang="0">
                <a:pos x="56" y="6"/>
              </a:cxn>
              <a:cxn ang="0">
                <a:pos x="66" y="3"/>
              </a:cxn>
              <a:cxn ang="0">
                <a:pos x="73" y="0"/>
              </a:cxn>
              <a:cxn ang="0">
                <a:pos x="77" y="0"/>
              </a:cxn>
            </a:cxnLst>
            <a:rect l="0" t="0" r="r" b="b"/>
            <a:pathLst>
              <a:path w="130" h="83">
                <a:moveTo>
                  <a:pt x="77" y="0"/>
                </a:moveTo>
                <a:lnTo>
                  <a:pt x="88" y="5"/>
                </a:lnTo>
                <a:lnTo>
                  <a:pt x="99" y="10"/>
                </a:lnTo>
                <a:lnTo>
                  <a:pt x="109" y="14"/>
                </a:lnTo>
                <a:lnTo>
                  <a:pt x="117" y="19"/>
                </a:lnTo>
                <a:lnTo>
                  <a:pt x="123" y="25"/>
                </a:lnTo>
                <a:lnTo>
                  <a:pt x="128" y="30"/>
                </a:lnTo>
                <a:lnTo>
                  <a:pt x="130" y="37"/>
                </a:lnTo>
                <a:lnTo>
                  <a:pt x="130" y="47"/>
                </a:lnTo>
                <a:lnTo>
                  <a:pt x="128" y="55"/>
                </a:lnTo>
                <a:lnTo>
                  <a:pt x="123" y="63"/>
                </a:lnTo>
                <a:lnTo>
                  <a:pt x="116" y="70"/>
                </a:lnTo>
                <a:lnTo>
                  <a:pt x="108" y="74"/>
                </a:lnTo>
                <a:lnTo>
                  <a:pt x="98" y="79"/>
                </a:lnTo>
                <a:lnTo>
                  <a:pt x="86" y="81"/>
                </a:lnTo>
                <a:lnTo>
                  <a:pt x="73" y="83"/>
                </a:lnTo>
                <a:lnTo>
                  <a:pt x="61" y="83"/>
                </a:lnTo>
                <a:lnTo>
                  <a:pt x="48" y="79"/>
                </a:lnTo>
                <a:lnTo>
                  <a:pt x="34" y="74"/>
                </a:lnTo>
                <a:lnTo>
                  <a:pt x="22" y="68"/>
                </a:lnTo>
                <a:lnTo>
                  <a:pt x="12" y="59"/>
                </a:lnTo>
                <a:lnTo>
                  <a:pt x="5" y="51"/>
                </a:lnTo>
                <a:lnTo>
                  <a:pt x="0" y="43"/>
                </a:lnTo>
                <a:lnTo>
                  <a:pt x="0" y="36"/>
                </a:lnTo>
                <a:lnTo>
                  <a:pt x="5" y="30"/>
                </a:lnTo>
                <a:lnTo>
                  <a:pt x="12" y="26"/>
                </a:lnTo>
                <a:lnTo>
                  <a:pt x="21" y="20"/>
                </a:lnTo>
                <a:lnTo>
                  <a:pt x="33" y="15"/>
                </a:lnTo>
                <a:lnTo>
                  <a:pt x="44" y="10"/>
                </a:lnTo>
                <a:lnTo>
                  <a:pt x="56" y="6"/>
                </a:lnTo>
                <a:lnTo>
                  <a:pt x="66" y="3"/>
                </a:lnTo>
                <a:lnTo>
                  <a:pt x="73" y="0"/>
                </a:lnTo>
                <a:lnTo>
                  <a:pt x="77" y="0"/>
                </a:lnTo>
                <a:close/>
              </a:path>
            </a:pathLst>
          </a:custGeom>
          <a:solidFill xmlns:a="http://schemas.openxmlformats.org/drawingml/2006/main">
            <a:srgbClr val="FFFFD8"/>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39" name="Freeform 23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25" y="9"/>
              </a:cxn>
              <a:cxn ang="0">
                <a:pos x="124" y="473"/>
              </a:cxn>
              <a:cxn ang="0">
                <a:pos x="21" y="507"/>
              </a:cxn>
              <a:cxn ang="0">
                <a:pos x="21" y="313"/>
              </a:cxn>
              <a:cxn ang="0">
                <a:pos x="19" y="310"/>
              </a:cxn>
              <a:cxn ang="0">
                <a:pos x="17" y="303"/>
              </a:cxn>
              <a:cxn ang="0">
                <a:pos x="10" y="294"/>
              </a:cxn>
              <a:cxn ang="0">
                <a:pos x="0" y="285"/>
              </a:cxn>
              <a:cxn ang="0">
                <a:pos x="0" y="0"/>
              </a:cxn>
              <a:cxn ang="0">
                <a:pos x="2" y="3"/>
              </a:cxn>
              <a:cxn ang="0">
                <a:pos x="7" y="10"/>
              </a:cxn>
              <a:cxn ang="0">
                <a:pos x="16" y="20"/>
              </a:cxn>
              <a:cxn ang="0">
                <a:pos x="30" y="29"/>
              </a:cxn>
              <a:cxn ang="0">
                <a:pos x="46" y="35"/>
              </a:cxn>
              <a:cxn ang="0">
                <a:pos x="68" y="35"/>
              </a:cxn>
              <a:cxn ang="0">
                <a:pos x="95" y="28"/>
              </a:cxn>
              <a:cxn ang="0">
                <a:pos x="125" y="9"/>
              </a:cxn>
            </a:cxnLst>
            <a:rect l="0" t="0" r="r" b="b"/>
            <a:pathLst>
              <a:path w="125" h="507">
                <a:moveTo>
                  <a:pt x="125" y="9"/>
                </a:moveTo>
                <a:lnTo>
                  <a:pt x="124" y="473"/>
                </a:lnTo>
                <a:lnTo>
                  <a:pt x="21" y="507"/>
                </a:lnTo>
                <a:lnTo>
                  <a:pt x="21" y="313"/>
                </a:lnTo>
                <a:lnTo>
                  <a:pt x="19" y="310"/>
                </a:lnTo>
                <a:lnTo>
                  <a:pt x="17" y="303"/>
                </a:lnTo>
                <a:lnTo>
                  <a:pt x="10" y="294"/>
                </a:lnTo>
                <a:lnTo>
                  <a:pt x="0" y="285"/>
                </a:lnTo>
                <a:lnTo>
                  <a:pt x="0" y="0"/>
                </a:lnTo>
                <a:lnTo>
                  <a:pt x="2" y="3"/>
                </a:lnTo>
                <a:lnTo>
                  <a:pt x="7" y="10"/>
                </a:lnTo>
                <a:lnTo>
                  <a:pt x="16" y="20"/>
                </a:lnTo>
                <a:lnTo>
                  <a:pt x="30" y="29"/>
                </a:lnTo>
                <a:lnTo>
                  <a:pt x="46" y="35"/>
                </a:lnTo>
                <a:lnTo>
                  <a:pt x="68" y="35"/>
                </a:lnTo>
                <a:lnTo>
                  <a:pt x="95" y="28"/>
                </a:lnTo>
                <a:lnTo>
                  <a:pt x="125" y="9"/>
                </a:lnTo>
                <a:close/>
              </a:path>
            </a:pathLst>
          </a:custGeom>
          <a:solidFill xmlns:a="http://schemas.openxmlformats.org/drawingml/2006/main">
            <a:srgbClr val="FF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0" name="Freeform 23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88" y="225"/>
              </a:cxn>
              <a:cxn ang="0">
                <a:pos x="189" y="226"/>
              </a:cxn>
              <a:cxn ang="0">
                <a:pos x="191" y="228"/>
              </a:cxn>
              <a:cxn ang="0">
                <a:pos x="195" y="232"/>
              </a:cxn>
              <a:cxn ang="0">
                <a:pos x="200" y="235"/>
              </a:cxn>
              <a:cxn ang="0">
                <a:pos x="208" y="241"/>
              </a:cxn>
              <a:cxn ang="0">
                <a:pos x="217" y="246"/>
              </a:cxn>
              <a:cxn ang="0">
                <a:pos x="227" y="251"/>
              </a:cxn>
              <a:cxn ang="0">
                <a:pos x="239" y="256"/>
              </a:cxn>
              <a:cxn ang="0">
                <a:pos x="251" y="259"/>
              </a:cxn>
              <a:cxn ang="0">
                <a:pos x="266" y="263"/>
              </a:cxn>
              <a:cxn ang="0">
                <a:pos x="281" y="265"/>
              </a:cxn>
              <a:cxn ang="0">
                <a:pos x="299" y="265"/>
              </a:cxn>
              <a:cxn ang="0">
                <a:pos x="317" y="264"/>
              </a:cxn>
              <a:cxn ang="0">
                <a:pos x="336" y="261"/>
              </a:cxn>
              <a:cxn ang="0">
                <a:pos x="357" y="255"/>
              </a:cxn>
              <a:cxn ang="0">
                <a:pos x="379" y="247"/>
              </a:cxn>
              <a:cxn ang="0">
                <a:pos x="378" y="247"/>
              </a:cxn>
              <a:cxn ang="0">
                <a:pos x="374" y="249"/>
              </a:cxn>
              <a:cxn ang="0">
                <a:pos x="367" y="250"/>
              </a:cxn>
              <a:cxn ang="0">
                <a:pos x="359" y="253"/>
              </a:cxn>
              <a:cxn ang="0">
                <a:pos x="350" y="255"/>
              </a:cxn>
              <a:cxn ang="0">
                <a:pos x="338" y="257"/>
              </a:cxn>
              <a:cxn ang="0">
                <a:pos x="325" y="258"/>
              </a:cxn>
              <a:cxn ang="0">
                <a:pos x="312" y="259"/>
              </a:cxn>
              <a:cxn ang="0">
                <a:pos x="298" y="259"/>
              </a:cxn>
              <a:cxn ang="0">
                <a:pos x="283" y="257"/>
              </a:cxn>
              <a:cxn ang="0">
                <a:pos x="266" y="254"/>
              </a:cxn>
              <a:cxn ang="0">
                <a:pos x="250" y="249"/>
              </a:cxn>
              <a:cxn ang="0">
                <a:pos x="235" y="241"/>
              </a:cxn>
              <a:cxn ang="0">
                <a:pos x="220" y="232"/>
              </a:cxn>
              <a:cxn ang="0">
                <a:pos x="205" y="219"/>
              </a:cxn>
              <a:cxn ang="0">
                <a:pos x="191" y="203"/>
              </a:cxn>
              <a:cxn ang="0">
                <a:pos x="0" y="0"/>
              </a:cxn>
            </a:cxnLst>
            <a:rect l="0" t="0" r="r" b="b"/>
            <a:pathLst>
              <a:path w="379" h="265">
                <a:moveTo>
                  <a:pt x="0" y="0"/>
                </a:moveTo>
                <a:lnTo>
                  <a:pt x="188" y="225"/>
                </a:lnTo>
                <a:lnTo>
                  <a:pt x="189" y="226"/>
                </a:lnTo>
                <a:lnTo>
                  <a:pt x="191" y="228"/>
                </a:lnTo>
                <a:lnTo>
                  <a:pt x="195" y="232"/>
                </a:lnTo>
                <a:lnTo>
                  <a:pt x="200" y="235"/>
                </a:lnTo>
                <a:lnTo>
                  <a:pt x="208" y="241"/>
                </a:lnTo>
                <a:lnTo>
                  <a:pt x="217" y="246"/>
                </a:lnTo>
                <a:lnTo>
                  <a:pt x="227" y="251"/>
                </a:lnTo>
                <a:lnTo>
                  <a:pt x="239" y="256"/>
                </a:lnTo>
                <a:lnTo>
                  <a:pt x="251" y="259"/>
                </a:lnTo>
                <a:lnTo>
                  <a:pt x="266" y="263"/>
                </a:lnTo>
                <a:lnTo>
                  <a:pt x="281" y="265"/>
                </a:lnTo>
                <a:lnTo>
                  <a:pt x="299" y="265"/>
                </a:lnTo>
                <a:lnTo>
                  <a:pt x="317" y="264"/>
                </a:lnTo>
                <a:lnTo>
                  <a:pt x="336" y="261"/>
                </a:lnTo>
                <a:lnTo>
                  <a:pt x="357" y="255"/>
                </a:lnTo>
                <a:lnTo>
                  <a:pt x="379" y="247"/>
                </a:lnTo>
                <a:lnTo>
                  <a:pt x="378" y="247"/>
                </a:lnTo>
                <a:lnTo>
                  <a:pt x="374" y="249"/>
                </a:lnTo>
                <a:lnTo>
                  <a:pt x="367" y="250"/>
                </a:lnTo>
                <a:lnTo>
                  <a:pt x="359" y="253"/>
                </a:lnTo>
                <a:lnTo>
                  <a:pt x="350" y="255"/>
                </a:lnTo>
                <a:lnTo>
                  <a:pt x="338" y="257"/>
                </a:lnTo>
                <a:lnTo>
                  <a:pt x="325" y="258"/>
                </a:lnTo>
                <a:lnTo>
                  <a:pt x="312" y="259"/>
                </a:lnTo>
                <a:lnTo>
                  <a:pt x="298" y="259"/>
                </a:lnTo>
                <a:lnTo>
                  <a:pt x="283" y="257"/>
                </a:lnTo>
                <a:lnTo>
                  <a:pt x="266" y="254"/>
                </a:lnTo>
                <a:lnTo>
                  <a:pt x="250" y="249"/>
                </a:lnTo>
                <a:lnTo>
                  <a:pt x="235" y="241"/>
                </a:lnTo>
                <a:lnTo>
                  <a:pt x="220" y="232"/>
                </a:lnTo>
                <a:lnTo>
                  <a:pt x="205" y="219"/>
                </a:lnTo>
                <a:lnTo>
                  <a:pt x="191" y="203"/>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1" name="Freeform 24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4"/>
              </a:cxn>
              <a:cxn ang="0">
                <a:pos x="618" y="89"/>
              </a:cxn>
              <a:cxn ang="0">
                <a:pos x="619" y="88"/>
              </a:cxn>
              <a:cxn ang="0">
                <a:pos x="624" y="86"/>
              </a:cxn>
              <a:cxn ang="0">
                <a:pos x="630" y="80"/>
              </a:cxn>
              <a:cxn ang="0">
                <a:pos x="636" y="70"/>
              </a:cxn>
              <a:cxn ang="0">
                <a:pos x="640" y="59"/>
              </a:cxn>
              <a:cxn ang="0">
                <a:pos x="643" y="44"/>
              </a:cxn>
              <a:cxn ang="0">
                <a:pos x="640" y="24"/>
              </a:cxn>
              <a:cxn ang="0">
                <a:pos x="634" y="0"/>
              </a:cxn>
              <a:cxn ang="0">
                <a:pos x="634" y="2"/>
              </a:cxn>
              <a:cxn ang="0">
                <a:pos x="633" y="10"/>
              </a:cxn>
              <a:cxn ang="0">
                <a:pos x="632" y="21"/>
              </a:cxn>
              <a:cxn ang="0">
                <a:pos x="630" y="33"/>
              </a:cxn>
              <a:cxn ang="0">
                <a:pos x="625" y="47"/>
              </a:cxn>
              <a:cxn ang="0">
                <a:pos x="619" y="60"/>
              </a:cxn>
              <a:cxn ang="0">
                <a:pos x="610" y="72"/>
              </a:cxn>
              <a:cxn ang="0">
                <a:pos x="599" y="79"/>
              </a:cxn>
              <a:cxn ang="0">
                <a:pos x="0" y="314"/>
              </a:cxn>
            </a:cxnLst>
            <a:rect l="0" t="0" r="r" b="b"/>
            <a:pathLst>
              <a:path w="643" h="314">
                <a:moveTo>
                  <a:pt x="0" y="314"/>
                </a:moveTo>
                <a:lnTo>
                  <a:pt x="618" y="89"/>
                </a:lnTo>
                <a:lnTo>
                  <a:pt x="619" y="88"/>
                </a:lnTo>
                <a:lnTo>
                  <a:pt x="624" y="86"/>
                </a:lnTo>
                <a:lnTo>
                  <a:pt x="630" y="80"/>
                </a:lnTo>
                <a:lnTo>
                  <a:pt x="636" y="70"/>
                </a:lnTo>
                <a:lnTo>
                  <a:pt x="640" y="59"/>
                </a:lnTo>
                <a:lnTo>
                  <a:pt x="643" y="44"/>
                </a:lnTo>
                <a:lnTo>
                  <a:pt x="640" y="24"/>
                </a:lnTo>
                <a:lnTo>
                  <a:pt x="634" y="0"/>
                </a:lnTo>
                <a:lnTo>
                  <a:pt x="634" y="2"/>
                </a:lnTo>
                <a:lnTo>
                  <a:pt x="633" y="10"/>
                </a:lnTo>
                <a:lnTo>
                  <a:pt x="632" y="21"/>
                </a:lnTo>
                <a:lnTo>
                  <a:pt x="630" y="33"/>
                </a:lnTo>
                <a:lnTo>
                  <a:pt x="625" y="47"/>
                </a:lnTo>
                <a:lnTo>
                  <a:pt x="619" y="60"/>
                </a:lnTo>
                <a:lnTo>
                  <a:pt x="610" y="72"/>
                </a:lnTo>
                <a:lnTo>
                  <a:pt x="599" y="79"/>
                </a:lnTo>
                <a:lnTo>
                  <a:pt x="0" y="3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2" name="Freeform 24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231"/>
              </a:cxn>
              <a:cxn ang="0">
                <a:pos x="0" y="235"/>
              </a:cxn>
              <a:cxn ang="0">
                <a:pos x="613" y="44"/>
              </a:cxn>
              <a:cxn ang="0">
                <a:pos x="616" y="43"/>
              </a:cxn>
              <a:cxn ang="0">
                <a:pos x="619" y="41"/>
              </a:cxn>
              <a:cxn ang="0">
                <a:pos x="626" y="36"/>
              </a:cxn>
              <a:cxn ang="0">
                <a:pos x="634" y="30"/>
              </a:cxn>
              <a:cxn ang="0">
                <a:pos x="641" y="24"/>
              </a:cxn>
              <a:cxn ang="0">
                <a:pos x="648" y="16"/>
              </a:cxn>
              <a:cxn ang="0">
                <a:pos x="651" y="8"/>
              </a:cxn>
              <a:cxn ang="0">
                <a:pos x="654" y="0"/>
              </a:cxn>
              <a:cxn ang="0">
                <a:pos x="654" y="1"/>
              </a:cxn>
              <a:cxn ang="0">
                <a:pos x="653" y="4"/>
              </a:cxn>
              <a:cxn ang="0">
                <a:pos x="650" y="8"/>
              </a:cxn>
              <a:cxn ang="0">
                <a:pos x="646" y="14"/>
              </a:cxn>
              <a:cxn ang="0">
                <a:pos x="639" y="21"/>
              </a:cxn>
              <a:cxn ang="0">
                <a:pos x="629" y="28"/>
              </a:cxn>
              <a:cxn ang="0">
                <a:pos x="617" y="36"/>
              </a:cxn>
              <a:cxn ang="0">
                <a:pos x="600" y="43"/>
              </a:cxn>
              <a:cxn ang="0">
                <a:pos x="3" y="231"/>
              </a:cxn>
            </a:cxnLst>
            <a:rect l="0" t="0" r="r" b="b"/>
            <a:pathLst>
              <a:path w="654" h="235">
                <a:moveTo>
                  <a:pt x="3" y="231"/>
                </a:moveTo>
                <a:lnTo>
                  <a:pt x="0" y="235"/>
                </a:lnTo>
                <a:lnTo>
                  <a:pt x="613" y="44"/>
                </a:lnTo>
                <a:lnTo>
                  <a:pt x="616" y="43"/>
                </a:lnTo>
                <a:lnTo>
                  <a:pt x="619" y="41"/>
                </a:lnTo>
                <a:lnTo>
                  <a:pt x="626" y="36"/>
                </a:lnTo>
                <a:lnTo>
                  <a:pt x="634" y="30"/>
                </a:lnTo>
                <a:lnTo>
                  <a:pt x="641" y="24"/>
                </a:lnTo>
                <a:lnTo>
                  <a:pt x="648" y="16"/>
                </a:lnTo>
                <a:lnTo>
                  <a:pt x="651" y="8"/>
                </a:lnTo>
                <a:lnTo>
                  <a:pt x="654" y="0"/>
                </a:lnTo>
                <a:lnTo>
                  <a:pt x="654" y="1"/>
                </a:lnTo>
                <a:lnTo>
                  <a:pt x="653" y="4"/>
                </a:lnTo>
                <a:lnTo>
                  <a:pt x="650" y="8"/>
                </a:lnTo>
                <a:lnTo>
                  <a:pt x="646" y="14"/>
                </a:lnTo>
                <a:lnTo>
                  <a:pt x="639" y="21"/>
                </a:lnTo>
                <a:lnTo>
                  <a:pt x="629" y="28"/>
                </a:lnTo>
                <a:lnTo>
                  <a:pt x="617" y="36"/>
                </a:lnTo>
                <a:lnTo>
                  <a:pt x="600" y="43"/>
                </a:lnTo>
                <a:lnTo>
                  <a:pt x="3" y="23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3" name="Freeform 24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780" y="0"/>
              </a:cxn>
              <a:cxn ang="0">
                <a:pos x="0" y="254"/>
              </a:cxn>
              <a:cxn ang="0">
                <a:pos x="0" y="258"/>
              </a:cxn>
              <a:cxn ang="0">
                <a:pos x="785" y="7"/>
              </a:cxn>
              <a:cxn ang="0">
                <a:pos x="780" y="0"/>
              </a:cxn>
            </a:cxnLst>
            <a:rect l="0" t="0" r="r" b="b"/>
            <a:pathLst>
              <a:path w="785" h="258">
                <a:moveTo>
                  <a:pt x="780" y="0"/>
                </a:moveTo>
                <a:lnTo>
                  <a:pt x="0" y="254"/>
                </a:lnTo>
                <a:lnTo>
                  <a:pt x="0" y="258"/>
                </a:lnTo>
                <a:lnTo>
                  <a:pt x="785" y="7"/>
                </a:lnTo>
                <a:lnTo>
                  <a:pt x="78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4" name="Freeform 24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18"/>
              </a:cxn>
              <a:cxn ang="0">
                <a:pos x="609" y="82"/>
              </a:cxn>
              <a:cxn ang="0">
                <a:pos x="610" y="81"/>
              </a:cxn>
              <a:cxn ang="0">
                <a:pos x="615" y="79"/>
              </a:cxn>
              <a:cxn ang="0">
                <a:pos x="621" y="75"/>
              </a:cxn>
              <a:cxn ang="0">
                <a:pos x="626" y="67"/>
              </a:cxn>
              <a:cxn ang="0">
                <a:pos x="632" y="57"/>
              </a:cxn>
              <a:cxn ang="0">
                <a:pos x="637" y="43"/>
              </a:cxn>
              <a:cxn ang="0">
                <a:pos x="639" y="24"/>
              </a:cxn>
              <a:cxn ang="0">
                <a:pos x="637" y="0"/>
              </a:cxn>
              <a:cxn ang="0">
                <a:pos x="637" y="2"/>
              </a:cxn>
              <a:cxn ang="0">
                <a:pos x="638" y="9"/>
              </a:cxn>
              <a:cxn ang="0">
                <a:pos x="638" y="18"/>
              </a:cxn>
              <a:cxn ang="0">
                <a:pos x="636" y="30"/>
              </a:cxn>
              <a:cxn ang="0">
                <a:pos x="632" y="44"/>
              </a:cxn>
              <a:cxn ang="0">
                <a:pos x="625" y="58"/>
              </a:cxn>
              <a:cxn ang="0">
                <a:pos x="614" y="71"/>
              </a:cxn>
              <a:cxn ang="0">
                <a:pos x="599" y="82"/>
              </a:cxn>
              <a:cxn ang="0">
                <a:pos x="0" y="318"/>
              </a:cxn>
            </a:cxnLst>
            <a:rect l="0" t="0" r="r" b="b"/>
            <a:pathLst>
              <a:path w="639" h="318">
                <a:moveTo>
                  <a:pt x="0" y="318"/>
                </a:moveTo>
                <a:lnTo>
                  <a:pt x="609" y="82"/>
                </a:lnTo>
                <a:lnTo>
                  <a:pt x="610" y="81"/>
                </a:lnTo>
                <a:lnTo>
                  <a:pt x="615" y="79"/>
                </a:lnTo>
                <a:lnTo>
                  <a:pt x="621" y="75"/>
                </a:lnTo>
                <a:lnTo>
                  <a:pt x="626" y="67"/>
                </a:lnTo>
                <a:lnTo>
                  <a:pt x="632" y="57"/>
                </a:lnTo>
                <a:lnTo>
                  <a:pt x="637" y="43"/>
                </a:lnTo>
                <a:lnTo>
                  <a:pt x="639" y="24"/>
                </a:lnTo>
                <a:lnTo>
                  <a:pt x="637" y="0"/>
                </a:lnTo>
                <a:lnTo>
                  <a:pt x="637" y="2"/>
                </a:lnTo>
                <a:lnTo>
                  <a:pt x="638" y="9"/>
                </a:lnTo>
                <a:lnTo>
                  <a:pt x="638" y="18"/>
                </a:lnTo>
                <a:lnTo>
                  <a:pt x="636" y="30"/>
                </a:lnTo>
                <a:lnTo>
                  <a:pt x="632" y="44"/>
                </a:lnTo>
                <a:lnTo>
                  <a:pt x="625" y="58"/>
                </a:lnTo>
                <a:lnTo>
                  <a:pt x="614" y="71"/>
                </a:lnTo>
                <a:lnTo>
                  <a:pt x="599" y="82"/>
                </a:lnTo>
                <a:lnTo>
                  <a:pt x="0" y="31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5" name="Freeform 24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03" y="306"/>
              </a:cxn>
              <a:cxn ang="0">
                <a:pos x="204" y="307"/>
              </a:cxn>
              <a:cxn ang="0">
                <a:pos x="207" y="310"/>
              </a:cxn>
              <a:cxn ang="0">
                <a:pos x="210" y="313"/>
              </a:cxn>
              <a:cxn ang="0">
                <a:pos x="216" y="319"/>
              </a:cxn>
              <a:cxn ang="0">
                <a:pos x="223" y="323"/>
              </a:cxn>
              <a:cxn ang="0">
                <a:pos x="231" y="329"/>
              </a:cxn>
              <a:cxn ang="0">
                <a:pos x="241" y="336"/>
              </a:cxn>
              <a:cxn ang="0">
                <a:pos x="252" y="341"/>
              </a:cxn>
              <a:cxn ang="0">
                <a:pos x="264" y="347"/>
              </a:cxn>
              <a:cxn ang="0">
                <a:pos x="278" y="350"/>
              </a:cxn>
              <a:cxn ang="0">
                <a:pos x="295" y="354"/>
              </a:cxn>
              <a:cxn ang="0">
                <a:pos x="311" y="355"/>
              </a:cxn>
              <a:cxn ang="0">
                <a:pos x="329" y="355"/>
              </a:cxn>
              <a:cxn ang="0">
                <a:pos x="348" y="351"/>
              </a:cxn>
              <a:cxn ang="0">
                <a:pos x="369" y="347"/>
              </a:cxn>
              <a:cxn ang="0">
                <a:pos x="391" y="338"/>
              </a:cxn>
              <a:cxn ang="0">
                <a:pos x="390" y="338"/>
              </a:cxn>
              <a:cxn ang="0">
                <a:pos x="386" y="341"/>
              </a:cxn>
              <a:cxn ang="0">
                <a:pos x="379" y="342"/>
              </a:cxn>
              <a:cxn ang="0">
                <a:pos x="371" y="344"/>
              </a:cxn>
              <a:cxn ang="0">
                <a:pos x="362" y="347"/>
              </a:cxn>
              <a:cxn ang="0">
                <a:pos x="350" y="349"/>
              </a:cxn>
              <a:cxn ang="0">
                <a:pos x="337" y="350"/>
              </a:cxn>
              <a:cxn ang="0">
                <a:pos x="324" y="350"/>
              </a:cxn>
              <a:cxn ang="0">
                <a:pos x="310" y="350"/>
              </a:cxn>
              <a:cxn ang="0">
                <a:pos x="295" y="349"/>
              </a:cxn>
              <a:cxn ang="0">
                <a:pos x="278" y="345"/>
              </a:cxn>
              <a:cxn ang="0">
                <a:pos x="262" y="340"/>
              </a:cxn>
              <a:cxn ang="0">
                <a:pos x="247" y="333"/>
              </a:cxn>
              <a:cxn ang="0">
                <a:pos x="232" y="323"/>
              </a:cxn>
              <a:cxn ang="0">
                <a:pos x="217" y="311"/>
              </a:cxn>
              <a:cxn ang="0">
                <a:pos x="203" y="296"/>
              </a:cxn>
              <a:cxn ang="0">
                <a:pos x="0" y="0"/>
              </a:cxn>
            </a:cxnLst>
            <a:rect l="0" t="0" r="r" b="b"/>
            <a:pathLst>
              <a:path w="391" h="355">
                <a:moveTo>
                  <a:pt x="0" y="0"/>
                </a:moveTo>
                <a:lnTo>
                  <a:pt x="203" y="306"/>
                </a:lnTo>
                <a:lnTo>
                  <a:pt x="204" y="307"/>
                </a:lnTo>
                <a:lnTo>
                  <a:pt x="207" y="310"/>
                </a:lnTo>
                <a:lnTo>
                  <a:pt x="210" y="313"/>
                </a:lnTo>
                <a:lnTo>
                  <a:pt x="216" y="319"/>
                </a:lnTo>
                <a:lnTo>
                  <a:pt x="223" y="323"/>
                </a:lnTo>
                <a:lnTo>
                  <a:pt x="231" y="329"/>
                </a:lnTo>
                <a:lnTo>
                  <a:pt x="241" y="336"/>
                </a:lnTo>
                <a:lnTo>
                  <a:pt x="252" y="341"/>
                </a:lnTo>
                <a:lnTo>
                  <a:pt x="264" y="347"/>
                </a:lnTo>
                <a:lnTo>
                  <a:pt x="278" y="350"/>
                </a:lnTo>
                <a:lnTo>
                  <a:pt x="295" y="354"/>
                </a:lnTo>
                <a:lnTo>
                  <a:pt x="311" y="355"/>
                </a:lnTo>
                <a:lnTo>
                  <a:pt x="329" y="355"/>
                </a:lnTo>
                <a:lnTo>
                  <a:pt x="348" y="351"/>
                </a:lnTo>
                <a:lnTo>
                  <a:pt x="369" y="347"/>
                </a:lnTo>
                <a:lnTo>
                  <a:pt x="391" y="338"/>
                </a:lnTo>
                <a:lnTo>
                  <a:pt x="390" y="338"/>
                </a:lnTo>
                <a:lnTo>
                  <a:pt x="386" y="341"/>
                </a:lnTo>
                <a:lnTo>
                  <a:pt x="379" y="342"/>
                </a:lnTo>
                <a:lnTo>
                  <a:pt x="371" y="344"/>
                </a:lnTo>
                <a:lnTo>
                  <a:pt x="362" y="347"/>
                </a:lnTo>
                <a:lnTo>
                  <a:pt x="350" y="349"/>
                </a:lnTo>
                <a:lnTo>
                  <a:pt x="337" y="350"/>
                </a:lnTo>
                <a:lnTo>
                  <a:pt x="324" y="350"/>
                </a:lnTo>
                <a:lnTo>
                  <a:pt x="310" y="350"/>
                </a:lnTo>
                <a:lnTo>
                  <a:pt x="295" y="349"/>
                </a:lnTo>
                <a:lnTo>
                  <a:pt x="278" y="345"/>
                </a:lnTo>
                <a:lnTo>
                  <a:pt x="262" y="340"/>
                </a:lnTo>
                <a:lnTo>
                  <a:pt x="247" y="333"/>
                </a:lnTo>
                <a:lnTo>
                  <a:pt x="232" y="323"/>
                </a:lnTo>
                <a:lnTo>
                  <a:pt x="217" y="311"/>
                </a:lnTo>
                <a:lnTo>
                  <a:pt x="203" y="296"/>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6" name="Freeform 24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116" y="119"/>
              </a:cxn>
              <a:cxn ang="0">
                <a:pos x="117" y="120"/>
              </a:cxn>
              <a:cxn ang="0">
                <a:pos x="118" y="123"/>
              </a:cxn>
              <a:cxn ang="0">
                <a:pos x="123" y="127"/>
              </a:cxn>
              <a:cxn ang="0">
                <a:pos x="128" y="132"/>
              </a:cxn>
              <a:cxn ang="0">
                <a:pos x="135" y="138"/>
              </a:cxn>
              <a:cxn ang="0">
                <a:pos x="143" y="145"/>
              </a:cxn>
              <a:cxn ang="0">
                <a:pos x="152" y="150"/>
              </a:cxn>
              <a:cxn ang="0">
                <a:pos x="162" y="156"/>
              </a:cxn>
              <a:cxn ang="0">
                <a:pos x="175" y="162"/>
              </a:cxn>
              <a:cxn ang="0">
                <a:pos x="189" y="167"/>
              </a:cxn>
              <a:cxn ang="0">
                <a:pos x="204" y="169"/>
              </a:cxn>
              <a:cxn ang="0">
                <a:pos x="221" y="170"/>
              </a:cxn>
              <a:cxn ang="0">
                <a:pos x="240" y="170"/>
              </a:cxn>
              <a:cxn ang="0">
                <a:pos x="260" y="167"/>
              </a:cxn>
              <a:cxn ang="0">
                <a:pos x="281" y="161"/>
              </a:cxn>
              <a:cxn ang="0">
                <a:pos x="304" y="152"/>
              </a:cxn>
              <a:cxn ang="0">
                <a:pos x="303" y="152"/>
              </a:cxn>
              <a:cxn ang="0">
                <a:pos x="299" y="154"/>
              </a:cxn>
              <a:cxn ang="0">
                <a:pos x="292" y="155"/>
              </a:cxn>
              <a:cxn ang="0">
                <a:pos x="284" y="157"/>
              </a:cxn>
              <a:cxn ang="0">
                <a:pos x="275" y="160"/>
              </a:cxn>
              <a:cxn ang="0">
                <a:pos x="263" y="162"/>
              </a:cxn>
              <a:cxn ang="0">
                <a:pos x="250" y="163"/>
              </a:cxn>
              <a:cxn ang="0">
                <a:pos x="237" y="163"/>
              </a:cxn>
              <a:cxn ang="0">
                <a:pos x="223" y="163"/>
              </a:cxn>
              <a:cxn ang="0">
                <a:pos x="208" y="161"/>
              </a:cxn>
              <a:cxn ang="0">
                <a:pos x="191" y="157"/>
              </a:cxn>
              <a:cxn ang="0">
                <a:pos x="175" y="153"/>
              </a:cxn>
              <a:cxn ang="0">
                <a:pos x="160" y="145"/>
              </a:cxn>
              <a:cxn ang="0">
                <a:pos x="145" y="135"/>
              </a:cxn>
              <a:cxn ang="0">
                <a:pos x="130" y="123"/>
              </a:cxn>
              <a:cxn ang="0">
                <a:pos x="116" y="107"/>
              </a:cxn>
              <a:cxn ang="0">
                <a:pos x="0" y="0"/>
              </a:cxn>
            </a:cxnLst>
            <a:rect l="0" t="0" r="r" b="b"/>
            <a:pathLst>
              <a:path w="304" h="170">
                <a:moveTo>
                  <a:pt x="0" y="0"/>
                </a:moveTo>
                <a:lnTo>
                  <a:pt x="116" y="119"/>
                </a:lnTo>
                <a:lnTo>
                  <a:pt x="117" y="120"/>
                </a:lnTo>
                <a:lnTo>
                  <a:pt x="118" y="123"/>
                </a:lnTo>
                <a:lnTo>
                  <a:pt x="123" y="127"/>
                </a:lnTo>
                <a:lnTo>
                  <a:pt x="128" y="132"/>
                </a:lnTo>
                <a:lnTo>
                  <a:pt x="135" y="138"/>
                </a:lnTo>
                <a:lnTo>
                  <a:pt x="143" y="145"/>
                </a:lnTo>
                <a:lnTo>
                  <a:pt x="152" y="150"/>
                </a:lnTo>
                <a:lnTo>
                  <a:pt x="162" y="156"/>
                </a:lnTo>
                <a:lnTo>
                  <a:pt x="175" y="162"/>
                </a:lnTo>
                <a:lnTo>
                  <a:pt x="189" y="167"/>
                </a:lnTo>
                <a:lnTo>
                  <a:pt x="204" y="169"/>
                </a:lnTo>
                <a:lnTo>
                  <a:pt x="221" y="170"/>
                </a:lnTo>
                <a:lnTo>
                  <a:pt x="240" y="170"/>
                </a:lnTo>
                <a:lnTo>
                  <a:pt x="260" y="167"/>
                </a:lnTo>
                <a:lnTo>
                  <a:pt x="281" y="161"/>
                </a:lnTo>
                <a:lnTo>
                  <a:pt x="304" y="152"/>
                </a:lnTo>
                <a:lnTo>
                  <a:pt x="303" y="152"/>
                </a:lnTo>
                <a:lnTo>
                  <a:pt x="299" y="154"/>
                </a:lnTo>
                <a:lnTo>
                  <a:pt x="292" y="155"/>
                </a:lnTo>
                <a:lnTo>
                  <a:pt x="284" y="157"/>
                </a:lnTo>
                <a:lnTo>
                  <a:pt x="275" y="160"/>
                </a:lnTo>
                <a:lnTo>
                  <a:pt x="263" y="162"/>
                </a:lnTo>
                <a:lnTo>
                  <a:pt x="250" y="163"/>
                </a:lnTo>
                <a:lnTo>
                  <a:pt x="237" y="163"/>
                </a:lnTo>
                <a:lnTo>
                  <a:pt x="223" y="163"/>
                </a:lnTo>
                <a:lnTo>
                  <a:pt x="208" y="161"/>
                </a:lnTo>
                <a:lnTo>
                  <a:pt x="191" y="157"/>
                </a:lnTo>
                <a:lnTo>
                  <a:pt x="175" y="153"/>
                </a:lnTo>
                <a:lnTo>
                  <a:pt x="160" y="145"/>
                </a:lnTo>
                <a:lnTo>
                  <a:pt x="145" y="135"/>
                </a:lnTo>
                <a:lnTo>
                  <a:pt x="130" y="123"/>
                </a:lnTo>
                <a:lnTo>
                  <a:pt x="116" y="107"/>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7" name="Freeform 24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
              </a:cxn>
              <a:cxn ang="0">
                <a:pos x="163" y="170"/>
              </a:cxn>
              <a:cxn ang="0">
                <a:pos x="158" y="154"/>
              </a:cxn>
              <a:cxn ang="0">
                <a:pos x="3" y="0"/>
              </a:cxn>
              <a:cxn ang="0">
                <a:pos x="0" y="2"/>
              </a:cxn>
            </a:cxnLst>
            <a:rect l="0" t="0" r="r" b="b"/>
            <a:pathLst>
              <a:path w="163" h="170">
                <a:moveTo>
                  <a:pt x="0" y="2"/>
                </a:moveTo>
                <a:lnTo>
                  <a:pt x="163" y="170"/>
                </a:lnTo>
                <a:lnTo>
                  <a:pt x="158" y="154"/>
                </a:lnTo>
                <a:lnTo>
                  <a:pt x="3" y="0"/>
                </a:lnTo>
                <a:lnTo>
                  <a:pt x="0" y="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8" name="Freeform 24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111"/>
              </a:cxn>
              <a:cxn ang="0">
                <a:pos x="89" y="77"/>
              </a:cxn>
              <a:cxn ang="0">
                <a:pos x="91" y="76"/>
              </a:cxn>
              <a:cxn ang="0">
                <a:pos x="96" y="72"/>
              </a:cxn>
              <a:cxn ang="0">
                <a:pos x="102" y="66"/>
              </a:cxn>
              <a:cxn ang="0">
                <a:pos x="108" y="57"/>
              </a:cxn>
              <a:cxn ang="0">
                <a:pos x="111" y="47"/>
              </a:cxn>
              <a:cxn ang="0">
                <a:pos x="112" y="34"/>
              </a:cxn>
              <a:cxn ang="0">
                <a:pos x="110" y="18"/>
              </a:cxn>
              <a:cxn ang="0">
                <a:pos x="101" y="0"/>
              </a:cxn>
              <a:cxn ang="0">
                <a:pos x="102" y="3"/>
              </a:cxn>
              <a:cxn ang="0">
                <a:pos x="103" y="7"/>
              </a:cxn>
              <a:cxn ang="0">
                <a:pos x="104" y="15"/>
              </a:cxn>
              <a:cxn ang="0">
                <a:pos x="104" y="25"/>
              </a:cxn>
              <a:cxn ang="0">
                <a:pos x="102" y="36"/>
              </a:cxn>
              <a:cxn ang="0">
                <a:pos x="97" y="49"/>
              </a:cxn>
              <a:cxn ang="0">
                <a:pos x="90" y="62"/>
              </a:cxn>
              <a:cxn ang="0">
                <a:pos x="77" y="74"/>
              </a:cxn>
              <a:cxn ang="0">
                <a:pos x="0" y="111"/>
              </a:cxn>
            </a:cxnLst>
            <a:rect l="0" t="0" r="r" b="b"/>
            <a:pathLst>
              <a:path w="112" h="111">
                <a:moveTo>
                  <a:pt x="0" y="111"/>
                </a:moveTo>
                <a:lnTo>
                  <a:pt x="89" y="77"/>
                </a:lnTo>
                <a:lnTo>
                  <a:pt x="91" y="76"/>
                </a:lnTo>
                <a:lnTo>
                  <a:pt x="96" y="72"/>
                </a:lnTo>
                <a:lnTo>
                  <a:pt x="102" y="66"/>
                </a:lnTo>
                <a:lnTo>
                  <a:pt x="108" y="57"/>
                </a:lnTo>
                <a:lnTo>
                  <a:pt x="111" y="47"/>
                </a:lnTo>
                <a:lnTo>
                  <a:pt x="112" y="34"/>
                </a:lnTo>
                <a:lnTo>
                  <a:pt x="110" y="18"/>
                </a:lnTo>
                <a:lnTo>
                  <a:pt x="101" y="0"/>
                </a:lnTo>
                <a:lnTo>
                  <a:pt x="102" y="3"/>
                </a:lnTo>
                <a:lnTo>
                  <a:pt x="103" y="7"/>
                </a:lnTo>
                <a:lnTo>
                  <a:pt x="104" y="15"/>
                </a:lnTo>
                <a:lnTo>
                  <a:pt x="104" y="25"/>
                </a:lnTo>
                <a:lnTo>
                  <a:pt x="102" y="36"/>
                </a:lnTo>
                <a:lnTo>
                  <a:pt x="97" y="49"/>
                </a:lnTo>
                <a:lnTo>
                  <a:pt x="90" y="62"/>
                </a:lnTo>
                <a:lnTo>
                  <a:pt x="77" y="74"/>
                </a:lnTo>
                <a:lnTo>
                  <a:pt x="0" y="11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49" name="Freeform 24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9" y="71"/>
              </a:cxn>
              <a:cxn ang="0">
                <a:pos x="15" y="69"/>
              </a:cxn>
              <a:cxn ang="0">
                <a:pos x="6" y="59"/>
              </a:cxn>
              <a:cxn ang="0">
                <a:pos x="0" y="39"/>
              </a:cxn>
              <a:cxn ang="0">
                <a:pos x="0" y="0"/>
              </a:cxn>
              <a:cxn ang="0">
                <a:pos x="2" y="10"/>
              </a:cxn>
              <a:cxn ang="0">
                <a:pos x="5" y="32"/>
              </a:cxn>
              <a:cxn ang="0">
                <a:pos x="11" y="56"/>
              </a:cxn>
              <a:cxn ang="0">
                <a:pos x="19" y="71"/>
              </a:cxn>
            </a:cxnLst>
            <a:rect l="0" t="0" r="r" b="b"/>
            <a:pathLst>
              <a:path w="19" h="71">
                <a:moveTo>
                  <a:pt x="19" y="71"/>
                </a:moveTo>
                <a:lnTo>
                  <a:pt x="15" y="69"/>
                </a:lnTo>
                <a:lnTo>
                  <a:pt x="6" y="59"/>
                </a:lnTo>
                <a:lnTo>
                  <a:pt x="0" y="39"/>
                </a:lnTo>
                <a:lnTo>
                  <a:pt x="0" y="0"/>
                </a:lnTo>
                <a:lnTo>
                  <a:pt x="2" y="10"/>
                </a:lnTo>
                <a:lnTo>
                  <a:pt x="5" y="32"/>
                </a:lnTo>
                <a:lnTo>
                  <a:pt x="11" y="56"/>
                </a:lnTo>
                <a:lnTo>
                  <a:pt x="19" y="7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0" name="Freeform 24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6"/>
              </a:cxn>
              <a:cxn ang="0">
                <a:pos x="2" y="4"/>
              </a:cxn>
              <a:cxn ang="0">
                <a:pos x="9" y="2"/>
              </a:cxn>
              <a:cxn ang="0">
                <a:pos x="18" y="0"/>
              </a:cxn>
              <a:cxn ang="0">
                <a:pos x="27" y="1"/>
              </a:cxn>
              <a:cxn ang="0">
                <a:pos x="37" y="4"/>
              </a:cxn>
              <a:cxn ang="0">
                <a:pos x="44" y="14"/>
              </a:cxn>
              <a:cxn ang="0">
                <a:pos x="46" y="30"/>
              </a:cxn>
              <a:cxn ang="0">
                <a:pos x="44" y="55"/>
              </a:cxn>
              <a:cxn ang="0">
                <a:pos x="44" y="53"/>
              </a:cxn>
              <a:cxn ang="0">
                <a:pos x="44" y="46"/>
              </a:cxn>
              <a:cxn ang="0">
                <a:pos x="42" y="37"/>
              </a:cxn>
              <a:cxn ang="0">
                <a:pos x="39" y="26"/>
              </a:cxn>
              <a:cxn ang="0">
                <a:pos x="34" y="17"/>
              </a:cxn>
              <a:cxn ang="0">
                <a:pos x="26" y="9"/>
              </a:cxn>
              <a:cxn ang="0">
                <a:pos x="15" y="4"/>
              </a:cxn>
              <a:cxn ang="0">
                <a:pos x="0" y="6"/>
              </a:cxn>
            </a:cxnLst>
            <a:rect l="0" t="0" r="r" b="b"/>
            <a:pathLst>
              <a:path w="46" h="55">
                <a:moveTo>
                  <a:pt x="0" y="6"/>
                </a:moveTo>
                <a:lnTo>
                  <a:pt x="2" y="4"/>
                </a:lnTo>
                <a:lnTo>
                  <a:pt x="9" y="2"/>
                </a:lnTo>
                <a:lnTo>
                  <a:pt x="18" y="0"/>
                </a:lnTo>
                <a:lnTo>
                  <a:pt x="27" y="1"/>
                </a:lnTo>
                <a:lnTo>
                  <a:pt x="37" y="4"/>
                </a:lnTo>
                <a:lnTo>
                  <a:pt x="44" y="14"/>
                </a:lnTo>
                <a:lnTo>
                  <a:pt x="46" y="30"/>
                </a:lnTo>
                <a:lnTo>
                  <a:pt x="44" y="55"/>
                </a:lnTo>
                <a:lnTo>
                  <a:pt x="44" y="53"/>
                </a:lnTo>
                <a:lnTo>
                  <a:pt x="44" y="46"/>
                </a:lnTo>
                <a:lnTo>
                  <a:pt x="42" y="37"/>
                </a:lnTo>
                <a:lnTo>
                  <a:pt x="39" y="26"/>
                </a:lnTo>
                <a:lnTo>
                  <a:pt x="34" y="17"/>
                </a:lnTo>
                <a:lnTo>
                  <a:pt x="26" y="9"/>
                </a:lnTo>
                <a:lnTo>
                  <a:pt x="15" y="4"/>
                </a:lnTo>
                <a:lnTo>
                  <a:pt x="0" y="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1" name="Freeform 25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4" y="4"/>
              </a:cxn>
              <a:cxn ang="0">
                <a:pos x="1" y="14"/>
              </a:cxn>
              <a:cxn ang="0">
                <a:pos x="0" y="28"/>
              </a:cxn>
              <a:cxn ang="0">
                <a:pos x="0" y="42"/>
              </a:cxn>
              <a:cxn ang="0">
                <a:pos x="4" y="55"/>
              </a:cxn>
              <a:cxn ang="0">
                <a:pos x="13" y="64"/>
              </a:cxn>
              <a:cxn ang="0">
                <a:pos x="28" y="66"/>
              </a:cxn>
              <a:cxn ang="0">
                <a:pos x="50" y="59"/>
              </a:cxn>
              <a:cxn ang="0">
                <a:pos x="48" y="59"/>
              </a:cxn>
              <a:cxn ang="0">
                <a:pos x="41" y="60"/>
              </a:cxn>
              <a:cxn ang="0">
                <a:pos x="33" y="60"/>
              </a:cxn>
              <a:cxn ang="0">
                <a:pos x="22" y="57"/>
              </a:cxn>
              <a:cxn ang="0">
                <a:pos x="14" y="51"/>
              </a:cxn>
              <a:cxn ang="0">
                <a:pos x="6" y="41"/>
              </a:cxn>
              <a:cxn ang="0">
                <a:pos x="4" y="24"/>
              </a:cxn>
              <a:cxn ang="0">
                <a:pos x="5" y="0"/>
              </a:cxn>
            </a:cxnLst>
            <a:rect l="0" t="0" r="r" b="b"/>
            <a:pathLst>
              <a:path w="50" h="66">
                <a:moveTo>
                  <a:pt x="5" y="0"/>
                </a:moveTo>
                <a:lnTo>
                  <a:pt x="4" y="4"/>
                </a:lnTo>
                <a:lnTo>
                  <a:pt x="1" y="14"/>
                </a:lnTo>
                <a:lnTo>
                  <a:pt x="0" y="28"/>
                </a:lnTo>
                <a:lnTo>
                  <a:pt x="0" y="42"/>
                </a:lnTo>
                <a:lnTo>
                  <a:pt x="4" y="55"/>
                </a:lnTo>
                <a:lnTo>
                  <a:pt x="13" y="64"/>
                </a:lnTo>
                <a:lnTo>
                  <a:pt x="28" y="66"/>
                </a:lnTo>
                <a:lnTo>
                  <a:pt x="50" y="59"/>
                </a:lnTo>
                <a:lnTo>
                  <a:pt x="48" y="59"/>
                </a:lnTo>
                <a:lnTo>
                  <a:pt x="41" y="60"/>
                </a:lnTo>
                <a:lnTo>
                  <a:pt x="33" y="60"/>
                </a:lnTo>
                <a:lnTo>
                  <a:pt x="22" y="57"/>
                </a:lnTo>
                <a:lnTo>
                  <a:pt x="14" y="51"/>
                </a:lnTo>
                <a:lnTo>
                  <a:pt x="6" y="41"/>
                </a:lnTo>
                <a:lnTo>
                  <a:pt x="4" y="24"/>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2" name="Freeform 25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4" y="0"/>
              </a:cxn>
              <a:cxn ang="0">
                <a:pos x="33" y="0"/>
              </a:cxn>
              <a:cxn ang="0">
                <a:pos x="28" y="2"/>
              </a:cxn>
              <a:cxn ang="0">
                <a:pos x="21" y="5"/>
              </a:cxn>
              <a:cxn ang="0">
                <a:pos x="14" y="12"/>
              </a:cxn>
              <a:cxn ang="0">
                <a:pos x="8" y="22"/>
              </a:cxn>
              <a:cxn ang="0">
                <a:pos x="3" y="38"/>
              </a:cxn>
              <a:cxn ang="0">
                <a:pos x="0" y="57"/>
              </a:cxn>
              <a:cxn ang="0">
                <a:pos x="0" y="85"/>
              </a:cxn>
              <a:cxn ang="0">
                <a:pos x="2" y="73"/>
              </a:cxn>
              <a:cxn ang="0">
                <a:pos x="6" y="47"/>
              </a:cxn>
              <a:cxn ang="0">
                <a:pos x="17" y="18"/>
              </a:cxn>
              <a:cxn ang="0">
                <a:pos x="34" y="0"/>
              </a:cxn>
            </a:cxnLst>
            <a:rect l="0" t="0" r="r" b="b"/>
            <a:pathLst>
              <a:path w="34" h="85">
                <a:moveTo>
                  <a:pt x="34" y="0"/>
                </a:moveTo>
                <a:lnTo>
                  <a:pt x="33" y="0"/>
                </a:lnTo>
                <a:lnTo>
                  <a:pt x="28" y="2"/>
                </a:lnTo>
                <a:lnTo>
                  <a:pt x="21" y="5"/>
                </a:lnTo>
                <a:lnTo>
                  <a:pt x="14" y="12"/>
                </a:lnTo>
                <a:lnTo>
                  <a:pt x="8" y="22"/>
                </a:lnTo>
                <a:lnTo>
                  <a:pt x="3" y="38"/>
                </a:lnTo>
                <a:lnTo>
                  <a:pt x="0" y="57"/>
                </a:lnTo>
                <a:lnTo>
                  <a:pt x="0" y="85"/>
                </a:lnTo>
                <a:lnTo>
                  <a:pt x="2" y="73"/>
                </a:lnTo>
                <a:lnTo>
                  <a:pt x="6" y="47"/>
                </a:lnTo>
                <a:lnTo>
                  <a:pt x="17" y="18"/>
                </a:lnTo>
                <a:lnTo>
                  <a:pt x="34"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3" name="Freeform 25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9" y="0"/>
              </a:cxn>
              <a:cxn ang="0">
                <a:pos x="31" y="4"/>
              </a:cxn>
              <a:cxn ang="0">
                <a:pos x="33" y="12"/>
              </a:cxn>
              <a:cxn ang="0">
                <a:pos x="35" y="25"/>
              </a:cxn>
              <a:cxn ang="0">
                <a:pos x="36" y="38"/>
              </a:cxn>
              <a:cxn ang="0">
                <a:pos x="34" y="53"/>
              </a:cxn>
              <a:cxn ang="0">
                <a:pos x="28" y="66"/>
              </a:cxn>
              <a:cxn ang="0">
                <a:pos x="18" y="77"/>
              </a:cxn>
              <a:cxn ang="0">
                <a:pos x="0" y="81"/>
              </a:cxn>
              <a:cxn ang="0">
                <a:pos x="2" y="80"/>
              </a:cxn>
              <a:cxn ang="0">
                <a:pos x="6" y="78"/>
              </a:cxn>
              <a:cxn ang="0">
                <a:pos x="12" y="72"/>
              </a:cxn>
              <a:cxn ang="0">
                <a:pos x="18" y="65"/>
              </a:cxn>
              <a:cxn ang="0">
                <a:pos x="24" y="53"/>
              </a:cxn>
              <a:cxn ang="0">
                <a:pos x="28" y="40"/>
              </a:cxn>
              <a:cxn ang="0">
                <a:pos x="31" y="22"/>
              </a:cxn>
              <a:cxn ang="0">
                <a:pos x="29" y="0"/>
              </a:cxn>
            </a:cxnLst>
            <a:rect l="0" t="0" r="r" b="b"/>
            <a:pathLst>
              <a:path w="36" h="81">
                <a:moveTo>
                  <a:pt x="29" y="0"/>
                </a:moveTo>
                <a:lnTo>
                  <a:pt x="31" y="4"/>
                </a:lnTo>
                <a:lnTo>
                  <a:pt x="33" y="12"/>
                </a:lnTo>
                <a:lnTo>
                  <a:pt x="35" y="25"/>
                </a:lnTo>
                <a:lnTo>
                  <a:pt x="36" y="38"/>
                </a:lnTo>
                <a:lnTo>
                  <a:pt x="34" y="53"/>
                </a:lnTo>
                <a:lnTo>
                  <a:pt x="28" y="66"/>
                </a:lnTo>
                <a:lnTo>
                  <a:pt x="18" y="77"/>
                </a:lnTo>
                <a:lnTo>
                  <a:pt x="0" y="81"/>
                </a:lnTo>
                <a:lnTo>
                  <a:pt x="2" y="80"/>
                </a:lnTo>
                <a:lnTo>
                  <a:pt x="6" y="78"/>
                </a:lnTo>
                <a:lnTo>
                  <a:pt x="12" y="72"/>
                </a:lnTo>
                <a:lnTo>
                  <a:pt x="18" y="65"/>
                </a:lnTo>
                <a:lnTo>
                  <a:pt x="24" y="53"/>
                </a:lnTo>
                <a:lnTo>
                  <a:pt x="28" y="40"/>
                </a:lnTo>
                <a:lnTo>
                  <a:pt x="31" y="22"/>
                </a:lnTo>
                <a:lnTo>
                  <a:pt x="29"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4" name="Freeform 25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0"/>
              </a:cxn>
              <a:cxn ang="0">
                <a:pos x="0" y="0"/>
              </a:cxn>
            </a:cxnLst>
            <a:rect l="0" t="0" r="r" b="b"/>
            <a:pathLst>
              <a:path>
                <a:moveTo>
                  <a:pt x="0" y="0"/>
                </a:moveTo>
                <a:lnTo>
                  <a:pt x="0" y="0"/>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5" name="Freeform 25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214"/>
              </a:cxn>
              <a:cxn ang="0">
                <a:pos x="251" y="50"/>
              </a:cxn>
              <a:cxn ang="0">
                <a:pos x="256" y="48"/>
              </a:cxn>
              <a:cxn ang="0">
                <a:pos x="266" y="42"/>
              </a:cxn>
              <a:cxn ang="0">
                <a:pos x="284" y="34"/>
              </a:cxn>
              <a:cxn ang="0">
                <a:pos x="303" y="25"/>
              </a:cxn>
              <a:cxn ang="0">
                <a:pos x="325" y="15"/>
              </a:cxn>
              <a:cxn ang="0">
                <a:pos x="348" y="6"/>
              </a:cxn>
              <a:cxn ang="0">
                <a:pos x="369" y="2"/>
              </a:cxn>
              <a:cxn ang="0">
                <a:pos x="388" y="0"/>
              </a:cxn>
              <a:cxn ang="0">
                <a:pos x="386" y="1"/>
              </a:cxn>
              <a:cxn ang="0">
                <a:pos x="377" y="3"/>
              </a:cxn>
              <a:cxn ang="0">
                <a:pos x="366" y="6"/>
              </a:cxn>
              <a:cxn ang="0">
                <a:pos x="351" y="12"/>
              </a:cxn>
              <a:cxn ang="0">
                <a:pos x="331" y="20"/>
              </a:cxn>
              <a:cxn ang="0">
                <a:pos x="309" y="31"/>
              </a:cxn>
              <a:cxn ang="0">
                <a:pos x="285" y="42"/>
              </a:cxn>
              <a:cxn ang="0">
                <a:pos x="257" y="56"/>
              </a:cxn>
              <a:cxn ang="0">
                <a:pos x="0" y="214"/>
              </a:cxn>
            </a:cxnLst>
            <a:rect l="0" t="0" r="r" b="b"/>
            <a:pathLst>
              <a:path w="388" h="214">
                <a:moveTo>
                  <a:pt x="0" y="214"/>
                </a:moveTo>
                <a:lnTo>
                  <a:pt x="251" y="50"/>
                </a:lnTo>
                <a:lnTo>
                  <a:pt x="256" y="48"/>
                </a:lnTo>
                <a:lnTo>
                  <a:pt x="266" y="42"/>
                </a:lnTo>
                <a:lnTo>
                  <a:pt x="284" y="34"/>
                </a:lnTo>
                <a:lnTo>
                  <a:pt x="303" y="25"/>
                </a:lnTo>
                <a:lnTo>
                  <a:pt x="325" y="15"/>
                </a:lnTo>
                <a:lnTo>
                  <a:pt x="348" y="6"/>
                </a:lnTo>
                <a:lnTo>
                  <a:pt x="369" y="2"/>
                </a:lnTo>
                <a:lnTo>
                  <a:pt x="388" y="0"/>
                </a:lnTo>
                <a:lnTo>
                  <a:pt x="386" y="1"/>
                </a:lnTo>
                <a:lnTo>
                  <a:pt x="377" y="3"/>
                </a:lnTo>
                <a:lnTo>
                  <a:pt x="366" y="6"/>
                </a:lnTo>
                <a:lnTo>
                  <a:pt x="351" y="12"/>
                </a:lnTo>
                <a:lnTo>
                  <a:pt x="331" y="20"/>
                </a:lnTo>
                <a:lnTo>
                  <a:pt x="309" y="31"/>
                </a:lnTo>
                <a:lnTo>
                  <a:pt x="285" y="42"/>
                </a:lnTo>
                <a:lnTo>
                  <a:pt x="257" y="56"/>
                </a:lnTo>
                <a:lnTo>
                  <a:pt x="0" y="21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6" name="Freeform 25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26" y="0"/>
              </a:cxn>
              <a:cxn ang="0">
                <a:pos x="225" y="0"/>
              </a:cxn>
              <a:cxn ang="0">
                <a:pos x="219" y="1"/>
              </a:cxn>
              <a:cxn ang="0">
                <a:pos x="212" y="4"/>
              </a:cxn>
              <a:cxn ang="0">
                <a:pos x="202" y="8"/>
              </a:cxn>
              <a:cxn ang="0">
                <a:pos x="189" y="13"/>
              </a:cxn>
              <a:cxn ang="0">
                <a:pos x="174" y="20"/>
              </a:cxn>
              <a:cxn ang="0">
                <a:pos x="159" y="28"/>
              </a:cxn>
              <a:cxn ang="0">
                <a:pos x="141" y="39"/>
              </a:cxn>
              <a:cxn ang="0">
                <a:pos x="123" y="52"/>
              </a:cxn>
              <a:cxn ang="0">
                <a:pos x="104" y="67"/>
              </a:cxn>
              <a:cxn ang="0">
                <a:pos x="86" y="85"/>
              </a:cxn>
              <a:cxn ang="0">
                <a:pos x="67" y="106"/>
              </a:cxn>
              <a:cxn ang="0">
                <a:pos x="49" y="130"/>
              </a:cxn>
              <a:cxn ang="0">
                <a:pos x="31" y="157"/>
              </a:cxn>
              <a:cxn ang="0">
                <a:pos x="15" y="187"/>
              </a:cxn>
              <a:cxn ang="0">
                <a:pos x="0" y="220"/>
              </a:cxn>
              <a:cxn ang="0">
                <a:pos x="1" y="218"/>
              </a:cxn>
              <a:cxn ang="0">
                <a:pos x="4" y="213"/>
              </a:cxn>
              <a:cxn ang="0">
                <a:pos x="9" y="204"/>
              </a:cxn>
              <a:cxn ang="0">
                <a:pos x="15" y="193"/>
              </a:cxn>
              <a:cxn ang="0">
                <a:pos x="24" y="180"/>
              </a:cxn>
              <a:cxn ang="0">
                <a:pos x="35" y="164"/>
              </a:cxn>
              <a:cxn ang="0">
                <a:pos x="46" y="147"/>
              </a:cxn>
              <a:cxn ang="0">
                <a:pos x="60" y="129"/>
              </a:cxn>
              <a:cxn ang="0">
                <a:pos x="75" y="110"/>
              </a:cxn>
              <a:cxn ang="0">
                <a:pos x="93" y="92"/>
              </a:cxn>
              <a:cxn ang="0">
                <a:pos x="111" y="73"/>
              </a:cxn>
              <a:cxn ang="0">
                <a:pos x="131" y="56"/>
              </a:cxn>
              <a:cxn ang="0">
                <a:pos x="153" y="40"/>
              </a:cxn>
              <a:cxn ang="0">
                <a:pos x="176" y="25"/>
              </a:cxn>
              <a:cxn ang="0">
                <a:pos x="201" y="11"/>
              </a:cxn>
              <a:cxn ang="0">
                <a:pos x="226" y="0"/>
              </a:cxn>
            </a:cxnLst>
            <a:rect l="0" t="0" r="r" b="b"/>
            <a:pathLst>
              <a:path w="226" h="220">
                <a:moveTo>
                  <a:pt x="226" y="0"/>
                </a:moveTo>
                <a:lnTo>
                  <a:pt x="225" y="0"/>
                </a:lnTo>
                <a:lnTo>
                  <a:pt x="219" y="1"/>
                </a:lnTo>
                <a:lnTo>
                  <a:pt x="212" y="4"/>
                </a:lnTo>
                <a:lnTo>
                  <a:pt x="202" y="8"/>
                </a:lnTo>
                <a:lnTo>
                  <a:pt x="189" y="13"/>
                </a:lnTo>
                <a:lnTo>
                  <a:pt x="174" y="20"/>
                </a:lnTo>
                <a:lnTo>
                  <a:pt x="159" y="28"/>
                </a:lnTo>
                <a:lnTo>
                  <a:pt x="141" y="39"/>
                </a:lnTo>
                <a:lnTo>
                  <a:pt x="123" y="52"/>
                </a:lnTo>
                <a:lnTo>
                  <a:pt x="104" y="67"/>
                </a:lnTo>
                <a:lnTo>
                  <a:pt x="86" y="85"/>
                </a:lnTo>
                <a:lnTo>
                  <a:pt x="67" y="106"/>
                </a:lnTo>
                <a:lnTo>
                  <a:pt x="49" y="130"/>
                </a:lnTo>
                <a:lnTo>
                  <a:pt x="31" y="157"/>
                </a:lnTo>
                <a:lnTo>
                  <a:pt x="15" y="187"/>
                </a:lnTo>
                <a:lnTo>
                  <a:pt x="0" y="220"/>
                </a:lnTo>
                <a:lnTo>
                  <a:pt x="1" y="218"/>
                </a:lnTo>
                <a:lnTo>
                  <a:pt x="4" y="213"/>
                </a:lnTo>
                <a:lnTo>
                  <a:pt x="9" y="204"/>
                </a:lnTo>
                <a:lnTo>
                  <a:pt x="15" y="193"/>
                </a:lnTo>
                <a:lnTo>
                  <a:pt x="24" y="180"/>
                </a:lnTo>
                <a:lnTo>
                  <a:pt x="35" y="164"/>
                </a:lnTo>
                <a:lnTo>
                  <a:pt x="46" y="147"/>
                </a:lnTo>
                <a:lnTo>
                  <a:pt x="60" y="129"/>
                </a:lnTo>
                <a:lnTo>
                  <a:pt x="75" y="110"/>
                </a:lnTo>
                <a:lnTo>
                  <a:pt x="93" y="92"/>
                </a:lnTo>
                <a:lnTo>
                  <a:pt x="111" y="73"/>
                </a:lnTo>
                <a:lnTo>
                  <a:pt x="131" y="56"/>
                </a:lnTo>
                <a:lnTo>
                  <a:pt x="153" y="40"/>
                </a:lnTo>
                <a:lnTo>
                  <a:pt x="176" y="25"/>
                </a:lnTo>
                <a:lnTo>
                  <a:pt x="201" y="11"/>
                </a:lnTo>
                <a:lnTo>
                  <a:pt x="22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7" name="Freeform 25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223"/>
              </a:cxn>
              <a:cxn ang="0">
                <a:pos x="0" y="224"/>
              </a:cxn>
              <a:cxn ang="0">
                <a:pos x="1" y="228"/>
              </a:cxn>
              <a:cxn ang="0">
                <a:pos x="2" y="235"/>
              </a:cxn>
              <a:cxn ang="0">
                <a:pos x="7" y="242"/>
              </a:cxn>
              <a:cxn ang="0">
                <a:pos x="15" y="249"/>
              </a:cxn>
              <a:cxn ang="0">
                <a:pos x="28" y="256"/>
              </a:cxn>
              <a:cxn ang="0">
                <a:pos x="45" y="261"/>
              </a:cxn>
              <a:cxn ang="0">
                <a:pos x="69" y="263"/>
              </a:cxn>
              <a:cxn ang="0">
                <a:pos x="72" y="263"/>
              </a:cxn>
              <a:cxn ang="0">
                <a:pos x="76" y="261"/>
              </a:cxn>
              <a:cxn ang="0">
                <a:pos x="84" y="259"/>
              </a:cxn>
              <a:cxn ang="0">
                <a:pos x="94" y="254"/>
              </a:cxn>
              <a:cxn ang="0">
                <a:pos x="103" y="248"/>
              </a:cxn>
              <a:cxn ang="0">
                <a:pos x="112" y="240"/>
              </a:cxn>
              <a:cxn ang="0">
                <a:pos x="120" y="230"/>
              </a:cxn>
              <a:cxn ang="0">
                <a:pos x="125" y="218"/>
              </a:cxn>
              <a:cxn ang="0">
                <a:pos x="125" y="7"/>
              </a:cxn>
              <a:cxn ang="0">
                <a:pos x="121" y="10"/>
              </a:cxn>
              <a:cxn ang="0">
                <a:pos x="113" y="16"/>
              </a:cxn>
              <a:cxn ang="0">
                <a:pos x="99" y="23"/>
              </a:cxn>
              <a:cxn ang="0">
                <a:pos x="83" y="30"/>
              </a:cxn>
              <a:cxn ang="0">
                <a:pos x="63" y="34"/>
              </a:cxn>
              <a:cxn ang="0">
                <a:pos x="43" y="32"/>
              </a:cxn>
              <a:cxn ang="0">
                <a:pos x="21" y="21"/>
              </a:cxn>
              <a:cxn ang="0">
                <a:pos x="0" y="0"/>
              </a:cxn>
            </a:cxnLst>
            <a:rect l="0" t="0" r="r" b="b"/>
            <a:pathLst>
              <a:path w="125" h="263">
                <a:moveTo>
                  <a:pt x="0" y="0"/>
                </a:moveTo>
                <a:lnTo>
                  <a:pt x="0" y="223"/>
                </a:lnTo>
                <a:lnTo>
                  <a:pt x="0" y="224"/>
                </a:lnTo>
                <a:lnTo>
                  <a:pt x="1" y="228"/>
                </a:lnTo>
                <a:lnTo>
                  <a:pt x="2" y="235"/>
                </a:lnTo>
                <a:lnTo>
                  <a:pt x="7" y="242"/>
                </a:lnTo>
                <a:lnTo>
                  <a:pt x="15" y="249"/>
                </a:lnTo>
                <a:lnTo>
                  <a:pt x="28" y="256"/>
                </a:lnTo>
                <a:lnTo>
                  <a:pt x="45" y="261"/>
                </a:lnTo>
                <a:lnTo>
                  <a:pt x="69" y="263"/>
                </a:lnTo>
                <a:lnTo>
                  <a:pt x="72" y="263"/>
                </a:lnTo>
                <a:lnTo>
                  <a:pt x="76" y="261"/>
                </a:lnTo>
                <a:lnTo>
                  <a:pt x="84" y="259"/>
                </a:lnTo>
                <a:lnTo>
                  <a:pt x="94" y="254"/>
                </a:lnTo>
                <a:lnTo>
                  <a:pt x="103" y="248"/>
                </a:lnTo>
                <a:lnTo>
                  <a:pt x="112" y="240"/>
                </a:lnTo>
                <a:lnTo>
                  <a:pt x="120" y="230"/>
                </a:lnTo>
                <a:lnTo>
                  <a:pt x="125" y="218"/>
                </a:lnTo>
                <a:lnTo>
                  <a:pt x="125" y="7"/>
                </a:lnTo>
                <a:lnTo>
                  <a:pt x="121" y="10"/>
                </a:lnTo>
                <a:lnTo>
                  <a:pt x="113" y="16"/>
                </a:lnTo>
                <a:lnTo>
                  <a:pt x="99" y="23"/>
                </a:lnTo>
                <a:lnTo>
                  <a:pt x="83" y="30"/>
                </a:lnTo>
                <a:lnTo>
                  <a:pt x="63" y="34"/>
                </a:lnTo>
                <a:lnTo>
                  <a:pt x="43" y="32"/>
                </a:lnTo>
                <a:lnTo>
                  <a:pt x="21" y="21"/>
                </a:lnTo>
                <a:lnTo>
                  <a:pt x="0" y="0"/>
                </a:lnTo>
                <a:close/>
              </a:path>
            </a:pathLst>
          </a:custGeom>
          <a:solidFill xmlns:a="http://schemas.openxmlformats.org/drawingml/2006/main">
            <a:srgbClr val="FF9E3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8" name="Freeform 25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69" y="0"/>
              </a:cxn>
              <a:cxn ang="0">
                <a:pos x="82" y="3"/>
              </a:cxn>
              <a:cxn ang="0">
                <a:pos x="94" y="7"/>
              </a:cxn>
              <a:cxn ang="0">
                <a:pos x="103" y="12"/>
              </a:cxn>
              <a:cxn ang="0">
                <a:pos x="112" y="19"/>
              </a:cxn>
              <a:cxn ang="0">
                <a:pos x="119" y="28"/>
              </a:cxn>
              <a:cxn ang="0">
                <a:pos x="124" y="36"/>
              </a:cxn>
              <a:cxn ang="0">
                <a:pos x="126" y="44"/>
              </a:cxn>
              <a:cxn ang="0">
                <a:pos x="126" y="53"/>
              </a:cxn>
              <a:cxn ang="0">
                <a:pos x="124" y="62"/>
              </a:cxn>
              <a:cxn ang="0">
                <a:pos x="119" y="69"/>
              </a:cxn>
              <a:cxn ang="0">
                <a:pos x="112" y="76"/>
              </a:cxn>
              <a:cxn ang="0">
                <a:pos x="104" y="82"/>
              </a:cxn>
              <a:cxn ang="0">
                <a:pos x="94" y="85"/>
              </a:cxn>
              <a:cxn ang="0">
                <a:pos x="82" y="88"/>
              </a:cxn>
              <a:cxn ang="0">
                <a:pos x="69" y="89"/>
              </a:cxn>
              <a:cxn ang="0">
                <a:pos x="56" y="88"/>
              </a:cxn>
              <a:cxn ang="0">
                <a:pos x="44" y="85"/>
              </a:cxn>
              <a:cxn ang="0">
                <a:pos x="32" y="82"/>
              </a:cxn>
              <a:cxn ang="0">
                <a:pos x="23" y="76"/>
              </a:cxn>
              <a:cxn ang="0">
                <a:pos x="15" y="70"/>
              </a:cxn>
              <a:cxn ang="0">
                <a:pos x="8" y="62"/>
              </a:cxn>
              <a:cxn ang="0">
                <a:pos x="3" y="54"/>
              </a:cxn>
              <a:cxn ang="0">
                <a:pos x="0" y="45"/>
              </a:cxn>
              <a:cxn ang="0">
                <a:pos x="0" y="36"/>
              </a:cxn>
              <a:cxn ang="0">
                <a:pos x="2" y="28"/>
              </a:cxn>
              <a:cxn ang="0">
                <a:pos x="7" y="19"/>
              </a:cxn>
              <a:cxn ang="0">
                <a:pos x="14" y="12"/>
              </a:cxn>
              <a:cxn ang="0">
                <a:pos x="23" y="7"/>
              </a:cxn>
              <a:cxn ang="0">
                <a:pos x="32" y="3"/>
              </a:cxn>
              <a:cxn ang="0">
                <a:pos x="44" y="1"/>
              </a:cxn>
              <a:cxn ang="0">
                <a:pos x="56" y="0"/>
              </a:cxn>
              <a:cxn ang="0">
                <a:pos x="69" y="0"/>
              </a:cxn>
            </a:cxnLst>
            <a:rect l="0" t="0" r="r" b="b"/>
            <a:pathLst>
              <a:path w="126" h="89">
                <a:moveTo>
                  <a:pt x="69" y="0"/>
                </a:moveTo>
                <a:lnTo>
                  <a:pt x="82" y="3"/>
                </a:lnTo>
                <a:lnTo>
                  <a:pt x="94" y="7"/>
                </a:lnTo>
                <a:lnTo>
                  <a:pt x="103" y="12"/>
                </a:lnTo>
                <a:lnTo>
                  <a:pt x="112" y="19"/>
                </a:lnTo>
                <a:lnTo>
                  <a:pt x="119" y="28"/>
                </a:lnTo>
                <a:lnTo>
                  <a:pt x="124" y="36"/>
                </a:lnTo>
                <a:lnTo>
                  <a:pt x="126" y="44"/>
                </a:lnTo>
                <a:lnTo>
                  <a:pt x="126" y="53"/>
                </a:lnTo>
                <a:lnTo>
                  <a:pt x="124" y="62"/>
                </a:lnTo>
                <a:lnTo>
                  <a:pt x="119" y="69"/>
                </a:lnTo>
                <a:lnTo>
                  <a:pt x="112" y="76"/>
                </a:lnTo>
                <a:lnTo>
                  <a:pt x="104" y="82"/>
                </a:lnTo>
                <a:lnTo>
                  <a:pt x="94" y="85"/>
                </a:lnTo>
                <a:lnTo>
                  <a:pt x="82" y="88"/>
                </a:lnTo>
                <a:lnTo>
                  <a:pt x="69" y="89"/>
                </a:lnTo>
                <a:lnTo>
                  <a:pt x="56" y="88"/>
                </a:lnTo>
                <a:lnTo>
                  <a:pt x="44" y="85"/>
                </a:lnTo>
                <a:lnTo>
                  <a:pt x="32" y="82"/>
                </a:lnTo>
                <a:lnTo>
                  <a:pt x="23" y="76"/>
                </a:lnTo>
                <a:lnTo>
                  <a:pt x="15" y="70"/>
                </a:lnTo>
                <a:lnTo>
                  <a:pt x="8" y="62"/>
                </a:lnTo>
                <a:lnTo>
                  <a:pt x="3" y="54"/>
                </a:lnTo>
                <a:lnTo>
                  <a:pt x="0" y="45"/>
                </a:lnTo>
                <a:lnTo>
                  <a:pt x="0" y="36"/>
                </a:lnTo>
                <a:lnTo>
                  <a:pt x="2" y="28"/>
                </a:lnTo>
                <a:lnTo>
                  <a:pt x="7" y="19"/>
                </a:lnTo>
                <a:lnTo>
                  <a:pt x="14" y="12"/>
                </a:lnTo>
                <a:lnTo>
                  <a:pt x="23" y="7"/>
                </a:lnTo>
                <a:lnTo>
                  <a:pt x="32" y="3"/>
                </a:lnTo>
                <a:lnTo>
                  <a:pt x="44" y="1"/>
                </a:lnTo>
                <a:lnTo>
                  <a:pt x="56" y="0"/>
                </a:lnTo>
                <a:lnTo>
                  <a:pt x="69" y="0"/>
                </a:lnTo>
                <a:close/>
              </a:path>
            </a:pathLst>
          </a:custGeom>
          <a:solidFill xmlns:a="http://schemas.openxmlformats.org/drawingml/2006/main">
            <a:srgbClr val="FFFFF2"/>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59" name="Freeform 25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0"/>
              </a:cxn>
              <a:cxn ang="0">
                <a:pos x="7" y="13"/>
              </a:cxn>
              <a:cxn ang="0">
                <a:pos x="15" y="7"/>
              </a:cxn>
              <a:cxn ang="0">
                <a:pos x="26" y="2"/>
              </a:cxn>
              <a:cxn ang="0">
                <a:pos x="43" y="0"/>
              </a:cxn>
              <a:cxn ang="0">
                <a:pos x="66" y="1"/>
              </a:cxn>
              <a:cxn ang="0">
                <a:pos x="63" y="1"/>
              </a:cxn>
              <a:cxn ang="0">
                <a:pos x="56" y="1"/>
              </a:cxn>
              <a:cxn ang="0">
                <a:pos x="46" y="2"/>
              </a:cxn>
              <a:cxn ang="0">
                <a:pos x="34" y="3"/>
              </a:cxn>
              <a:cxn ang="0">
                <a:pos x="22" y="8"/>
              </a:cxn>
              <a:cxn ang="0">
                <a:pos x="11" y="13"/>
              </a:cxn>
              <a:cxn ang="0">
                <a:pos x="3" y="23"/>
              </a:cxn>
              <a:cxn ang="0">
                <a:pos x="0" y="34"/>
              </a:cxn>
            </a:cxnLst>
            <a:rect l="0" t="0" r="r" b="b"/>
            <a:pathLst>
              <a:path w="66" h="34">
                <a:moveTo>
                  <a:pt x="0" y="34"/>
                </a:moveTo>
                <a:lnTo>
                  <a:pt x="0" y="32"/>
                </a:lnTo>
                <a:lnTo>
                  <a:pt x="0" y="27"/>
                </a:lnTo>
                <a:lnTo>
                  <a:pt x="2" y="20"/>
                </a:lnTo>
                <a:lnTo>
                  <a:pt x="7" y="13"/>
                </a:lnTo>
                <a:lnTo>
                  <a:pt x="15" y="7"/>
                </a:lnTo>
                <a:lnTo>
                  <a:pt x="26" y="2"/>
                </a:lnTo>
                <a:lnTo>
                  <a:pt x="43" y="0"/>
                </a:lnTo>
                <a:lnTo>
                  <a:pt x="66" y="1"/>
                </a:lnTo>
                <a:lnTo>
                  <a:pt x="63" y="1"/>
                </a:lnTo>
                <a:lnTo>
                  <a:pt x="56" y="1"/>
                </a:lnTo>
                <a:lnTo>
                  <a:pt x="46" y="2"/>
                </a:lnTo>
                <a:lnTo>
                  <a:pt x="34" y="3"/>
                </a:lnTo>
                <a:lnTo>
                  <a:pt x="22" y="8"/>
                </a:lnTo>
                <a:lnTo>
                  <a:pt x="11" y="13"/>
                </a:lnTo>
                <a:lnTo>
                  <a:pt x="3" y="23"/>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0" name="Freeform 25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7"/>
              </a:cxn>
              <a:cxn ang="0">
                <a:pos x="57" y="43"/>
              </a:cxn>
              <a:cxn ang="0">
                <a:pos x="57" y="36"/>
              </a:cxn>
              <a:cxn ang="0">
                <a:pos x="55" y="26"/>
              </a:cxn>
              <a:cxn ang="0">
                <a:pos x="49" y="18"/>
              </a:cxn>
              <a:cxn ang="0">
                <a:pos x="38" y="10"/>
              </a:cxn>
              <a:cxn ang="0">
                <a:pos x="22" y="3"/>
              </a:cxn>
              <a:cxn ang="0">
                <a:pos x="0" y="0"/>
              </a:cxn>
              <a:cxn ang="0">
                <a:pos x="3" y="0"/>
              </a:cxn>
              <a:cxn ang="0">
                <a:pos x="9" y="2"/>
              </a:cxn>
              <a:cxn ang="0">
                <a:pos x="20" y="6"/>
              </a:cxn>
              <a:cxn ang="0">
                <a:pos x="30" y="10"/>
              </a:cxn>
              <a:cxn ang="0">
                <a:pos x="41" y="17"/>
              </a:cxn>
              <a:cxn ang="0">
                <a:pos x="50" y="25"/>
              </a:cxn>
              <a:cxn ang="0">
                <a:pos x="55" y="37"/>
              </a:cxn>
              <a:cxn ang="0">
                <a:pos x="56" y="50"/>
              </a:cxn>
            </a:cxnLst>
            <a:rect l="0" t="0" r="r" b="b"/>
            <a:pathLst>
              <a:path w="57" h="50">
                <a:moveTo>
                  <a:pt x="56" y="50"/>
                </a:moveTo>
                <a:lnTo>
                  <a:pt x="56" y="47"/>
                </a:lnTo>
                <a:lnTo>
                  <a:pt x="57" y="43"/>
                </a:lnTo>
                <a:lnTo>
                  <a:pt x="57" y="36"/>
                </a:lnTo>
                <a:lnTo>
                  <a:pt x="55" y="26"/>
                </a:lnTo>
                <a:lnTo>
                  <a:pt x="49" y="18"/>
                </a:lnTo>
                <a:lnTo>
                  <a:pt x="38" y="10"/>
                </a:lnTo>
                <a:lnTo>
                  <a:pt x="22" y="3"/>
                </a:lnTo>
                <a:lnTo>
                  <a:pt x="0" y="0"/>
                </a:lnTo>
                <a:lnTo>
                  <a:pt x="3" y="0"/>
                </a:lnTo>
                <a:lnTo>
                  <a:pt x="9" y="2"/>
                </a:lnTo>
                <a:lnTo>
                  <a:pt x="20" y="6"/>
                </a:lnTo>
                <a:lnTo>
                  <a:pt x="30" y="10"/>
                </a:lnTo>
                <a:lnTo>
                  <a:pt x="41" y="17"/>
                </a:lnTo>
                <a:lnTo>
                  <a:pt x="50" y="25"/>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1" name="Freeform 26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3"/>
              </a:cxn>
              <a:cxn ang="0">
                <a:pos x="1" y="7"/>
              </a:cxn>
              <a:cxn ang="0">
                <a:pos x="3" y="14"/>
              </a:cxn>
              <a:cxn ang="0">
                <a:pos x="8" y="21"/>
              </a:cxn>
              <a:cxn ang="0">
                <a:pos x="16" y="28"/>
              </a:cxn>
              <a:cxn ang="0">
                <a:pos x="28" y="34"/>
              </a:cxn>
              <a:cxn ang="0">
                <a:pos x="44" y="36"/>
              </a:cxn>
              <a:cxn ang="0">
                <a:pos x="66" y="35"/>
              </a:cxn>
              <a:cxn ang="0">
                <a:pos x="63" y="35"/>
              </a:cxn>
              <a:cxn ang="0">
                <a:pos x="56" y="35"/>
              </a:cxn>
              <a:cxn ang="0">
                <a:pos x="46" y="33"/>
              </a:cxn>
              <a:cxn ang="0">
                <a:pos x="34" y="30"/>
              </a:cxn>
              <a:cxn ang="0">
                <a:pos x="23" y="27"/>
              </a:cxn>
              <a:cxn ang="0">
                <a:pos x="12" y="20"/>
              </a:cxn>
              <a:cxn ang="0">
                <a:pos x="4" y="12"/>
              </a:cxn>
              <a:cxn ang="0">
                <a:pos x="0" y="0"/>
              </a:cxn>
            </a:cxnLst>
            <a:rect l="0" t="0" r="r" b="b"/>
            <a:pathLst>
              <a:path w="66" h="36">
                <a:moveTo>
                  <a:pt x="0" y="0"/>
                </a:moveTo>
                <a:lnTo>
                  <a:pt x="0" y="3"/>
                </a:lnTo>
                <a:lnTo>
                  <a:pt x="1" y="7"/>
                </a:lnTo>
                <a:lnTo>
                  <a:pt x="3" y="14"/>
                </a:lnTo>
                <a:lnTo>
                  <a:pt x="8" y="21"/>
                </a:lnTo>
                <a:lnTo>
                  <a:pt x="16" y="28"/>
                </a:lnTo>
                <a:lnTo>
                  <a:pt x="28" y="34"/>
                </a:lnTo>
                <a:lnTo>
                  <a:pt x="44" y="36"/>
                </a:lnTo>
                <a:lnTo>
                  <a:pt x="66" y="35"/>
                </a:lnTo>
                <a:lnTo>
                  <a:pt x="63" y="35"/>
                </a:lnTo>
                <a:lnTo>
                  <a:pt x="56" y="35"/>
                </a:lnTo>
                <a:lnTo>
                  <a:pt x="46" y="33"/>
                </a:lnTo>
                <a:lnTo>
                  <a:pt x="34" y="30"/>
                </a:lnTo>
                <a:lnTo>
                  <a:pt x="23" y="27"/>
                </a:lnTo>
                <a:lnTo>
                  <a:pt x="12" y="20"/>
                </a:lnTo>
                <a:lnTo>
                  <a:pt x="4" y="1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2" name="Freeform 26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0"/>
              </a:cxn>
              <a:cxn ang="0">
                <a:pos x="56" y="3"/>
              </a:cxn>
              <a:cxn ang="0">
                <a:pos x="56" y="7"/>
              </a:cxn>
              <a:cxn ang="0">
                <a:pos x="56" y="14"/>
              </a:cxn>
              <a:cxn ang="0">
                <a:pos x="52" y="22"/>
              </a:cxn>
              <a:cxn ang="0">
                <a:pos x="46" y="31"/>
              </a:cxn>
              <a:cxn ang="0">
                <a:pos x="36" y="40"/>
              </a:cxn>
              <a:cxn ang="0">
                <a:pos x="21" y="47"/>
              </a:cxn>
              <a:cxn ang="0">
                <a:pos x="0" y="51"/>
              </a:cxn>
              <a:cxn ang="0">
                <a:pos x="2" y="50"/>
              </a:cxn>
              <a:cxn ang="0">
                <a:pos x="9" y="49"/>
              </a:cxn>
              <a:cxn ang="0">
                <a:pos x="20" y="45"/>
              </a:cxn>
              <a:cxn ang="0">
                <a:pos x="30" y="40"/>
              </a:cxn>
              <a:cxn ang="0">
                <a:pos x="40" y="33"/>
              </a:cxn>
              <a:cxn ang="0">
                <a:pos x="50" y="23"/>
              </a:cxn>
              <a:cxn ang="0">
                <a:pos x="56" y="13"/>
              </a:cxn>
              <a:cxn ang="0">
                <a:pos x="56" y="0"/>
              </a:cxn>
            </a:cxnLst>
            <a:rect l="0" t="0" r="r" b="b"/>
            <a:pathLst>
              <a:path w="56" h="51">
                <a:moveTo>
                  <a:pt x="56" y="0"/>
                </a:moveTo>
                <a:lnTo>
                  <a:pt x="56" y="3"/>
                </a:lnTo>
                <a:lnTo>
                  <a:pt x="56" y="7"/>
                </a:lnTo>
                <a:lnTo>
                  <a:pt x="56" y="14"/>
                </a:lnTo>
                <a:lnTo>
                  <a:pt x="52" y="22"/>
                </a:lnTo>
                <a:lnTo>
                  <a:pt x="46" y="31"/>
                </a:lnTo>
                <a:lnTo>
                  <a:pt x="36" y="40"/>
                </a:lnTo>
                <a:lnTo>
                  <a:pt x="21" y="47"/>
                </a:lnTo>
                <a:lnTo>
                  <a:pt x="0" y="51"/>
                </a:lnTo>
                <a:lnTo>
                  <a:pt x="2" y="50"/>
                </a:lnTo>
                <a:lnTo>
                  <a:pt x="9" y="49"/>
                </a:lnTo>
                <a:lnTo>
                  <a:pt x="20" y="45"/>
                </a:lnTo>
                <a:lnTo>
                  <a:pt x="30" y="40"/>
                </a:lnTo>
                <a:lnTo>
                  <a:pt x="40" y="33"/>
                </a:lnTo>
                <a:lnTo>
                  <a:pt x="50" y="23"/>
                </a:lnTo>
                <a:lnTo>
                  <a:pt x="56" y="13"/>
                </a:lnTo>
                <a:lnTo>
                  <a:pt x="56"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3" name="Freeform 26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4"/>
              </a:cxn>
              <a:cxn ang="0">
                <a:pos x="1" y="30"/>
              </a:cxn>
              <a:cxn ang="0">
                <a:pos x="2" y="23"/>
              </a:cxn>
              <a:cxn ang="0">
                <a:pos x="7" y="15"/>
              </a:cxn>
              <a:cxn ang="0">
                <a:pos x="15" y="8"/>
              </a:cxn>
              <a:cxn ang="0">
                <a:pos x="27" y="2"/>
              </a:cxn>
              <a:cxn ang="0">
                <a:pos x="44" y="0"/>
              </a:cxn>
              <a:cxn ang="0">
                <a:pos x="66" y="1"/>
              </a:cxn>
              <a:cxn ang="0">
                <a:pos x="64" y="1"/>
              </a:cxn>
              <a:cxn ang="0">
                <a:pos x="57" y="1"/>
              </a:cxn>
              <a:cxn ang="0">
                <a:pos x="46" y="2"/>
              </a:cxn>
              <a:cxn ang="0">
                <a:pos x="35" y="4"/>
              </a:cxn>
              <a:cxn ang="0">
                <a:pos x="23" y="9"/>
              </a:cxn>
              <a:cxn ang="0">
                <a:pos x="13" y="15"/>
              </a:cxn>
              <a:cxn ang="0">
                <a:pos x="5" y="24"/>
              </a:cxn>
              <a:cxn ang="0">
                <a:pos x="0" y="37"/>
              </a:cxn>
            </a:cxnLst>
            <a:rect l="0" t="0" r="r" b="b"/>
            <a:pathLst>
              <a:path w="66" h="37">
                <a:moveTo>
                  <a:pt x="0" y="37"/>
                </a:moveTo>
                <a:lnTo>
                  <a:pt x="0" y="34"/>
                </a:lnTo>
                <a:lnTo>
                  <a:pt x="1" y="30"/>
                </a:lnTo>
                <a:lnTo>
                  <a:pt x="2" y="23"/>
                </a:lnTo>
                <a:lnTo>
                  <a:pt x="7" y="15"/>
                </a:lnTo>
                <a:lnTo>
                  <a:pt x="15" y="8"/>
                </a:lnTo>
                <a:lnTo>
                  <a:pt x="27" y="2"/>
                </a:lnTo>
                <a:lnTo>
                  <a:pt x="44" y="0"/>
                </a:lnTo>
                <a:lnTo>
                  <a:pt x="66" y="1"/>
                </a:lnTo>
                <a:lnTo>
                  <a:pt x="64" y="1"/>
                </a:lnTo>
                <a:lnTo>
                  <a:pt x="57" y="1"/>
                </a:lnTo>
                <a:lnTo>
                  <a:pt x="46" y="2"/>
                </a:lnTo>
                <a:lnTo>
                  <a:pt x="35" y="4"/>
                </a:lnTo>
                <a:lnTo>
                  <a:pt x="23" y="9"/>
                </a:lnTo>
                <a:lnTo>
                  <a:pt x="13" y="15"/>
                </a:lnTo>
                <a:lnTo>
                  <a:pt x="5"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4" name="Freeform 26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0"/>
              </a:cxn>
              <a:cxn ang="0">
                <a:pos x="55" y="47"/>
              </a:cxn>
              <a:cxn ang="0">
                <a:pos x="55" y="43"/>
              </a:cxn>
              <a:cxn ang="0">
                <a:pos x="55" y="36"/>
              </a:cxn>
              <a:cxn ang="0">
                <a:pos x="52" y="27"/>
              </a:cxn>
              <a:cxn ang="0">
                <a:pos x="46" y="19"/>
              </a:cxn>
              <a:cxn ang="0">
                <a:pos x="35" y="10"/>
              </a:cxn>
              <a:cxn ang="0">
                <a:pos x="20" y="3"/>
              </a:cxn>
              <a:cxn ang="0">
                <a:pos x="0" y="0"/>
              </a:cxn>
              <a:cxn ang="0">
                <a:pos x="2" y="1"/>
              </a:cxn>
              <a:cxn ang="0">
                <a:pos x="9" y="2"/>
              </a:cxn>
              <a:cxn ang="0">
                <a:pos x="19" y="6"/>
              </a:cxn>
              <a:cxn ang="0">
                <a:pos x="30" y="10"/>
              </a:cxn>
              <a:cxn ang="0">
                <a:pos x="40" y="17"/>
              </a:cxn>
              <a:cxn ang="0">
                <a:pos x="49" y="27"/>
              </a:cxn>
              <a:cxn ang="0">
                <a:pos x="54" y="37"/>
              </a:cxn>
              <a:cxn ang="0">
                <a:pos x="55" y="50"/>
              </a:cxn>
            </a:cxnLst>
            <a:rect l="0" t="0" r="r" b="b"/>
            <a:pathLst>
              <a:path w="55" h="50">
                <a:moveTo>
                  <a:pt x="55" y="50"/>
                </a:moveTo>
                <a:lnTo>
                  <a:pt x="55" y="47"/>
                </a:lnTo>
                <a:lnTo>
                  <a:pt x="55" y="43"/>
                </a:lnTo>
                <a:lnTo>
                  <a:pt x="55" y="36"/>
                </a:lnTo>
                <a:lnTo>
                  <a:pt x="52" y="27"/>
                </a:lnTo>
                <a:lnTo>
                  <a:pt x="46" y="19"/>
                </a:lnTo>
                <a:lnTo>
                  <a:pt x="35" y="10"/>
                </a:lnTo>
                <a:lnTo>
                  <a:pt x="20" y="3"/>
                </a:lnTo>
                <a:lnTo>
                  <a:pt x="0" y="0"/>
                </a:lnTo>
                <a:lnTo>
                  <a:pt x="2" y="1"/>
                </a:lnTo>
                <a:lnTo>
                  <a:pt x="9" y="2"/>
                </a:lnTo>
                <a:lnTo>
                  <a:pt x="19" y="6"/>
                </a:lnTo>
                <a:lnTo>
                  <a:pt x="30" y="10"/>
                </a:lnTo>
                <a:lnTo>
                  <a:pt x="40" y="17"/>
                </a:lnTo>
                <a:lnTo>
                  <a:pt x="49" y="27"/>
                </a:lnTo>
                <a:lnTo>
                  <a:pt x="54" y="37"/>
                </a:lnTo>
                <a:lnTo>
                  <a:pt x="55"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5" name="Freeform 26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8"/>
              </a:cxn>
              <a:cxn ang="0">
                <a:pos x="55" y="46"/>
              </a:cxn>
              <a:cxn ang="0">
                <a:pos x="57" y="41"/>
              </a:cxn>
              <a:cxn ang="0">
                <a:pos x="57" y="34"/>
              </a:cxn>
              <a:cxn ang="0">
                <a:pos x="54" y="26"/>
              </a:cxn>
              <a:cxn ang="0">
                <a:pos x="48" y="17"/>
              </a:cxn>
              <a:cxn ang="0">
                <a:pos x="38" y="10"/>
              </a:cxn>
              <a:cxn ang="0">
                <a:pos x="22" y="3"/>
              </a:cxn>
              <a:cxn ang="0">
                <a:pos x="0" y="0"/>
              </a:cxn>
              <a:cxn ang="0">
                <a:pos x="2" y="1"/>
              </a:cxn>
              <a:cxn ang="0">
                <a:pos x="9" y="2"/>
              </a:cxn>
              <a:cxn ang="0">
                <a:pos x="18" y="5"/>
              </a:cxn>
              <a:cxn ang="0">
                <a:pos x="30" y="10"/>
              </a:cxn>
              <a:cxn ang="0">
                <a:pos x="40" y="17"/>
              </a:cxn>
              <a:cxn ang="0">
                <a:pos x="48" y="25"/>
              </a:cxn>
              <a:cxn ang="0">
                <a:pos x="54" y="35"/>
              </a:cxn>
              <a:cxn ang="0">
                <a:pos x="55" y="48"/>
              </a:cxn>
            </a:cxnLst>
            <a:rect l="0" t="0" r="r" b="b"/>
            <a:pathLst>
              <a:path w="57" h="48">
                <a:moveTo>
                  <a:pt x="55" y="48"/>
                </a:moveTo>
                <a:lnTo>
                  <a:pt x="55" y="46"/>
                </a:lnTo>
                <a:lnTo>
                  <a:pt x="57" y="41"/>
                </a:lnTo>
                <a:lnTo>
                  <a:pt x="57" y="34"/>
                </a:lnTo>
                <a:lnTo>
                  <a:pt x="54" y="26"/>
                </a:lnTo>
                <a:lnTo>
                  <a:pt x="48" y="17"/>
                </a:lnTo>
                <a:lnTo>
                  <a:pt x="38" y="10"/>
                </a:lnTo>
                <a:lnTo>
                  <a:pt x="22" y="3"/>
                </a:lnTo>
                <a:lnTo>
                  <a:pt x="0" y="0"/>
                </a:lnTo>
                <a:lnTo>
                  <a:pt x="2" y="1"/>
                </a:lnTo>
                <a:lnTo>
                  <a:pt x="9" y="2"/>
                </a:lnTo>
                <a:lnTo>
                  <a:pt x="18" y="5"/>
                </a:lnTo>
                <a:lnTo>
                  <a:pt x="30" y="10"/>
                </a:lnTo>
                <a:lnTo>
                  <a:pt x="40" y="17"/>
                </a:lnTo>
                <a:lnTo>
                  <a:pt x="48" y="25"/>
                </a:lnTo>
                <a:lnTo>
                  <a:pt x="54" y="35"/>
                </a:lnTo>
                <a:lnTo>
                  <a:pt x="55" y="48"/>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6" name="Freeform 26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2" y="47"/>
              </a:cxn>
              <a:cxn ang="0">
                <a:pos x="52" y="45"/>
              </a:cxn>
              <a:cxn ang="0">
                <a:pos x="53" y="41"/>
              </a:cxn>
              <a:cxn ang="0">
                <a:pos x="53" y="34"/>
              </a:cxn>
              <a:cxn ang="0">
                <a:pos x="51" y="27"/>
              </a:cxn>
              <a:cxn ang="0">
                <a:pos x="45" y="19"/>
              </a:cxn>
              <a:cxn ang="0">
                <a:pos x="36" y="12"/>
              </a:cxn>
              <a:cxn ang="0">
                <a:pos x="21" y="5"/>
              </a:cxn>
              <a:cxn ang="0">
                <a:pos x="0" y="0"/>
              </a:cxn>
              <a:cxn ang="0">
                <a:pos x="2" y="0"/>
              </a:cxn>
              <a:cxn ang="0">
                <a:pos x="9" y="3"/>
              </a:cxn>
              <a:cxn ang="0">
                <a:pos x="18" y="5"/>
              </a:cxn>
              <a:cxn ang="0">
                <a:pos x="28" y="9"/>
              </a:cxn>
              <a:cxn ang="0">
                <a:pos x="38" y="16"/>
              </a:cxn>
              <a:cxn ang="0">
                <a:pos x="46" y="25"/>
              </a:cxn>
              <a:cxn ang="0">
                <a:pos x="51" y="34"/>
              </a:cxn>
              <a:cxn ang="0">
                <a:pos x="52" y="47"/>
              </a:cxn>
            </a:cxnLst>
            <a:rect l="0" t="0" r="r" b="b"/>
            <a:pathLst>
              <a:path w="53" h="47">
                <a:moveTo>
                  <a:pt x="52" y="47"/>
                </a:moveTo>
                <a:lnTo>
                  <a:pt x="52" y="45"/>
                </a:lnTo>
                <a:lnTo>
                  <a:pt x="53" y="41"/>
                </a:lnTo>
                <a:lnTo>
                  <a:pt x="53" y="34"/>
                </a:lnTo>
                <a:lnTo>
                  <a:pt x="51" y="27"/>
                </a:lnTo>
                <a:lnTo>
                  <a:pt x="45" y="19"/>
                </a:lnTo>
                <a:lnTo>
                  <a:pt x="36" y="12"/>
                </a:lnTo>
                <a:lnTo>
                  <a:pt x="21" y="5"/>
                </a:lnTo>
                <a:lnTo>
                  <a:pt x="0" y="0"/>
                </a:lnTo>
                <a:lnTo>
                  <a:pt x="2" y="0"/>
                </a:lnTo>
                <a:lnTo>
                  <a:pt x="9" y="3"/>
                </a:lnTo>
                <a:lnTo>
                  <a:pt x="18" y="5"/>
                </a:lnTo>
                <a:lnTo>
                  <a:pt x="28" y="9"/>
                </a:lnTo>
                <a:lnTo>
                  <a:pt x="38" y="16"/>
                </a:lnTo>
                <a:lnTo>
                  <a:pt x="46" y="25"/>
                </a:lnTo>
                <a:lnTo>
                  <a:pt x="51" y="34"/>
                </a:lnTo>
                <a:lnTo>
                  <a:pt x="52" y="4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7" name="Freeform 26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3"/>
              </a:cxn>
              <a:cxn ang="0">
                <a:pos x="57" y="36"/>
              </a:cxn>
              <a:cxn ang="0">
                <a:pos x="55" y="28"/>
              </a:cxn>
              <a:cxn ang="0">
                <a:pos x="49" y="19"/>
              </a:cxn>
              <a:cxn ang="0">
                <a:pos x="39" y="11"/>
              </a:cxn>
              <a:cxn ang="0">
                <a:pos x="24" y="5"/>
              </a:cxn>
              <a:cxn ang="0">
                <a:pos x="0" y="0"/>
              </a:cxn>
              <a:cxn ang="0">
                <a:pos x="3" y="2"/>
              </a:cxn>
              <a:cxn ang="0">
                <a:pos x="10" y="3"/>
              </a:cxn>
              <a:cxn ang="0">
                <a:pos x="19" y="6"/>
              </a:cxn>
              <a:cxn ang="0">
                <a:pos x="31" y="11"/>
              </a:cxn>
              <a:cxn ang="0">
                <a:pos x="41" y="18"/>
              </a:cxn>
              <a:cxn ang="0">
                <a:pos x="49" y="27"/>
              </a:cxn>
              <a:cxn ang="0">
                <a:pos x="55" y="38"/>
              </a:cxn>
              <a:cxn ang="0">
                <a:pos x="56" y="50"/>
              </a:cxn>
            </a:cxnLst>
            <a:rect l="0" t="0" r="r" b="b"/>
            <a:pathLst>
              <a:path w="57" h="50">
                <a:moveTo>
                  <a:pt x="56" y="50"/>
                </a:moveTo>
                <a:lnTo>
                  <a:pt x="56" y="48"/>
                </a:lnTo>
                <a:lnTo>
                  <a:pt x="57" y="43"/>
                </a:lnTo>
                <a:lnTo>
                  <a:pt x="57" y="36"/>
                </a:lnTo>
                <a:lnTo>
                  <a:pt x="55" y="28"/>
                </a:lnTo>
                <a:lnTo>
                  <a:pt x="49" y="19"/>
                </a:lnTo>
                <a:lnTo>
                  <a:pt x="39" y="11"/>
                </a:lnTo>
                <a:lnTo>
                  <a:pt x="24" y="5"/>
                </a:lnTo>
                <a:lnTo>
                  <a:pt x="0" y="0"/>
                </a:lnTo>
                <a:lnTo>
                  <a:pt x="3" y="2"/>
                </a:lnTo>
                <a:lnTo>
                  <a:pt x="10" y="3"/>
                </a:lnTo>
                <a:lnTo>
                  <a:pt x="19" y="6"/>
                </a:lnTo>
                <a:lnTo>
                  <a:pt x="31" y="11"/>
                </a:lnTo>
                <a:lnTo>
                  <a:pt x="41" y="18"/>
                </a:lnTo>
                <a:lnTo>
                  <a:pt x="49" y="27"/>
                </a:lnTo>
                <a:lnTo>
                  <a:pt x="55"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8" name="Freeform 26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49"/>
              </a:cxn>
              <a:cxn ang="0">
                <a:pos x="55" y="48"/>
              </a:cxn>
              <a:cxn ang="0">
                <a:pos x="55" y="43"/>
              </a:cxn>
              <a:cxn ang="0">
                <a:pos x="55" y="37"/>
              </a:cxn>
              <a:cxn ang="0">
                <a:pos x="54" y="29"/>
              </a:cxn>
              <a:cxn ang="0">
                <a:pos x="48" y="22"/>
              </a:cxn>
              <a:cxn ang="0">
                <a:pos x="39" y="14"/>
              </a:cxn>
              <a:cxn ang="0">
                <a:pos x="23" y="6"/>
              </a:cxn>
              <a:cxn ang="0">
                <a:pos x="0" y="0"/>
              </a:cxn>
              <a:cxn ang="0">
                <a:pos x="2" y="1"/>
              </a:cxn>
              <a:cxn ang="0">
                <a:pos x="9" y="2"/>
              </a:cxn>
              <a:cxn ang="0">
                <a:pos x="18" y="6"/>
              </a:cxn>
              <a:cxn ang="0">
                <a:pos x="28" y="11"/>
              </a:cxn>
              <a:cxn ang="0">
                <a:pos x="39" y="17"/>
              </a:cxn>
              <a:cxn ang="0">
                <a:pos x="48" y="26"/>
              </a:cxn>
              <a:cxn ang="0">
                <a:pos x="53" y="36"/>
              </a:cxn>
              <a:cxn ang="0">
                <a:pos x="54" y="49"/>
              </a:cxn>
            </a:cxnLst>
            <a:rect l="0" t="0" r="r" b="b"/>
            <a:pathLst>
              <a:path w="55" h="49">
                <a:moveTo>
                  <a:pt x="54" y="49"/>
                </a:moveTo>
                <a:lnTo>
                  <a:pt x="55" y="48"/>
                </a:lnTo>
                <a:lnTo>
                  <a:pt x="55" y="43"/>
                </a:lnTo>
                <a:lnTo>
                  <a:pt x="55" y="37"/>
                </a:lnTo>
                <a:lnTo>
                  <a:pt x="54" y="29"/>
                </a:lnTo>
                <a:lnTo>
                  <a:pt x="48" y="22"/>
                </a:lnTo>
                <a:lnTo>
                  <a:pt x="39" y="14"/>
                </a:lnTo>
                <a:lnTo>
                  <a:pt x="23" y="6"/>
                </a:lnTo>
                <a:lnTo>
                  <a:pt x="0" y="0"/>
                </a:lnTo>
                <a:lnTo>
                  <a:pt x="2" y="1"/>
                </a:lnTo>
                <a:lnTo>
                  <a:pt x="9" y="2"/>
                </a:lnTo>
                <a:lnTo>
                  <a:pt x="18" y="6"/>
                </a:lnTo>
                <a:lnTo>
                  <a:pt x="28" y="11"/>
                </a:lnTo>
                <a:lnTo>
                  <a:pt x="39" y="17"/>
                </a:lnTo>
                <a:lnTo>
                  <a:pt x="48" y="26"/>
                </a:lnTo>
                <a:lnTo>
                  <a:pt x="53" y="36"/>
                </a:lnTo>
                <a:lnTo>
                  <a:pt x="54"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69" name="Freeform 26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3" y="23"/>
              </a:cxn>
              <a:cxn ang="0">
                <a:pos x="7" y="16"/>
              </a:cxn>
              <a:cxn ang="0">
                <a:pos x="14" y="9"/>
              </a:cxn>
              <a:cxn ang="0">
                <a:pos x="26" y="3"/>
              </a:cxn>
              <a:cxn ang="0">
                <a:pos x="42" y="0"/>
              </a:cxn>
              <a:cxn ang="0">
                <a:pos x="65" y="1"/>
              </a:cxn>
              <a:cxn ang="0">
                <a:pos x="63" y="1"/>
              </a:cxn>
              <a:cxn ang="0">
                <a:pos x="56" y="1"/>
              </a:cxn>
              <a:cxn ang="0">
                <a:pos x="45" y="2"/>
              </a:cxn>
              <a:cxn ang="0">
                <a:pos x="34" y="4"/>
              </a:cxn>
              <a:cxn ang="0">
                <a:pos x="22" y="9"/>
              </a:cxn>
              <a:cxn ang="0">
                <a:pos x="12" y="15"/>
              </a:cxn>
              <a:cxn ang="0">
                <a:pos x="4" y="24"/>
              </a:cxn>
              <a:cxn ang="0">
                <a:pos x="0" y="37"/>
              </a:cxn>
            </a:cxnLst>
            <a:rect l="0" t="0" r="r" b="b"/>
            <a:pathLst>
              <a:path w="65" h="37">
                <a:moveTo>
                  <a:pt x="0" y="37"/>
                </a:moveTo>
                <a:lnTo>
                  <a:pt x="0" y="35"/>
                </a:lnTo>
                <a:lnTo>
                  <a:pt x="0" y="30"/>
                </a:lnTo>
                <a:lnTo>
                  <a:pt x="3" y="23"/>
                </a:lnTo>
                <a:lnTo>
                  <a:pt x="7" y="16"/>
                </a:lnTo>
                <a:lnTo>
                  <a:pt x="14" y="9"/>
                </a:lnTo>
                <a:lnTo>
                  <a:pt x="26" y="3"/>
                </a:lnTo>
                <a:lnTo>
                  <a:pt x="42" y="0"/>
                </a:lnTo>
                <a:lnTo>
                  <a:pt x="65" y="1"/>
                </a:lnTo>
                <a:lnTo>
                  <a:pt x="63" y="1"/>
                </a:lnTo>
                <a:lnTo>
                  <a:pt x="56" y="1"/>
                </a:lnTo>
                <a:lnTo>
                  <a:pt x="45" y="2"/>
                </a:lnTo>
                <a:lnTo>
                  <a:pt x="34" y="4"/>
                </a:lnTo>
                <a:lnTo>
                  <a:pt x="22" y="9"/>
                </a:lnTo>
                <a:lnTo>
                  <a:pt x="12" y="15"/>
                </a:lnTo>
                <a:lnTo>
                  <a:pt x="4" y="24"/>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0" name="Freeform 26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3"/>
              </a:cxn>
              <a:cxn ang="0">
                <a:pos x="1" y="29"/>
              </a:cxn>
              <a:cxn ang="0">
                <a:pos x="3" y="22"/>
              </a:cxn>
              <a:cxn ang="0">
                <a:pos x="8" y="15"/>
              </a:cxn>
              <a:cxn ang="0">
                <a:pos x="15" y="8"/>
              </a:cxn>
              <a:cxn ang="0">
                <a:pos x="27" y="2"/>
              </a:cxn>
              <a:cxn ang="0">
                <a:pos x="44" y="0"/>
              </a:cxn>
              <a:cxn ang="0">
                <a:pos x="66" y="1"/>
              </a:cxn>
              <a:cxn ang="0">
                <a:pos x="63" y="1"/>
              </a:cxn>
              <a:cxn ang="0">
                <a:pos x="56" y="1"/>
              </a:cxn>
              <a:cxn ang="0">
                <a:pos x="46" y="2"/>
              </a:cxn>
              <a:cxn ang="0">
                <a:pos x="34" y="4"/>
              </a:cxn>
              <a:cxn ang="0">
                <a:pos x="23" y="8"/>
              </a:cxn>
              <a:cxn ang="0">
                <a:pos x="12" y="14"/>
              </a:cxn>
              <a:cxn ang="0">
                <a:pos x="4" y="23"/>
              </a:cxn>
              <a:cxn ang="0">
                <a:pos x="0" y="36"/>
              </a:cxn>
            </a:cxnLst>
            <a:rect l="0" t="0" r="r" b="b"/>
            <a:pathLst>
              <a:path w="66" h="36">
                <a:moveTo>
                  <a:pt x="0" y="36"/>
                </a:moveTo>
                <a:lnTo>
                  <a:pt x="0" y="33"/>
                </a:lnTo>
                <a:lnTo>
                  <a:pt x="1" y="29"/>
                </a:lnTo>
                <a:lnTo>
                  <a:pt x="3" y="22"/>
                </a:lnTo>
                <a:lnTo>
                  <a:pt x="8" y="15"/>
                </a:lnTo>
                <a:lnTo>
                  <a:pt x="15" y="8"/>
                </a:lnTo>
                <a:lnTo>
                  <a:pt x="27" y="2"/>
                </a:lnTo>
                <a:lnTo>
                  <a:pt x="44" y="0"/>
                </a:lnTo>
                <a:lnTo>
                  <a:pt x="66" y="1"/>
                </a:lnTo>
                <a:lnTo>
                  <a:pt x="63" y="1"/>
                </a:lnTo>
                <a:lnTo>
                  <a:pt x="56" y="1"/>
                </a:lnTo>
                <a:lnTo>
                  <a:pt x="46" y="2"/>
                </a:lnTo>
                <a:lnTo>
                  <a:pt x="34" y="4"/>
                </a:lnTo>
                <a:lnTo>
                  <a:pt x="23" y="8"/>
                </a:lnTo>
                <a:lnTo>
                  <a:pt x="12" y="14"/>
                </a:lnTo>
                <a:lnTo>
                  <a:pt x="4"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1" name="Freeform 27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4" y="48"/>
              </a:cxn>
              <a:cxn ang="0">
                <a:pos x="55" y="43"/>
              </a:cxn>
              <a:cxn ang="0">
                <a:pos x="55" y="36"/>
              </a:cxn>
              <a:cxn ang="0">
                <a:pos x="52" y="28"/>
              </a:cxn>
              <a:cxn ang="0">
                <a:pos x="47" y="19"/>
              </a:cxn>
              <a:cxn ang="0">
                <a:pos x="37" y="10"/>
              </a:cxn>
              <a:cxn ang="0">
                <a:pos x="22" y="5"/>
              </a:cxn>
              <a:cxn ang="0">
                <a:pos x="0" y="0"/>
              </a:cxn>
              <a:cxn ang="0">
                <a:pos x="3" y="1"/>
              </a:cxn>
              <a:cxn ang="0">
                <a:pos x="10" y="2"/>
              </a:cxn>
              <a:cxn ang="0">
                <a:pos x="19" y="6"/>
              </a:cxn>
              <a:cxn ang="0">
                <a:pos x="29" y="10"/>
              </a:cxn>
              <a:cxn ang="0">
                <a:pos x="40" y="17"/>
              </a:cxn>
              <a:cxn ang="0">
                <a:pos x="48" y="27"/>
              </a:cxn>
              <a:cxn ang="0">
                <a:pos x="52" y="37"/>
              </a:cxn>
              <a:cxn ang="0">
                <a:pos x="54" y="50"/>
              </a:cxn>
            </a:cxnLst>
            <a:rect l="0" t="0" r="r" b="b"/>
            <a:pathLst>
              <a:path w="55" h="50">
                <a:moveTo>
                  <a:pt x="54" y="50"/>
                </a:moveTo>
                <a:lnTo>
                  <a:pt x="54" y="48"/>
                </a:lnTo>
                <a:lnTo>
                  <a:pt x="55" y="43"/>
                </a:lnTo>
                <a:lnTo>
                  <a:pt x="55" y="36"/>
                </a:lnTo>
                <a:lnTo>
                  <a:pt x="52" y="28"/>
                </a:lnTo>
                <a:lnTo>
                  <a:pt x="47" y="19"/>
                </a:lnTo>
                <a:lnTo>
                  <a:pt x="37" y="10"/>
                </a:lnTo>
                <a:lnTo>
                  <a:pt x="22" y="5"/>
                </a:lnTo>
                <a:lnTo>
                  <a:pt x="0" y="0"/>
                </a:lnTo>
                <a:lnTo>
                  <a:pt x="3" y="1"/>
                </a:lnTo>
                <a:lnTo>
                  <a:pt x="10" y="2"/>
                </a:lnTo>
                <a:lnTo>
                  <a:pt x="19" y="6"/>
                </a:lnTo>
                <a:lnTo>
                  <a:pt x="29" y="10"/>
                </a:lnTo>
                <a:lnTo>
                  <a:pt x="40" y="17"/>
                </a:lnTo>
                <a:lnTo>
                  <a:pt x="48" y="27"/>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2" name="Freeform 27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2" y="22"/>
              </a:cxn>
              <a:cxn ang="0">
                <a:pos x="6" y="15"/>
              </a:cxn>
              <a:cxn ang="0">
                <a:pos x="14" y="8"/>
              </a:cxn>
              <a:cxn ang="0">
                <a:pos x="25" y="3"/>
              </a:cxn>
              <a:cxn ang="0">
                <a:pos x="43" y="0"/>
              </a:cxn>
              <a:cxn ang="0">
                <a:pos x="66" y="1"/>
              </a:cxn>
              <a:cxn ang="0">
                <a:pos x="63" y="1"/>
              </a:cxn>
              <a:cxn ang="0">
                <a:pos x="57" y="1"/>
              </a:cxn>
              <a:cxn ang="0">
                <a:pos x="46" y="3"/>
              </a:cxn>
              <a:cxn ang="0">
                <a:pos x="35" y="5"/>
              </a:cxn>
              <a:cxn ang="0">
                <a:pos x="22" y="8"/>
              </a:cxn>
              <a:cxn ang="0">
                <a:pos x="11" y="14"/>
              </a:cxn>
              <a:cxn ang="0">
                <a:pos x="3" y="23"/>
              </a:cxn>
              <a:cxn ang="0">
                <a:pos x="0" y="36"/>
              </a:cxn>
            </a:cxnLst>
            <a:rect l="0" t="0" r="r" b="b"/>
            <a:pathLst>
              <a:path w="66" h="36">
                <a:moveTo>
                  <a:pt x="0" y="36"/>
                </a:moveTo>
                <a:lnTo>
                  <a:pt x="0" y="34"/>
                </a:lnTo>
                <a:lnTo>
                  <a:pt x="0" y="29"/>
                </a:lnTo>
                <a:lnTo>
                  <a:pt x="2" y="22"/>
                </a:lnTo>
                <a:lnTo>
                  <a:pt x="6" y="15"/>
                </a:lnTo>
                <a:lnTo>
                  <a:pt x="14" y="8"/>
                </a:lnTo>
                <a:lnTo>
                  <a:pt x="25" y="3"/>
                </a:lnTo>
                <a:lnTo>
                  <a:pt x="43" y="0"/>
                </a:lnTo>
                <a:lnTo>
                  <a:pt x="66" y="1"/>
                </a:lnTo>
                <a:lnTo>
                  <a:pt x="63" y="1"/>
                </a:lnTo>
                <a:lnTo>
                  <a:pt x="57" y="1"/>
                </a:lnTo>
                <a:lnTo>
                  <a:pt x="46" y="3"/>
                </a:lnTo>
                <a:lnTo>
                  <a:pt x="35" y="5"/>
                </a:lnTo>
                <a:lnTo>
                  <a:pt x="22" y="8"/>
                </a:lnTo>
                <a:lnTo>
                  <a:pt x="11" y="14"/>
                </a:lnTo>
                <a:lnTo>
                  <a:pt x="3"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3" name="Freeform 27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1"/>
              </a:cxn>
              <a:cxn ang="0">
                <a:pos x="56" y="49"/>
              </a:cxn>
              <a:cxn ang="0">
                <a:pos x="57" y="44"/>
              </a:cxn>
              <a:cxn ang="0">
                <a:pos x="57" y="37"/>
              </a:cxn>
              <a:cxn ang="0">
                <a:pos x="55" y="29"/>
              </a:cxn>
              <a:cxn ang="0">
                <a:pos x="49" y="20"/>
              </a:cxn>
              <a:cxn ang="0">
                <a:pos x="39" y="12"/>
              </a:cxn>
              <a:cxn ang="0">
                <a:pos x="22" y="5"/>
              </a:cxn>
              <a:cxn ang="0">
                <a:pos x="0" y="0"/>
              </a:cxn>
              <a:cxn ang="0">
                <a:pos x="3" y="2"/>
              </a:cxn>
              <a:cxn ang="0">
                <a:pos x="10" y="3"/>
              </a:cxn>
              <a:cxn ang="0">
                <a:pos x="19" y="6"/>
              </a:cxn>
              <a:cxn ang="0">
                <a:pos x="31" y="12"/>
              </a:cxn>
              <a:cxn ang="0">
                <a:pos x="41" y="19"/>
              </a:cxn>
              <a:cxn ang="0">
                <a:pos x="49" y="27"/>
              </a:cxn>
              <a:cxn ang="0">
                <a:pos x="55" y="39"/>
              </a:cxn>
              <a:cxn ang="0">
                <a:pos x="56" y="51"/>
              </a:cxn>
            </a:cxnLst>
            <a:rect l="0" t="0" r="r" b="b"/>
            <a:pathLst>
              <a:path w="57" h="51">
                <a:moveTo>
                  <a:pt x="56" y="51"/>
                </a:moveTo>
                <a:lnTo>
                  <a:pt x="56" y="49"/>
                </a:lnTo>
                <a:lnTo>
                  <a:pt x="57" y="44"/>
                </a:lnTo>
                <a:lnTo>
                  <a:pt x="57" y="37"/>
                </a:lnTo>
                <a:lnTo>
                  <a:pt x="55" y="29"/>
                </a:lnTo>
                <a:lnTo>
                  <a:pt x="49" y="20"/>
                </a:lnTo>
                <a:lnTo>
                  <a:pt x="39" y="12"/>
                </a:lnTo>
                <a:lnTo>
                  <a:pt x="22" y="5"/>
                </a:lnTo>
                <a:lnTo>
                  <a:pt x="0" y="0"/>
                </a:lnTo>
                <a:lnTo>
                  <a:pt x="3" y="2"/>
                </a:lnTo>
                <a:lnTo>
                  <a:pt x="10" y="3"/>
                </a:lnTo>
                <a:lnTo>
                  <a:pt x="19" y="6"/>
                </a:lnTo>
                <a:lnTo>
                  <a:pt x="31" y="12"/>
                </a:lnTo>
                <a:lnTo>
                  <a:pt x="41" y="19"/>
                </a:lnTo>
                <a:lnTo>
                  <a:pt x="49" y="27"/>
                </a:lnTo>
                <a:lnTo>
                  <a:pt x="55" y="39"/>
                </a:lnTo>
                <a:lnTo>
                  <a:pt x="56"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4" name="Freeform 27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4"/>
              </a:cxn>
              <a:cxn ang="0">
                <a:pos x="6" y="15"/>
              </a:cxn>
              <a:cxn ang="0">
                <a:pos x="14" y="8"/>
              </a:cxn>
              <a:cxn ang="0">
                <a:pos x="26" y="3"/>
              </a:cxn>
              <a:cxn ang="0">
                <a:pos x="43" y="0"/>
              </a:cxn>
              <a:cxn ang="0">
                <a:pos x="66" y="0"/>
              </a:cxn>
              <a:cxn ang="0">
                <a:pos x="64" y="0"/>
              </a:cxn>
              <a:cxn ang="0">
                <a:pos x="57" y="0"/>
              </a:cxn>
              <a:cxn ang="0">
                <a:pos x="47" y="2"/>
              </a:cxn>
              <a:cxn ang="0">
                <a:pos x="35" y="4"/>
              </a:cxn>
              <a:cxn ang="0">
                <a:pos x="22" y="8"/>
              </a:cxn>
              <a:cxn ang="0">
                <a:pos x="12" y="15"/>
              </a:cxn>
              <a:cxn ang="0">
                <a:pos x="4" y="24"/>
              </a:cxn>
              <a:cxn ang="0">
                <a:pos x="0" y="36"/>
              </a:cxn>
            </a:cxnLst>
            <a:rect l="0" t="0" r="r" b="b"/>
            <a:pathLst>
              <a:path w="66" h="36">
                <a:moveTo>
                  <a:pt x="0" y="36"/>
                </a:moveTo>
                <a:lnTo>
                  <a:pt x="0" y="34"/>
                </a:lnTo>
                <a:lnTo>
                  <a:pt x="0" y="29"/>
                </a:lnTo>
                <a:lnTo>
                  <a:pt x="3" y="24"/>
                </a:lnTo>
                <a:lnTo>
                  <a:pt x="6" y="15"/>
                </a:lnTo>
                <a:lnTo>
                  <a:pt x="14" y="8"/>
                </a:lnTo>
                <a:lnTo>
                  <a:pt x="26" y="3"/>
                </a:lnTo>
                <a:lnTo>
                  <a:pt x="43" y="0"/>
                </a:lnTo>
                <a:lnTo>
                  <a:pt x="66" y="0"/>
                </a:lnTo>
                <a:lnTo>
                  <a:pt x="64" y="0"/>
                </a:lnTo>
                <a:lnTo>
                  <a:pt x="57" y="0"/>
                </a:lnTo>
                <a:lnTo>
                  <a:pt x="47" y="2"/>
                </a:lnTo>
                <a:lnTo>
                  <a:pt x="35" y="4"/>
                </a:lnTo>
                <a:lnTo>
                  <a:pt x="22" y="8"/>
                </a:lnTo>
                <a:lnTo>
                  <a:pt x="12" y="15"/>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5" name="Freeform 27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2" y="28"/>
              </a:cxn>
              <a:cxn ang="0">
                <a:pos x="46" y="19"/>
              </a:cxn>
              <a:cxn ang="0">
                <a:pos x="37" y="11"/>
              </a:cxn>
              <a:cxn ang="0">
                <a:pos x="21" y="4"/>
              </a:cxn>
              <a:cxn ang="0">
                <a:pos x="0" y="0"/>
              </a:cxn>
              <a:cxn ang="0">
                <a:pos x="2" y="1"/>
              </a:cxn>
              <a:cxn ang="0">
                <a:pos x="9" y="2"/>
              </a:cxn>
              <a:cxn ang="0">
                <a:pos x="19" y="5"/>
              </a:cxn>
              <a:cxn ang="0">
                <a:pos x="30" y="11"/>
              </a:cxn>
              <a:cxn ang="0">
                <a:pos x="41" y="18"/>
              </a:cxn>
              <a:cxn ang="0">
                <a:pos x="49" y="26"/>
              </a:cxn>
              <a:cxn ang="0">
                <a:pos x="54" y="38"/>
              </a:cxn>
              <a:cxn ang="0">
                <a:pos x="56" y="50"/>
              </a:cxn>
            </a:cxnLst>
            <a:rect l="0" t="0" r="r" b="b"/>
            <a:pathLst>
              <a:path w="57" h="50">
                <a:moveTo>
                  <a:pt x="56" y="50"/>
                </a:moveTo>
                <a:lnTo>
                  <a:pt x="56" y="48"/>
                </a:lnTo>
                <a:lnTo>
                  <a:pt x="57" y="44"/>
                </a:lnTo>
                <a:lnTo>
                  <a:pt x="56" y="37"/>
                </a:lnTo>
                <a:lnTo>
                  <a:pt x="52" y="28"/>
                </a:lnTo>
                <a:lnTo>
                  <a:pt x="46" y="19"/>
                </a:lnTo>
                <a:lnTo>
                  <a:pt x="37" y="11"/>
                </a:lnTo>
                <a:lnTo>
                  <a:pt x="21" y="4"/>
                </a:lnTo>
                <a:lnTo>
                  <a:pt x="0" y="0"/>
                </a:lnTo>
                <a:lnTo>
                  <a:pt x="2" y="1"/>
                </a:lnTo>
                <a:lnTo>
                  <a:pt x="9" y="2"/>
                </a:lnTo>
                <a:lnTo>
                  <a:pt x="19" y="5"/>
                </a:lnTo>
                <a:lnTo>
                  <a:pt x="30" y="11"/>
                </a:lnTo>
                <a:lnTo>
                  <a:pt x="41" y="18"/>
                </a:lnTo>
                <a:lnTo>
                  <a:pt x="49" y="26"/>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6" name="Freeform 27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6"/>
              </a:cxn>
              <a:cxn ang="0">
                <a:pos x="1" y="31"/>
              </a:cxn>
              <a:cxn ang="0">
                <a:pos x="4" y="24"/>
              </a:cxn>
              <a:cxn ang="0">
                <a:pos x="9" y="17"/>
              </a:cxn>
              <a:cxn ang="0">
                <a:pos x="17" y="10"/>
              </a:cxn>
              <a:cxn ang="0">
                <a:pos x="29" y="6"/>
              </a:cxn>
              <a:cxn ang="0">
                <a:pos x="45" y="1"/>
              </a:cxn>
              <a:cxn ang="0">
                <a:pos x="66" y="1"/>
              </a:cxn>
              <a:cxn ang="0">
                <a:pos x="63" y="1"/>
              </a:cxn>
              <a:cxn ang="0">
                <a:pos x="55" y="0"/>
              </a:cxn>
              <a:cxn ang="0">
                <a:pos x="45" y="0"/>
              </a:cxn>
              <a:cxn ang="0">
                <a:pos x="33" y="1"/>
              </a:cxn>
              <a:cxn ang="0">
                <a:pos x="20" y="5"/>
              </a:cxn>
              <a:cxn ang="0">
                <a:pos x="10" y="12"/>
              </a:cxn>
              <a:cxn ang="0">
                <a:pos x="2" y="22"/>
              </a:cxn>
              <a:cxn ang="0">
                <a:pos x="0" y="37"/>
              </a:cxn>
            </a:cxnLst>
            <a:rect l="0" t="0" r="r" b="b"/>
            <a:pathLst>
              <a:path w="66" h="37">
                <a:moveTo>
                  <a:pt x="0" y="37"/>
                </a:moveTo>
                <a:lnTo>
                  <a:pt x="0" y="36"/>
                </a:lnTo>
                <a:lnTo>
                  <a:pt x="1" y="31"/>
                </a:lnTo>
                <a:lnTo>
                  <a:pt x="4" y="24"/>
                </a:lnTo>
                <a:lnTo>
                  <a:pt x="9" y="17"/>
                </a:lnTo>
                <a:lnTo>
                  <a:pt x="17" y="10"/>
                </a:lnTo>
                <a:lnTo>
                  <a:pt x="29" y="6"/>
                </a:lnTo>
                <a:lnTo>
                  <a:pt x="45" y="1"/>
                </a:lnTo>
                <a:lnTo>
                  <a:pt x="66" y="1"/>
                </a:lnTo>
                <a:lnTo>
                  <a:pt x="63" y="1"/>
                </a:lnTo>
                <a:lnTo>
                  <a:pt x="55" y="0"/>
                </a:lnTo>
                <a:lnTo>
                  <a:pt x="45" y="0"/>
                </a:lnTo>
                <a:lnTo>
                  <a:pt x="33" y="1"/>
                </a:lnTo>
                <a:lnTo>
                  <a:pt x="20" y="5"/>
                </a:lnTo>
                <a:lnTo>
                  <a:pt x="10" y="12"/>
                </a:lnTo>
                <a:lnTo>
                  <a:pt x="2" y="22"/>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7" name="Freeform 27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9"/>
              </a:cxn>
              <a:cxn ang="0">
                <a:pos x="57" y="44"/>
              </a:cxn>
              <a:cxn ang="0">
                <a:pos x="57" y="37"/>
              </a:cxn>
              <a:cxn ang="0">
                <a:pos x="55" y="29"/>
              </a:cxn>
              <a:cxn ang="0">
                <a:pos x="49" y="21"/>
              </a:cxn>
              <a:cxn ang="0">
                <a:pos x="38" y="13"/>
              </a:cxn>
              <a:cxn ang="0">
                <a:pos x="23" y="5"/>
              </a:cxn>
              <a:cxn ang="0">
                <a:pos x="0" y="0"/>
              </a:cxn>
              <a:cxn ang="0">
                <a:pos x="3" y="1"/>
              </a:cxn>
              <a:cxn ang="0">
                <a:pos x="10" y="2"/>
              </a:cxn>
              <a:cxn ang="0">
                <a:pos x="19" y="6"/>
              </a:cxn>
              <a:cxn ang="0">
                <a:pos x="30" y="12"/>
              </a:cxn>
              <a:cxn ang="0">
                <a:pos x="41" y="19"/>
              </a:cxn>
              <a:cxn ang="0">
                <a:pos x="49" y="27"/>
              </a:cxn>
              <a:cxn ang="0">
                <a:pos x="55" y="37"/>
              </a:cxn>
              <a:cxn ang="0">
                <a:pos x="56" y="50"/>
              </a:cxn>
            </a:cxnLst>
            <a:rect l="0" t="0" r="r" b="b"/>
            <a:pathLst>
              <a:path w="57" h="50">
                <a:moveTo>
                  <a:pt x="56" y="50"/>
                </a:moveTo>
                <a:lnTo>
                  <a:pt x="56" y="49"/>
                </a:lnTo>
                <a:lnTo>
                  <a:pt x="57" y="44"/>
                </a:lnTo>
                <a:lnTo>
                  <a:pt x="57" y="37"/>
                </a:lnTo>
                <a:lnTo>
                  <a:pt x="55" y="29"/>
                </a:lnTo>
                <a:lnTo>
                  <a:pt x="49" y="21"/>
                </a:lnTo>
                <a:lnTo>
                  <a:pt x="38" y="13"/>
                </a:lnTo>
                <a:lnTo>
                  <a:pt x="23" y="5"/>
                </a:lnTo>
                <a:lnTo>
                  <a:pt x="0" y="0"/>
                </a:lnTo>
                <a:lnTo>
                  <a:pt x="3" y="1"/>
                </a:lnTo>
                <a:lnTo>
                  <a:pt x="10" y="2"/>
                </a:lnTo>
                <a:lnTo>
                  <a:pt x="19" y="6"/>
                </a:lnTo>
                <a:lnTo>
                  <a:pt x="30" y="12"/>
                </a:lnTo>
                <a:lnTo>
                  <a:pt x="41" y="19"/>
                </a:lnTo>
                <a:lnTo>
                  <a:pt x="49" y="27"/>
                </a:lnTo>
                <a:lnTo>
                  <a:pt x="55" y="37"/>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8" name="Freeform 27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7"/>
              </a:cxn>
              <a:cxn ang="0">
                <a:pos x="0" y="35"/>
              </a:cxn>
              <a:cxn ang="0">
                <a:pos x="0" y="30"/>
              </a:cxn>
              <a:cxn ang="0">
                <a:pos x="2" y="24"/>
              </a:cxn>
              <a:cxn ang="0">
                <a:pos x="6" y="15"/>
              </a:cxn>
              <a:cxn ang="0">
                <a:pos x="12" y="8"/>
              </a:cxn>
              <a:cxn ang="0">
                <a:pos x="25" y="3"/>
              </a:cxn>
              <a:cxn ang="0">
                <a:pos x="41" y="0"/>
              </a:cxn>
              <a:cxn ang="0">
                <a:pos x="65" y="2"/>
              </a:cxn>
              <a:cxn ang="0">
                <a:pos x="62" y="2"/>
              </a:cxn>
              <a:cxn ang="0">
                <a:pos x="55" y="2"/>
              </a:cxn>
              <a:cxn ang="0">
                <a:pos x="45" y="3"/>
              </a:cxn>
              <a:cxn ang="0">
                <a:pos x="33" y="5"/>
              </a:cxn>
              <a:cxn ang="0">
                <a:pos x="22" y="10"/>
              </a:cxn>
              <a:cxn ang="0">
                <a:pos x="11" y="15"/>
              </a:cxn>
              <a:cxn ang="0">
                <a:pos x="3" y="25"/>
              </a:cxn>
              <a:cxn ang="0">
                <a:pos x="0" y="37"/>
              </a:cxn>
            </a:cxnLst>
            <a:rect l="0" t="0" r="r" b="b"/>
            <a:pathLst>
              <a:path w="65" h="37">
                <a:moveTo>
                  <a:pt x="0" y="37"/>
                </a:moveTo>
                <a:lnTo>
                  <a:pt x="0" y="35"/>
                </a:lnTo>
                <a:lnTo>
                  <a:pt x="0" y="30"/>
                </a:lnTo>
                <a:lnTo>
                  <a:pt x="2" y="24"/>
                </a:lnTo>
                <a:lnTo>
                  <a:pt x="6" y="15"/>
                </a:lnTo>
                <a:lnTo>
                  <a:pt x="12" y="8"/>
                </a:lnTo>
                <a:lnTo>
                  <a:pt x="25" y="3"/>
                </a:lnTo>
                <a:lnTo>
                  <a:pt x="41" y="0"/>
                </a:lnTo>
                <a:lnTo>
                  <a:pt x="65" y="2"/>
                </a:lnTo>
                <a:lnTo>
                  <a:pt x="62" y="2"/>
                </a:lnTo>
                <a:lnTo>
                  <a:pt x="55" y="2"/>
                </a:lnTo>
                <a:lnTo>
                  <a:pt x="45" y="3"/>
                </a:lnTo>
                <a:lnTo>
                  <a:pt x="33" y="5"/>
                </a:lnTo>
                <a:lnTo>
                  <a:pt x="22" y="10"/>
                </a:lnTo>
                <a:lnTo>
                  <a:pt x="11" y="15"/>
                </a:lnTo>
                <a:lnTo>
                  <a:pt x="3" y="25"/>
                </a:lnTo>
                <a:lnTo>
                  <a:pt x="0" y="37"/>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79" name="Freeform 27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49"/>
              </a:cxn>
              <a:cxn ang="0">
                <a:pos x="56" y="47"/>
              </a:cxn>
              <a:cxn ang="0">
                <a:pos x="57" y="43"/>
              </a:cxn>
              <a:cxn ang="0">
                <a:pos x="57" y="37"/>
              </a:cxn>
              <a:cxn ang="0">
                <a:pos x="55" y="27"/>
              </a:cxn>
              <a:cxn ang="0">
                <a:pos x="49" y="19"/>
              </a:cxn>
              <a:cxn ang="0">
                <a:pos x="40" y="11"/>
              </a:cxn>
              <a:cxn ang="0">
                <a:pos x="23" y="4"/>
              </a:cxn>
              <a:cxn ang="0">
                <a:pos x="0" y="0"/>
              </a:cxn>
              <a:cxn ang="0">
                <a:pos x="3" y="1"/>
              </a:cxn>
              <a:cxn ang="0">
                <a:pos x="9" y="2"/>
              </a:cxn>
              <a:cxn ang="0">
                <a:pos x="20" y="5"/>
              </a:cxn>
              <a:cxn ang="0">
                <a:pos x="30" y="10"/>
              </a:cxn>
              <a:cxn ang="0">
                <a:pos x="41" y="17"/>
              </a:cxn>
              <a:cxn ang="0">
                <a:pos x="50" y="26"/>
              </a:cxn>
              <a:cxn ang="0">
                <a:pos x="55" y="37"/>
              </a:cxn>
              <a:cxn ang="0">
                <a:pos x="56" y="49"/>
              </a:cxn>
            </a:cxnLst>
            <a:rect l="0" t="0" r="r" b="b"/>
            <a:pathLst>
              <a:path w="57" h="49">
                <a:moveTo>
                  <a:pt x="56" y="49"/>
                </a:moveTo>
                <a:lnTo>
                  <a:pt x="56" y="47"/>
                </a:lnTo>
                <a:lnTo>
                  <a:pt x="57" y="43"/>
                </a:lnTo>
                <a:lnTo>
                  <a:pt x="57" y="37"/>
                </a:lnTo>
                <a:lnTo>
                  <a:pt x="55" y="27"/>
                </a:lnTo>
                <a:lnTo>
                  <a:pt x="49" y="19"/>
                </a:lnTo>
                <a:lnTo>
                  <a:pt x="40" y="11"/>
                </a:lnTo>
                <a:lnTo>
                  <a:pt x="23" y="4"/>
                </a:lnTo>
                <a:lnTo>
                  <a:pt x="0" y="0"/>
                </a:lnTo>
                <a:lnTo>
                  <a:pt x="3" y="1"/>
                </a:lnTo>
                <a:lnTo>
                  <a:pt x="9" y="2"/>
                </a:lnTo>
                <a:lnTo>
                  <a:pt x="20" y="5"/>
                </a:lnTo>
                <a:lnTo>
                  <a:pt x="30" y="10"/>
                </a:lnTo>
                <a:lnTo>
                  <a:pt x="41" y="17"/>
                </a:lnTo>
                <a:lnTo>
                  <a:pt x="50" y="26"/>
                </a:lnTo>
                <a:lnTo>
                  <a:pt x="55" y="37"/>
                </a:lnTo>
                <a:lnTo>
                  <a:pt x="56"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0" name="Freeform 27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4"/>
              </a:cxn>
              <a:cxn ang="0">
                <a:pos x="0" y="32"/>
              </a:cxn>
              <a:cxn ang="0">
                <a:pos x="0" y="27"/>
              </a:cxn>
              <a:cxn ang="0">
                <a:pos x="2" y="22"/>
              </a:cxn>
              <a:cxn ang="0">
                <a:pos x="6" y="15"/>
              </a:cxn>
              <a:cxn ang="0">
                <a:pos x="14" y="8"/>
              </a:cxn>
              <a:cxn ang="0">
                <a:pos x="25" y="2"/>
              </a:cxn>
              <a:cxn ang="0">
                <a:pos x="43" y="0"/>
              </a:cxn>
              <a:cxn ang="0">
                <a:pos x="66" y="0"/>
              </a:cxn>
              <a:cxn ang="0">
                <a:pos x="63" y="0"/>
              </a:cxn>
              <a:cxn ang="0">
                <a:pos x="57" y="0"/>
              </a:cxn>
              <a:cxn ang="0">
                <a:pos x="46" y="1"/>
              </a:cxn>
              <a:cxn ang="0">
                <a:pos x="35" y="3"/>
              </a:cxn>
              <a:cxn ang="0">
                <a:pos x="22" y="6"/>
              </a:cxn>
              <a:cxn ang="0">
                <a:pos x="11" y="12"/>
              </a:cxn>
              <a:cxn ang="0">
                <a:pos x="3" y="22"/>
              </a:cxn>
              <a:cxn ang="0">
                <a:pos x="0" y="34"/>
              </a:cxn>
            </a:cxnLst>
            <a:rect l="0" t="0" r="r" b="b"/>
            <a:pathLst>
              <a:path w="66" h="34">
                <a:moveTo>
                  <a:pt x="0" y="34"/>
                </a:moveTo>
                <a:lnTo>
                  <a:pt x="0" y="32"/>
                </a:lnTo>
                <a:lnTo>
                  <a:pt x="0" y="27"/>
                </a:lnTo>
                <a:lnTo>
                  <a:pt x="2" y="22"/>
                </a:lnTo>
                <a:lnTo>
                  <a:pt x="6" y="15"/>
                </a:lnTo>
                <a:lnTo>
                  <a:pt x="14" y="8"/>
                </a:lnTo>
                <a:lnTo>
                  <a:pt x="25" y="2"/>
                </a:lnTo>
                <a:lnTo>
                  <a:pt x="43" y="0"/>
                </a:lnTo>
                <a:lnTo>
                  <a:pt x="66" y="0"/>
                </a:lnTo>
                <a:lnTo>
                  <a:pt x="63" y="0"/>
                </a:lnTo>
                <a:lnTo>
                  <a:pt x="57" y="0"/>
                </a:lnTo>
                <a:lnTo>
                  <a:pt x="46" y="1"/>
                </a:lnTo>
                <a:lnTo>
                  <a:pt x="35" y="3"/>
                </a:lnTo>
                <a:lnTo>
                  <a:pt x="22" y="6"/>
                </a:lnTo>
                <a:lnTo>
                  <a:pt x="11" y="12"/>
                </a:lnTo>
                <a:lnTo>
                  <a:pt x="3" y="22"/>
                </a:lnTo>
                <a:lnTo>
                  <a:pt x="0" y="3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1" name="Freeform 28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49"/>
              </a:cxn>
              <a:cxn ang="0">
                <a:pos x="55" y="48"/>
              </a:cxn>
              <a:cxn ang="0">
                <a:pos x="56" y="44"/>
              </a:cxn>
              <a:cxn ang="0">
                <a:pos x="56" y="37"/>
              </a:cxn>
              <a:cxn ang="0">
                <a:pos x="54" y="28"/>
              </a:cxn>
              <a:cxn ang="0">
                <a:pos x="48" y="20"/>
              </a:cxn>
              <a:cxn ang="0">
                <a:pos x="38" y="12"/>
              </a:cxn>
              <a:cxn ang="0">
                <a:pos x="22" y="4"/>
              </a:cxn>
              <a:cxn ang="0">
                <a:pos x="0" y="0"/>
              </a:cxn>
              <a:cxn ang="0">
                <a:pos x="3" y="1"/>
              </a:cxn>
              <a:cxn ang="0">
                <a:pos x="10" y="2"/>
              </a:cxn>
              <a:cxn ang="0">
                <a:pos x="19" y="5"/>
              </a:cxn>
              <a:cxn ang="0">
                <a:pos x="29" y="10"/>
              </a:cxn>
              <a:cxn ang="0">
                <a:pos x="40" y="17"/>
              </a:cxn>
              <a:cxn ang="0">
                <a:pos x="49" y="26"/>
              </a:cxn>
              <a:cxn ang="0">
                <a:pos x="54" y="37"/>
              </a:cxn>
              <a:cxn ang="0">
                <a:pos x="55" y="49"/>
              </a:cxn>
            </a:cxnLst>
            <a:rect l="0" t="0" r="r" b="b"/>
            <a:pathLst>
              <a:path w="56" h="49">
                <a:moveTo>
                  <a:pt x="55" y="49"/>
                </a:moveTo>
                <a:lnTo>
                  <a:pt x="55" y="48"/>
                </a:lnTo>
                <a:lnTo>
                  <a:pt x="56" y="44"/>
                </a:lnTo>
                <a:lnTo>
                  <a:pt x="56" y="37"/>
                </a:lnTo>
                <a:lnTo>
                  <a:pt x="54" y="28"/>
                </a:lnTo>
                <a:lnTo>
                  <a:pt x="48" y="20"/>
                </a:lnTo>
                <a:lnTo>
                  <a:pt x="38" y="12"/>
                </a:lnTo>
                <a:lnTo>
                  <a:pt x="22" y="4"/>
                </a:lnTo>
                <a:lnTo>
                  <a:pt x="0" y="0"/>
                </a:lnTo>
                <a:lnTo>
                  <a:pt x="3" y="1"/>
                </a:lnTo>
                <a:lnTo>
                  <a:pt x="10" y="2"/>
                </a:lnTo>
                <a:lnTo>
                  <a:pt x="19" y="5"/>
                </a:lnTo>
                <a:lnTo>
                  <a:pt x="29" y="10"/>
                </a:lnTo>
                <a:lnTo>
                  <a:pt x="40" y="17"/>
                </a:lnTo>
                <a:lnTo>
                  <a:pt x="49" y="26"/>
                </a:lnTo>
                <a:lnTo>
                  <a:pt x="54" y="37"/>
                </a:lnTo>
                <a:lnTo>
                  <a:pt x="55"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2" name="Freeform 28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0" y="29"/>
              </a:cxn>
              <a:cxn ang="0">
                <a:pos x="3" y="22"/>
              </a:cxn>
              <a:cxn ang="0">
                <a:pos x="7" y="15"/>
              </a:cxn>
              <a:cxn ang="0">
                <a:pos x="14" y="9"/>
              </a:cxn>
              <a:cxn ang="0">
                <a:pos x="26" y="3"/>
              </a:cxn>
              <a:cxn ang="0">
                <a:pos x="43" y="0"/>
              </a:cxn>
              <a:cxn ang="0">
                <a:pos x="66" y="2"/>
              </a:cxn>
              <a:cxn ang="0">
                <a:pos x="64" y="2"/>
              </a:cxn>
              <a:cxn ang="0">
                <a:pos x="57" y="2"/>
              </a:cxn>
              <a:cxn ang="0">
                <a:pos x="47" y="3"/>
              </a:cxn>
              <a:cxn ang="0">
                <a:pos x="35" y="5"/>
              </a:cxn>
              <a:cxn ang="0">
                <a:pos x="22" y="9"/>
              </a:cxn>
              <a:cxn ang="0">
                <a:pos x="12" y="14"/>
              </a:cxn>
              <a:cxn ang="0">
                <a:pos x="4" y="24"/>
              </a:cxn>
              <a:cxn ang="0">
                <a:pos x="0" y="36"/>
              </a:cxn>
            </a:cxnLst>
            <a:rect l="0" t="0" r="r" b="b"/>
            <a:pathLst>
              <a:path w="66" h="36">
                <a:moveTo>
                  <a:pt x="0" y="36"/>
                </a:moveTo>
                <a:lnTo>
                  <a:pt x="0" y="34"/>
                </a:lnTo>
                <a:lnTo>
                  <a:pt x="0" y="29"/>
                </a:lnTo>
                <a:lnTo>
                  <a:pt x="3" y="22"/>
                </a:lnTo>
                <a:lnTo>
                  <a:pt x="7" y="15"/>
                </a:lnTo>
                <a:lnTo>
                  <a:pt x="14" y="9"/>
                </a:lnTo>
                <a:lnTo>
                  <a:pt x="26" y="3"/>
                </a:lnTo>
                <a:lnTo>
                  <a:pt x="43" y="0"/>
                </a:lnTo>
                <a:lnTo>
                  <a:pt x="66" y="2"/>
                </a:lnTo>
                <a:lnTo>
                  <a:pt x="64" y="2"/>
                </a:lnTo>
                <a:lnTo>
                  <a:pt x="57" y="2"/>
                </a:lnTo>
                <a:lnTo>
                  <a:pt x="47" y="3"/>
                </a:lnTo>
                <a:lnTo>
                  <a:pt x="35" y="5"/>
                </a:lnTo>
                <a:lnTo>
                  <a:pt x="22" y="9"/>
                </a:lnTo>
                <a:lnTo>
                  <a:pt x="12" y="14"/>
                </a:lnTo>
                <a:lnTo>
                  <a:pt x="4" y="24"/>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3" name="Freeform 28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7" y="49"/>
              </a:cxn>
              <a:cxn ang="0">
                <a:pos x="57" y="47"/>
              </a:cxn>
              <a:cxn ang="0">
                <a:pos x="58" y="42"/>
              </a:cxn>
              <a:cxn ang="0">
                <a:pos x="57" y="35"/>
              </a:cxn>
              <a:cxn ang="0">
                <a:pos x="54" y="27"/>
              </a:cxn>
              <a:cxn ang="0">
                <a:pos x="49" y="19"/>
              </a:cxn>
              <a:cxn ang="0">
                <a:pos x="38" y="11"/>
              </a:cxn>
              <a:cxn ang="0">
                <a:pos x="22" y="4"/>
              </a:cxn>
              <a:cxn ang="0">
                <a:pos x="0" y="0"/>
              </a:cxn>
              <a:cxn ang="0">
                <a:pos x="2" y="0"/>
              </a:cxn>
              <a:cxn ang="0">
                <a:pos x="8" y="2"/>
              </a:cxn>
              <a:cxn ang="0">
                <a:pos x="17" y="5"/>
              </a:cxn>
              <a:cxn ang="0">
                <a:pos x="28" y="10"/>
              </a:cxn>
              <a:cxn ang="0">
                <a:pos x="38" y="16"/>
              </a:cxn>
              <a:cxn ang="0">
                <a:pos x="47" y="25"/>
              </a:cxn>
              <a:cxn ang="0">
                <a:pos x="53" y="35"/>
              </a:cxn>
              <a:cxn ang="0">
                <a:pos x="57" y="49"/>
              </a:cxn>
            </a:cxnLst>
            <a:rect l="0" t="0" r="r" b="b"/>
            <a:pathLst>
              <a:path w="58" h="49">
                <a:moveTo>
                  <a:pt x="57" y="49"/>
                </a:moveTo>
                <a:lnTo>
                  <a:pt x="57" y="47"/>
                </a:lnTo>
                <a:lnTo>
                  <a:pt x="58" y="42"/>
                </a:lnTo>
                <a:lnTo>
                  <a:pt x="57" y="35"/>
                </a:lnTo>
                <a:lnTo>
                  <a:pt x="54" y="27"/>
                </a:lnTo>
                <a:lnTo>
                  <a:pt x="49" y="19"/>
                </a:lnTo>
                <a:lnTo>
                  <a:pt x="38" y="11"/>
                </a:lnTo>
                <a:lnTo>
                  <a:pt x="22" y="4"/>
                </a:lnTo>
                <a:lnTo>
                  <a:pt x="0" y="0"/>
                </a:lnTo>
                <a:lnTo>
                  <a:pt x="2" y="0"/>
                </a:lnTo>
                <a:lnTo>
                  <a:pt x="8" y="2"/>
                </a:lnTo>
                <a:lnTo>
                  <a:pt x="17" y="5"/>
                </a:lnTo>
                <a:lnTo>
                  <a:pt x="28" y="10"/>
                </a:lnTo>
                <a:lnTo>
                  <a:pt x="38" y="16"/>
                </a:lnTo>
                <a:lnTo>
                  <a:pt x="47" y="25"/>
                </a:lnTo>
                <a:lnTo>
                  <a:pt x="53" y="35"/>
                </a:lnTo>
                <a:lnTo>
                  <a:pt x="57" y="4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4" name="Freeform 28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4"/>
              </a:cxn>
              <a:cxn ang="0">
                <a:pos x="1" y="29"/>
              </a:cxn>
              <a:cxn ang="0">
                <a:pos x="4" y="22"/>
              </a:cxn>
              <a:cxn ang="0">
                <a:pos x="9" y="15"/>
              </a:cxn>
              <a:cxn ang="0">
                <a:pos x="16" y="8"/>
              </a:cxn>
              <a:cxn ang="0">
                <a:pos x="28" y="3"/>
              </a:cxn>
              <a:cxn ang="0">
                <a:pos x="44" y="0"/>
              </a:cxn>
              <a:cxn ang="0">
                <a:pos x="66" y="2"/>
              </a:cxn>
              <a:cxn ang="0">
                <a:pos x="64" y="2"/>
              </a:cxn>
              <a:cxn ang="0">
                <a:pos x="57" y="2"/>
              </a:cxn>
              <a:cxn ang="0">
                <a:pos x="47" y="3"/>
              </a:cxn>
              <a:cxn ang="0">
                <a:pos x="35" y="5"/>
              </a:cxn>
              <a:cxn ang="0">
                <a:pos x="23" y="8"/>
              </a:cxn>
              <a:cxn ang="0">
                <a:pos x="13" y="15"/>
              </a:cxn>
              <a:cxn ang="0">
                <a:pos x="5" y="25"/>
              </a:cxn>
              <a:cxn ang="0">
                <a:pos x="0" y="36"/>
              </a:cxn>
            </a:cxnLst>
            <a:rect l="0" t="0" r="r" b="b"/>
            <a:pathLst>
              <a:path w="66" h="36">
                <a:moveTo>
                  <a:pt x="0" y="36"/>
                </a:moveTo>
                <a:lnTo>
                  <a:pt x="0" y="34"/>
                </a:lnTo>
                <a:lnTo>
                  <a:pt x="1" y="29"/>
                </a:lnTo>
                <a:lnTo>
                  <a:pt x="4" y="22"/>
                </a:lnTo>
                <a:lnTo>
                  <a:pt x="9" y="15"/>
                </a:lnTo>
                <a:lnTo>
                  <a:pt x="16" y="8"/>
                </a:lnTo>
                <a:lnTo>
                  <a:pt x="28" y="3"/>
                </a:lnTo>
                <a:lnTo>
                  <a:pt x="44" y="0"/>
                </a:lnTo>
                <a:lnTo>
                  <a:pt x="66" y="2"/>
                </a:lnTo>
                <a:lnTo>
                  <a:pt x="64" y="2"/>
                </a:lnTo>
                <a:lnTo>
                  <a:pt x="57" y="2"/>
                </a:lnTo>
                <a:lnTo>
                  <a:pt x="47" y="3"/>
                </a:lnTo>
                <a:lnTo>
                  <a:pt x="35" y="5"/>
                </a:lnTo>
                <a:lnTo>
                  <a:pt x="23" y="8"/>
                </a:lnTo>
                <a:lnTo>
                  <a:pt x="13" y="15"/>
                </a:lnTo>
                <a:lnTo>
                  <a:pt x="5" y="25"/>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5" name="Freeform 284"/>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6" y="50"/>
              </a:cxn>
              <a:cxn ang="0">
                <a:pos x="56" y="48"/>
              </a:cxn>
              <a:cxn ang="0">
                <a:pos x="57" y="44"/>
              </a:cxn>
              <a:cxn ang="0">
                <a:pos x="56" y="37"/>
              </a:cxn>
              <a:cxn ang="0">
                <a:pos x="53" y="28"/>
              </a:cxn>
              <a:cxn ang="0">
                <a:pos x="47" y="19"/>
              </a:cxn>
              <a:cxn ang="0">
                <a:pos x="37" y="11"/>
              </a:cxn>
              <a:cxn ang="0">
                <a:pos x="22" y="4"/>
              </a:cxn>
              <a:cxn ang="0">
                <a:pos x="0" y="0"/>
              </a:cxn>
              <a:cxn ang="0">
                <a:pos x="2" y="1"/>
              </a:cxn>
              <a:cxn ang="0">
                <a:pos x="9" y="2"/>
              </a:cxn>
              <a:cxn ang="0">
                <a:pos x="19" y="5"/>
              </a:cxn>
              <a:cxn ang="0">
                <a:pos x="30" y="11"/>
              </a:cxn>
              <a:cxn ang="0">
                <a:pos x="41" y="18"/>
              </a:cxn>
              <a:cxn ang="0">
                <a:pos x="49" y="27"/>
              </a:cxn>
              <a:cxn ang="0">
                <a:pos x="54" y="38"/>
              </a:cxn>
              <a:cxn ang="0">
                <a:pos x="56" y="50"/>
              </a:cxn>
            </a:cxnLst>
            <a:rect l="0" t="0" r="r" b="b"/>
            <a:pathLst>
              <a:path w="57" h="50">
                <a:moveTo>
                  <a:pt x="56" y="50"/>
                </a:moveTo>
                <a:lnTo>
                  <a:pt x="56" y="48"/>
                </a:lnTo>
                <a:lnTo>
                  <a:pt x="57" y="44"/>
                </a:lnTo>
                <a:lnTo>
                  <a:pt x="56" y="37"/>
                </a:lnTo>
                <a:lnTo>
                  <a:pt x="53" y="28"/>
                </a:lnTo>
                <a:lnTo>
                  <a:pt x="47" y="19"/>
                </a:lnTo>
                <a:lnTo>
                  <a:pt x="37" y="11"/>
                </a:lnTo>
                <a:lnTo>
                  <a:pt x="22" y="4"/>
                </a:lnTo>
                <a:lnTo>
                  <a:pt x="0" y="0"/>
                </a:lnTo>
                <a:lnTo>
                  <a:pt x="2" y="1"/>
                </a:lnTo>
                <a:lnTo>
                  <a:pt x="9" y="2"/>
                </a:lnTo>
                <a:lnTo>
                  <a:pt x="19" y="5"/>
                </a:lnTo>
                <a:lnTo>
                  <a:pt x="30" y="11"/>
                </a:lnTo>
                <a:lnTo>
                  <a:pt x="41" y="18"/>
                </a:lnTo>
                <a:lnTo>
                  <a:pt x="49" y="27"/>
                </a:lnTo>
                <a:lnTo>
                  <a:pt x="54" y="38"/>
                </a:lnTo>
                <a:lnTo>
                  <a:pt x="56"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6" name="Freeform 28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6"/>
              </a:cxn>
              <a:cxn ang="0">
                <a:pos x="0" y="35"/>
              </a:cxn>
              <a:cxn ang="0">
                <a:pos x="0" y="30"/>
              </a:cxn>
              <a:cxn ang="0">
                <a:pos x="1" y="23"/>
              </a:cxn>
              <a:cxn ang="0">
                <a:pos x="5" y="16"/>
              </a:cxn>
              <a:cxn ang="0">
                <a:pos x="12" y="9"/>
              </a:cxn>
              <a:cxn ang="0">
                <a:pos x="23" y="5"/>
              </a:cxn>
              <a:cxn ang="0">
                <a:pos x="42" y="0"/>
              </a:cxn>
              <a:cxn ang="0">
                <a:pos x="66" y="0"/>
              </a:cxn>
              <a:cxn ang="0">
                <a:pos x="64" y="0"/>
              </a:cxn>
              <a:cxn ang="0">
                <a:pos x="57" y="0"/>
              </a:cxn>
              <a:cxn ang="0">
                <a:pos x="46" y="1"/>
              </a:cxn>
              <a:cxn ang="0">
                <a:pos x="35" y="3"/>
              </a:cxn>
              <a:cxn ang="0">
                <a:pos x="23" y="8"/>
              </a:cxn>
              <a:cxn ang="0">
                <a:pos x="13" y="15"/>
              </a:cxn>
              <a:cxn ang="0">
                <a:pos x="5" y="23"/>
              </a:cxn>
              <a:cxn ang="0">
                <a:pos x="0" y="36"/>
              </a:cxn>
            </a:cxnLst>
            <a:rect l="0" t="0" r="r" b="b"/>
            <a:pathLst>
              <a:path w="66" h="36">
                <a:moveTo>
                  <a:pt x="0" y="36"/>
                </a:moveTo>
                <a:lnTo>
                  <a:pt x="0" y="35"/>
                </a:lnTo>
                <a:lnTo>
                  <a:pt x="0" y="30"/>
                </a:lnTo>
                <a:lnTo>
                  <a:pt x="1" y="23"/>
                </a:lnTo>
                <a:lnTo>
                  <a:pt x="5" y="16"/>
                </a:lnTo>
                <a:lnTo>
                  <a:pt x="12" y="9"/>
                </a:lnTo>
                <a:lnTo>
                  <a:pt x="23" y="5"/>
                </a:lnTo>
                <a:lnTo>
                  <a:pt x="42" y="0"/>
                </a:lnTo>
                <a:lnTo>
                  <a:pt x="66" y="0"/>
                </a:lnTo>
                <a:lnTo>
                  <a:pt x="64" y="0"/>
                </a:lnTo>
                <a:lnTo>
                  <a:pt x="57" y="0"/>
                </a:lnTo>
                <a:lnTo>
                  <a:pt x="46" y="1"/>
                </a:lnTo>
                <a:lnTo>
                  <a:pt x="35" y="3"/>
                </a:lnTo>
                <a:lnTo>
                  <a:pt x="23" y="8"/>
                </a:lnTo>
                <a:lnTo>
                  <a:pt x="13" y="15"/>
                </a:lnTo>
                <a:lnTo>
                  <a:pt x="5" y="23"/>
                </a:lnTo>
                <a:lnTo>
                  <a:pt x="0" y="36"/>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7" name="Freeform 28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1"/>
              </a:cxn>
              <a:cxn ang="0">
                <a:pos x="55" y="50"/>
              </a:cxn>
              <a:cxn ang="0">
                <a:pos x="56" y="45"/>
              </a:cxn>
              <a:cxn ang="0">
                <a:pos x="56" y="38"/>
              </a:cxn>
              <a:cxn ang="0">
                <a:pos x="55" y="30"/>
              </a:cxn>
              <a:cxn ang="0">
                <a:pos x="50" y="22"/>
              </a:cxn>
              <a:cxn ang="0">
                <a:pos x="39" y="14"/>
              </a:cxn>
              <a:cxn ang="0">
                <a:pos x="23" y="6"/>
              </a:cxn>
              <a:cxn ang="0">
                <a:pos x="0" y="0"/>
              </a:cxn>
              <a:cxn ang="0">
                <a:pos x="2" y="1"/>
              </a:cxn>
              <a:cxn ang="0">
                <a:pos x="9" y="2"/>
              </a:cxn>
              <a:cxn ang="0">
                <a:pos x="18" y="6"/>
              </a:cxn>
              <a:cxn ang="0">
                <a:pos x="29" y="12"/>
              </a:cxn>
              <a:cxn ang="0">
                <a:pos x="39" y="19"/>
              </a:cxn>
              <a:cxn ang="0">
                <a:pos x="48" y="27"/>
              </a:cxn>
              <a:cxn ang="0">
                <a:pos x="53" y="38"/>
              </a:cxn>
              <a:cxn ang="0">
                <a:pos x="54" y="51"/>
              </a:cxn>
            </a:cxnLst>
            <a:rect l="0" t="0" r="r" b="b"/>
            <a:pathLst>
              <a:path w="56" h="51">
                <a:moveTo>
                  <a:pt x="54" y="51"/>
                </a:moveTo>
                <a:lnTo>
                  <a:pt x="55" y="50"/>
                </a:lnTo>
                <a:lnTo>
                  <a:pt x="56" y="45"/>
                </a:lnTo>
                <a:lnTo>
                  <a:pt x="56" y="38"/>
                </a:lnTo>
                <a:lnTo>
                  <a:pt x="55" y="30"/>
                </a:lnTo>
                <a:lnTo>
                  <a:pt x="50" y="22"/>
                </a:lnTo>
                <a:lnTo>
                  <a:pt x="39" y="14"/>
                </a:lnTo>
                <a:lnTo>
                  <a:pt x="23" y="6"/>
                </a:lnTo>
                <a:lnTo>
                  <a:pt x="0" y="0"/>
                </a:lnTo>
                <a:lnTo>
                  <a:pt x="2" y="1"/>
                </a:lnTo>
                <a:lnTo>
                  <a:pt x="9" y="2"/>
                </a:lnTo>
                <a:lnTo>
                  <a:pt x="18" y="6"/>
                </a:lnTo>
                <a:lnTo>
                  <a:pt x="29" y="12"/>
                </a:lnTo>
                <a:lnTo>
                  <a:pt x="39" y="19"/>
                </a:lnTo>
                <a:lnTo>
                  <a:pt x="48" y="27"/>
                </a:lnTo>
                <a:lnTo>
                  <a:pt x="53" y="38"/>
                </a:lnTo>
                <a:lnTo>
                  <a:pt x="54"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8" name="Freeform 28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35"/>
              </a:cxn>
              <a:cxn ang="0">
                <a:pos x="0" y="33"/>
              </a:cxn>
              <a:cxn ang="0">
                <a:pos x="0" y="29"/>
              </a:cxn>
              <a:cxn ang="0">
                <a:pos x="2" y="23"/>
              </a:cxn>
              <a:cxn ang="0">
                <a:pos x="5" y="16"/>
              </a:cxn>
              <a:cxn ang="0">
                <a:pos x="12" y="9"/>
              </a:cxn>
              <a:cxn ang="0">
                <a:pos x="25" y="3"/>
              </a:cxn>
              <a:cxn ang="0">
                <a:pos x="42" y="0"/>
              </a:cxn>
              <a:cxn ang="0">
                <a:pos x="66" y="0"/>
              </a:cxn>
              <a:cxn ang="0">
                <a:pos x="64" y="0"/>
              </a:cxn>
              <a:cxn ang="0">
                <a:pos x="57" y="0"/>
              </a:cxn>
              <a:cxn ang="0">
                <a:pos x="47" y="1"/>
              </a:cxn>
              <a:cxn ang="0">
                <a:pos x="35" y="3"/>
              </a:cxn>
              <a:cxn ang="0">
                <a:pos x="24" y="8"/>
              </a:cxn>
              <a:cxn ang="0">
                <a:pos x="13" y="14"/>
              </a:cxn>
              <a:cxn ang="0">
                <a:pos x="5" y="23"/>
              </a:cxn>
              <a:cxn ang="0">
                <a:pos x="0" y="35"/>
              </a:cxn>
            </a:cxnLst>
            <a:rect l="0" t="0" r="r" b="b"/>
            <a:pathLst>
              <a:path w="66" h="35">
                <a:moveTo>
                  <a:pt x="0" y="35"/>
                </a:moveTo>
                <a:lnTo>
                  <a:pt x="0" y="33"/>
                </a:lnTo>
                <a:lnTo>
                  <a:pt x="0" y="29"/>
                </a:lnTo>
                <a:lnTo>
                  <a:pt x="2" y="23"/>
                </a:lnTo>
                <a:lnTo>
                  <a:pt x="5" y="16"/>
                </a:lnTo>
                <a:lnTo>
                  <a:pt x="12" y="9"/>
                </a:lnTo>
                <a:lnTo>
                  <a:pt x="25" y="3"/>
                </a:lnTo>
                <a:lnTo>
                  <a:pt x="42" y="0"/>
                </a:lnTo>
                <a:lnTo>
                  <a:pt x="66" y="0"/>
                </a:lnTo>
                <a:lnTo>
                  <a:pt x="64" y="0"/>
                </a:lnTo>
                <a:lnTo>
                  <a:pt x="57" y="0"/>
                </a:lnTo>
                <a:lnTo>
                  <a:pt x="47" y="1"/>
                </a:lnTo>
                <a:lnTo>
                  <a:pt x="35" y="3"/>
                </a:lnTo>
                <a:lnTo>
                  <a:pt x="24" y="8"/>
                </a:lnTo>
                <a:lnTo>
                  <a:pt x="13" y="14"/>
                </a:lnTo>
                <a:lnTo>
                  <a:pt x="5" y="23"/>
                </a:lnTo>
                <a:lnTo>
                  <a:pt x="0" y="35"/>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89" name="Freeform 28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5" y="51"/>
              </a:cxn>
              <a:cxn ang="0">
                <a:pos x="56" y="50"/>
              </a:cxn>
              <a:cxn ang="0">
                <a:pos x="57" y="45"/>
              </a:cxn>
              <a:cxn ang="0">
                <a:pos x="57" y="39"/>
              </a:cxn>
              <a:cxn ang="0">
                <a:pos x="56" y="31"/>
              </a:cxn>
              <a:cxn ang="0">
                <a:pos x="50" y="23"/>
              </a:cxn>
              <a:cxn ang="0">
                <a:pos x="40" y="14"/>
              </a:cxn>
              <a:cxn ang="0">
                <a:pos x="23" y="7"/>
              </a:cxn>
              <a:cxn ang="0">
                <a:pos x="0" y="0"/>
              </a:cxn>
              <a:cxn ang="0">
                <a:pos x="2" y="1"/>
              </a:cxn>
              <a:cxn ang="0">
                <a:pos x="9" y="2"/>
              </a:cxn>
              <a:cxn ang="0">
                <a:pos x="19" y="6"/>
              </a:cxn>
              <a:cxn ang="0">
                <a:pos x="29" y="11"/>
              </a:cxn>
              <a:cxn ang="0">
                <a:pos x="40" y="18"/>
              </a:cxn>
              <a:cxn ang="0">
                <a:pos x="49" y="28"/>
              </a:cxn>
              <a:cxn ang="0">
                <a:pos x="53" y="38"/>
              </a:cxn>
              <a:cxn ang="0">
                <a:pos x="55" y="51"/>
              </a:cxn>
            </a:cxnLst>
            <a:rect l="0" t="0" r="r" b="b"/>
            <a:pathLst>
              <a:path w="57" h="51">
                <a:moveTo>
                  <a:pt x="55" y="51"/>
                </a:moveTo>
                <a:lnTo>
                  <a:pt x="56" y="50"/>
                </a:lnTo>
                <a:lnTo>
                  <a:pt x="57" y="45"/>
                </a:lnTo>
                <a:lnTo>
                  <a:pt x="57" y="39"/>
                </a:lnTo>
                <a:lnTo>
                  <a:pt x="56" y="31"/>
                </a:lnTo>
                <a:lnTo>
                  <a:pt x="50" y="23"/>
                </a:lnTo>
                <a:lnTo>
                  <a:pt x="40" y="14"/>
                </a:lnTo>
                <a:lnTo>
                  <a:pt x="23" y="7"/>
                </a:lnTo>
                <a:lnTo>
                  <a:pt x="0" y="0"/>
                </a:lnTo>
                <a:lnTo>
                  <a:pt x="2" y="1"/>
                </a:lnTo>
                <a:lnTo>
                  <a:pt x="9" y="2"/>
                </a:lnTo>
                <a:lnTo>
                  <a:pt x="19" y="6"/>
                </a:lnTo>
                <a:lnTo>
                  <a:pt x="29" y="11"/>
                </a:lnTo>
                <a:lnTo>
                  <a:pt x="40" y="18"/>
                </a:lnTo>
                <a:lnTo>
                  <a:pt x="49" y="28"/>
                </a:lnTo>
                <a:lnTo>
                  <a:pt x="53" y="38"/>
                </a:lnTo>
                <a:lnTo>
                  <a:pt x="55" y="5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0" name="Freeform 289"/>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4" y="50"/>
              </a:cxn>
              <a:cxn ang="0">
                <a:pos x="55" y="48"/>
              </a:cxn>
              <a:cxn ang="0">
                <a:pos x="56" y="43"/>
              </a:cxn>
              <a:cxn ang="0">
                <a:pos x="56" y="37"/>
              </a:cxn>
              <a:cxn ang="0">
                <a:pos x="54" y="28"/>
              </a:cxn>
              <a:cxn ang="0">
                <a:pos x="49" y="20"/>
              </a:cxn>
              <a:cxn ang="0">
                <a:pos x="38" y="12"/>
              </a:cxn>
              <a:cxn ang="0">
                <a:pos x="23" y="5"/>
              </a:cxn>
              <a:cxn ang="0">
                <a:pos x="0" y="0"/>
              </a:cxn>
              <a:cxn ang="0">
                <a:pos x="3" y="0"/>
              </a:cxn>
              <a:cxn ang="0">
                <a:pos x="10" y="2"/>
              </a:cxn>
              <a:cxn ang="0">
                <a:pos x="19" y="6"/>
              </a:cxn>
              <a:cxn ang="0">
                <a:pos x="29" y="10"/>
              </a:cxn>
              <a:cxn ang="0">
                <a:pos x="38" y="17"/>
              </a:cxn>
              <a:cxn ang="0">
                <a:pos x="48" y="26"/>
              </a:cxn>
              <a:cxn ang="0">
                <a:pos x="52" y="37"/>
              </a:cxn>
              <a:cxn ang="0">
                <a:pos x="54" y="50"/>
              </a:cxn>
            </a:cxnLst>
            <a:rect l="0" t="0" r="r" b="b"/>
            <a:pathLst>
              <a:path w="56" h="50">
                <a:moveTo>
                  <a:pt x="54" y="50"/>
                </a:moveTo>
                <a:lnTo>
                  <a:pt x="55" y="48"/>
                </a:lnTo>
                <a:lnTo>
                  <a:pt x="56" y="43"/>
                </a:lnTo>
                <a:lnTo>
                  <a:pt x="56" y="37"/>
                </a:lnTo>
                <a:lnTo>
                  <a:pt x="54" y="28"/>
                </a:lnTo>
                <a:lnTo>
                  <a:pt x="49" y="20"/>
                </a:lnTo>
                <a:lnTo>
                  <a:pt x="38" y="12"/>
                </a:lnTo>
                <a:lnTo>
                  <a:pt x="23" y="5"/>
                </a:lnTo>
                <a:lnTo>
                  <a:pt x="0" y="0"/>
                </a:lnTo>
                <a:lnTo>
                  <a:pt x="3" y="0"/>
                </a:lnTo>
                <a:lnTo>
                  <a:pt x="10" y="2"/>
                </a:lnTo>
                <a:lnTo>
                  <a:pt x="19" y="6"/>
                </a:lnTo>
                <a:lnTo>
                  <a:pt x="29" y="10"/>
                </a:lnTo>
                <a:lnTo>
                  <a:pt x="38" y="17"/>
                </a:lnTo>
                <a:lnTo>
                  <a:pt x="48" y="26"/>
                </a:lnTo>
                <a:lnTo>
                  <a:pt x="52" y="37"/>
                </a:lnTo>
                <a:lnTo>
                  <a:pt x="54" y="5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1" name="Freeform 290"/>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452"/>
              </a:cxn>
              <a:cxn ang="0">
                <a:pos x="0" y="0"/>
              </a:cxn>
            </a:cxnLst>
            <a:rect l="0" t="0" r="r" b="b"/>
            <a:pathLst>
              <a:path h="452">
                <a:moveTo>
                  <a:pt x="0" y="0"/>
                </a:moveTo>
                <a:lnTo>
                  <a:pt x="0" y="45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2" name="Freeform 29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1" y="0"/>
              </a:cxn>
              <a:cxn ang="0">
                <a:pos x="8" y="3"/>
              </a:cxn>
              <a:cxn ang="0">
                <a:pos x="4" y="8"/>
              </a:cxn>
              <a:cxn ang="0">
                <a:pos x="0" y="18"/>
              </a:cxn>
              <a:cxn ang="0">
                <a:pos x="0" y="29"/>
              </a:cxn>
              <a:cxn ang="0">
                <a:pos x="0" y="26"/>
              </a:cxn>
              <a:cxn ang="0">
                <a:pos x="0" y="19"/>
              </a:cxn>
              <a:cxn ang="0">
                <a:pos x="4" y="9"/>
              </a:cxn>
              <a:cxn ang="0">
                <a:pos x="11" y="0"/>
              </a:cxn>
            </a:cxnLst>
            <a:rect l="0" t="0" r="r" b="b"/>
            <a:pathLst>
              <a:path w="11" h="29">
                <a:moveTo>
                  <a:pt x="11" y="0"/>
                </a:moveTo>
                <a:lnTo>
                  <a:pt x="8" y="3"/>
                </a:lnTo>
                <a:lnTo>
                  <a:pt x="4" y="8"/>
                </a:lnTo>
                <a:lnTo>
                  <a:pt x="0" y="18"/>
                </a:lnTo>
                <a:lnTo>
                  <a:pt x="0" y="29"/>
                </a:lnTo>
                <a:lnTo>
                  <a:pt x="0" y="26"/>
                </a:lnTo>
                <a:lnTo>
                  <a:pt x="0" y="19"/>
                </a:lnTo>
                <a:lnTo>
                  <a:pt x="4" y="9"/>
                </a:lnTo>
                <a:lnTo>
                  <a:pt x="11"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3" name="Freeform 29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0" y="15"/>
              </a:cxn>
              <a:cxn ang="0">
                <a:pos x="0" y="0"/>
              </a:cxn>
            </a:cxnLst>
            <a:rect l="0" t="0" r="r" b="b"/>
            <a:pathLst>
              <a:path h="15">
                <a:moveTo>
                  <a:pt x="0" y="0"/>
                </a:moveTo>
                <a:lnTo>
                  <a:pt x="0" y="15"/>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4" name="Freeform 29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1" y="13"/>
              </a:cxn>
              <a:cxn ang="0">
                <a:pos x="2" y="15"/>
              </a:cxn>
              <a:cxn ang="0">
                <a:pos x="7" y="16"/>
              </a:cxn>
              <a:cxn ang="0">
                <a:pos x="12" y="17"/>
              </a:cxn>
              <a:cxn ang="0">
                <a:pos x="22" y="17"/>
              </a:cxn>
              <a:cxn ang="0">
                <a:pos x="33" y="17"/>
              </a:cxn>
              <a:cxn ang="0">
                <a:pos x="47" y="13"/>
              </a:cxn>
              <a:cxn ang="0">
                <a:pos x="62" y="9"/>
              </a:cxn>
              <a:cxn ang="0">
                <a:pos x="80" y="0"/>
              </a:cxn>
              <a:cxn ang="0">
                <a:pos x="80" y="8"/>
              </a:cxn>
              <a:cxn ang="0">
                <a:pos x="78" y="9"/>
              </a:cxn>
              <a:cxn ang="0">
                <a:pos x="74" y="12"/>
              </a:cxn>
              <a:cxn ang="0">
                <a:pos x="67" y="16"/>
              </a:cxn>
              <a:cxn ang="0">
                <a:pos x="58" y="20"/>
              </a:cxn>
              <a:cxn ang="0">
                <a:pos x="45" y="24"/>
              </a:cxn>
              <a:cxn ang="0">
                <a:pos x="32" y="26"/>
              </a:cxn>
              <a:cxn ang="0">
                <a:pos x="16" y="26"/>
              </a:cxn>
              <a:cxn ang="0">
                <a:pos x="0" y="23"/>
              </a:cxn>
              <a:cxn ang="0">
                <a:pos x="1" y="13"/>
              </a:cxn>
            </a:cxnLst>
            <a:rect l="0" t="0" r="r" b="b"/>
            <a:pathLst>
              <a:path w="80" h="26">
                <a:moveTo>
                  <a:pt x="1" y="13"/>
                </a:moveTo>
                <a:lnTo>
                  <a:pt x="2" y="15"/>
                </a:lnTo>
                <a:lnTo>
                  <a:pt x="7" y="16"/>
                </a:lnTo>
                <a:lnTo>
                  <a:pt x="12" y="17"/>
                </a:lnTo>
                <a:lnTo>
                  <a:pt x="22" y="17"/>
                </a:lnTo>
                <a:lnTo>
                  <a:pt x="33" y="17"/>
                </a:lnTo>
                <a:lnTo>
                  <a:pt x="47" y="13"/>
                </a:lnTo>
                <a:lnTo>
                  <a:pt x="62" y="9"/>
                </a:lnTo>
                <a:lnTo>
                  <a:pt x="80" y="0"/>
                </a:lnTo>
                <a:lnTo>
                  <a:pt x="80" y="8"/>
                </a:lnTo>
                <a:lnTo>
                  <a:pt x="78" y="9"/>
                </a:lnTo>
                <a:lnTo>
                  <a:pt x="74" y="12"/>
                </a:lnTo>
                <a:lnTo>
                  <a:pt x="67" y="16"/>
                </a:lnTo>
                <a:lnTo>
                  <a:pt x="58" y="20"/>
                </a:lnTo>
                <a:lnTo>
                  <a:pt x="45" y="24"/>
                </a:lnTo>
                <a:lnTo>
                  <a:pt x="32" y="26"/>
                </a:lnTo>
                <a:lnTo>
                  <a:pt x="16" y="26"/>
                </a:lnTo>
                <a:lnTo>
                  <a:pt x="0" y="23"/>
                </a:lnTo>
                <a:lnTo>
                  <a:pt x="1" y="13"/>
                </a:lnTo>
                <a:close/>
              </a:path>
            </a:pathLst>
          </a:custGeom>
          <a:solidFill xmlns:a="http://schemas.openxmlformats.org/drawingml/2006/main">
            <a:srgbClr val="00FFFF"/>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5" name="Rectangle 294"/>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6" name="Freeform 295"/>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5" y="0"/>
              </a:cxn>
              <a:cxn ang="0">
                <a:pos x="5" y="238"/>
              </a:cxn>
              <a:cxn ang="0">
                <a:pos x="0" y="235"/>
              </a:cxn>
              <a:cxn ang="0">
                <a:pos x="0" y="0"/>
              </a:cxn>
              <a:cxn ang="0">
                <a:pos x="5" y="0"/>
              </a:cxn>
            </a:cxnLst>
            <a:rect l="0" t="0" r="r" b="b"/>
            <a:pathLst>
              <a:path w="5" h="238">
                <a:moveTo>
                  <a:pt x="5" y="0"/>
                </a:moveTo>
                <a:lnTo>
                  <a:pt x="5" y="238"/>
                </a:lnTo>
                <a:lnTo>
                  <a:pt x="0" y="235"/>
                </a:lnTo>
                <a:lnTo>
                  <a:pt x="0" y="0"/>
                </a:lnTo>
                <a:lnTo>
                  <a:pt x="5"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7" name="Freeform 296"/>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97" y="0"/>
              </a:cxn>
              <a:cxn ang="0">
                <a:pos x="0" y="151"/>
              </a:cxn>
              <a:cxn ang="0">
                <a:pos x="2" y="156"/>
              </a:cxn>
              <a:cxn ang="0">
                <a:pos x="406" y="1"/>
              </a:cxn>
              <a:cxn ang="0">
                <a:pos x="397" y="0"/>
              </a:cxn>
            </a:cxnLst>
            <a:rect l="0" t="0" r="r" b="b"/>
            <a:pathLst>
              <a:path w="406" h="156">
                <a:moveTo>
                  <a:pt x="397" y="0"/>
                </a:moveTo>
                <a:lnTo>
                  <a:pt x="0" y="151"/>
                </a:lnTo>
                <a:lnTo>
                  <a:pt x="2" y="156"/>
                </a:lnTo>
                <a:lnTo>
                  <a:pt x="406" y="1"/>
                </a:lnTo>
                <a:lnTo>
                  <a:pt x="397"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8" name="Freeform 297"/>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235" y="322"/>
              </a:cxn>
              <a:cxn ang="0">
                <a:pos x="0" y="3"/>
              </a:cxn>
              <a:cxn ang="0">
                <a:pos x="5" y="0"/>
              </a:cxn>
              <a:cxn ang="0">
                <a:pos x="239" y="317"/>
              </a:cxn>
              <a:cxn ang="0">
                <a:pos x="235" y="322"/>
              </a:cxn>
            </a:cxnLst>
            <a:rect l="0" t="0" r="r" b="b"/>
            <a:pathLst>
              <a:path w="239" h="322">
                <a:moveTo>
                  <a:pt x="235" y="322"/>
                </a:moveTo>
                <a:lnTo>
                  <a:pt x="0" y="3"/>
                </a:lnTo>
                <a:lnTo>
                  <a:pt x="5" y="0"/>
                </a:lnTo>
                <a:lnTo>
                  <a:pt x="239" y="317"/>
                </a:lnTo>
                <a:lnTo>
                  <a:pt x="235" y="322"/>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299" name="Freeform 298"/>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0" y="0"/>
              </a:cxn>
              <a:cxn ang="0">
                <a:pos x="214" y="287"/>
              </a:cxn>
              <a:cxn ang="0">
                <a:pos x="218" y="282"/>
              </a:cxn>
              <a:cxn ang="0">
                <a:pos x="0" y="0"/>
              </a:cxn>
            </a:cxnLst>
            <a:rect l="0" t="0" r="r" b="b"/>
            <a:pathLst>
              <a:path w="218" h="287">
                <a:moveTo>
                  <a:pt x="0" y="0"/>
                </a:moveTo>
                <a:lnTo>
                  <a:pt x="214" y="287"/>
                </a:lnTo>
                <a:lnTo>
                  <a:pt x="218" y="282"/>
                </a:lnTo>
                <a:lnTo>
                  <a:pt x="0" y="0"/>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0" name="Rectangle 299"/>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1" name="Rectangle 300"/>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2" name="Freeform 301"/>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4"/>
              </a:cxn>
              <a:cxn ang="0">
                <a:pos x="3" y="15"/>
              </a:cxn>
              <a:cxn ang="0">
                <a:pos x="0" y="0"/>
              </a:cxn>
              <a:cxn ang="0">
                <a:pos x="0" y="184"/>
              </a:cxn>
              <a:cxn ang="0">
                <a:pos x="4" y="184"/>
              </a:cxn>
            </a:cxnLst>
            <a:rect l="0" t="0" r="r" b="b"/>
            <a:pathLst>
              <a:path w="4" h="184">
                <a:moveTo>
                  <a:pt x="4" y="184"/>
                </a:moveTo>
                <a:lnTo>
                  <a:pt x="3" y="15"/>
                </a:lnTo>
                <a:lnTo>
                  <a:pt x="0" y="0"/>
                </a:lnTo>
                <a:lnTo>
                  <a:pt x="0" y="184"/>
                </a:lnTo>
                <a:lnTo>
                  <a:pt x="4" y="184"/>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3" name="Freeform 302"/>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3" y="191"/>
              </a:cxn>
              <a:cxn ang="0">
                <a:pos x="2" y="17"/>
              </a:cxn>
              <a:cxn ang="0">
                <a:pos x="0" y="0"/>
              </a:cxn>
              <a:cxn ang="0">
                <a:pos x="0" y="185"/>
              </a:cxn>
              <a:cxn ang="0">
                <a:pos x="3" y="191"/>
              </a:cxn>
            </a:cxnLst>
            <a:rect l="0" t="0" r="r" b="b"/>
            <a:pathLst>
              <a:path w="3" h="191">
                <a:moveTo>
                  <a:pt x="3" y="191"/>
                </a:moveTo>
                <a:lnTo>
                  <a:pt x="2" y="17"/>
                </a:lnTo>
                <a:lnTo>
                  <a:pt x="0" y="0"/>
                </a:lnTo>
                <a:lnTo>
                  <a:pt x="0" y="185"/>
                </a:lnTo>
                <a:lnTo>
                  <a:pt x="3" y="191"/>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4" name="Freeform 303"/>
          <cdr:cNvSpPr>
            <a:spLocks xmlns:a="http://schemas.openxmlformats.org/drawingml/2006/main"/>
          </cdr:cNvSpPr>
        </cdr:nvSpPr>
        <cdr:spPr bwMode="auto">
          <a:xfrm xmlns:a="http://schemas.openxmlformats.org/drawingml/2006/main">
            <a:off x="-2403" y="-1145"/>
            <a:ext cx="0" cy="0"/>
          </a:xfrm>
          <a:custGeom xmlns:a="http://schemas.openxmlformats.org/drawingml/2006/main">
            <a:avLst/>
            <a:gdLst/>
            <a:ahLst/>
            <a:cxnLst>
              <a:cxn ang="0">
                <a:pos x="4" y="189"/>
              </a:cxn>
              <a:cxn ang="0">
                <a:pos x="2" y="0"/>
              </a:cxn>
              <a:cxn ang="0">
                <a:pos x="0" y="21"/>
              </a:cxn>
              <a:cxn ang="0">
                <a:pos x="0" y="189"/>
              </a:cxn>
              <a:cxn ang="0">
                <a:pos x="4" y="189"/>
              </a:cxn>
            </a:cxnLst>
            <a:rect l="0" t="0" r="r" b="b"/>
            <a:pathLst>
              <a:path w="4" h="189">
                <a:moveTo>
                  <a:pt x="4" y="189"/>
                </a:moveTo>
                <a:lnTo>
                  <a:pt x="2" y="0"/>
                </a:lnTo>
                <a:lnTo>
                  <a:pt x="0" y="21"/>
                </a:lnTo>
                <a:lnTo>
                  <a:pt x="0" y="189"/>
                </a:lnTo>
                <a:lnTo>
                  <a:pt x="4" y="189"/>
                </a:lnTo>
                <a:close/>
              </a:path>
            </a:pathLst>
          </a:custGeom>
          <a:solidFill xmlns:a="http://schemas.openxmlformats.org/drawingml/2006/main">
            <a:srgbClr val="000000"/>
          </a:solidFill>
          <a:ln xmlns:a="http://schemas.openxmlformats.org/drawingml/2006/main" w="9525">
            <a:noFill/>
            <a:round/>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5" name="Rectangle 304"/>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6" name="Rectangle 305"/>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sp macro="" textlink="">
        <cdr:nvSpPr>
          <cdr:cNvPr id="307" name="Rectangle 306"/>
          <cdr:cNvSpPr>
            <a:spLocks xmlns:a="http://schemas.openxmlformats.org/drawingml/2006/main" noChangeArrowheads="1"/>
          </cdr:cNvSpPr>
        </cdr:nvSpPr>
        <cdr:spPr bwMode="auto">
          <a:xfrm xmlns:a="http://schemas.openxmlformats.org/drawingml/2006/main">
            <a:off x="-2403" y="-1145"/>
            <a:ext cx="0" cy="0"/>
          </a:xfrm>
          <a:prstGeom xmlns:a="http://schemas.openxmlformats.org/drawingml/2006/main" prst="rect">
            <a:avLst/>
          </a:prstGeom>
          <a:solidFill xmlns:a="http://schemas.openxmlformats.org/drawingml/2006/main">
            <a:srgbClr val="000000"/>
          </a:solidFill>
          <a:ln xmlns:a="http://schemas.openxmlformats.org/drawingml/2006/main" w="9525">
            <a:noFill/>
            <a:miter lim="800000"/>
            <a:headEnd/>
            <a:tailEnd/>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algn="l" rtl="0" fontAlgn="base">
              <a:spcBef>
                <a:spcPct val="0"/>
              </a:spcBef>
              <a:spcAft>
                <a:spcPct val="0"/>
              </a:spcAft>
              <a:defRPr sz="2400" u="sng" kern="1200">
                <a:solidFill>
                  <a:srgbClr val="000000"/>
                </a:solidFill>
                <a:latin typeface="Times" pitchFamily="-16" charset="0"/>
                <a:ea typeface="ＭＳ Ｐゴシック" pitchFamily="34" charset="-128"/>
              </a:defRPr>
            </a:lvl1pPr>
            <a:lvl2pPr marL="457200" algn="l" rtl="0" fontAlgn="base">
              <a:spcBef>
                <a:spcPct val="0"/>
              </a:spcBef>
              <a:spcAft>
                <a:spcPct val="0"/>
              </a:spcAft>
              <a:defRPr sz="2400" u="sng" kern="1200">
                <a:solidFill>
                  <a:srgbClr val="000000"/>
                </a:solidFill>
                <a:latin typeface="Times" pitchFamily="-16" charset="0"/>
                <a:ea typeface="ＭＳ Ｐゴシック" pitchFamily="34" charset="-128"/>
              </a:defRPr>
            </a:lvl2pPr>
            <a:lvl3pPr marL="914400" algn="l" rtl="0" fontAlgn="base">
              <a:spcBef>
                <a:spcPct val="0"/>
              </a:spcBef>
              <a:spcAft>
                <a:spcPct val="0"/>
              </a:spcAft>
              <a:defRPr sz="2400" u="sng" kern="1200">
                <a:solidFill>
                  <a:srgbClr val="000000"/>
                </a:solidFill>
                <a:latin typeface="Times" pitchFamily="-16" charset="0"/>
                <a:ea typeface="ＭＳ Ｐゴシック" pitchFamily="34" charset="-128"/>
              </a:defRPr>
            </a:lvl3pPr>
            <a:lvl4pPr marL="1371600" algn="l" rtl="0" fontAlgn="base">
              <a:spcBef>
                <a:spcPct val="0"/>
              </a:spcBef>
              <a:spcAft>
                <a:spcPct val="0"/>
              </a:spcAft>
              <a:defRPr sz="2400" u="sng" kern="1200">
                <a:solidFill>
                  <a:srgbClr val="000000"/>
                </a:solidFill>
                <a:latin typeface="Times" pitchFamily="-16" charset="0"/>
                <a:ea typeface="ＭＳ Ｐゴシック" pitchFamily="34" charset="-128"/>
              </a:defRPr>
            </a:lvl4pPr>
            <a:lvl5pPr marL="1828800" algn="l" rtl="0" fontAlgn="base">
              <a:spcBef>
                <a:spcPct val="0"/>
              </a:spcBef>
              <a:spcAft>
                <a:spcPct val="0"/>
              </a:spcAft>
              <a:defRPr sz="2400" u="sng" kern="1200">
                <a:solidFill>
                  <a:srgbClr val="000000"/>
                </a:solidFill>
                <a:latin typeface="Times" pitchFamily="-16" charset="0"/>
                <a:ea typeface="ＭＳ Ｐゴシック" pitchFamily="34" charset="-128"/>
              </a:defRPr>
            </a:lvl5pPr>
            <a:lvl6pPr marL="2286000" algn="l" defTabSz="914400" rtl="0" eaLnBrk="1" latinLnBrk="0" hangingPunct="1">
              <a:defRPr sz="2400" u="sng" kern="1200">
                <a:solidFill>
                  <a:srgbClr val="000000"/>
                </a:solidFill>
                <a:latin typeface="Times" pitchFamily="-16" charset="0"/>
                <a:ea typeface="ＭＳ Ｐゴシック" pitchFamily="34" charset="-128"/>
              </a:defRPr>
            </a:lvl6pPr>
            <a:lvl7pPr marL="2743200" algn="l" defTabSz="914400" rtl="0" eaLnBrk="1" latinLnBrk="0" hangingPunct="1">
              <a:defRPr sz="2400" u="sng" kern="1200">
                <a:solidFill>
                  <a:srgbClr val="000000"/>
                </a:solidFill>
                <a:latin typeface="Times" pitchFamily="-16" charset="0"/>
                <a:ea typeface="ＭＳ Ｐゴシック" pitchFamily="34" charset="-128"/>
              </a:defRPr>
            </a:lvl7pPr>
            <a:lvl8pPr marL="3200400" algn="l" defTabSz="914400" rtl="0" eaLnBrk="1" latinLnBrk="0" hangingPunct="1">
              <a:defRPr sz="2400" u="sng" kern="1200">
                <a:solidFill>
                  <a:srgbClr val="000000"/>
                </a:solidFill>
                <a:latin typeface="Times" pitchFamily="-16" charset="0"/>
                <a:ea typeface="ＭＳ Ｐゴシック" pitchFamily="34" charset="-128"/>
              </a:defRPr>
            </a:lvl8pPr>
            <a:lvl9pPr marL="3657600" algn="l" defTabSz="914400" rtl="0" eaLnBrk="1" latinLnBrk="0" hangingPunct="1">
              <a:defRPr sz="2400" u="sng" kern="1200">
                <a:solidFill>
                  <a:srgbClr val="000000"/>
                </a:solidFill>
                <a:latin typeface="Times" pitchFamily="-16" charset="0"/>
                <a:ea typeface="ＭＳ Ｐゴシック" pitchFamily="34" charset="-128"/>
              </a:defRPr>
            </a:lvl9pPr>
          </a:lstStyle>
          <a:p xmlns:a="http://schemas.openxmlformats.org/drawingml/2006/main">
            <a:endParaRPr lang="en-US">
              <a:solidFill>
                <a:srgbClr val="000000"/>
              </a:solidFill>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049588" cy="465138"/>
          </a:xfrm>
          <a:prstGeom prst="rect">
            <a:avLst/>
          </a:prstGeom>
          <a:noFill/>
          <a:ln w="9525">
            <a:noFill/>
            <a:miter lim="800000"/>
            <a:headEnd/>
            <a:tailEnd/>
          </a:ln>
          <a:effectLst/>
        </p:spPr>
        <p:txBody>
          <a:bodyPr vert="horz" wrap="square" lIns="93397" tIns="46698" rIns="93397" bIns="46698" numCol="1" anchor="t" anchorCtr="0" compatLnSpc="1">
            <a:prstTxWarp prst="textNoShape">
              <a:avLst/>
            </a:prstTxWarp>
          </a:bodyPr>
          <a:lstStyle>
            <a:lvl1pPr defTabSz="933450" eaLnBrk="0" hangingPunct="0">
              <a:defRPr sz="1200" i="0">
                <a:cs typeface="Osaka" charset="-128"/>
              </a:defRPr>
            </a:lvl1pPr>
          </a:lstStyle>
          <a:p>
            <a:pPr>
              <a:defRPr/>
            </a:pPr>
            <a:endParaRPr lang="en-US"/>
          </a:p>
        </p:txBody>
      </p:sp>
      <p:sp>
        <p:nvSpPr>
          <p:cNvPr id="364547" name="Rectangle 3"/>
          <p:cNvSpPr>
            <a:spLocks noGrp="1" noChangeArrowheads="1"/>
          </p:cNvSpPr>
          <p:nvPr>
            <p:ph type="dt" sz="quarter" idx="1"/>
          </p:nvPr>
        </p:nvSpPr>
        <p:spPr bwMode="auto">
          <a:xfrm>
            <a:off x="3986213" y="0"/>
            <a:ext cx="3049587" cy="465138"/>
          </a:xfrm>
          <a:prstGeom prst="rect">
            <a:avLst/>
          </a:prstGeom>
          <a:noFill/>
          <a:ln w="9525">
            <a:noFill/>
            <a:miter lim="800000"/>
            <a:headEnd/>
            <a:tailEnd/>
          </a:ln>
          <a:effectLst/>
        </p:spPr>
        <p:txBody>
          <a:bodyPr vert="horz" wrap="square" lIns="93397" tIns="46698" rIns="93397" bIns="46698" numCol="1" anchor="t" anchorCtr="0" compatLnSpc="1">
            <a:prstTxWarp prst="textNoShape">
              <a:avLst/>
            </a:prstTxWarp>
          </a:bodyPr>
          <a:lstStyle>
            <a:lvl1pPr algn="r" defTabSz="933450" eaLnBrk="0" hangingPunct="0">
              <a:defRPr sz="1200" i="0">
                <a:cs typeface="Osaka" charset="-128"/>
              </a:defRPr>
            </a:lvl1pPr>
          </a:lstStyle>
          <a:p>
            <a:pPr>
              <a:defRPr/>
            </a:pPr>
            <a:endParaRPr lang="en-US"/>
          </a:p>
        </p:txBody>
      </p:sp>
      <p:sp>
        <p:nvSpPr>
          <p:cNvPr id="364548" name="Rectangle 4"/>
          <p:cNvSpPr>
            <a:spLocks noGrp="1" noChangeArrowheads="1"/>
          </p:cNvSpPr>
          <p:nvPr>
            <p:ph type="ftr" sz="quarter" idx="2"/>
          </p:nvPr>
        </p:nvSpPr>
        <p:spPr bwMode="auto">
          <a:xfrm>
            <a:off x="0" y="8843963"/>
            <a:ext cx="3049588" cy="465137"/>
          </a:xfrm>
          <a:prstGeom prst="rect">
            <a:avLst/>
          </a:prstGeom>
          <a:noFill/>
          <a:ln w="9525">
            <a:noFill/>
            <a:miter lim="800000"/>
            <a:headEnd/>
            <a:tailEnd/>
          </a:ln>
          <a:effectLst/>
        </p:spPr>
        <p:txBody>
          <a:bodyPr vert="horz" wrap="square" lIns="93397" tIns="46698" rIns="93397" bIns="46698" numCol="1" anchor="b" anchorCtr="0" compatLnSpc="1">
            <a:prstTxWarp prst="textNoShape">
              <a:avLst/>
            </a:prstTxWarp>
          </a:bodyPr>
          <a:lstStyle>
            <a:lvl1pPr defTabSz="933450" eaLnBrk="0" hangingPunct="0">
              <a:defRPr sz="1200" i="0">
                <a:cs typeface="Osaka" charset="-128"/>
              </a:defRPr>
            </a:lvl1pPr>
          </a:lstStyle>
          <a:p>
            <a:pPr>
              <a:defRPr/>
            </a:pPr>
            <a:endParaRPr lang="en-US"/>
          </a:p>
        </p:txBody>
      </p:sp>
      <p:sp>
        <p:nvSpPr>
          <p:cNvPr id="364549" name="Rectangle 5"/>
          <p:cNvSpPr>
            <a:spLocks noGrp="1" noChangeArrowheads="1"/>
          </p:cNvSpPr>
          <p:nvPr>
            <p:ph type="sldNum" sz="quarter" idx="3"/>
          </p:nvPr>
        </p:nvSpPr>
        <p:spPr bwMode="auto">
          <a:xfrm>
            <a:off x="3986213" y="8843963"/>
            <a:ext cx="3049587" cy="465137"/>
          </a:xfrm>
          <a:prstGeom prst="rect">
            <a:avLst/>
          </a:prstGeom>
          <a:noFill/>
          <a:ln w="9525">
            <a:noFill/>
            <a:miter lim="800000"/>
            <a:headEnd/>
            <a:tailEnd/>
          </a:ln>
          <a:effectLst/>
        </p:spPr>
        <p:txBody>
          <a:bodyPr vert="horz" wrap="square" lIns="93397" tIns="46698" rIns="93397" bIns="46698" numCol="1" anchor="b" anchorCtr="0" compatLnSpc="1">
            <a:prstTxWarp prst="textNoShape">
              <a:avLst/>
            </a:prstTxWarp>
          </a:bodyPr>
          <a:lstStyle>
            <a:lvl1pPr algn="r" defTabSz="933450" eaLnBrk="0" hangingPunct="0">
              <a:defRPr sz="1200" i="0" smtClean="0"/>
            </a:lvl1pPr>
          </a:lstStyle>
          <a:p>
            <a:pPr>
              <a:defRPr/>
            </a:pPr>
            <a:fld id="{3E0CE258-DF80-41C5-B52D-18A88EAEECE6}" type="slidenum">
              <a:rPr lang="en-US"/>
              <a:pPr>
                <a:defRPr/>
              </a:pPr>
              <a:t>‹#›</a:t>
            </a:fld>
            <a:endParaRPr lang="en-US"/>
          </a:p>
        </p:txBody>
      </p:sp>
    </p:spTree>
    <p:extLst>
      <p:ext uri="{BB962C8B-B14F-4D97-AF65-F5344CB8AC3E}">
        <p14:creationId xmlns:p14="http://schemas.microsoft.com/office/powerpoint/2010/main" val="4184561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49588" cy="465138"/>
          </a:xfrm>
          <a:prstGeom prst="rect">
            <a:avLst/>
          </a:prstGeom>
          <a:noFill/>
          <a:ln w="9525">
            <a:noFill/>
            <a:miter lim="800000"/>
            <a:headEnd/>
            <a:tailEnd/>
          </a:ln>
          <a:effectLst/>
        </p:spPr>
        <p:txBody>
          <a:bodyPr vert="horz" wrap="square" lIns="93397" tIns="46698" rIns="93397" bIns="46698" numCol="1" anchor="t" anchorCtr="0" compatLnSpc="1">
            <a:prstTxWarp prst="textNoShape">
              <a:avLst/>
            </a:prstTxWarp>
          </a:bodyPr>
          <a:lstStyle>
            <a:lvl1pPr defTabSz="933450" eaLnBrk="0" hangingPunct="0">
              <a:defRPr sz="1200" i="0">
                <a:cs typeface="Osaka" charset="-128"/>
              </a:defRPr>
            </a:lvl1pPr>
          </a:lstStyle>
          <a:p>
            <a:pPr>
              <a:defRPr/>
            </a:pPr>
            <a:endParaRPr lang="en-US"/>
          </a:p>
        </p:txBody>
      </p:sp>
      <p:sp>
        <p:nvSpPr>
          <p:cNvPr id="71683" name="Rectangle 3"/>
          <p:cNvSpPr>
            <a:spLocks noGrp="1" noChangeArrowheads="1"/>
          </p:cNvSpPr>
          <p:nvPr>
            <p:ph type="dt" idx="1"/>
          </p:nvPr>
        </p:nvSpPr>
        <p:spPr bwMode="auto">
          <a:xfrm>
            <a:off x="3986213" y="0"/>
            <a:ext cx="3049587" cy="465138"/>
          </a:xfrm>
          <a:prstGeom prst="rect">
            <a:avLst/>
          </a:prstGeom>
          <a:noFill/>
          <a:ln w="9525">
            <a:noFill/>
            <a:miter lim="800000"/>
            <a:headEnd/>
            <a:tailEnd/>
          </a:ln>
          <a:effectLst/>
        </p:spPr>
        <p:txBody>
          <a:bodyPr vert="horz" wrap="square" lIns="93397" tIns="46698" rIns="93397" bIns="46698" numCol="1" anchor="t" anchorCtr="0" compatLnSpc="1">
            <a:prstTxWarp prst="textNoShape">
              <a:avLst/>
            </a:prstTxWarp>
          </a:bodyPr>
          <a:lstStyle>
            <a:lvl1pPr algn="r" defTabSz="933450" eaLnBrk="0" hangingPunct="0">
              <a:defRPr sz="1200" i="0">
                <a:cs typeface="Osaka" charset="-128"/>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900113" y="698500"/>
            <a:ext cx="5235575" cy="3490913"/>
          </a:xfrm>
          <a:prstGeom prst="rect">
            <a:avLst/>
          </a:prstGeom>
          <a:noFill/>
          <a:ln w="9525">
            <a:solidFill>
              <a:srgbClr val="000000"/>
            </a:solidFill>
            <a:miter lim="800000"/>
            <a:headEnd/>
            <a:tailEnd/>
          </a:ln>
        </p:spPr>
      </p:sp>
      <p:sp>
        <p:nvSpPr>
          <p:cNvPr id="71685" name="Rectangle 5"/>
          <p:cNvSpPr>
            <a:spLocks noGrp="1" noChangeArrowheads="1"/>
          </p:cNvSpPr>
          <p:nvPr>
            <p:ph type="body" sz="quarter" idx="3"/>
          </p:nvPr>
        </p:nvSpPr>
        <p:spPr bwMode="auto">
          <a:xfrm>
            <a:off x="938213" y="4421188"/>
            <a:ext cx="5159375" cy="4189412"/>
          </a:xfrm>
          <a:prstGeom prst="rect">
            <a:avLst/>
          </a:prstGeom>
          <a:noFill/>
          <a:ln w="9525">
            <a:noFill/>
            <a:miter lim="800000"/>
            <a:headEnd/>
            <a:tailEnd/>
          </a:ln>
          <a:effectLst/>
        </p:spPr>
        <p:txBody>
          <a:bodyPr vert="horz" wrap="square" lIns="93397" tIns="46698" rIns="93397" bIns="4669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686" name="Rectangle 6"/>
          <p:cNvSpPr>
            <a:spLocks noGrp="1" noChangeArrowheads="1"/>
          </p:cNvSpPr>
          <p:nvPr>
            <p:ph type="ftr" sz="quarter" idx="4"/>
          </p:nvPr>
        </p:nvSpPr>
        <p:spPr bwMode="auto">
          <a:xfrm>
            <a:off x="0" y="8843963"/>
            <a:ext cx="3049588" cy="465137"/>
          </a:xfrm>
          <a:prstGeom prst="rect">
            <a:avLst/>
          </a:prstGeom>
          <a:noFill/>
          <a:ln w="9525">
            <a:noFill/>
            <a:miter lim="800000"/>
            <a:headEnd/>
            <a:tailEnd/>
          </a:ln>
          <a:effectLst/>
        </p:spPr>
        <p:txBody>
          <a:bodyPr vert="horz" wrap="square" lIns="93397" tIns="46698" rIns="93397" bIns="46698" numCol="1" anchor="b" anchorCtr="0" compatLnSpc="1">
            <a:prstTxWarp prst="textNoShape">
              <a:avLst/>
            </a:prstTxWarp>
          </a:bodyPr>
          <a:lstStyle>
            <a:lvl1pPr defTabSz="933450" eaLnBrk="0" hangingPunct="0">
              <a:defRPr sz="1200" i="0">
                <a:cs typeface="Osaka" charset="-128"/>
              </a:defRPr>
            </a:lvl1pPr>
          </a:lstStyle>
          <a:p>
            <a:pPr>
              <a:defRPr/>
            </a:pPr>
            <a:endParaRPr lang="en-US"/>
          </a:p>
        </p:txBody>
      </p:sp>
      <p:sp>
        <p:nvSpPr>
          <p:cNvPr id="71687" name="Rectangle 7"/>
          <p:cNvSpPr>
            <a:spLocks noGrp="1" noChangeArrowheads="1"/>
          </p:cNvSpPr>
          <p:nvPr>
            <p:ph type="sldNum" sz="quarter" idx="5"/>
          </p:nvPr>
        </p:nvSpPr>
        <p:spPr bwMode="auto">
          <a:xfrm>
            <a:off x="3986213" y="8843963"/>
            <a:ext cx="3049587" cy="465137"/>
          </a:xfrm>
          <a:prstGeom prst="rect">
            <a:avLst/>
          </a:prstGeom>
          <a:noFill/>
          <a:ln w="9525">
            <a:noFill/>
            <a:miter lim="800000"/>
            <a:headEnd/>
            <a:tailEnd/>
          </a:ln>
          <a:effectLst/>
        </p:spPr>
        <p:txBody>
          <a:bodyPr vert="horz" wrap="square" lIns="93397" tIns="46698" rIns="93397" bIns="46698" numCol="1" anchor="b" anchorCtr="0" compatLnSpc="1">
            <a:prstTxWarp prst="textNoShape">
              <a:avLst/>
            </a:prstTxWarp>
          </a:bodyPr>
          <a:lstStyle>
            <a:lvl1pPr algn="r" defTabSz="933450" eaLnBrk="0" hangingPunct="0">
              <a:defRPr sz="1200" i="0" smtClean="0"/>
            </a:lvl1pPr>
          </a:lstStyle>
          <a:p>
            <a:pPr>
              <a:defRPr/>
            </a:pPr>
            <a:fld id="{31E59CFF-F034-4ABB-8EC0-0A0A26D13020}" type="slidenum">
              <a:rPr lang="en-US"/>
              <a:pPr>
                <a:defRPr/>
              </a:pPr>
              <a:t>‹#›</a:t>
            </a:fld>
            <a:endParaRPr lang="en-US"/>
          </a:p>
        </p:txBody>
      </p:sp>
    </p:spTree>
    <p:extLst>
      <p:ext uri="{BB962C8B-B14F-4D97-AF65-F5344CB8AC3E}">
        <p14:creationId xmlns:p14="http://schemas.microsoft.com/office/powerpoint/2010/main" val="458000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Osaka" charset="-128"/>
        <a:cs typeface="Osaka"/>
      </a:defRPr>
    </a:lvl1pPr>
    <a:lvl2pPr marL="457200" algn="l" rtl="0" eaLnBrk="0" fontAlgn="base" hangingPunct="0">
      <a:spcBef>
        <a:spcPct val="30000"/>
      </a:spcBef>
      <a:spcAft>
        <a:spcPct val="0"/>
      </a:spcAft>
      <a:defRPr sz="1200" kern="1200">
        <a:solidFill>
          <a:schemeClr val="tx1"/>
        </a:solidFill>
        <a:latin typeface="Times" pitchFamily="18" charset="0"/>
        <a:ea typeface="Osaka" charset="-128"/>
        <a:cs typeface="Osaka"/>
      </a:defRPr>
    </a:lvl2pPr>
    <a:lvl3pPr marL="914400" algn="l" rtl="0" eaLnBrk="0" fontAlgn="base" hangingPunct="0">
      <a:spcBef>
        <a:spcPct val="30000"/>
      </a:spcBef>
      <a:spcAft>
        <a:spcPct val="0"/>
      </a:spcAft>
      <a:defRPr sz="1200" kern="1200">
        <a:solidFill>
          <a:schemeClr val="tx1"/>
        </a:solidFill>
        <a:latin typeface="Times" pitchFamily="18" charset="0"/>
        <a:ea typeface="Osaka" charset="-128"/>
        <a:cs typeface="Osaka"/>
      </a:defRPr>
    </a:lvl3pPr>
    <a:lvl4pPr marL="1371600" algn="l" rtl="0" eaLnBrk="0" fontAlgn="base" hangingPunct="0">
      <a:spcBef>
        <a:spcPct val="30000"/>
      </a:spcBef>
      <a:spcAft>
        <a:spcPct val="0"/>
      </a:spcAft>
      <a:defRPr sz="1200" kern="1200">
        <a:solidFill>
          <a:schemeClr val="tx1"/>
        </a:solidFill>
        <a:latin typeface="Times" pitchFamily="18" charset="0"/>
        <a:ea typeface="Osaka" charset="-128"/>
        <a:cs typeface="Osaka"/>
      </a:defRPr>
    </a:lvl4pPr>
    <a:lvl5pPr marL="1828800" algn="l" rtl="0" eaLnBrk="0" fontAlgn="base" hangingPunct="0">
      <a:spcBef>
        <a:spcPct val="30000"/>
      </a:spcBef>
      <a:spcAft>
        <a:spcPct val="0"/>
      </a:spcAft>
      <a:defRPr sz="1200" kern="1200">
        <a:solidFill>
          <a:schemeClr val="tx1"/>
        </a:solidFill>
        <a:latin typeface="Times" pitchFamily="18" charset="0"/>
        <a:ea typeface="Osaka" charset="-128"/>
        <a:cs typeface="Osak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900113" y="698500"/>
            <a:ext cx="5235575" cy="3490913"/>
          </a:xfrm>
          <a:ln/>
        </p:spPr>
      </p:sp>
      <p:sp>
        <p:nvSpPr>
          <p:cNvPr id="39939" name="Notes Placeholder 2"/>
          <p:cNvSpPr>
            <a:spLocks noGrp="1"/>
          </p:cNvSpPr>
          <p:nvPr>
            <p:ph type="body" idx="1"/>
          </p:nvPr>
        </p:nvSpPr>
        <p:spPr>
          <a:noFill/>
          <a:ln/>
        </p:spPr>
        <p:txBody>
          <a:bodyPr/>
          <a:lstStyle/>
          <a:p>
            <a:pPr eaLnBrk="1" hangingPunct="1"/>
            <a:endParaRPr lang="en-US" smtClean="0">
              <a:latin typeface="Times" pitchFamily="84" charset="0"/>
              <a:ea typeface="Osaka" pitchFamily="84" charset="-128"/>
            </a:endParaRPr>
          </a:p>
        </p:txBody>
      </p:sp>
      <p:sp>
        <p:nvSpPr>
          <p:cNvPr id="39940" name="Slide Number Placeholder 3"/>
          <p:cNvSpPr>
            <a:spLocks noGrp="1"/>
          </p:cNvSpPr>
          <p:nvPr>
            <p:ph type="sldNum" sz="quarter" idx="5"/>
          </p:nvPr>
        </p:nvSpPr>
        <p:spPr>
          <a:noFill/>
        </p:spPr>
        <p:txBody>
          <a:bodyPr/>
          <a:lstStyle/>
          <a:p>
            <a:fld id="{5EAB9C7E-ED4F-4557-B7E5-83DD73D698F2}" type="slidenum">
              <a:rPr lang="en-US">
                <a:solidFill>
                  <a:srgbClr val="000000"/>
                </a:solidFill>
                <a:latin typeface="Times" pitchFamily="84" charset="0"/>
                <a:ea typeface="Osaka" pitchFamily="84" charset="-128"/>
              </a:rPr>
              <a:pPr/>
              <a:t>1</a:t>
            </a:fld>
            <a:endParaRPr lang="en-US">
              <a:solidFill>
                <a:srgbClr val="000000"/>
              </a:solidFill>
              <a:latin typeface="Times" pitchFamily="84" charset="0"/>
              <a:ea typeface="Osaka"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xfrm>
            <a:off x="900113" y="698500"/>
            <a:ext cx="5235575" cy="3490913"/>
          </a:xfrm>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Osaka" charset="0"/>
                <a:cs typeface="Arial" charset="0"/>
              </a:rPr>
              <a:t>Marijuana use is strongly linked to poorer outcomes later in life.</a:t>
            </a:r>
          </a:p>
          <a:p>
            <a:r>
              <a:rPr lang="en-US">
                <a:latin typeface="Arial" charset="0"/>
                <a:ea typeface="Osaka" charset="0"/>
                <a:cs typeface="Arial" charset="0"/>
              </a:rPr>
              <a:t>The relationship between marijuana use and poor life outcomes appears to be dose dependent. Illustrated are the results of a 25-year longitudinal study of a New Zealand birth cohort showing associations between increasing levels of cannabis use at ages 14-21 and: higher levels of welfare dependence; higher unemployment; lower income at age 25; and lower levels of academic degree attainment by age 25. </a:t>
            </a:r>
          </a:p>
          <a:p>
            <a:endParaRPr lang="en-US">
              <a:latin typeface="Arial" charset="0"/>
              <a:ea typeface="Osaka" charset="0"/>
              <a:cs typeface="Arial" charset="0"/>
            </a:endParaRPr>
          </a:p>
          <a:p>
            <a:r>
              <a:rPr lang="en-US">
                <a:latin typeface="Arial" charset="0"/>
                <a:ea typeface="Osaka" charset="0"/>
                <a:cs typeface="Arial" charset="0"/>
              </a:rPr>
              <a:t>These results are consistent with an earlier study in the US showing poorer outcomes for chronic marijuana users in terms of education attained, household income, and overall life satisfaction. (Gruber, AJ et al., Psychological Medicine, 33, pp. 1415-1422, 2003.)</a:t>
            </a:r>
          </a:p>
          <a:p>
            <a:endParaRPr lang="en-US">
              <a:latin typeface="Arial" charset="0"/>
              <a:ea typeface="Osaka" charset="0"/>
              <a:cs typeface="Arial" charset="0"/>
            </a:endParaRPr>
          </a:p>
          <a:p>
            <a:endParaRPr lang="en-US" b="1">
              <a:latin typeface="Times" charset="0"/>
              <a:ea typeface="Osaka" charset="0"/>
              <a:cs typeface="Osaka"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3200" i="1">
                <a:solidFill>
                  <a:srgbClr val="FFFF00"/>
                </a:solidFill>
                <a:latin typeface="Times" charset="0"/>
                <a:ea typeface="Osaka" charset="0"/>
                <a:cs typeface="Osaka" charset="0"/>
              </a:defRPr>
            </a:lvl1pPr>
            <a:lvl2pPr marL="742950" indent="-285750" defTabSz="933450" eaLnBrk="0" hangingPunct="0">
              <a:defRPr sz="3200" i="1">
                <a:solidFill>
                  <a:srgbClr val="FFFF00"/>
                </a:solidFill>
                <a:latin typeface="Times" charset="0"/>
                <a:ea typeface="Osaka" charset="0"/>
                <a:cs typeface="Osaka" charset="0"/>
              </a:defRPr>
            </a:lvl2pPr>
            <a:lvl3pPr marL="1143000" indent="-228600" defTabSz="933450" eaLnBrk="0" hangingPunct="0">
              <a:defRPr sz="3200" i="1">
                <a:solidFill>
                  <a:srgbClr val="FFFF00"/>
                </a:solidFill>
                <a:latin typeface="Times" charset="0"/>
                <a:ea typeface="Osaka" charset="0"/>
                <a:cs typeface="Osaka" charset="0"/>
              </a:defRPr>
            </a:lvl3pPr>
            <a:lvl4pPr marL="1600200" indent="-228600" defTabSz="933450" eaLnBrk="0" hangingPunct="0">
              <a:defRPr sz="3200" i="1">
                <a:solidFill>
                  <a:srgbClr val="FFFF00"/>
                </a:solidFill>
                <a:latin typeface="Times" charset="0"/>
                <a:ea typeface="Osaka" charset="0"/>
                <a:cs typeface="Osaka" charset="0"/>
              </a:defRPr>
            </a:lvl4pPr>
            <a:lvl5pPr marL="2057400" indent="-228600" defTabSz="933450" eaLnBrk="0" hangingPunct="0">
              <a:defRPr sz="3200" i="1">
                <a:solidFill>
                  <a:srgbClr val="FFFF00"/>
                </a:solidFill>
                <a:latin typeface="Times" charset="0"/>
                <a:ea typeface="Osaka" charset="0"/>
                <a:cs typeface="Osaka" charset="0"/>
              </a:defRPr>
            </a:lvl5pPr>
            <a:lvl6pPr marL="2514600" indent="-228600" defTabSz="933450" eaLnBrk="0" fontAlgn="base" hangingPunct="0">
              <a:spcBef>
                <a:spcPct val="0"/>
              </a:spcBef>
              <a:spcAft>
                <a:spcPct val="0"/>
              </a:spcAft>
              <a:defRPr sz="3200" i="1">
                <a:solidFill>
                  <a:srgbClr val="FFFF00"/>
                </a:solidFill>
                <a:latin typeface="Times" charset="0"/>
                <a:ea typeface="Osaka" charset="0"/>
                <a:cs typeface="Osaka" charset="0"/>
              </a:defRPr>
            </a:lvl6pPr>
            <a:lvl7pPr marL="2971800" indent="-228600" defTabSz="933450" eaLnBrk="0" fontAlgn="base" hangingPunct="0">
              <a:spcBef>
                <a:spcPct val="0"/>
              </a:spcBef>
              <a:spcAft>
                <a:spcPct val="0"/>
              </a:spcAft>
              <a:defRPr sz="3200" i="1">
                <a:solidFill>
                  <a:srgbClr val="FFFF00"/>
                </a:solidFill>
                <a:latin typeface="Times" charset="0"/>
                <a:ea typeface="Osaka" charset="0"/>
                <a:cs typeface="Osaka" charset="0"/>
              </a:defRPr>
            </a:lvl7pPr>
            <a:lvl8pPr marL="3429000" indent="-228600" defTabSz="933450" eaLnBrk="0" fontAlgn="base" hangingPunct="0">
              <a:spcBef>
                <a:spcPct val="0"/>
              </a:spcBef>
              <a:spcAft>
                <a:spcPct val="0"/>
              </a:spcAft>
              <a:defRPr sz="3200" i="1">
                <a:solidFill>
                  <a:srgbClr val="FFFF00"/>
                </a:solidFill>
                <a:latin typeface="Times" charset="0"/>
                <a:ea typeface="Osaka" charset="0"/>
                <a:cs typeface="Osaka" charset="0"/>
              </a:defRPr>
            </a:lvl8pPr>
            <a:lvl9pPr marL="3886200" indent="-228600" defTabSz="933450" eaLnBrk="0" fontAlgn="base" hangingPunct="0">
              <a:spcBef>
                <a:spcPct val="0"/>
              </a:spcBef>
              <a:spcAft>
                <a:spcPct val="0"/>
              </a:spcAft>
              <a:defRPr sz="3200" i="1">
                <a:solidFill>
                  <a:srgbClr val="FFFF00"/>
                </a:solidFill>
                <a:latin typeface="Times" charset="0"/>
                <a:ea typeface="Osaka" charset="0"/>
                <a:cs typeface="Osaka" charset="0"/>
              </a:defRPr>
            </a:lvl9pPr>
          </a:lstStyle>
          <a:p>
            <a:fld id="{D532786F-CCF8-5942-B6A8-A03EDE35DCD1}" type="slidenum">
              <a:rPr lang="en-US" sz="1200" i="0"/>
              <a:pPr/>
              <a:t>11</a:t>
            </a:fld>
            <a:endParaRPr lang="en-US" sz="1200" i="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44C07182-6863-4466-8F7C-DDAA232A062F}" type="slidenum">
              <a:rPr lang="en-US"/>
              <a:pPr/>
              <a:t>19</a:t>
            </a:fld>
            <a:endParaRPr lang="en-US"/>
          </a:p>
        </p:txBody>
      </p:sp>
      <p:sp>
        <p:nvSpPr>
          <p:cNvPr id="72707" name="Rectangle 2"/>
          <p:cNvSpPr>
            <a:spLocks noGrp="1" noRot="1" noChangeAspect="1" noChangeArrowheads="1" noTextEdit="1"/>
          </p:cNvSpPr>
          <p:nvPr>
            <p:ph type="sldImg"/>
          </p:nvPr>
        </p:nvSpPr>
        <p:spPr>
          <a:xfrm>
            <a:off x="900113" y="698500"/>
            <a:ext cx="5235575" cy="3490913"/>
          </a:xfrm>
          <a:ln/>
        </p:spPr>
      </p:sp>
      <p:sp>
        <p:nvSpPr>
          <p:cNvPr id="72708" name="Rectangle 3"/>
          <p:cNvSpPr>
            <a:spLocks noGrp="1" noChangeArrowheads="1"/>
          </p:cNvSpPr>
          <p:nvPr>
            <p:ph type="body" idx="1"/>
          </p:nvPr>
        </p:nvSpPr>
        <p:spPr>
          <a:noFill/>
          <a:ln/>
        </p:spPr>
        <p:txBody>
          <a:bodyPr/>
          <a:lstStyle/>
          <a:p>
            <a:pPr eaLnBrk="1" hangingPunct="1"/>
            <a:endParaRPr lang="it-IT" smtClean="0">
              <a:latin typeface="Times"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900113" y="698500"/>
            <a:ext cx="5235575" cy="3490913"/>
          </a:xfrm>
          <a:ln/>
        </p:spPr>
      </p:sp>
      <p:sp>
        <p:nvSpPr>
          <p:cNvPr id="75779" name="Notes Placeholder 2"/>
          <p:cNvSpPr>
            <a:spLocks noGrp="1"/>
          </p:cNvSpPr>
          <p:nvPr>
            <p:ph type="body" idx="1"/>
          </p:nvPr>
        </p:nvSpPr>
        <p:spPr>
          <a:noFill/>
          <a:ln/>
        </p:spPr>
        <p:txBody>
          <a:bodyPr/>
          <a:lstStyle/>
          <a:p>
            <a:endParaRPr lang="en-US" smtClean="0">
              <a:latin typeface="Times" charset="0"/>
            </a:endParaRPr>
          </a:p>
        </p:txBody>
      </p:sp>
      <p:sp>
        <p:nvSpPr>
          <p:cNvPr id="75780" name="Slide Number Placeholder 3"/>
          <p:cNvSpPr>
            <a:spLocks noGrp="1"/>
          </p:cNvSpPr>
          <p:nvPr>
            <p:ph type="sldNum" sz="quarter" idx="5"/>
          </p:nvPr>
        </p:nvSpPr>
        <p:spPr>
          <a:noFill/>
        </p:spPr>
        <p:txBody>
          <a:bodyPr/>
          <a:lstStyle/>
          <a:p>
            <a:fld id="{964B9609-4A93-4BD1-A3F3-0A3B8C0D4C47}" type="slidenum">
              <a:rPr lang="en-US"/>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FA651CEA-D8B7-4798-80FD-37AA612E1C7B}" type="slidenum">
              <a:rPr lang="en-US" smtClean="0">
                <a:solidFill>
                  <a:srgbClr val="000000"/>
                </a:solidFill>
              </a:rPr>
              <a:pPr/>
              <a:t>27</a:t>
            </a:fld>
            <a:endParaRPr lang="en-US" smtClean="0">
              <a:solidFill>
                <a:srgbClr val="000000"/>
              </a:solidFill>
            </a:endParaRPr>
          </a:p>
        </p:txBody>
      </p:sp>
      <p:sp>
        <p:nvSpPr>
          <p:cNvPr id="129027" name="Rectangle 2"/>
          <p:cNvSpPr>
            <a:spLocks noGrp="1" noRot="1" noChangeAspect="1" noChangeArrowheads="1" noTextEdit="1"/>
          </p:cNvSpPr>
          <p:nvPr>
            <p:ph type="sldImg"/>
          </p:nvPr>
        </p:nvSpPr>
        <p:spPr>
          <a:xfrm>
            <a:off x="901700" y="698500"/>
            <a:ext cx="5235575" cy="3490913"/>
          </a:xfrm>
          <a:ln/>
        </p:spPr>
      </p:sp>
      <p:sp>
        <p:nvSpPr>
          <p:cNvPr id="129028" name="Rectangle 3"/>
          <p:cNvSpPr>
            <a:spLocks noGrp="1" noChangeArrowheads="1"/>
          </p:cNvSpPr>
          <p:nvPr>
            <p:ph type="body" idx="1"/>
          </p:nvPr>
        </p:nvSpPr>
        <p:spPr>
          <a:noFill/>
          <a:ln/>
        </p:spPr>
        <p:txBody>
          <a:bodyPr/>
          <a:lstStyle/>
          <a:p>
            <a:pPr algn="l" rtl="0" eaLnBrk="1" fontAlgn="base" hangingPunct="1">
              <a:spcBef>
                <a:spcPct val="30000"/>
              </a:spcBef>
              <a:spcAft>
                <a:spcPct val="0"/>
              </a:spcAft>
            </a:pPr>
            <a:r>
              <a:rPr lang="en-US" sz="2000" dirty="0">
                <a:latin typeface="Arial" charset="0"/>
              </a:rPr>
              <a:t>2012: non-sig </a:t>
            </a:r>
            <a:r>
              <a:rPr lang="en-US" sz="2000" dirty="0" err="1">
                <a:latin typeface="Arial" charset="0"/>
              </a:rPr>
              <a:t>dec</a:t>
            </a:r>
            <a:r>
              <a:rPr lang="en-US" sz="2000" dirty="0">
                <a:latin typeface="Arial" charset="0"/>
              </a:rPr>
              <a:t> in perceived risk.</a:t>
            </a:r>
          </a:p>
          <a:p>
            <a:pPr algn="l" rtl="0" eaLnBrk="1" fontAlgn="base" hangingPunct="1">
              <a:spcBef>
                <a:spcPct val="30000"/>
              </a:spcBef>
              <a:spcAft>
                <a:spcPct val="0"/>
              </a:spcAft>
            </a:pPr>
            <a:endParaRPr lang="en-US" sz="2000" dirty="0">
              <a:latin typeface="Arial" charset="0"/>
            </a:endParaRPr>
          </a:p>
          <a:p>
            <a:pPr algn="l" rtl="0" eaLnBrk="1" fontAlgn="base" hangingPunct="1">
              <a:spcBef>
                <a:spcPct val="30000"/>
              </a:spcBef>
              <a:spcAft>
                <a:spcPct val="0"/>
              </a:spcAft>
            </a:pPr>
            <a:r>
              <a:rPr lang="en-US" sz="2000" dirty="0">
                <a:latin typeface="Arial" charset="0"/>
              </a:rPr>
              <a:t>Change in perceived risk precedes change in use by a year or so.</a:t>
            </a:r>
          </a:p>
          <a:p>
            <a:pPr algn="l" rtl="0" eaLnBrk="1" fontAlgn="base" hangingPunct="1">
              <a:spcBef>
                <a:spcPct val="30000"/>
              </a:spcBef>
              <a:spcAft>
                <a:spcPct val="0"/>
              </a:spcAft>
            </a:pPr>
            <a:r>
              <a:rPr lang="en-US" sz="2000" dirty="0">
                <a:latin typeface="Arial" charset="0"/>
              </a:rPr>
              <a:t>Inc in PY use and </a:t>
            </a:r>
            <a:r>
              <a:rPr lang="en-US" sz="2000" dirty="0" err="1">
                <a:latin typeface="Arial" charset="0"/>
              </a:rPr>
              <a:t>dec</a:t>
            </a:r>
            <a:r>
              <a:rPr lang="en-US" sz="2000" dirty="0">
                <a:latin typeface="Arial" charset="0"/>
              </a:rPr>
              <a:t> in perceived risk are NS here, but about 15% increase over 5 years.</a:t>
            </a:r>
          </a:p>
          <a:p>
            <a:pPr algn="l" rtl="0" eaLnBrk="1" fontAlgn="base" hangingPunct="1">
              <a:spcBef>
                <a:spcPct val="30000"/>
              </a:spcBef>
              <a:spcAft>
                <a:spcPct val="0"/>
              </a:spcAft>
            </a:pPr>
            <a:endParaRPr lang="en-US" sz="2000" dirty="0">
              <a:latin typeface="Arial" charset="0"/>
            </a:endParaRPr>
          </a:p>
          <a:p>
            <a:pPr algn="l" rtl="0" eaLnBrk="1" fontAlgn="base" hangingPunct="1">
              <a:spcBef>
                <a:spcPct val="30000"/>
              </a:spcBef>
              <a:spcAft>
                <a:spcPct val="0"/>
              </a:spcAft>
            </a:pPr>
            <a:r>
              <a:rPr lang="en-US" sz="2000" dirty="0">
                <a:latin typeface="Arial" charset="0"/>
              </a:rPr>
              <a:t>More on MJ prevalence in other grades later in presentation.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7052" y="931498"/>
            <a:ext cx="4160262" cy="319118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3814" tIns="41907" rIns="83814" bIns="41907" anchor="ctr"/>
          <a:lstStyle/>
          <a:p>
            <a:endParaRPr lang="en-US"/>
          </a:p>
        </p:txBody>
      </p:sp>
      <p:sp>
        <p:nvSpPr>
          <p:cNvPr id="4098" name="Text Box 2"/>
          <p:cNvSpPr txBox="1">
            <a:spLocks noGrp="1" noChangeArrowheads="1"/>
          </p:cNvSpPr>
          <p:nvPr>
            <p:ph type="body"/>
          </p:nvPr>
        </p:nvSpPr>
        <p:spPr bwMode="auto">
          <a:xfrm>
            <a:off x="1073478" y="4431227"/>
            <a:ext cx="4894594" cy="354086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i="1">
                <a:latin typeface="Arial" charset="0"/>
                <a:cs typeface="msgothic" charset="0"/>
              </a:rPr>
              <a:t>A</a:t>
            </a:r>
            <a:r>
              <a:rPr lang="en-GB">
                <a:latin typeface="Arial" charset="0"/>
                <a:cs typeface="msgothic" charset="0"/>
              </a:rPr>
              <a:t>, Depiction of subcortical structures evaluated for group differences between daily marijuana users and nonusers. </a:t>
            </a:r>
            <a:r>
              <a:rPr lang="en-GB" i="1">
                <a:latin typeface="Arial" charset="0"/>
                <a:cs typeface="msgothic" charset="0"/>
              </a:rPr>
              <a:t>B</a:t>
            </a:r>
            <a:r>
              <a:rPr lang="en-GB">
                <a:latin typeface="Arial" charset="0"/>
                <a:cs typeface="msgothic" charset="0"/>
              </a:rPr>
              <a:t>, Effect size of marijuana use on structure volumes from the current study and recent literature, presented as bilateral structures where available (circle/triangle) or as the entire structure (square). Average values are presented for right and left structures only. NAccFS, Freesurfer; VBM, voxel-based morphometry; L, left; R, right; NAcc, nucleus accumbens; Hpc, hippocampus; Amyg, amygdala.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900113" y="698500"/>
            <a:ext cx="5235575" cy="3490913"/>
          </a:xfrm>
          <a:ln/>
        </p:spPr>
      </p:sp>
      <p:sp>
        <p:nvSpPr>
          <p:cNvPr id="65539" name="Notes Placeholder 2"/>
          <p:cNvSpPr>
            <a:spLocks noGrp="1"/>
          </p:cNvSpPr>
          <p:nvPr>
            <p:ph type="body" idx="1"/>
          </p:nvPr>
        </p:nvSpPr>
        <p:spPr>
          <a:noFill/>
          <a:ln/>
        </p:spPr>
        <p:txBody>
          <a:bodyPr/>
          <a:lstStyle/>
          <a:p>
            <a:endParaRPr lang="en-US" smtClean="0">
              <a:latin typeface="Times" charset="0"/>
            </a:endParaRPr>
          </a:p>
        </p:txBody>
      </p:sp>
      <p:sp>
        <p:nvSpPr>
          <p:cNvPr id="65540" name="Slide Number Placeholder 3"/>
          <p:cNvSpPr>
            <a:spLocks noGrp="1"/>
          </p:cNvSpPr>
          <p:nvPr>
            <p:ph type="sldNum" sz="quarter" idx="5"/>
          </p:nvPr>
        </p:nvSpPr>
        <p:spPr>
          <a:noFill/>
        </p:spPr>
        <p:txBody>
          <a:bodyPr/>
          <a:lstStyle/>
          <a:p>
            <a:fld id="{A3565F45-DF89-43C7-B8D8-CBECDD93FCB9}" type="slidenum">
              <a:rPr lang="en-US"/>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900113" y="698500"/>
            <a:ext cx="5235575" cy="3490913"/>
          </a:xfrm>
          <a:ln/>
        </p:spPr>
      </p:sp>
      <p:sp>
        <p:nvSpPr>
          <p:cNvPr id="67587" name="Notes Placeholder 2"/>
          <p:cNvSpPr>
            <a:spLocks noGrp="1"/>
          </p:cNvSpPr>
          <p:nvPr>
            <p:ph type="body" idx="1"/>
          </p:nvPr>
        </p:nvSpPr>
        <p:spPr>
          <a:noFill/>
          <a:ln/>
        </p:spPr>
        <p:txBody>
          <a:bodyPr/>
          <a:lstStyle/>
          <a:p>
            <a:endParaRPr lang="en-US" smtClean="0">
              <a:latin typeface="Times" charset="0"/>
            </a:endParaRPr>
          </a:p>
        </p:txBody>
      </p:sp>
      <p:sp>
        <p:nvSpPr>
          <p:cNvPr id="67588" name="Slide Number Placeholder 3"/>
          <p:cNvSpPr>
            <a:spLocks noGrp="1"/>
          </p:cNvSpPr>
          <p:nvPr>
            <p:ph type="sldNum" sz="quarter" idx="5"/>
          </p:nvPr>
        </p:nvSpPr>
        <p:spPr>
          <a:noFill/>
        </p:spPr>
        <p:txBody>
          <a:bodyPr/>
          <a:lstStyle/>
          <a:p>
            <a:fld id="{C41F12B0-900C-48F9-A16C-9B7699DBD3AD}" type="slidenum">
              <a:rPr lang="en-US"/>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56F2C2E-5DC5-4155-8CDE-AC0C0F612B23}" type="slidenum">
              <a:rPr lang="en-US"/>
              <a:pPr/>
              <a:t>5</a:t>
            </a:fld>
            <a:endParaRPr lang="en-US"/>
          </a:p>
        </p:txBody>
      </p:sp>
      <p:sp>
        <p:nvSpPr>
          <p:cNvPr id="69635" name="Rectangle 2"/>
          <p:cNvSpPr>
            <a:spLocks noGrp="1" noRot="1" noChangeAspect="1" noChangeArrowheads="1" noTextEdit="1"/>
          </p:cNvSpPr>
          <p:nvPr>
            <p:ph type="sldImg"/>
          </p:nvPr>
        </p:nvSpPr>
        <p:spPr>
          <a:xfrm>
            <a:off x="900113" y="698500"/>
            <a:ext cx="5235575" cy="3490913"/>
          </a:xfrm>
          <a:ln/>
        </p:spPr>
      </p:sp>
      <p:sp>
        <p:nvSpPr>
          <p:cNvPr id="69636" name="Rectangle 3"/>
          <p:cNvSpPr>
            <a:spLocks noGrp="1" noChangeArrowheads="1"/>
          </p:cNvSpPr>
          <p:nvPr>
            <p:ph type="body" idx="1"/>
          </p:nvPr>
        </p:nvSpPr>
        <p:spPr>
          <a:noFill/>
          <a:ln/>
        </p:spPr>
        <p:txBody>
          <a:bodyPr lIns="91280" tIns="45641" rIns="91280" bIns="45641"/>
          <a:lstStyle/>
          <a:p>
            <a:endParaRPr lang="en-US" smtClean="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900113" y="698500"/>
            <a:ext cx="5235575" cy="3490913"/>
          </a:xfrm>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Source?</a:t>
            </a:r>
          </a:p>
        </p:txBody>
      </p:sp>
      <p:sp>
        <p:nvSpPr>
          <p:cNvPr id="4" name="Slide Number Placeholder 3"/>
          <p:cNvSpPr>
            <a:spLocks noGrp="1"/>
          </p:cNvSpPr>
          <p:nvPr>
            <p:ph type="sldNum" sz="quarter" idx="5"/>
          </p:nvPr>
        </p:nvSpPr>
        <p:spPr/>
        <p:txBody>
          <a:bodyPr/>
          <a:lstStyle/>
          <a:p>
            <a:pPr>
              <a:defRPr/>
            </a:pPr>
            <a:fld id="{BAB74F0D-9CD2-4602-9A28-0B064A4C54A2}"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EF863FE-C655-45E5-BA31-861FB0444879}" type="slidenum">
              <a:rPr lang="en-US"/>
              <a:pPr/>
              <a:t>7</a:t>
            </a:fld>
            <a:endParaRPr lang="en-US"/>
          </a:p>
        </p:txBody>
      </p:sp>
      <p:sp>
        <p:nvSpPr>
          <p:cNvPr id="73731" name="Rectangle 2"/>
          <p:cNvSpPr>
            <a:spLocks noGrp="1" noRot="1" noChangeAspect="1" noChangeArrowheads="1" noTextEdit="1"/>
          </p:cNvSpPr>
          <p:nvPr>
            <p:ph type="sldImg"/>
          </p:nvPr>
        </p:nvSpPr>
        <p:spPr>
          <a:xfrm>
            <a:off x="900113" y="696913"/>
            <a:ext cx="5235575" cy="3490912"/>
          </a:xfrm>
          <a:solidFill>
            <a:srgbClr val="FFFFFF"/>
          </a:solidFill>
          <a:ln/>
        </p:spPr>
      </p:sp>
      <p:sp>
        <p:nvSpPr>
          <p:cNvPr id="73732" name="Rectangle 3"/>
          <p:cNvSpPr>
            <a:spLocks noGrp="1" noChangeArrowheads="1"/>
          </p:cNvSpPr>
          <p:nvPr>
            <p:ph type="body" idx="1"/>
          </p:nvPr>
        </p:nvSpPr>
        <p:spPr>
          <a:xfrm>
            <a:off x="938213" y="4421188"/>
            <a:ext cx="5159375" cy="4191000"/>
          </a:xfrm>
          <a:solidFill>
            <a:srgbClr val="FFFFFF"/>
          </a:solidFill>
          <a:ln>
            <a:solidFill>
              <a:srgbClr val="000000"/>
            </a:solidFill>
          </a:ln>
        </p:spPr>
        <p:txBody>
          <a:bodyPr lIns="92733" tIns="46366" rIns="92733" bIns="46366"/>
          <a:lstStyle/>
          <a:p>
            <a:r>
              <a:rPr lang="en-US" sz="1400" b="1" smtClean="0">
                <a:latin typeface="Times" charset="0"/>
              </a:rPr>
              <a:t>Slide 2: Brain regions and neuronal pathways</a:t>
            </a:r>
            <a:endParaRPr lang="en-US" sz="1400" smtClean="0">
              <a:latin typeface="Times" charset="0"/>
            </a:endParaRPr>
          </a:p>
          <a:p>
            <a:r>
              <a:rPr lang="en-US" sz="1400" smtClean="0">
                <a:latin typeface="Times" charset="0"/>
              </a:rPr>
              <a:t>Certain parts of the brain govern specific functions. Point to sensory, motor, association and visual cortex to highlight specific functions. Point to the cerebellum for coordination and to the hippocampus for memory. Indicate that nerve cells or neurons travel from one area to another via pathways to send and integrate information. Show, for example, the reward pathway. Start at the ventral tegmental area (VTA) (in magenta), follow the neuron to the nucleus accumbens, and then on to prefrontal cortex. Explain that this pathway gets activated when a person receives positive reinforcement for certain behaviors ("reward"). Indicate that you will explain how this happens when a person takes an addictive drug.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00113" y="698500"/>
            <a:ext cx="5235575" cy="3490913"/>
          </a:xfrm>
          <a:ln/>
        </p:spPr>
      </p:sp>
      <p:sp>
        <p:nvSpPr>
          <p:cNvPr id="70659" name="Notes Placeholder 2"/>
          <p:cNvSpPr>
            <a:spLocks noGrp="1"/>
          </p:cNvSpPr>
          <p:nvPr>
            <p:ph type="body" idx="1"/>
          </p:nvPr>
        </p:nvSpPr>
        <p:spPr>
          <a:noFill/>
          <a:ln/>
        </p:spPr>
        <p:txBody>
          <a:bodyPr/>
          <a:lstStyle/>
          <a:p>
            <a:endParaRPr lang="en-US" smtClean="0">
              <a:latin typeface="Times" charset="0"/>
            </a:endParaRPr>
          </a:p>
        </p:txBody>
      </p:sp>
      <p:sp>
        <p:nvSpPr>
          <p:cNvPr id="70660" name="Slide Number Placeholder 3"/>
          <p:cNvSpPr>
            <a:spLocks noGrp="1"/>
          </p:cNvSpPr>
          <p:nvPr>
            <p:ph type="sldNum" sz="quarter" idx="5"/>
          </p:nvPr>
        </p:nvSpPr>
        <p:spPr>
          <a:noFill/>
        </p:spPr>
        <p:txBody>
          <a:bodyPr/>
          <a:lstStyle/>
          <a:p>
            <a:fld id="{D062FD47-B603-4DF0-A58E-7714FB16CD4E}" type="slidenum">
              <a:rPr lang="en-US"/>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924ED60-AE85-4070-9743-AE76FBFD9790}" type="slidenum">
              <a:rPr lang="en-US"/>
              <a:pPr/>
              <a:t>9</a:t>
            </a:fld>
            <a:endParaRPr lang="en-US"/>
          </a:p>
        </p:txBody>
      </p:sp>
      <p:sp>
        <p:nvSpPr>
          <p:cNvPr id="78851" name="Rectangle 2"/>
          <p:cNvSpPr>
            <a:spLocks noGrp="1" noRot="1" noChangeAspect="1" noChangeArrowheads="1" noTextEdit="1"/>
          </p:cNvSpPr>
          <p:nvPr>
            <p:ph type="sldImg"/>
          </p:nvPr>
        </p:nvSpPr>
        <p:spPr>
          <a:xfrm>
            <a:off x="900113" y="698500"/>
            <a:ext cx="5235575" cy="3490913"/>
          </a:xfrm>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xfrm>
            <a:off x="900113" y="698500"/>
            <a:ext cx="5235575" cy="3490913"/>
          </a:xfrm>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Osaka" charset="0"/>
                <a:cs typeface="Arial" charset="0"/>
              </a:rPr>
              <a:t>Does marijuana really damage the brain?</a:t>
            </a:r>
          </a:p>
          <a:p>
            <a:r>
              <a:rPr lang="en-US">
                <a:latin typeface="Arial" charset="0"/>
                <a:ea typeface="Osaka" charset="0"/>
                <a:cs typeface="Arial" charset="0"/>
              </a:rPr>
              <a:t>Research on how chronic marijuana use affects brain structure and function is still in its early stages. Some of its effects may be just at the threshold of current detection techniques. Thus, we do not have a full understanding of the extent to which long term marijuana use is associated with persistent deficits in brain performance. </a:t>
            </a:r>
          </a:p>
          <a:p>
            <a:r>
              <a:rPr lang="en-US">
                <a:latin typeface="Arial" charset="0"/>
                <a:ea typeface="Osaka" charset="0"/>
                <a:cs typeface="Arial" charset="0"/>
              </a:rPr>
              <a:t>However, the combined results of independent human studies so far, do suggest that marijuana can negatively influence the health of the brain, at least in some users.</a:t>
            </a:r>
          </a:p>
          <a:p>
            <a:r>
              <a:rPr lang="en-US">
                <a:latin typeface="Arial" charset="0"/>
                <a:ea typeface="Osaka" charset="0"/>
                <a:cs typeface="Arial" charset="0"/>
              </a:rPr>
              <a:t>Still, it is worth remembering that the effects seen in the following slides cannot be categorically linked to effects </a:t>
            </a:r>
            <a:r>
              <a:rPr lang="en-US" i="1">
                <a:latin typeface="Arial" charset="0"/>
                <a:ea typeface="Osaka" charset="0"/>
                <a:cs typeface="Arial" charset="0"/>
              </a:rPr>
              <a:t>caused</a:t>
            </a:r>
            <a:r>
              <a:rPr lang="en-US">
                <a:latin typeface="Arial" charset="0"/>
                <a:ea typeface="Osaka" charset="0"/>
                <a:cs typeface="Arial" charset="0"/>
              </a:rPr>
              <a:t> by marijuana exposure.  The study of chronic effects of any drug in humans suffers from an unavoidable level of uncertainty that stems from important confounding factors, some of which may in fact be preexisting (before drug exposure) and associated with increased risk of initiating marijuana use.  </a:t>
            </a:r>
          </a:p>
          <a:p>
            <a:endParaRPr lang="en-US">
              <a:latin typeface="Times" charset="0"/>
              <a:ea typeface="Osaka" charset="0"/>
              <a:cs typeface="Osaka" charset="0"/>
            </a:endParaRP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3200" i="1">
                <a:solidFill>
                  <a:srgbClr val="FFFF00"/>
                </a:solidFill>
                <a:latin typeface="Times" charset="0"/>
                <a:ea typeface="Osaka" charset="0"/>
                <a:cs typeface="Osaka" charset="0"/>
              </a:defRPr>
            </a:lvl1pPr>
            <a:lvl2pPr marL="742950" indent="-285750" defTabSz="933450" eaLnBrk="0" hangingPunct="0">
              <a:defRPr sz="3200" i="1">
                <a:solidFill>
                  <a:srgbClr val="FFFF00"/>
                </a:solidFill>
                <a:latin typeface="Times" charset="0"/>
                <a:ea typeface="Osaka" charset="0"/>
                <a:cs typeface="Osaka" charset="0"/>
              </a:defRPr>
            </a:lvl2pPr>
            <a:lvl3pPr marL="1143000" indent="-228600" defTabSz="933450" eaLnBrk="0" hangingPunct="0">
              <a:defRPr sz="3200" i="1">
                <a:solidFill>
                  <a:srgbClr val="FFFF00"/>
                </a:solidFill>
                <a:latin typeface="Times" charset="0"/>
                <a:ea typeface="Osaka" charset="0"/>
                <a:cs typeface="Osaka" charset="0"/>
              </a:defRPr>
            </a:lvl3pPr>
            <a:lvl4pPr marL="1600200" indent="-228600" defTabSz="933450" eaLnBrk="0" hangingPunct="0">
              <a:defRPr sz="3200" i="1">
                <a:solidFill>
                  <a:srgbClr val="FFFF00"/>
                </a:solidFill>
                <a:latin typeface="Times" charset="0"/>
                <a:ea typeface="Osaka" charset="0"/>
                <a:cs typeface="Osaka" charset="0"/>
              </a:defRPr>
            </a:lvl4pPr>
            <a:lvl5pPr marL="2057400" indent="-228600" defTabSz="933450" eaLnBrk="0" hangingPunct="0">
              <a:defRPr sz="3200" i="1">
                <a:solidFill>
                  <a:srgbClr val="FFFF00"/>
                </a:solidFill>
                <a:latin typeface="Times" charset="0"/>
                <a:ea typeface="Osaka" charset="0"/>
                <a:cs typeface="Osaka" charset="0"/>
              </a:defRPr>
            </a:lvl5pPr>
            <a:lvl6pPr marL="2514600" indent="-228600" defTabSz="933450" eaLnBrk="0" fontAlgn="base" hangingPunct="0">
              <a:spcBef>
                <a:spcPct val="0"/>
              </a:spcBef>
              <a:spcAft>
                <a:spcPct val="0"/>
              </a:spcAft>
              <a:defRPr sz="3200" i="1">
                <a:solidFill>
                  <a:srgbClr val="FFFF00"/>
                </a:solidFill>
                <a:latin typeface="Times" charset="0"/>
                <a:ea typeface="Osaka" charset="0"/>
                <a:cs typeface="Osaka" charset="0"/>
              </a:defRPr>
            </a:lvl6pPr>
            <a:lvl7pPr marL="2971800" indent="-228600" defTabSz="933450" eaLnBrk="0" fontAlgn="base" hangingPunct="0">
              <a:spcBef>
                <a:spcPct val="0"/>
              </a:spcBef>
              <a:spcAft>
                <a:spcPct val="0"/>
              </a:spcAft>
              <a:defRPr sz="3200" i="1">
                <a:solidFill>
                  <a:srgbClr val="FFFF00"/>
                </a:solidFill>
                <a:latin typeface="Times" charset="0"/>
                <a:ea typeface="Osaka" charset="0"/>
                <a:cs typeface="Osaka" charset="0"/>
              </a:defRPr>
            </a:lvl7pPr>
            <a:lvl8pPr marL="3429000" indent="-228600" defTabSz="933450" eaLnBrk="0" fontAlgn="base" hangingPunct="0">
              <a:spcBef>
                <a:spcPct val="0"/>
              </a:spcBef>
              <a:spcAft>
                <a:spcPct val="0"/>
              </a:spcAft>
              <a:defRPr sz="3200" i="1">
                <a:solidFill>
                  <a:srgbClr val="FFFF00"/>
                </a:solidFill>
                <a:latin typeface="Times" charset="0"/>
                <a:ea typeface="Osaka" charset="0"/>
                <a:cs typeface="Osaka" charset="0"/>
              </a:defRPr>
            </a:lvl8pPr>
            <a:lvl9pPr marL="3886200" indent="-228600" defTabSz="933450" eaLnBrk="0" fontAlgn="base" hangingPunct="0">
              <a:spcBef>
                <a:spcPct val="0"/>
              </a:spcBef>
              <a:spcAft>
                <a:spcPct val="0"/>
              </a:spcAft>
              <a:defRPr sz="3200" i="1">
                <a:solidFill>
                  <a:srgbClr val="FFFF00"/>
                </a:solidFill>
                <a:latin typeface="Times" charset="0"/>
                <a:ea typeface="Osaka" charset="0"/>
                <a:cs typeface="Osaka" charset="0"/>
              </a:defRPr>
            </a:lvl9pPr>
          </a:lstStyle>
          <a:p>
            <a:fld id="{7B8FB04C-3A7A-5C41-94E4-97931984845E}" type="slidenum">
              <a:rPr lang="en-US" sz="1200" i="0"/>
              <a:pPr/>
              <a:t>10</a:t>
            </a:fld>
            <a:endParaRPr lang="en-US" sz="1200" i="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641350"/>
          </a:xfrm>
        </p:spPr>
        <p:txBody>
          <a:bodyPr/>
          <a:lstStyle/>
          <a:p>
            <a:r>
              <a:rPr lang="it-IT" smtClean="0"/>
              <a:t>Click to edit Master title style</a:t>
            </a:r>
            <a:endParaRPr lang="it-IT"/>
          </a:p>
        </p:txBody>
      </p:sp>
      <p:sp>
        <p:nvSpPr>
          <p:cNvPr id="3" name="Chart Placeholder 2"/>
          <p:cNvSpPr>
            <a:spLocks noGrp="1"/>
          </p:cNvSpPr>
          <p:nvPr>
            <p:ph type="chart" idx="1"/>
          </p:nvPr>
        </p:nvSpPr>
        <p:spPr>
          <a:xfrm>
            <a:off x="514350" y="1600235"/>
            <a:ext cx="9258300" cy="4525963"/>
          </a:xfrm>
          <a:prstGeom prst="rect">
            <a:avLst/>
          </a:prstGeom>
        </p:spPr>
        <p:txBody>
          <a:bodyPr/>
          <a:lstStyle/>
          <a:p>
            <a:pPr lvl="0"/>
            <a:endParaRPr lang="it-IT" noProof="0" smtClean="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i="1"/>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i="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i="1" smtClean="0"/>
            </a:lvl1pPr>
          </a:lstStyle>
          <a:p>
            <a:pPr>
              <a:defRPr/>
            </a:pPr>
            <a:fld id="{385E3F10-6444-4B36-9881-5059A3B8433F}"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228600"/>
            <a:ext cx="8743950" cy="641350"/>
          </a:xfrm>
        </p:spPr>
        <p:txBody>
          <a:bodyPr/>
          <a:lstStyle/>
          <a:p>
            <a:r>
              <a:rPr lang="it-IT" smtClean="0"/>
              <a:t>Click to edit Master title style</a:t>
            </a:r>
            <a:endParaRPr lang="it-IT"/>
          </a:p>
        </p:txBody>
      </p:sp>
      <p:sp>
        <p:nvSpPr>
          <p:cNvPr id="3" name="Chart Placeholder 2"/>
          <p:cNvSpPr>
            <a:spLocks noGrp="1"/>
          </p:cNvSpPr>
          <p:nvPr>
            <p:ph type="chart" idx="1"/>
          </p:nvPr>
        </p:nvSpPr>
        <p:spPr>
          <a:xfrm>
            <a:off x="514350" y="1600235"/>
            <a:ext cx="9258300" cy="4525963"/>
          </a:xfrm>
          <a:prstGeom prst="rect">
            <a:avLst/>
          </a:prstGeom>
        </p:spPr>
        <p:txBody>
          <a:bodyPr/>
          <a:lstStyle/>
          <a:p>
            <a:pPr lvl="0"/>
            <a:endParaRPr lang="it-IT" noProof="0" smtClean="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973532-BDDD-9E40-B155-BDC071E1D7FA}" type="datetimeFigureOut">
              <a:rPr lang="en-US"/>
              <a:pPr>
                <a:defRPr/>
              </a:pPr>
              <a:t>4/1/2015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4684546-CDFD-F34D-B429-59B325F7BDB8}" type="slidenum">
              <a:rPr lang="en-US"/>
              <a:pPr>
                <a:defRPr/>
              </a:pPr>
              <a:t>‹#›</a:t>
            </a:fld>
            <a:endParaRPr lang="en-US"/>
          </a:p>
        </p:txBody>
      </p:sp>
    </p:spTree>
    <p:extLst>
      <p:ext uri="{BB962C8B-B14F-4D97-AF65-F5344CB8AC3E}">
        <p14:creationId xmlns:p14="http://schemas.microsoft.com/office/powerpoint/2010/main" val="356885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31BED41-417F-164B-BE67-C5F4AD179E0A}" type="datetimeFigureOut">
              <a:rPr lang="en-US"/>
              <a:pPr/>
              <a:t>4/1/2015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660CA4F-040D-0847-9AB8-CBDA6BA2C6B2}" type="slidenum">
              <a:rPr lang="en-US"/>
              <a:pPr/>
              <a:t>‹#›</a:t>
            </a:fld>
            <a:endParaRPr lang="en-US"/>
          </a:p>
        </p:txBody>
      </p:sp>
    </p:spTree>
    <p:extLst>
      <p:ext uri="{BB962C8B-B14F-4D97-AF65-F5344CB8AC3E}">
        <p14:creationId xmlns:p14="http://schemas.microsoft.com/office/powerpoint/2010/main" val="355313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191218-36C6-443B-B26C-BC6866FC7DA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0" hangingPunct="0">
              <a:defRPr b="1" i="1">
                <a:latin typeface="Times"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b="1" i="1">
                <a:latin typeface="Times"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i="1">
                <a:latin typeface="Times" charset="0"/>
              </a:defRPr>
            </a:lvl1pPr>
          </a:lstStyle>
          <a:p>
            <a:pPr>
              <a:defRPr/>
            </a:pPr>
            <a:fld id="{EA2BD337-81F8-4BF6-B953-44E4A7EA9878}"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DC186B8-8E12-4CEF-B287-85494B1277A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961"/>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8768F3-7D33-416A-A98B-8635829884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39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2"/>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D7FCBB-2723-D742-8B4A-C9D8C7AE2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5147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9BD99E-D67D-9143-8428-C6F845C446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78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BA84DC-4F10-41AB-85E2-22858F8E92A7}" type="datetimeFigureOut">
              <a:rPr lang="en-US">
                <a:solidFill>
                  <a:prstClr val="white">
                    <a:tint val="95000"/>
                  </a:prstClr>
                </a:solidFill>
              </a:rPr>
              <a:pPr>
                <a:defRPr/>
              </a:pPr>
              <a:t>4/1/2015</a:t>
            </a:fld>
            <a:endParaRPr lang="en-US">
              <a:solidFill>
                <a:prstClr val="white">
                  <a:tint val="9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2FDF65B-5728-4343-BB82-712AD17F79F8}" type="slidenum">
              <a:rPr lang="en-US">
                <a:solidFill>
                  <a:prstClr val="white">
                    <a:tint val="95000"/>
                  </a:prstClr>
                </a:solidFill>
              </a:rPr>
              <a:pPr>
                <a:defRPr/>
              </a:pPr>
              <a:t>‹#›</a:t>
            </a:fld>
            <a:endParaRPr lang="en-US">
              <a:solidFill>
                <a:prstClr val="white">
                  <a:tint val="9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7"/>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9063B5-C042-DE4F-B7C5-93F78F1E76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887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76DD4D-49E2-0E46-8888-E03924D306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524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BFB8A7A-CF07-2743-B387-2B5342180B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554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D811634-F762-3D49-B1D8-3E4A7C20AE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432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FC95556-824D-9949-BB60-FAD8081EF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3797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6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2A6EF1-96FA-0542-9C17-A36AD300EC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2130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8DF651-8287-1F49-960A-FDF04734B6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9896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139E46-D7F7-9345-9280-E048D0EAB9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106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58"/>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58"/>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04028A-8287-5544-B176-0114595383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2744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B2ADD-5366-45C3-BB59-F6F1A5256B3A}" type="datetimeFigureOut">
              <a:rPr lang="en-US" smtClean="0">
                <a:solidFill>
                  <a:prstClr val="black">
                    <a:tint val="75000"/>
                  </a:prstClr>
                </a:solidFill>
              </a:rPr>
              <a:pPr/>
              <a:t>4/1/2015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3302C2-E1AE-473E-A080-7626647B84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78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3" y="1600235"/>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29225" y="3938638"/>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solidFill>
                  <a:schemeClr val="tx1"/>
                </a:solidFill>
              </a:defRPr>
            </a:lvl1pPr>
          </a:lstStyle>
          <a:p>
            <a:pPr>
              <a:defRPr/>
            </a:pPr>
            <a:endParaRPr lang="en-US" dirty="0">
              <a:solidFill>
                <a:prstClr val="black"/>
              </a:solidFill>
            </a:endParaRPr>
          </a:p>
        </p:txBody>
      </p:sp>
      <p:sp>
        <p:nvSpPr>
          <p:cNvPr id="7" name="Footer Placeholder 6"/>
          <p:cNvSpPr>
            <a:spLocks noGrp="1"/>
          </p:cNvSpPr>
          <p:nvPr>
            <p:ph type="ftr" sz="quarter" idx="11"/>
          </p:nvPr>
        </p:nvSpPr>
        <p:spPr/>
        <p:txBody>
          <a:bodyPr/>
          <a:lstStyle>
            <a:lvl1pPr>
              <a:defRPr>
                <a:solidFill>
                  <a:schemeClr val="tx1"/>
                </a:solidFill>
              </a:defRPr>
            </a:lvl1pPr>
          </a:lstStyle>
          <a:p>
            <a:pPr>
              <a:defRPr/>
            </a:pPr>
            <a:endParaRPr lang="en-US" dirty="0">
              <a:solidFill>
                <a:prstClr val="black"/>
              </a:solidFill>
            </a:endParaRPr>
          </a:p>
        </p:txBody>
      </p:sp>
      <p:sp>
        <p:nvSpPr>
          <p:cNvPr id="8" name="Slide Number Placeholder 7"/>
          <p:cNvSpPr>
            <a:spLocks noGrp="1"/>
          </p:cNvSpPr>
          <p:nvPr>
            <p:ph type="sldNum" sz="quarter" idx="12"/>
          </p:nvPr>
        </p:nvSpPr>
        <p:spPr/>
        <p:txBody>
          <a:bodyPr/>
          <a:lstStyle>
            <a:lvl1pPr>
              <a:defRPr>
                <a:solidFill>
                  <a:schemeClr val="tx1"/>
                </a:solidFill>
                <a:ea typeface="+mn-ea"/>
              </a:defRPr>
            </a:lvl1pPr>
          </a:lstStyle>
          <a:p>
            <a:pPr>
              <a:defRPr/>
            </a:pPr>
            <a:fld id="{D5039F19-CFEF-409B-BE9A-9B51F17BE3FE}"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3" y="1600235"/>
            <a:ext cx="4543425"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600200"/>
            <a:ext cx="4543425"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29225" y="3938629"/>
            <a:ext cx="4543425"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solidFill>
                  <a:schemeClr val="tx1"/>
                </a:solidFill>
              </a:defRPr>
            </a:lvl1pPr>
          </a:lstStyle>
          <a:p>
            <a:pPr>
              <a:defRPr/>
            </a:pPr>
            <a:endParaRPr lang="en-US" dirty="0">
              <a:solidFill>
                <a:prstClr val="black"/>
              </a:solidFill>
            </a:endParaRPr>
          </a:p>
        </p:txBody>
      </p:sp>
      <p:sp>
        <p:nvSpPr>
          <p:cNvPr id="7" name="Footer Placeholder 6"/>
          <p:cNvSpPr>
            <a:spLocks noGrp="1"/>
          </p:cNvSpPr>
          <p:nvPr>
            <p:ph type="ftr" sz="quarter" idx="11"/>
          </p:nvPr>
        </p:nvSpPr>
        <p:spPr/>
        <p:txBody>
          <a:bodyPr/>
          <a:lstStyle>
            <a:lvl1pPr>
              <a:defRPr>
                <a:solidFill>
                  <a:schemeClr val="tx1"/>
                </a:solidFill>
              </a:defRPr>
            </a:lvl1pPr>
          </a:lstStyle>
          <a:p>
            <a:pPr>
              <a:defRPr/>
            </a:pPr>
            <a:endParaRPr lang="en-US" dirty="0">
              <a:solidFill>
                <a:prstClr val="black"/>
              </a:solidFill>
            </a:endParaRPr>
          </a:p>
        </p:txBody>
      </p:sp>
      <p:sp>
        <p:nvSpPr>
          <p:cNvPr id="8" name="Slide Number Placeholder 7"/>
          <p:cNvSpPr>
            <a:spLocks noGrp="1"/>
          </p:cNvSpPr>
          <p:nvPr>
            <p:ph type="sldNum" sz="quarter" idx="12"/>
          </p:nvPr>
        </p:nvSpPr>
        <p:spPr/>
        <p:txBody>
          <a:bodyPr/>
          <a:lstStyle>
            <a:lvl1pPr>
              <a:defRPr>
                <a:solidFill>
                  <a:schemeClr val="tx1"/>
                </a:solidFill>
                <a:ea typeface="+mn-ea"/>
              </a:defRPr>
            </a:lvl1pPr>
          </a:lstStyle>
          <a:p>
            <a:pPr>
              <a:defRPr/>
            </a:pPr>
            <a:fld id="{A90FE42E-0C66-40A9-825A-C55DCA041DCC}" type="slidenum">
              <a:rPr lang="en-US">
                <a:solidFill>
                  <a:prstClr val="black"/>
                </a:solidFill>
              </a:rPr>
              <a:pPr>
                <a:defRPr/>
              </a:pPr>
              <a:t>‹#›</a:t>
            </a:fld>
            <a:endParaRPr lang="en-US" dirty="0">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600225"/>
            <a:ext cx="92583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14350" y="6356383"/>
            <a:ext cx="2400300" cy="365125"/>
          </a:xfrm>
          <a:prstGeom prst="rect">
            <a:avLst/>
          </a:prstGeom>
        </p:spPr>
        <p:txBody>
          <a:bodyPr/>
          <a:lstStyle/>
          <a:p>
            <a:fld id="{230C5AF1-252F-4C9A-9168-261F32C41EEF}" type="datetimeFigureOut">
              <a:rPr lang="en-US" smtClean="0"/>
              <a:pPr/>
              <a:t>4/1/2015</a:t>
            </a:fld>
            <a:endParaRPr lang="en-US"/>
          </a:p>
        </p:txBody>
      </p:sp>
      <p:sp>
        <p:nvSpPr>
          <p:cNvPr id="5" name="Footer Placeholder 4"/>
          <p:cNvSpPr>
            <a:spLocks noGrp="1"/>
          </p:cNvSpPr>
          <p:nvPr>
            <p:ph type="ftr" sz="quarter" idx="11"/>
          </p:nvPr>
        </p:nvSpPr>
        <p:spPr>
          <a:xfrm>
            <a:off x="3514725" y="6356383"/>
            <a:ext cx="32575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372350" y="6356383"/>
            <a:ext cx="2400300" cy="365125"/>
          </a:xfrm>
          <a:prstGeom prst="rect">
            <a:avLst/>
          </a:prstGeom>
        </p:spPr>
        <p:txBody>
          <a:bodyPr/>
          <a:lstStyle/>
          <a:p>
            <a:fld id="{4A8B920E-FE0E-42DB-8632-341D5DF608E6}" type="slidenum">
              <a:rPr lang="en-US" smtClean="0"/>
              <a:pPr/>
              <a:t>‹#›</a:t>
            </a:fld>
            <a:endParaRPr lang="en-US"/>
          </a:p>
        </p:txBody>
      </p:sp>
    </p:spTree>
    <p:extLst>
      <p:ext uri="{BB962C8B-B14F-4D97-AF65-F5344CB8AC3E}">
        <p14:creationId xmlns:p14="http://schemas.microsoft.com/office/powerpoint/2010/main" val="134078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i="1">
                <a:latin typeface="Times"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i="1">
                <a:latin typeface="Times"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i="1" smtClean="0">
                <a:latin typeface="Times" charset="0"/>
              </a:defRPr>
            </a:lvl1pPr>
          </a:lstStyle>
          <a:p>
            <a:pPr>
              <a:defRPr/>
            </a:pPr>
            <a:fld id="{34CF7A2A-D2A3-4D28-91BB-39E4E0C22997}"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FF0000"/>
              </a:buClr>
              <a:defRPr>
                <a:solidFill>
                  <a:srgbClr val="FFC000"/>
                </a:solidFill>
              </a:defRPr>
            </a:lvl1pPr>
            <a:lvl2pPr>
              <a:buClr>
                <a:srgbClr val="FF0000"/>
              </a:buClr>
              <a:defRPr>
                <a:solidFill>
                  <a:schemeClr val="accent6">
                    <a:lumMod val="20000"/>
                    <a:lumOff val="80000"/>
                  </a:schemeClr>
                </a:solidFill>
              </a:defRPr>
            </a:lvl2pPr>
            <a:lvl3pPr>
              <a:buClr>
                <a:srgbClr val="FF0000"/>
              </a:buClr>
              <a:defRPr>
                <a:solidFill>
                  <a:schemeClr val="accent6">
                    <a:lumMod val="20000"/>
                    <a:lumOff val="80000"/>
                  </a:schemeClr>
                </a:solidFill>
              </a:defRPr>
            </a:lvl3pPr>
            <a:lvl4pPr>
              <a:buClr>
                <a:srgbClr val="FF0000"/>
              </a:buClr>
              <a:defRPr>
                <a:solidFill>
                  <a:schemeClr val="accent6">
                    <a:lumMod val="20000"/>
                    <a:lumOff val="80000"/>
                  </a:schemeClr>
                </a:solidFill>
              </a:defRPr>
            </a:lvl4pPr>
            <a:lvl5pPr>
              <a:buClr>
                <a:srgbClr val="FF0000"/>
              </a:buClr>
              <a:defRPr>
                <a:solidFill>
                  <a:schemeClr val="accent6">
                    <a:lumMod val="20000"/>
                    <a:lumOff val="8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514350" y="6325600"/>
            <a:ext cx="3257550" cy="365125"/>
          </a:xfrm>
        </p:spPr>
        <p:txBody>
          <a:bodyPr/>
          <a:lstStyle>
            <a:lvl1pPr algn="l">
              <a:defRPr i="1"/>
            </a:lvl1pPr>
          </a:lstStyle>
          <a:p>
            <a:pPr>
              <a:defRPr/>
            </a:pPr>
            <a:endParaRPr lang="en-US"/>
          </a:p>
        </p:txBody>
      </p:sp>
      <p:sp>
        <p:nvSpPr>
          <p:cNvPr id="5" name="Slide Number Placeholder 5"/>
          <p:cNvSpPr>
            <a:spLocks noGrp="1"/>
          </p:cNvSpPr>
          <p:nvPr>
            <p:ph type="sldNum" sz="quarter" idx="11"/>
          </p:nvPr>
        </p:nvSpPr>
        <p:spPr/>
        <p:txBody>
          <a:bodyPr/>
          <a:lstStyle>
            <a:lvl1pPr>
              <a:defRPr i="1" smtClean="0"/>
            </a:lvl1pPr>
          </a:lstStyle>
          <a:p>
            <a:pPr>
              <a:defRPr/>
            </a:pPr>
            <a:fld id="{22A71502-3F9E-465F-A05A-51A4A2D41F58}"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i="1">
                <a:latin typeface="Times" charset="0"/>
                <a:cs typeface="Osaka" charset="-128"/>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i="1">
                <a:latin typeface="Times"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i="1" smtClean="0">
                <a:latin typeface="Times" charset="0"/>
              </a:defRPr>
            </a:lvl1pPr>
          </a:lstStyle>
          <a:p>
            <a:pPr>
              <a:defRPr/>
            </a:pPr>
            <a:fld id="{6E3E6B7C-F5CC-443B-8DCD-BC4AAF9F8515}"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1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Text Placeholder 2"/>
          <p:cNvSpPr>
            <a:spLocks noGrp="1"/>
          </p:cNvSpPr>
          <p:nvPr>
            <p:ph type="body" idx="1"/>
          </p:nvPr>
        </p:nvSpPr>
        <p:spPr bwMode="auto">
          <a:xfrm>
            <a:off x="457200" y="160023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16" y="63575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i="0" smtClean="0">
                <a:solidFill>
                  <a:srgbClr val="F2DCDB"/>
                </a:solidFill>
                <a:latin typeface="Calibri" charset="0"/>
              </a:defRPr>
            </a:lvl1pPr>
          </a:lstStyle>
          <a:p>
            <a:pPr>
              <a:defRPr/>
            </a:pPr>
            <a:fld id="{5830BAF1-8F3C-427D-BB6B-574E2B5C2ADA}" type="datetime1">
              <a:rPr lang="en-US"/>
              <a:pPr>
                <a:defRPr/>
              </a:pPr>
              <a:t>4/1/2015</a:t>
            </a:fld>
            <a:endParaRPr lang="en-US"/>
          </a:p>
        </p:txBody>
      </p:sp>
      <p:sp>
        <p:nvSpPr>
          <p:cNvPr id="5" name="Footer Placeholder 4"/>
          <p:cNvSpPr>
            <a:spLocks noGrp="1"/>
          </p:cNvSpPr>
          <p:nvPr>
            <p:ph type="ftr" sz="quarter" idx="3"/>
          </p:nvPr>
        </p:nvSpPr>
        <p:spPr>
          <a:xfrm>
            <a:off x="3124201" y="63575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i="0">
                <a:solidFill>
                  <a:srgbClr val="F2DCDB"/>
                </a:solidFill>
                <a:latin typeface="Calibri" charset="0"/>
                <a:cs typeface="Osaka" charset="-128"/>
              </a:defRPr>
            </a:lvl1pPr>
          </a:lstStyle>
          <a:p>
            <a:pPr>
              <a:defRPr/>
            </a:pPr>
            <a:endParaRPr lang="en-US"/>
          </a:p>
        </p:txBody>
      </p:sp>
      <p:sp>
        <p:nvSpPr>
          <p:cNvPr id="6" name="Slide Number Placeholder 5"/>
          <p:cNvSpPr>
            <a:spLocks noGrp="1"/>
          </p:cNvSpPr>
          <p:nvPr>
            <p:ph type="sldNum" sz="quarter" idx="4"/>
          </p:nvPr>
        </p:nvSpPr>
        <p:spPr>
          <a:xfrm>
            <a:off x="6553231" y="63575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i="0" smtClean="0">
                <a:solidFill>
                  <a:srgbClr val="F2DCDB"/>
                </a:solidFill>
                <a:latin typeface="Calibri" charset="0"/>
              </a:defRPr>
            </a:lvl1pPr>
          </a:lstStyle>
          <a:p>
            <a:pPr>
              <a:defRPr/>
            </a:pPr>
            <a:fld id="{732BCCAF-2E38-41CD-9D00-4A1C4D5006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05" r:id="rId1"/>
  </p:sldLayoutIdLst>
  <p:transition/>
  <p:txStyles>
    <p:titleStyle>
      <a:lvl1pPr algn="ctr"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CD5B5"/>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AE1E8F"/>
        </a:buClr>
        <a:buFont typeface="Arial" charset="0"/>
        <a:buChar char="–"/>
        <a:defRPr sz="2800" kern="1200">
          <a:solidFill>
            <a:srgbClr val="FDEADA"/>
          </a:solidFill>
          <a:latin typeface="+mn-lt"/>
          <a:ea typeface="ＭＳ Ｐゴシック" pitchFamily="-80" charset="-128"/>
          <a:cs typeface="+mn-cs"/>
        </a:defRPr>
      </a:lvl2pPr>
      <a:lvl3pPr marL="1143000" indent="-228600" algn="l" rtl="0" eaLnBrk="0" fontAlgn="base" hangingPunct="0">
        <a:spcBef>
          <a:spcPct val="20000"/>
        </a:spcBef>
        <a:spcAft>
          <a:spcPct val="0"/>
        </a:spcAft>
        <a:buClr>
          <a:srgbClr val="AE1E8F"/>
        </a:buClr>
        <a:buFont typeface="Arial" charset="0"/>
        <a:buChar char="•"/>
        <a:defRPr sz="2400" kern="1200">
          <a:solidFill>
            <a:srgbClr val="FDEADA"/>
          </a:solidFill>
          <a:latin typeface="+mn-lt"/>
          <a:ea typeface="ＭＳ Ｐゴシック" pitchFamily="-80" charset="-128"/>
          <a:cs typeface="+mn-cs"/>
        </a:defRPr>
      </a:lvl3pPr>
      <a:lvl4pPr marL="1600200" indent="-228600" algn="l" rtl="0" eaLnBrk="0" fontAlgn="base" hangingPunct="0">
        <a:spcBef>
          <a:spcPct val="20000"/>
        </a:spcBef>
        <a:spcAft>
          <a:spcPct val="0"/>
        </a:spcAft>
        <a:buClr>
          <a:srgbClr val="AE1E8F"/>
        </a:buClr>
        <a:buFont typeface="Arial" charset="0"/>
        <a:buChar char="–"/>
        <a:defRPr sz="2000" kern="1200">
          <a:solidFill>
            <a:srgbClr val="FDEADA"/>
          </a:solidFill>
          <a:latin typeface="+mn-lt"/>
          <a:ea typeface="ＭＳ Ｐゴシック" pitchFamily="-80" charset="-128"/>
          <a:cs typeface="+mn-cs"/>
        </a:defRPr>
      </a:lvl4pPr>
      <a:lvl5pPr marL="2057400" indent="-228600" algn="l" rtl="0" eaLnBrk="0" fontAlgn="base" hangingPunct="0">
        <a:spcBef>
          <a:spcPct val="20000"/>
        </a:spcBef>
        <a:spcAft>
          <a:spcPct val="0"/>
        </a:spcAft>
        <a:buClr>
          <a:srgbClr val="AE1E8F"/>
        </a:buClr>
        <a:buFont typeface="Arial" charset="0"/>
        <a:buChar char="»"/>
        <a:defRPr sz="2000" kern="1200">
          <a:solidFill>
            <a:srgbClr val="FDEADA"/>
          </a:solidFill>
          <a:latin typeface="+mn-lt"/>
          <a:ea typeface="ＭＳ Ｐゴシック" pitchFamily="-8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514350" y="1600235"/>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14350" y="6357348"/>
            <a:ext cx="2400300" cy="365125"/>
          </a:xfrm>
          <a:prstGeom prst="rect">
            <a:avLst/>
          </a:prstGeom>
        </p:spPr>
        <p:txBody>
          <a:bodyPr vert="horz" wrap="square" lIns="91440" tIns="45720" rIns="91440" bIns="45720" numCol="1" anchor="ctr" anchorCtr="0" compatLnSpc="1">
            <a:prstTxWarp prst="textNoShape">
              <a:avLst/>
            </a:prstTxWarp>
          </a:bodyPr>
          <a:lstStyle>
            <a:lvl1pPr>
              <a:defRPr sz="1200" i="0" smtClean="0">
                <a:solidFill>
                  <a:srgbClr val="F2DCDB"/>
                </a:solidFill>
                <a:latin typeface="Calibri" charset="0"/>
              </a:defRPr>
            </a:lvl1pPr>
          </a:lstStyle>
          <a:p>
            <a:pPr>
              <a:defRPr/>
            </a:pPr>
            <a:fld id="{7D10173B-4955-4CAF-A422-21BFB37B95E4}" type="datetime1">
              <a:rPr lang="en-US"/>
              <a:pPr>
                <a:defRPr/>
              </a:pPr>
              <a:t>4/1/2015</a:t>
            </a:fld>
            <a:endParaRPr lang="en-US"/>
          </a:p>
        </p:txBody>
      </p:sp>
      <p:sp>
        <p:nvSpPr>
          <p:cNvPr id="5" name="Footer Placeholder 4"/>
          <p:cNvSpPr>
            <a:spLocks noGrp="1"/>
          </p:cNvSpPr>
          <p:nvPr>
            <p:ph type="ftr" sz="quarter" idx="3"/>
          </p:nvPr>
        </p:nvSpPr>
        <p:spPr>
          <a:xfrm>
            <a:off x="3514725" y="6357348"/>
            <a:ext cx="3257550" cy="365125"/>
          </a:xfrm>
          <a:prstGeom prst="rect">
            <a:avLst/>
          </a:prstGeom>
        </p:spPr>
        <p:txBody>
          <a:bodyPr vert="horz" wrap="square" lIns="91440" tIns="45720" rIns="91440" bIns="45720" numCol="1" anchor="ctr" anchorCtr="0" compatLnSpc="1">
            <a:prstTxWarp prst="textNoShape">
              <a:avLst/>
            </a:prstTxWarp>
          </a:bodyPr>
          <a:lstStyle>
            <a:lvl1pPr algn="ctr">
              <a:defRPr sz="1200" i="0">
                <a:solidFill>
                  <a:srgbClr val="F2DCDB"/>
                </a:solidFill>
                <a:latin typeface="Calibri" charset="0"/>
                <a:cs typeface="Osaka" charset="-128"/>
              </a:defRPr>
            </a:lvl1pPr>
          </a:lstStyle>
          <a:p>
            <a:pPr>
              <a:defRPr/>
            </a:pPr>
            <a:endParaRPr lang="en-US"/>
          </a:p>
        </p:txBody>
      </p:sp>
      <p:sp>
        <p:nvSpPr>
          <p:cNvPr id="6" name="Slide Number Placeholder 5"/>
          <p:cNvSpPr>
            <a:spLocks noGrp="1"/>
          </p:cNvSpPr>
          <p:nvPr>
            <p:ph type="sldNum" sz="quarter" idx="4"/>
          </p:nvPr>
        </p:nvSpPr>
        <p:spPr>
          <a:xfrm>
            <a:off x="7372350" y="6357348"/>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i="0" smtClean="0">
                <a:solidFill>
                  <a:srgbClr val="F2DCDB"/>
                </a:solidFill>
                <a:latin typeface="Calibri" charset="0"/>
              </a:defRPr>
            </a:lvl1pPr>
          </a:lstStyle>
          <a:p>
            <a:pPr>
              <a:defRPr/>
            </a:pPr>
            <a:fld id="{B896A3EE-5C11-4A6D-97D5-2097EA2105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Lst>
  <p:transition/>
  <p:txStyles>
    <p:titleStyle>
      <a:lvl1pPr algn="ctr"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CD5B5"/>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AE1E8F"/>
        </a:buClr>
        <a:buFont typeface="Arial" charset="0"/>
        <a:buChar char="–"/>
        <a:defRPr sz="2800" kern="1200">
          <a:solidFill>
            <a:srgbClr val="FDEADA"/>
          </a:solidFill>
          <a:latin typeface="+mn-lt"/>
          <a:ea typeface="ＭＳ Ｐゴシック" pitchFamily="-80" charset="-128"/>
          <a:cs typeface="+mn-cs"/>
        </a:defRPr>
      </a:lvl2pPr>
      <a:lvl3pPr marL="1143000" indent="-228600" algn="l" rtl="0" eaLnBrk="0" fontAlgn="base" hangingPunct="0">
        <a:spcBef>
          <a:spcPct val="20000"/>
        </a:spcBef>
        <a:spcAft>
          <a:spcPct val="0"/>
        </a:spcAft>
        <a:buClr>
          <a:srgbClr val="AE1E8F"/>
        </a:buClr>
        <a:buFont typeface="Arial" charset="0"/>
        <a:buChar char="•"/>
        <a:defRPr sz="2400" kern="1200">
          <a:solidFill>
            <a:srgbClr val="FDEADA"/>
          </a:solidFill>
          <a:latin typeface="+mn-lt"/>
          <a:ea typeface="ＭＳ Ｐゴシック" pitchFamily="-80" charset="-128"/>
          <a:cs typeface="+mn-cs"/>
        </a:defRPr>
      </a:lvl3pPr>
      <a:lvl4pPr marL="1600200" indent="-228600" algn="l" rtl="0" eaLnBrk="0" fontAlgn="base" hangingPunct="0">
        <a:spcBef>
          <a:spcPct val="20000"/>
        </a:spcBef>
        <a:spcAft>
          <a:spcPct val="0"/>
        </a:spcAft>
        <a:buClr>
          <a:srgbClr val="AE1E8F"/>
        </a:buClr>
        <a:buFont typeface="Arial" charset="0"/>
        <a:buChar char="–"/>
        <a:defRPr sz="2000" kern="1200">
          <a:solidFill>
            <a:srgbClr val="FDEADA"/>
          </a:solidFill>
          <a:latin typeface="+mn-lt"/>
          <a:ea typeface="ＭＳ Ｐゴシック" pitchFamily="-80" charset="-128"/>
          <a:cs typeface="+mn-cs"/>
        </a:defRPr>
      </a:lvl4pPr>
      <a:lvl5pPr marL="2057400" indent="-228600" algn="l" rtl="0" eaLnBrk="0" fontAlgn="base" hangingPunct="0">
        <a:spcBef>
          <a:spcPct val="20000"/>
        </a:spcBef>
        <a:spcAft>
          <a:spcPct val="0"/>
        </a:spcAft>
        <a:buClr>
          <a:srgbClr val="AE1E8F"/>
        </a:buClr>
        <a:buFont typeface="Arial" charset="0"/>
        <a:buChar char="»"/>
        <a:defRPr sz="2000" kern="1200">
          <a:solidFill>
            <a:srgbClr val="FDEADA"/>
          </a:solidFill>
          <a:latin typeface="+mn-lt"/>
          <a:ea typeface="ＭＳ Ｐゴシック" pitchFamily="-8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16"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i="0">
                <a:solidFill>
                  <a:srgbClr val="000000"/>
                </a:solidFill>
                <a:cs typeface="Osaka"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i="0">
                <a:solidFill>
                  <a:srgbClr val="000000"/>
                </a:solidFill>
                <a:cs typeface="Osaka" charset="-128"/>
              </a:defRPr>
            </a:lvl1pPr>
          </a:lstStyle>
          <a:p>
            <a:pPr>
              <a:defRPr/>
            </a:pPr>
            <a:endParaRPr lang="en-US"/>
          </a:p>
        </p:txBody>
      </p:sp>
      <p:sp>
        <p:nvSpPr>
          <p:cNvPr id="1030" name="Rectangle 6"/>
          <p:cNvSpPr>
            <a:spLocks noGrp="1" noChangeArrowheads="1"/>
          </p:cNvSpPr>
          <p:nvPr>
            <p:ph type="sldNum" sz="quarter" idx="4"/>
          </p:nvPr>
        </p:nvSpPr>
        <p:spPr bwMode="auto">
          <a:xfrm>
            <a:off x="6553204"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i="0" smtClean="0">
                <a:solidFill>
                  <a:srgbClr val="000000"/>
                </a:solidFill>
              </a:defRPr>
            </a:lvl1pPr>
          </a:lstStyle>
          <a:p>
            <a:pPr>
              <a:defRPr/>
            </a:pPr>
            <a:fld id="{2CE1AE39-2F10-43DA-B159-FC51B4D9A8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7" r:id="rId1"/>
  </p:sldLayoutIdLst>
  <p:transition/>
  <p:txStyles>
    <p:titleStyle>
      <a:lvl1pPr algn="ctr" rtl="0" eaLnBrk="0" fontAlgn="base" hangingPunct="0">
        <a:spcBef>
          <a:spcPct val="0"/>
        </a:spcBef>
        <a:spcAft>
          <a:spcPct val="0"/>
        </a:spcAft>
        <a:defRPr sz="3600">
          <a:solidFill>
            <a:srgbClr val="FFFF00"/>
          </a:solidFill>
          <a:latin typeface="+mj-lt"/>
          <a:ea typeface="+mj-ea"/>
          <a:cs typeface="Osaka" charset="-128"/>
        </a:defRPr>
      </a:lvl1pPr>
      <a:lvl2pPr algn="ctr" rtl="0" eaLnBrk="0" fontAlgn="base" hangingPunct="0">
        <a:spcBef>
          <a:spcPct val="0"/>
        </a:spcBef>
        <a:spcAft>
          <a:spcPct val="0"/>
        </a:spcAft>
        <a:defRPr sz="3600">
          <a:solidFill>
            <a:srgbClr val="FFFF00"/>
          </a:solidFill>
          <a:latin typeface="Arial" pitchFamily="34" charset="0"/>
          <a:ea typeface="Osaka" pitchFamily="1" charset="-128"/>
          <a:cs typeface="Osaka" charset="-128"/>
        </a:defRPr>
      </a:lvl2pPr>
      <a:lvl3pPr algn="ctr" rtl="0" eaLnBrk="0" fontAlgn="base" hangingPunct="0">
        <a:spcBef>
          <a:spcPct val="0"/>
        </a:spcBef>
        <a:spcAft>
          <a:spcPct val="0"/>
        </a:spcAft>
        <a:defRPr sz="3600">
          <a:solidFill>
            <a:srgbClr val="FFFF00"/>
          </a:solidFill>
          <a:latin typeface="Arial" pitchFamily="34" charset="0"/>
          <a:ea typeface="Osaka" pitchFamily="1" charset="-128"/>
          <a:cs typeface="Osaka" charset="-128"/>
        </a:defRPr>
      </a:lvl3pPr>
      <a:lvl4pPr algn="ctr" rtl="0" eaLnBrk="0" fontAlgn="base" hangingPunct="0">
        <a:spcBef>
          <a:spcPct val="0"/>
        </a:spcBef>
        <a:spcAft>
          <a:spcPct val="0"/>
        </a:spcAft>
        <a:defRPr sz="3600">
          <a:solidFill>
            <a:srgbClr val="FFFF00"/>
          </a:solidFill>
          <a:latin typeface="Arial" pitchFamily="34" charset="0"/>
          <a:ea typeface="Osaka" pitchFamily="1" charset="-128"/>
          <a:cs typeface="Osaka" charset="-128"/>
        </a:defRPr>
      </a:lvl4pPr>
      <a:lvl5pPr algn="ctr" rtl="0" eaLnBrk="0" fontAlgn="base" hangingPunct="0">
        <a:spcBef>
          <a:spcPct val="0"/>
        </a:spcBef>
        <a:spcAft>
          <a:spcPct val="0"/>
        </a:spcAft>
        <a:defRPr sz="3600">
          <a:solidFill>
            <a:srgbClr val="FFFF00"/>
          </a:solidFill>
          <a:latin typeface="Arial" pitchFamily="34" charset="0"/>
          <a:ea typeface="Osaka" pitchFamily="1" charset="-128"/>
          <a:cs typeface="Osaka" charset="-128"/>
        </a:defRPr>
      </a:lvl5pPr>
      <a:lvl6pPr marL="457200" algn="ctr" rtl="0" eaLnBrk="0" fontAlgn="base" hangingPunct="0">
        <a:spcBef>
          <a:spcPct val="0"/>
        </a:spcBef>
        <a:spcAft>
          <a:spcPct val="0"/>
        </a:spcAft>
        <a:defRPr sz="3600">
          <a:solidFill>
            <a:srgbClr val="FFFF00"/>
          </a:solidFill>
          <a:latin typeface="Arial" pitchFamily="34" charset="0"/>
          <a:ea typeface="Osaka" pitchFamily="1" charset="-128"/>
        </a:defRPr>
      </a:lvl6pPr>
      <a:lvl7pPr marL="914400" algn="ctr" rtl="0" eaLnBrk="0" fontAlgn="base" hangingPunct="0">
        <a:spcBef>
          <a:spcPct val="0"/>
        </a:spcBef>
        <a:spcAft>
          <a:spcPct val="0"/>
        </a:spcAft>
        <a:defRPr sz="3600">
          <a:solidFill>
            <a:srgbClr val="FFFF00"/>
          </a:solidFill>
          <a:latin typeface="Arial" pitchFamily="34" charset="0"/>
          <a:ea typeface="Osaka" pitchFamily="1" charset="-128"/>
        </a:defRPr>
      </a:lvl7pPr>
      <a:lvl8pPr marL="1371600" algn="ctr" rtl="0" eaLnBrk="0" fontAlgn="base" hangingPunct="0">
        <a:spcBef>
          <a:spcPct val="0"/>
        </a:spcBef>
        <a:spcAft>
          <a:spcPct val="0"/>
        </a:spcAft>
        <a:defRPr sz="3600">
          <a:solidFill>
            <a:srgbClr val="FFFF00"/>
          </a:solidFill>
          <a:latin typeface="Arial" pitchFamily="34" charset="0"/>
          <a:ea typeface="Osaka" pitchFamily="1" charset="-128"/>
        </a:defRPr>
      </a:lvl8pPr>
      <a:lvl9pPr marL="1828800" algn="ctr" rtl="0" eaLnBrk="0" fontAlgn="base" hangingPunct="0">
        <a:spcBef>
          <a:spcPct val="0"/>
        </a:spcBef>
        <a:spcAft>
          <a:spcPct val="0"/>
        </a:spcAft>
        <a:defRPr sz="3600">
          <a:solidFill>
            <a:srgbClr val="FFFF00"/>
          </a:solidFill>
          <a:latin typeface="Arial" pitchFamily="34" charset="0"/>
          <a:ea typeface="Osaka"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Text Placeholder 2"/>
          <p:cNvSpPr>
            <a:spLocks noGrp="1"/>
          </p:cNvSpPr>
          <p:nvPr>
            <p:ph type="body" idx="1"/>
          </p:nvPr>
        </p:nvSpPr>
        <p:spPr bwMode="auto">
          <a:xfrm>
            <a:off x="457200" y="160023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16" y="6357348"/>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i="0" smtClean="0">
                <a:solidFill>
                  <a:srgbClr val="F2DCDB"/>
                </a:solidFill>
                <a:latin typeface="Calibri" charset="0"/>
              </a:defRPr>
            </a:lvl1pPr>
          </a:lstStyle>
          <a:p>
            <a:pPr>
              <a:defRPr/>
            </a:pPr>
            <a:fld id="{5830BAF1-8F3C-427D-BB6B-574E2B5C2ADA}" type="datetime1">
              <a:rPr lang="en-US"/>
              <a:pPr>
                <a:defRPr/>
              </a:pPr>
              <a:t>4/1/2015</a:t>
            </a:fld>
            <a:endParaRPr lang="en-US"/>
          </a:p>
        </p:txBody>
      </p:sp>
      <p:sp>
        <p:nvSpPr>
          <p:cNvPr id="5" name="Footer Placeholder 4"/>
          <p:cNvSpPr>
            <a:spLocks noGrp="1"/>
          </p:cNvSpPr>
          <p:nvPr>
            <p:ph type="ftr" sz="quarter" idx="3"/>
          </p:nvPr>
        </p:nvSpPr>
        <p:spPr>
          <a:xfrm>
            <a:off x="3124201" y="6357348"/>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i="0">
                <a:solidFill>
                  <a:srgbClr val="F2DCDB"/>
                </a:solidFill>
                <a:latin typeface="Calibri" charset="0"/>
                <a:cs typeface="Osaka" charset="-128"/>
              </a:defRPr>
            </a:lvl1pPr>
          </a:lstStyle>
          <a:p>
            <a:pPr>
              <a:defRPr/>
            </a:pPr>
            <a:endParaRPr lang="en-US"/>
          </a:p>
        </p:txBody>
      </p:sp>
      <p:sp>
        <p:nvSpPr>
          <p:cNvPr id="6" name="Slide Number Placeholder 5"/>
          <p:cNvSpPr>
            <a:spLocks noGrp="1"/>
          </p:cNvSpPr>
          <p:nvPr>
            <p:ph type="sldNum" sz="quarter" idx="4"/>
          </p:nvPr>
        </p:nvSpPr>
        <p:spPr>
          <a:xfrm>
            <a:off x="6553204" y="635734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i="0" smtClean="0">
                <a:solidFill>
                  <a:srgbClr val="F2DCDB"/>
                </a:solidFill>
                <a:latin typeface="Calibri" charset="0"/>
              </a:defRPr>
            </a:lvl1pPr>
          </a:lstStyle>
          <a:p>
            <a:pPr>
              <a:defRPr/>
            </a:pPr>
            <a:fld id="{732BCCAF-2E38-41CD-9D00-4A1C4D5006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9" r:id="rId1"/>
    <p:sldLayoutId id="2147485741" r:id="rId2"/>
  </p:sldLayoutIdLst>
  <p:transition/>
  <p:txStyles>
    <p:titleStyle>
      <a:lvl1pPr algn="ctr"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CD5B5"/>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AE1E8F"/>
        </a:buClr>
        <a:buFont typeface="Arial" charset="0"/>
        <a:buChar char="–"/>
        <a:defRPr sz="2800" kern="1200">
          <a:solidFill>
            <a:srgbClr val="FDEADA"/>
          </a:solidFill>
          <a:latin typeface="+mn-lt"/>
          <a:ea typeface="ＭＳ Ｐゴシック" pitchFamily="-80" charset="-128"/>
          <a:cs typeface="+mn-cs"/>
        </a:defRPr>
      </a:lvl2pPr>
      <a:lvl3pPr marL="1143000" indent="-228600" algn="l" rtl="0" eaLnBrk="0" fontAlgn="base" hangingPunct="0">
        <a:spcBef>
          <a:spcPct val="20000"/>
        </a:spcBef>
        <a:spcAft>
          <a:spcPct val="0"/>
        </a:spcAft>
        <a:buClr>
          <a:srgbClr val="AE1E8F"/>
        </a:buClr>
        <a:buFont typeface="Arial" charset="0"/>
        <a:buChar char="•"/>
        <a:defRPr sz="2400" kern="1200">
          <a:solidFill>
            <a:srgbClr val="FDEADA"/>
          </a:solidFill>
          <a:latin typeface="+mn-lt"/>
          <a:ea typeface="ＭＳ Ｐゴシック" pitchFamily="-80" charset="-128"/>
          <a:cs typeface="+mn-cs"/>
        </a:defRPr>
      </a:lvl3pPr>
      <a:lvl4pPr marL="1600200" indent="-228600" algn="l" rtl="0" eaLnBrk="0" fontAlgn="base" hangingPunct="0">
        <a:spcBef>
          <a:spcPct val="20000"/>
        </a:spcBef>
        <a:spcAft>
          <a:spcPct val="0"/>
        </a:spcAft>
        <a:buClr>
          <a:srgbClr val="AE1E8F"/>
        </a:buClr>
        <a:buFont typeface="Arial" charset="0"/>
        <a:buChar char="–"/>
        <a:defRPr sz="2000" kern="1200">
          <a:solidFill>
            <a:srgbClr val="FDEADA"/>
          </a:solidFill>
          <a:latin typeface="+mn-lt"/>
          <a:ea typeface="ＭＳ Ｐゴシック" pitchFamily="-80" charset="-128"/>
          <a:cs typeface="+mn-cs"/>
        </a:defRPr>
      </a:lvl4pPr>
      <a:lvl5pPr marL="2057400" indent="-228600" algn="l" rtl="0" eaLnBrk="0" fontAlgn="base" hangingPunct="0">
        <a:spcBef>
          <a:spcPct val="20000"/>
        </a:spcBef>
        <a:spcAft>
          <a:spcPct val="0"/>
        </a:spcAft>
        <a:buClr>
          <a:srgbClr val="AE1E8F"/>
        </a:buClr>
        <a:buFont typeface="Arial" charset="0"/>
        <a:buChar char="»"/>
        <a:defRPr sz="2000" kern="1200">
          <a:solidFill>
            <a:srgbClr val="FDEADA"/>
          </a:solidFill>
          <a:latin typeface="+mn-lt"/>
          <a:ea typeface="ＭＳ Ｐゴシック" pitchFamily="-8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16"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i="0">
                <a:solidFill>
                  <a:srgbClr val="000000"/>
                </a:solidFill>
                <a:cs typeface="Osaka"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i="0">
                <a:solidFill>
                  <a:srgbClr val="000000"/>
                </a:solidFill>
                <a:cs typeface="Osaka" charset="-128"/>
              </a:defRPr>
            </a:lvl1pPr>
          </a:lstStyle>
          <a:p>
            <a:pPr>
              <a:defRPr/>
            </a:pPr>
            <a:endParaRPr lang="en-US"/>
          </a:p>
        </p:txBody>
      </p:sp>
      <p:sp>
        <p:nvSpPr>
          <p:cNvPr id="1030" name="Rectangle 6"/>
          <p:cNvSpPr>
            <a:spLocks noGrp="1" noChangeArrowheads="1"/>
          </p:cNvSpPr>
          <p:nvPr>
            <p:ph type="sldNum" sz="quarter" idx="4"/>
          </p:nvPr>
        </p:nvSpPr>
        <p:spPr bwMode="auto">
          <a:xfrm>
            <a:off x="6553204"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i="0" smtClean="0">
                <a:solidFill>
                  <a:srgbClr val="000000"/>
                </a:solidFill>
              </a:defRPr>
            </a:lvl1pPr>
          </a:lstStyle>
          <a:p>
            <a:pPr>
              <a:defRPr/>
            </a:pPr>
            <a:fld id="{28ABFDB7-AF72-4A0E-ABDD-00C9549530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40" r:id="rId1"/>
  </p:sldLayoutIdLst>
  <p:transition/>
  <p:txStyles>
    <p:titleStyle>
      <a:lvl1pPr algn="ctr" rtl="0" eaLnBrk="0" fontAlgn="base" hangingPunct="0">
        <a:spcBef>
          <a:spcPct val="0"/>
        </a:spcBef>
        <a:spcAft>
          <a:spcPct val="0"/>
        </a:spcAft>
        <a:defRPr sz="3600">
          <a:solidFill>
            <a:srgbClr val="FFFF00"/>
          </a:solidFill>
          <a:latin typeface="+mj-lt"/>
          <a:ea typeface="+mj-ea"/>
          <a:cs typeface="Osaka"/>
        </a:defRPr>
      </a:lvl1pPr>
      <a:lvl2pPr algn="ctr" rtl="0" eaLnBrk="0" fontAlgn="base" hangingPunct="0">
        <a:spcBef>
          <a:spcPct val="0"/>
        </a:spcBef>
        <a:spcAft>
          <a:spcPct val="0"/>
        </a:spcAft>
        <a:defRPr sz="3600">
          <a:solidFill>
            <a:srgbClr val="FFFF00"/>
          </a:solidFill>
          <a:latin typeface="Arial" pitchFamily="34" charset="0"/>
          <a:ea typeface="Osaka" charset="-128"/>
          <a:cs typeface="Osaka"/>
        </a:defRPr>
      </a:lvl2pPr>
      <a:lvl3pPr algn="ctr" rtl="0" eaLnBrk="0" fontAlgn="base" hangingPunct="0">
        <a:spcBef>
          <a:spcPct val="0"/>
        </a:spcBef>
        <a:spcAft>
          <a:spcPct val="0"/>
        </a:spcAft>
        <a:defRPr sz="3600">
          <a:solidFill>
            <a:srgbClr val="FFFF00"/>
          </a:solidFill>
          <a:latin typeface="Arial" pitchFamily="34" charset="0"/>
          <a:ea typeface="Osaka" charset="-128"/>
          <a:cs typeface="Osaka"/>
        </a:defRPr>
      </a:lvl3pPr>
      <a:lvl4pPr algn="ctr" rtl="0" eaLnBrk="0" fontAlgn="base" hangingPunct="0">
        <a:spcBef>
          <a:spcPct val="0"/>
        </a:spcBef>
        <a:spcAft>
          <a:spcPct val="0"/>
        </a:spcAft>
        <a:defRPr sz="3600">
          <a:solidFill>
            <a:srgbClr val="FFFF00"/>
          </a:solidFill>
          <a:latin typeface="Arial" pitchFamily="34" charset="0"/>
          <a:ea typeface="Osaka" charset="-128"/>
          <a:cs typeface="Osaka"/>
        </a:defRPr>
      </a:lvl4pPr>
      <a:lvl5pPr algn="ctr" rtl="0" eaLnBrk="0" fontAlgn="base" hangingPunct="0">
        <a:spcBef>
          <a:spcPct val="0"/>
        </a:spcBef>
        <a:spcAft>
          <a:spcPct val="0"/>
        </a:spcAft>
        <a:defRPr sz="3600">
          <a:solidFill>
            <a:srgbClr val="FFFF00"/>
          </a:solidFill>
          <a:latin typeface="Arial" pitchFamily="34" charset="0"/>
          <a:ea typeface="Osaka" charset="-128"/>
          <a:cs typeface="Osaka"/>
        </a:defRPr>
      </a:lvl5pPr>
      <a:lvl6pPr marL="457200" algn="ctr" rtl="0" eaLnBrk="0" fontAlgn="base" hangingPunct="0">
        <a:spcBef>
          <a:spcPct val="0"/>
        </a:spcBef>
        <a:spcAft>
          <a:spcPct val="0"/>
        </a:spcAft>
        <a:defRPr sz="3600">
          <a:solidFill>
            <a:srgbClr val="FFFF00"/>
          </a:solidFill>
          <a:latin typeface="Arial" pitchFamily="34" charset="0"/>
          <a:ea typeface="Osaka" charset="-128"/>
        </a:defRPr>
      </a:lvl6pPr>
      <a:lvl7pPr marL="914400" algn="ctr" rtl="0" eaLnBrk="0" fontAlgn="base" hangingPunct="0">
        <a:spcBef>
          <a:spcPct val="0"/>
        </a:spcBef>
        <a:spcAft>
          <a:spcPct val="0"/>
        </a:spcAft>
        <a:defRPr sz="3600">
          <a:solidFill>
            <a:srgbClr val="FFFF00"/>
          </a:solidFill>
          <a:latin typeface="Arial" pitchFamily="34" charset="0"/>
          <a:ea typeface="Osaka" charset="-128"/>
        </a:defRPr>
      </a:lvl7pPr>
      <a:lvl8pPr marL="1371600" algn="ctr" rtl="0" eaLnBrk="0" fontAlgn="base" hangingPunct="0">
        <a:spcBef>
          <a:spcPct val="0"/>
        </a:spcBef>
        <a:spcAft>
          <a:spcPct val="0"/>
        </a:spcAft>
        <a:defRPr sz="3600">
          <a:solidFill>
            <a:srgbClr val="FFFF00"/>
          </a:solidFill>
          <a:latin typeface="Arial" pitchFamily="34" charset="0"/>
          <a:ea typeface="Osaka" charset="-128"/>
        </a:defRPr>
      </a:lvl8pPr>
      <a:lvl9pPr marL="1828800" algn="ctr" rtl="0" eaLnBrk="0" fontAlgn="base" hangingPunct="0">
        <a:spcBef>
          <a:spcPct val="0"/>
        </a:spcBef>
        <a:spcAft>
          <a:spcPct val="0"/>
        </a:spcAft>
        <a:defRPr sz="3600">
          <a:solidFill>
            <a:srgbClr val="FFFF00"/>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u="none">
                <a:solidFill>
                  <a:srgbClr val="000000"/>
                </a:solidFill>
                <a:latin typeface="Times" pitchFamily="-16" charset="0"/>
                <a:ea typeface="ＭＳ Ｐゴシック" pitchFamily="-16" charset="-128"/>
                <a:cs typeface="+mn-cs"/>
              </a:defRPr>
            </a:lvl1pPr>
          </a:lstStyle>
          <a:p>
            <a:pPr>
              <a:defRPr/>
            </a:pPr>
            <a:endParaRPr lang="en-US" i="0"/>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u="none">
                <a:solidFill>
                  <a:srgbClr val="000000"/>
                </a:solidFill>
                <a:latin typeface="Times" pitchFamily="-16" charset="0"/>
                <a:ea typeface="ＭＳ Ｐゴシック" pitchFamily="-16" charset="-128"/>
                <a:cs typeface="+mn-cs"/>
              </a:defRPr>
            </a:lvl1pPr>
          </a:lstStyle>
          <a:p>
            <a:pPr>
              <a:defRPr/>
            </a:pPr>
            <a:endParaRPr lang="en-US" i="0"/>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smtClean="0">
                <a:solidFill>
                  <a:srgbClr val="000000"/>
                </a:solidFill>
                <a:latin typeface="Times" charset="0"/>
              </a:defRPr>
            </a:lvl1pPr>
          </a:lstStyle>
          <a:p>
            <a:pPr>
              <a:defRPr/>
            </a:pPr>
            <a:fld id="{701BF768-1AAA-4371-B1DD-977C03698597}" type="slidenum">
              <a:rPr lang="en-US" i="0">
                <a:ea typeface="ＭＳ Ｐゴシック" charset="-128"/>
              </a:rPr>
              <a:pPr>
                <a:defRPr/>
              </a:pPr>
              <a:t>‹#›</a:t>
            </a:fld>
            <a:endParaRPr lang="en-US" i="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5746"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a:defRPr>
      </a:lvl1pPr>
      <a:lvl2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a:defRPr>
      </a:lvl2pPr>
      <a:lvl3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a:defRPr>
      </a:lvl3pPr>
      <a:lvl4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a:defRPr>
      </a:lvl4pPr>
      <a:lvl5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16"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i="0">
                <a:solidFill>
                  <a:srgbClr val="FFFFFF"/>
                </a:solidFill>
                <a:latin typeface="Times New Roman" charset="0"/>
                <a:ea typeface="Osaka" charset="-128"/>
                <a:cs typeface="Osaka"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rgbClr val="FFFFFF"/>
                </a:solidFill>
                <a:latin typeface="Times New Roman" charset="0"/>
                <a:ea typeface="Osaka" charset="-128"/>
                <a:cs typeface="Osaka" charset="-128"/>
              </a:defRPr>
            </a:lvl1pPr>
          </a:lstStyle>
          <a:p>
            <a:pPr>
              <a:defRPr/>
            </a:pPr>
            <a:endParaRPr lang="en-US"/>
          </a:p>
        </p:txBody>
      </p:sp>
      <p:sp>
        <p:nvSpPr>
          <p:cNvPr id="1030" name="Rectangle 6"/>
          <p:cNvSpPr>
            <a:spLocks noGrp="1" noChangeArrowheads="1"/>
          </p:cNvSpPr>
          <p:nvPr>
            <p:ph type="sldNum" sz="quarter" idx="4"/>
          </p:nvPr>
        </p:nvSpPr>
        <p:spPr bwMode="auto">
          <a:xfrm>
            <a:off x="6553204"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rgbClr val="FFFFFF"/>
                </a:solidFill>
                <a:latin typeface="Times New Roman" charset="0"/>
                <a:ea typeface="Osaka" charset="-128"/>
              </a:defRPr>
            </a:lvl1pPr>
          </a:lstStyle>
          <a:p>
            <a:pPr>
              <a:defRPr/>
            </a:pPr>
            <a:fld id="{8332425C-422A-4128-A869-BCC5B5E6F9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39"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14350" y="1600225"/>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i="0" smtClean="0">
              <a:solidFill>
                <a:srgbClr val="000000"/>
              </a:solidFill>
              <a:latin typeface="Arial" charset="0"/>
              <a:ea typeface="+mn-ea"/>
            </a:endParaRPr>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i="0" smtClean="0">
              <a:solidFill>
                <a:srgbClr val="000000"/>
              </a:solidFill>
              <a:latin typeface="Arial" charset="0"/>
              <a:ea typeface="+mn-ea"/>
            </a:endParaRPr>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92A5700-4B4C-4A65-A542-A609509718AA}" type="slidenum">
              <a:rPr lang="en-US" i="0" smtClean="0">
                <a:solidFill>
                  <a:srgbClr val="000000"/>
                </a:solidFill>
                <a:latin typeface="Arial" charset="0"/>
                <a:ea typeface="+mn-ea"/>
              </a:rPr>
              <a:pPr/>
              <a:t>‹#›</a:t>
            </a:fld>
            <a:endParaRPr lang="en-US" i="0" smtClean="0">
              <a:solidFill>
                <a:srgbClr val="000000"/>
              </a:solidFill>
              <a:latin typeface="Arial" charset="0"/>
              <a:ea typeface="+mn-ea"/>
            </a:endParaRPr>
          </a:p>
        </p:txBody>
      </p:sp>
    </p:spTree>
  </p:cSld>
  <p:clrMap bg1="lt1" tx1="dk1" bg2="lt2" tx2="dk2" accent1="accent1" accent2="accent2" accent3="accent3" accent4="accent4" accent5="accent5" accent6="accent6" hlink="hlink" folHlink="folHlink"/>
  <p:sldLayoutIdLst>
    <p:sldLayoutId id="2147485804"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14350" y="1600206"/>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i="0">
              <a:solidFill>
                <a:srgbClr val="000000"/>
              </a:solidFill>
            </a:endParaRPr>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i="0">
              <a:solidFill>
                <a:srgbClr val="000000"/>
              </a:solidFill>
            </a:endParaRPr>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5009646-856B-46AE-BB81-CE40FD39F5E8}" type="slidenum">
              <a:rPr lang="en-US" altLang="en-US" i="0">
                <a:solidFill>
                  <a:srgbClr val="000000"/>
                </a:solidFill>
                <a:latin typeface="Arial" pitchFamily="34" charset="0"/>
                <a:ea typeface="ＭＳ Ｐゴシック" pitchFamily="34" charset="-128"/>
              </a:rPr>
              <a:pPr/>
              <a:t>‹#›</a:t>
            </a:fld>
            <a:endParaRPr lang="en-US" altLang="en-US" i="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382424274"/>
      </p:ext>
    </p:extLst>
  </p:cSld>
  <p:clrMap bg1="lt1" tx1="dk1" bg2="lt2" tx2="dk2" accent1="accent1" accent2="accent2" accent3="accent3" accent4="accent4" accent5="accent5" accent6="accent6" hlink="hlink" folHlink="folHlink"/>
  <p:sldLayoutIdLst>
    <p:sldLayoutId id="214748583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600206"/>
            <a:ext cx="92583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i="0" smtClean="0">
              <a:solidFill>
                <a:srgbClr val="000000"/>
              </a:solidFill>
              <a:latin typeface="Arial" charset="0"/>
              <a:ea typeface="ＭＳ Ｐゴシック" charset="0"/>
              <a:cs typeface="Arial" charset="0"/>
            </a:endParaRPr>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i="0" smtClean="0">
              <a:solidFill>
                <a:srgbClr val="000000"/>
              </a:solidFill>
              <a:latin typeface="Arial" charset="0"/>
              <a:ea typeface="ＭＳ Ｐゴシック" charset="0"/>
              <a:cs typeface="Arial" charset="0"/>
            </a:endParaRPr>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CF4ED28B-9844-BA41-8A8E-9BF7CCEEB322}" type="slidenum">
              <a:rPr lang="en-US" i="0" smtClean="0">
                <a:solidFill>
                  <a:srgbClr val="000000"/>
                </a:solidFill>
                <a:latin typeface="Arial" charset="0"/>
                <a:ea typeface="ＭＳ Ｐゴシック" charset="0"/>
                <a:cs typeface="Arial" charset="0"/>
              </a:rPr>
              <a:pPr/>
              <a:t>‹#›</a:t>
            </a:fld>
            <a:endParaRPr lang="en-US" i="0" smtClean="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2843733931"/>
      </p:ext>
    </p:extLst>
  </p:cSld>
  <p:clrMap bg1="lt1" tx1="dk1" bg2="lt2" tx2="dk2" accent1="accent1" accent2="accent2" accent3="accent3" accent4="accent4" accent5="accent5" accent6="accent6" hlink="hlink" folHlink="folHlink"/>
  <p:sldLayoutIdLst>
    <p:sldLayoutId id="2147485843" r:id="rId1"/>
    <p:sldLayoutId id="2147485844" r:id="rId2"/>
    <p:sldLayoutId id="2147485845" r:id="rId3"/>
    <p:sldLayoutId id="2147485846" r:id="rId4"/>
    <p:sldLayoutId id="2147485847" r:id="rId5"/>
    <p:sldLayoutId id="2147485848" r:id="rId6"/>
    <p:sldLayoutId id="2147485849" r:id="rId7"/>
    <p:sldLayoutId id="2147485850" r:id="rId8"/>
    <p:sldLayoutId id="2147485851" r:id="rId9"/>
    <p:sldLayoutId id="2147485852" r:id="rId10"/>
    <p:sldLayoutId id="214748585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430" y="274638"/>
            <a:ext cx="92583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430" y="1600206"/>
            <a:ext cx="92583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7164"/>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E7B2ADD-5366-45C3-BB59-F6F1A5256B3A}" type="datetimeFigureOut">
              <a:rPr lang="en-US" i="0" smtClean="0">
                <a:solidFill>
                  <a:prstClr val="black">
                    <a:tint val="75000"/>
                  </a:prstClr>
                </a:solidFill>
                <a:latin typeface="Calibri"/>
                <a:ea typeface="+mn-ea"/>
              </a:rPr>
              <a:pPr fontAlgn="auto">
                <a:spcBef>
                  <a:spcPts val="0"/>
                </a:spcBef>
                <a:spcAft>
                  <a:spcPts val="0"/>
                </a:spcAft>
              </a:pPr>
              <a:t>4/1/2015</a:t>
            </a:fld>
            <a:endParaRPr lang="en-US" i="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514726" y="6357164"/>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i="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7372350" y="6357164"/>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33302C2-E1AE-473E-A080-7626647B84FC}" type="slidenum">
              <a:rPr lang="en-US" i="0" smtClean="0">
                <a:solidFill>
                  <a:prstClr val="black">
                    <a:tint val="75000"/>
                  </a:prstClr>
                </a:solidFill>
                <a:latin typeface="Calibri"/>
                <a:ea typeface="+mn-ea"/>
              </a:rPr>
              <a:pPr fontAlgn="auto">
                <a:spcBef>
                  <a:spcPts val="0"/>
                </a:spcBef>
                <a:spcAft>
                  <a:spcPts val="0"/>
                </a:spcAft>
              </a:pPr>
              <a:t>‹#›</a:t>
            </a:fld>
            <a:endParaRPr lang="en-US" i="0">
              <a:solidFill>
                <a:prstClr val="black">
                  <a:tint val="75000"/>
                </a:prstClr>
              </a:solidFill>
              <a:latin typeface="Calibri"/>
              <a:ea typeface="+mn-ea"/>
            </a:endParaRPr>
          </a:p>
        </p:txBody>
      </p:sp>
    </p:spTree>
    <p:extLst>
      <p:ext uri="{BB962C8B-B14F-4D97-AF65-F5344CB8AC3E}">
        <p14:creationId xmlns:p14="http://schemas.microsoft.com/office/powerpoint/2010/main" val="3083885963"/>
      </p:ext>
    </p:extLst>
  </p:cSld>
  <p:clrMap bg1="lt1" tx1="dk1" bg2="lt2" tx2="dk2" accent1="accent1" accent2="accent2" accent3="accent3" accent4="accent4" accent5="accent5" accent6="accent6" hlink="hlink" folHlink="folHlink"/>
  <p:sldLayoutIdLst>
    <p:sldLayoutId id="21474858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10287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i="0">
              <a:solidFill>
                <a:prstClr val="white"/>
              </a:solidFill>
            </a:endParaRPr>
          </a:p>
        </p:txBody>
      </p:sp>
      <p:sp>
        <p:nvSpPr>
          <p:cNvPr id="7" name="Rectangle 6"/>
          <p:cNvSpPr/>
          <p:nvPr/>
        </p:nvSpPr>
        <p:spPr bwMode="ltGray">
          <a:xfrm>
            <a:off x="0" y="76"/>
            <a:ext cx="10287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i="0">
              <a:solidFill>
                <a:prstClr val="white"/>
              </a:solidFill>
            </a:endParaRPr>
          </a:p>
        </p:txBody>
      </p:sp>
      <p:sp>
        <p:nvSpPr>
          <p:cNvPr id="2" name="Title Placeholder 1"/>
          <p:cNvSpPr>
            <a:spLocks noGrp="1"/>
          </p:cNvSpPr>
          <p:nvPr>
            <p:ph type="title"/>
          </p:nvPr>
        </p:nvSpPr>
        <p:spPr>
          <a:xfrm>
            <a:off x="514350" y="152400"/>
            <a:ext cx="92583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smtClean="0"/>
              <a:t>Click to edit Master title style</a:t>
            </a:r>
            <a:endParaRPr lang="en-US"/>
          </a:p>
        </p:txBody>
      </p:sp>
      <p:sp>
        <p:nvSpPr>
          <p:cNvPr id="2053" name="Text Placeholder 2"/>
          <p:cNvSpPr>
            <a:spLocks noGrp="1"/>
          </p:cNvSpPr>
          <p:nvPr>
            <p:ph type="body" idx="1"/>
          </p:nvPr>
        </p:nvSpPr>
        <p:spPr bwMode="auto">
          <a:xfrm>
            <a:off x="514350" y="1774834"/>
            <a:ext cx="92583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14350" y="6477000"/>
            <a:ext cx="24003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latin typeface="Arial" charset="0"/>
              </a:defRPr>
            </a:lvl1pPr>
          </a:lstStyle>
          <a:p>
            <a:pPr>
              <a:defRPr/>
            </a:pPr>
            <a:fld id="{E99B9E6D-96F4-4999-9E53-BAF7397DB41B}" type="datetimeFigureOut">
              <a:rPr lang="en-US" i="0">
                <a:solidFill>
                  <a:prstClr val="white">
                    <a:tint val="95000"/>
                  </a:prstClr>
                </a:solidFill>
                <a:ea typeface="+mn-ea"/>
              </a:rPr>
              <a:pPr>
                <a:defRPr/>
              </a:pPr>
              <a:t>4/1/2015</a:t>
            </a:fld>
            <a:endParaRPr lang="en-US" i="0">
              <a:solidFill>
                <a:prstClr val="white">
                  <a:tint val="95000"/>
                </a:prstClr>
              </a:solidFill>
              <a:ea typeface="+mn-ea"/>
            </a:endParaRPr>
          </a:p>
        </p:txBody>
      </p:sp>
      <p:sp>
        <p:nvSpPr>
          <p:cNvPr id="5" name="Footer Placeholder 4"/>
          <p:cNvSpPr>
            <a:spLocks noGrp="1"/>
          </p:cNvSpPr>
          <p:nvPr>
            <p:ph type="ftr" sz="quarter" idx="3"/>
          </p:nvPr>
        </p:nvSpPr>
        <p:spPr>
          <a:xfrm>
            <a:off x="2970125" y="6477000"/>
            <a:ext cx="6197204" cy="274638"/>
          </a:xfrm>
          <a:prstGeom prst="rect">
            <a:avLst/>
          </a:prstGeom>
        </p:spPr>
        <p:txBody>
          <a:bodyPr vert="horz" lIns="45720" rIns="45720" bIns="0" rtlCol="0" anchor="b"/>
          <a:lstStyle>
            <a:lvl1pPr algn="l" eaLnBrk="1" latinLnBrk="0" hangingPunct="1">
              <a:defRPr kumimoji="0" sz="1200">
                <a:solidFill>
                  <a:schemeClr val="tx1">
                    <a:tint val="95000"/>
                  </a:schemeClr>
                </a:solidFill>
                <a:latin typeface="Arial" charset="0"/>
              </a:defRPr>
            </a:lvl1pPr>
          </a:lstStyle>
          <a:p>
            <a:pPr>
              <a:defRPr/>
            </a:pPr>
            <a:endParaRPr lang="en-US" i="0">
              <a:solidFill>
                <a:prstClr val="white">
                  <a:tint val="95000"/>
                </a:prstClr>
              </a:solidFill>
              <a:ea typeface="+mn-ea"/>
            </a:endParaRPr>
          </a:p>
        </p:txBody>
      </p:sp>
      <p:sp>
        <p:nvSpPr>
          <p:cNvPr id="6" name="Slide Number Placeholder 5"/>
          <p:cNvSpPr>
            <a:spLocks noGrp="1"/>
          </p:cNvSpPr>
          <p:nvPr>
            <p:ph type="sldNum" sz="quarter" idx="4"/>
          </p:nvPr>
        </p:nvSpPr>
        <p:spPr>
          <a:xfrm>
            <a:off x="9230398" y="6477000"/>
            <a:ext cx="825103" cy="274638"/>
          </a:xfrm>
          <a:prstGeom prst="rect">
            <a:avLst/>
          </a:prstGeom>
        </p:spPr>
        <p:txBody>
          <a:bodyPr vert="horz" bIns="0" rtlCol="0" anchor="b"/>
          <a:lstStyle>
            <a:lvl1pPr algn="r" eaLnBrk="1" latinLnBrk="0" hangingPunct="1">
              <a:defRPr kumimoji="0" sz="1200">
                <a:solidFill>
                  <a:schemeClr val="tx1">
                    <a:tint val="95000"/>
                  </a:schemeClr>
                </a:solidFill>
                <a:latin typeface="Arial" charset="0"/>
              </a:defRPr>
            </a:lvl1pPr>
          </a:lstStyle>
          <a:p>
            <a:pPr>
              <a:defRPr/>
            </a:pPr>
            <a:fld id="{EB2DB908-E29D-4CED-A488-AB1F01CF2F5F}" type="slidenum">
              <a:rPr lang="en-US" i="0">
                <a:solidFill>
                  <a:prstClr val="white">
                    <a:tint val="95000"/>
                  </a:prstClr>
                </a:solidFill>
                <a:ea typeface="+mn-ea"/>
              </a:rPr>
              <a:pPr>
                <a:defRPr/>
              </a:pPr>
              <a:t>‹#›</a:t>
            </a:fld>
            <a:endParaRPr lang="en-US" i="0">
              <a:solidFill>
                <a:prstClr val="white">
                  <a:tint val="95000"/>
                </a:prstClr>
              </a:solidFill>
              <a:ea typeface="+mn-ea"/>
            </a:endParaRPr>
          </a:p>
        </p:txBody>
      </p:sp>
    </p:spTree>
  </p:cSld>
  <p:clrMap bg1="dk1" tx1="lt1" bg2="dk2" tx2="lt2" accent1="accent1" accent2="accent2" accent3="accent3" accent4="accent4" accent5="accent5" accent6="accent6" hlink="hlink" folHlink="folHlink"/>
  <p:sldLayoutIdLst>
    <p:sldLayoutId id="2147485429" r:id="rId1"/>
  </p:sldLayoutIdLst>
  <p:txStyles>
    <p:titleStyle>
      <a:lvl1pPr algn="l" rtl="0" eaLnBrk="0" fontAlgn="base" hangingPunct="0">
        <a:spcBef>
          <a:spcPct val="0"/>
        </a:spcBef>
        <a:spcAft>
          <a:spcPct val="0"/>
        </a:spcAft>
        <a:defRPr sz="4500" b="1" kern="1200">
          <a:solidFill>
            <a:srgbClr val="347FD8"/>
          </a:solidFill>
          <a:latin typeface="+mj-lt"/>
          <a:ea typeface="+mj-ea"/>
          <a:cs typeface="+mj-cs"/>
        </a:defRPr>
      </a:lvl1pPr>
      <a:lvl2pPr algn="l" rtl="0" eaLnBrk="0" fontAlgn="base" hangingPunct="0">
        <a:spcBef>
          <a:spcPct val="0"/>
        </a:spcBef>
        <a:spcAft>
          <a:spcPct val="0"/>
        </a:spcAft>
        <a:defRPr sz="4500" b="1">
          <a:solidFill>
            <a:srgbClr val="347FD8"/>
          </a:solidFill>
          <a:latin typeface="Tw Cen MT" pitchFamily="34" charset="0"/>
        </a:defRPr>
      </a:lvl2pPr>
      <a:lvl3pPr algn="l" rtl="0" eaLnBrk="0" fontAlgn="base" hangingPunct="0">
        <a:spcBef>
          <a:spcPct val="0"/>
        </a:spcBef>
        <a:spcAft>
          <a:spcPct val="0"/>
        </a:spcAft>
        <a:defRPr sz="4500" b="1">
          <a:solidFill>
            <a:srgbClr val="347FD8"/>
          </a:solidFill>
          <a:latin typeface="Tw Cen MT" pitchFamily="34" charset="0"/>
        </a:defRPr>
      </a:lvl3pPr>
      <a:lvl4pPr algn="l" rtl="0" eaLnBrk="0" fontAlgn="base" hangingPunct="0">
        <a:spcBef>
          <a:spcPct val="0"/>
        </a:spcBef>
        <a:spcAft>
          <a:spcPct val="0"/>
        </a:spcAft>
        <a:defRPr sz="4500" b="1">
          <a:solidFill>
            <a:srgbClr val="347FD8"/>
          </a:solidFill>
          <a:latin typeface="Tw Cen MT" pitchFamily="34" charset="0"/>
        </a:defRPr>
      </a:lvl4pPr>
      <a:lvl5pPr algn="l" rtl="0" eaLnBrk="0" fontAlgn="base" hangingPunct="0">
        <a:spcBef>
          <a:spcPct val="0"/>
        </a:spcBef>
        <a:spcAft>
          <a:spcPct val="0"/>
        </a:spcAft>
        <a:defRPr sz="4500" b="1">
          <a:solidFill>
            <a:srgbClr val="347FD8"/>
          </a:solidFill>
          <a:latin typeface="Tw Cen MT" pitchFamily="34" charset="0"/>
        </a:defRPr>
      </a:lvl5pPr>
      <a:lvl6pPr marL="457200" algn="l" rtl="0" fontAlgn="base">
        <a:spcBef>
          <a:spcPct val="0"/>
        </a:spcBef>
        <a:spcAft>
          <a:spcPct val="0"/>
        </a:spcAft>
        <a:defRPr sz="4500" b="1">
          <a:solidFill>
            <a:srgbClr val="347FD8"/>
          </a:solidFill>
          <a:latin typeface="Corbel" pitchFamily="34" charset="0"/>
        </a:defRPr>
      </a:lvl6pPr>
      <a:lvl7pPr marL="914400" algn="l" rtl="0" fontAlgn="base">
        <a:spcBef>
          <a:spcPct val="0"/>
        </a:spcBef>
        <a:spcAft>
          <a:spcPct val="0"/>
        </a:spcAft>
        <a:defRPr sz="4500" b="1">
          <a:solidFill>
            <a:srgbClr val="347FD8"/>
          </a:solidFill>
          <a:latin typeface="Corbel" pitchFamily="34" charset="0"/>
        </a:defRPr>
      </a:lvl7pPr>
      <a:lvl8pPr marL="1371600" algn="l" rtl="0" fontAlgn="base">
        <a:spcBef>
          <a:spcPct val="0"/>
        </a:spcBef>
        <a:spcAft>
          <a:spcPct val="0"/>
        </a:spcAft>
        <a:defRPr sz="4500" b="1">
          <a:solidFill>
            <a:srgbClr val="347FD8"/>
          </a:solidFill>
          <a:latin typeface="Corbel" pitchFamily="34" charset="0"/>
        </a:defRPr>
      </a:lvl8pPr>
      <a:lvl9pPr marL="1828800" algn="l" rtl="0" fontAlgn="base">
        <a:spcBef>
          <a:spcPct val="0"/>
        </a:spcBef>
        <a:spcAft>
          <a:spcPct val="0"/>
        </a:spcAft>
        <a:defRPr sz="4500" b="1">
          <a:solidFill>
            <a:srgbClr val="347FD8"/>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BBB59"/>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64A2"/>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4BACC6"/>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76"/>
            </a:gs>
            <a:gs pos="100000">
              <a:srgbClr val="003ACC"/>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514350" y="1600235"/>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514350" y="6356703"/>
            <a:ext cx="24003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a:fld id="{463CD9FB-1226-4A99-A3CA-FB19B44025CB}" type="datetime1">
              <a:rPr lang="en-US" i="0">
                <a:ea typeface="ＭＳ Ｐゴシック" charset="-128"/>
              </a:rPr>
              <a:pPr defTabSz="457200"/>
              <a:t>4/1/2015</a:t>
            </a:fld>
            <a:endParaRPr lang="en-US" i="0" dirty="0">
              <a:ea typeface="ＭＳ Ｐゴシック" charset="-128"/>
            </a:endParaRPr>
          </a:p>
        </p:txBody>
      </p:sp>
      <p:sp>
        <p:nvSpPr>
          <p:cNvPr id="5" name="Footer Placeholder 4"/>
          <p:cNvSpPr>
            <a:spLocks noGrp="1"/>
          </p:cNvSpPr>
          <p:nvPr>
            <p:ph type="ftr" sz="quarter" idx="3"/>
          </p:nvPr>
        </p:nvSpPr>
        <p:spPr>
          <a:xfrm>
            <a:off x="3514726" y="6356703"/>
            <a:ext cx="325755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defTabSz="457200"/>
            <a:endParaRPr lang="en-US" i="0" dirty="0">
              <a:ea typeface="ＭＳ Ｐゴシック" charset="-128"/>
            </a:endParaRPr>
          </a:p>
        </p:txBody>
      </p:sp>
      <p:sp>
        <p:nvSpPr>
          <p:cNvPr id="6" name="Slide Number Placeholder 5"/>
          <p:cNvSpPr>
            <a:spLocks noGrp="1"/>
          </p:cNvSpPr>
          <p:nvPr>
            <p:ph type="sldNum" sz="quarter" idx="4"/>
          </p:nvPr>
        </p:nvSpPr>
        <p:spPr>
          <a:xfrm>
            <a:off x="7372355" y="6356703"/>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a:fld id="{C6FEA8A6-E6B8-44AB-BB71-B6E0B4B7E455}" type="slidenum">
              <a:rPr lang="en-US" i="0">
                <a:ea typeface="ＭＳ Ｐゴシック" charset="-128"/>
              </a:rPr>
              <a:pPr defTabSz="457200"/>
              <a:t>‹#›</a:t>
            </a:fld>
            <a:endParaRPr lang="en-US" i="0" dirty="0">
              <a:ea typeface="ＭＳ Ｐゴシック" charset="-128"/>
            </a:endParaRPr>
          </a:p>
        </p:txBody>
      </p:sp>
    </p:spTree>
  </p:cSld>
  <p:clrMap bg1="lt1" tx1="dk1" bg2="lt2" tx2="dk2" accent1="accent1" accent2="accent2" accent3="accent3" accent4="accent4" accent5="accent5" accent6="accent6" hlink="hlink" folHlink="folHlink"/>
  <p:txStyles>
    <p:titleStyle>
      <a:lvl1pPr algn="ctr" defTabSz="457200" rtl="0" eaLnBrk="0" fontAlgn="base" hangingPunct="0">
        <a:spcBef>
          <a:spcPct val="0"/>
        </a:spcBef>
        <a:spcAft>
          <a:spcPct val="0"/>
        </a:spcAft>
        <a:defRPr sz="4400" kern="1200">
          <a:solidFill>
            <a:srgbClr val="FFFF00"/>
          </a:solidFill>
          <a:latin typeface="Arial" pitchFamily="34" charset="0"/>
          <a:ea typeface="ＭＳ Ｐゴシック" charset="-128"/>
          <a:cs typeface="Arial"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76"/>
            </a:gs>
            <a:gs pos="100000">
              <a:srgbClr val="003ACC"/>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514350" y="1600235"/>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514350" y="6356697"/>
            <a:ext cx="24003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a:fld id="{463CD9FB-1226-4A99-A3CA-FB19B44025CB}" type="datetime1">
              <a:rPr lang="en-US" i="0">
                <a:ea typeface="ＭＳ Ｐゴシック" charset="-128"/>
              </a:rPr>
              <a:pPr defTabSz="457200"/>
              <a:t>4/1/2015</a:t>
            </a:fld>
            <a:endParaRPr lang="en-US" i="0" dirty="0">
              <a:ea typeface="ＭＳ Ｐゴシック" charset="-128"/>
            </a:endParaRPr>
          </a:p>
        </p:txBody>
      </p:sp>
      <p:sp>
        <p:nvSpPr>
          <p:cNvPr id="5" name="Footer Placeholder 4"/>
          <p:cNvSpPr>
            <a:spLocks noGrp="1"/>
          </p:cNvSpPr>
          <p:nvPr>
            <p:ph type="ftr" sz="quarter" idx="3"/>
          </p:nvPr>
        </p:nvSpPr>
        <p:spPr>
          <a:xfrm>
            <a:off x="3514726" y="6356697"/>
            <a:ext cx="325755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defTabSz="457200"/>
            <a:endParaRPr lang="en-US" i="0" dirty="0">
              <a:ea typeface="ＭＳ Ｐゴシック" charset="-128"/>
            </a:endParaRPr>
          </a:p>
        </p:txBody>
      </p:sp>
      <p:sp>
        <p:nvSpPr>
          <p:cNvPr id="6" name="Slide Number Placeholder 5"/>
          <p:cNvSpPr>
            <a:spLocks noGrp="1"/>
          </p:cNvSpPr>
          <p:nvPr>
            <p:ph type="sldNum" sz="quarter" idx="4"/>
          </p:nvPr>
        </p:nvSpPr>
        <p:spPr>
          <a:xfrm>
            <a:off x="7372355" y="6356697"/>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a:fld id="{C6FEA8A6-E6B8-44AB-BB71-B6E0B4B7E455}" type="slidenum">
              <a:rPr lang="en-US" i="0">
                <a:ea typeface="ＭＳ Ｐゴシック" charset="-128"/>
              </a:rPr>
              <a:pPr defTabSz="457200"/>
              <a:t>‹#›</a:t>
            </a:fld>
            <a:endParaRPr lang="en-US" i="0" dirty="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5595" r:id="rId1"/>
  </p:sldLayoutIdLst>
  <p:txStyles>
    <p:titleStyle>
      <a:lvl1pPr algn="ctr" defTabSz="457200" rtl="0" eaLnBrk="0" fontAlgn="base" hangingPunct="0">
        <a:spcBef>
          <a:spcPct val="0"/>
        </a:spcBef>
        <a:spcAft>
          <a:spcPct val="0"/>
        </a:spcAft>
        <a:defRPr sz="4400" kern="1200">
          <a:solidFill>
            <a:srgbClr val="FFFF00"/>
          </a:solidFill>
          <a:latin typeface="Arial" pitchFamily="34" charset="0"/>
          <a:ea typeface="ＭＳ Ｐゴシック" charset="-128"/>
          <a:cs typeface="Arial"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76"/>
            </a:gs>
            <a:gs pos="100000">
              <a:srgbClr val="003ACC"/>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514350" y="1600235"/>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514350" y="6356695"/>
            <a:ext cx="24003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a:fld id="{463CD9FB-1226-4A99-A3CA-FB19B44025CB}" type="datetime1">
              <a:rPr lang="en-US" i="0">
                <a:ea typeface="ＭＳ Ｐゴシック" charset="-128"/>
              </a:rPr>
              <a:pPr defTabSz="457200"/>
              <a:t>4/1/2015</a:t>
            </a:fld>
            <a:endParaRPr lang="en-US" i="0" dirty="0">
              <a:ea typeface="ＭＳ Ｐゴシック" charset="-128"/>
            </a:endParaRPr>
          </a:p>
        </p:txBody>
      </p:sp>
      <p:sp>
        <p:nvSpPr>
          <p:cNvPr id="5" name="Footer Placeholder 4"/>
          <p:cNvSpPr>
            <a:spLocks noGrp="1"/>
          </p:cNvSpPr>
          <p:nvPr>
            <p:ph type="ftr" sz="quarter" idx="3"/>
          </p:nvPr>
        </p:nvSpPr>
        <p:spPr>
          <a:xfrm>
            <a:off x="3514726" y="6356695"/>
            <a:ext cx="325755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defTabSz="457200"/>
            <a:endParaRPr lang="en-US" i="0" dirty="0">
              <a:ea typeface="ＭＳ Ｐゴシック" charset="-128"/>
            </a:endParaRPr>
          </a:p>
        </p:txBody>
      </p:sp>
      <p:sp>
        <p:nvSpPr>
          <p:cNvPr id="6" name="Slide Number Placeholder 5"/>
          <p:cNvSpPr>
            <a:spLocks noGrp="1"/>
          </p:cNvSpPr>
          <p:nvPr>
            <p:ph type="sldNum" sz="quarter" idx="4"/>
          </p:nvPr>
        </p:nvSpPr>
        <p:spPr>
          <a:xfrm>
            <a:off x="7372355" y="6356695"/>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a:fld id="{C6FEA8A6-E6B8-44AB-BB71-B6E0B4B7E455}" type="slidenum">
              <a:rPr lang="en-US" i="0">
                <a:ea typeface="ＭＳ Ｐゴシック" charset="-128"/>
              </a:rPr>
              <a:pPr defTabSz="457200"/>
              <a:t>‹#›</a:t>
            </a:fld>
            <a:endParaRPr lang="en-US" i="0" dirty="0">
              <a:ea typeface="ＭＳ Ｐゴシック" charset="-128"/>
            </a:endParaRPr>
          </a:p>
        </p:txBody>
      </p:sp>
    </p:spTree>
  </p:cSld>
  <p:clrMap bg1="lt1" tx1="dk1" bg2="lt2" tx2="dk2" accent1="accent1" accent2="accent2" accent3="accent3" accent4="accent4" accent5="accent5" accent6="accent6" hlink="hlink" folHlink="folHlink"/>
  <p:txStyles>
    <p:titleStyle>
      <a:lvl1pPr algn="ctr" defTabSz="457200" rtl="0" eaLnBrk="0" fontAlgn="base" hangingPunct="0">
        <a:spcBef>
          <a:spcPct val="0"/>
        </a:spcBef>
        <a:spcAft>
          <a:spcPct val="0"/>
        </a:spcAft>
        <a:defRPr sz="4400" kern="1200">
          <a:solidFill>
            <a:srgbClr val="FFFF00"/>
          </a:solidFill>
          <a:latin typeface="Arial" pitchFamily="34" charset="0"/>
          <a:ea typeface="ＭＳ Ｐゴシック" charset="-128"/>
          <a:cs typeface="Arial"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76"/>
            </a:gs>
            <a:gs pos="100000">
              <a:srgbClr val="003ACC"/>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514350" y="1600235"/>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514350" y="6356695"/>
            <a:ext cx="24003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a:fld id="{463CD9FB-1226-4A99-A3CA-FB19B44025CB}" type="datetime1">
              <a:rPr lang="en-US" i="0">
                <a:ea typeface="ＭＳ Ｐゴシック" charset="-128"/>
              </a:rPr>
              <a:pPr defTabSz="457200"/>
              <a:t>4/1/2015</a:t>
            </a:fld>
            <a:endParaRPr lang="en-US" i="0" dirty="0">
              <a:ea typeface="ＭＳ Ｐゴシック" charset="-128"/>
            </a:endParaRPr>
          </a:p>
        </p:txBody>
      </p:sp>
      <p:sp>
        <p:nvSpPr>
          <p:cNvPr id="5" name="Footer Placeholder 4"/>
          <p:cNvSpPr>
            <a:spLocks noGrp="1"/>
          </p:cNvSpPr>
          <p:nvPr>
            <p:ph type="ftr" sz="quarter" idx="3"/>
          </p:nvPr>
        </p:nvSpPr>
        <p:spPr>
          <a:xfrm>
            <a:off x="3514726" y="6356695"/>
            <a:ext cx="325755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defTabSz="457200"/>
            <a:endParaRPr lang="en-US" i="0" dirty="0">
              <a:ea typeface="ＭＳ Ｐゴシック" charset="-128"/>
            </a:endParaRPr>
          </a:p>
        </p:txBody>
      </p:sp>
      <p:sp>
        <p:nvSpPr>
          <p:cNvPr id="6" name="Slide Number Placeholder 5"/>
          <p:cNvSpPr>
            <a:spLocks noGrp="1"/>
          </p:cNvSpPr>
          <p:nvPr>
            <p:ph type="sldNum" sz="quarter" idx="4"/>
          </p:nvPr>
        </p:nvSpPr>
        <p:spPr>
          <a:xfrm>
            <a:off x="7372355" y="6356695"/>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a:fld id="{C6FEA8A6-E6B8-44AB-BB71-B6E0B4B7E455}" type="slidenum">
              <a:rPr lang="en-US" i="0">
                <a:ea typeface="ＭＳ Ｐゴシック" charset="-128"/>
              </a:rPr>
              <a:pPr defTabSz="457200"/>
              <a:t>‹#›</a:t>
            </a:fld>
            <a:endParaRPr lang="en-US" i="0" dirty="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5599" r:id="rId1"/>
  </p:sldLayoutIdLst>
  <p:txStyles>
    <p:titleStyle>
      <a:lvl1pPr algn="ctr" defTabSz="457200" rtl="0" eaLnBrk="0" fontAlgn="base" hangingPunct="0">
        <a:spcBef>
          <a:spcPct val="0"/>
        </a:spcBef>
        <a:spcAft>
          <a:spcPct val="0"/>
        </a:spcAft>
        <a:defRPr sz="4400" kern="1200">
          <a:solidFill>
            <a:srgbClr val="FFFF00"/>
          </a:solidFill>
          <a:latin typeface="Arial" pitchFamily="34" charset="0"/>
          <a:ea typeface="ＭＳ Ｐゴシック" charset="-128"/>
          <a:cs typeface="Arial"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76"/>
            </a:gs>
            <a:gs pos="100000">
              <a:srgbClr val="003ACC"/>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514350" y="1600235"/>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514350" y="6356688"/>
            <a:ext cx="24003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a:fld id="{463CD9FB-1226-4A99-A3CA-FB19B44025CB}" type="datetime1">
              <a:rPr lang="en-US" i="0">
                <a:ea typeface="ＭＳ Ｐゴシック" charset="-128"/>
              </a:rPr>
              <a:pPr defTabSz="457200"/>
              <a:t>4/1/2015</a:t>
            </a:fld>
            <a:endParaRPr lang="en-US" i="0" dirty="0">
              <a:ea typeface="ＭＳ Ｐゴシック" charset="-128"/>
            </a:endParaRPr>
          </a:p>
        </p:txBody>
      </p:sp>
      <p:sp>
        <p:nvSpPr>
          <p:cNvPr id="5" name="Footer Placeholder 4"/>
          <p:cNvSpPr>
            <a:spLocks noGrp="1"/>
          </p:cNvSpPr>
          <p:nvPr>
            <p:ph type="ftr" sz="quarter" idx="3"/>
          </p:nvPr>
        </p:nvSpPr>
        <p:spPr>
          <a:xfrm>
            <a:off x="3514726" y="6356688"/>
            <a:ext cx="325755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defTabSz="457200"/>
            <a:endParaRPr lang="en-US" i="0" dirty="0">
              <a:ea typeface="ＭＳ Ｐゴシック" charset="-128"/>
            </a:endParaRPr>
          </a:p>
        </p:txBody>
      </p:sp>
      <p:sp>
        <p:nvSpPr>
          <p:cNvPr id="6" name="Slide Number Placeholder 5"/>
          <p:cNvSpPr>
            <a:spLocks noGrp="1"/>
          </p:cNvSpPr>
          <p:nvPr>
            <p:ph type="sldNum" sz="quarter" idx="4"/>
          </p:nvPr>
        </p:nvSpPr>
        <p:spPr>
          <a:xfrm>
            <a:off x="7372355" y="6356688"/>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a:fld id="{C6FEA8A6-E6B8-44AB-BB71-B6E0B4B7E455}" type="slidenum">
              <a:rPr lang="en-US" i="0">
                <a:ea typeface="ＭＳ Ｐゴシック" charset="-128"/>
              </a:rPr>
              <a:pPr defTabSz="457200"/>
              <a:t>‹#›</a:t>
            </a:fld>
            <a:endParaRPr lang="en-US" i="0" dirty="0">
              <a:ea typeface="ＭＳ Ｐゴシック" charset="-128"/>
            </a:endParaRPr>
          </a:p>
        </p:txBody>
      </p:sp>
    </p:spTree>
  </p:cSld>
  <p:clrMap bg1="lt1" tx1="dk1" bg2="lt2" tx2="dk2" accent1="accent1" accent2="accent2" accent3="accent3" accent4="accent4" accent5="accent5" accent6="accent6" hlink="hlink" folHlink="folHlink"/>
  <p:txStyles>
    <p:titleStyle>
      <a:lvl1pPr algn="ctr" defTabSz="457200" rtl="0" eaLnBrk="0" fontAlgn="base" hangingPunct="0">
        <a:spcBef>
          <a:spcPct val="0"/>
        </a:spcBef>
        <a:spcAft>
          <a:spcPct val="0"/>
        </a:spcAft>
        <a:defRPr sz="4400" kern="1200">
          <a:solidFill>
            <a:srgbClr val="FFFF00"/>
          </a:solidFill>
          <a:latin typeface="Arial" pitchFamily="34" charset="0"/>
          <a:ea typeface="ＭＳ Ｐゴシック" charset="-128"/>
          <a:cs typeface="Arial"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650" r:id="rId1"/>
    <p:sldLayoutId id="2147485794" r:id="rId2"/>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24" charset="-128"/>
          <a:cs typeface="ＭＳ Ｐゴシック"/>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24" charset="-128"/>
          <a:cs typeface="ＭＳ Ｐゴシック"/>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24" charset="-128"/>
          <a:cs typeface="ＭＳ Ｐゴシック"/>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24" charset="-128"/>
          <a:cs typeface="ＭＳ Ｐゴシック"/>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cs typeface="ＭＳ Ｐゴシック"/>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16"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FFFFFF"/>
                </a:solidFill>
                <a:latin typeface="Times New Roman" charset="0"/>
                <a:cs typeface="Osaka"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FFFFFF"/>
                </a:solidFill>
                <a:latin typeface="Times New Roman" charset="0"/>
                <a:cs typeface="Osaka" charset="-128"/>
              </a:defRPr>
            </a:lvl1pPr>
          </a:lstStyle>
          <a:p>
            <a:pPr>
              <a:defRPr/>
            </a:pPr>
            <a:endParaRPr lang="en-US"/>
          </a:p>
        </p:txBody>
      </p:sp>
      <p:sp>
        <p:nvSpPr>
          <p:cNvPr id="1030" name="Rectangle 6"/>
          <p:cNvSpPr>
            <a:spLocks noGrp="1" noChangeArrowheads="1"/>
          </p:cNvSpPr>
          <p:nvPr>
            <p:ph type="sldNum" sz="quarter" idx="4"/>
          </p:nvPr>
        </p:nvSpPr>
        <p:spPr bwMode="auto">
          <a:xfrm>
            <a:off x="6553204"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smtClean="0">
                <a:solidFill>
                  <a:srgbClr val="FFFFFF"/>
                </a:solidFill>
                <a:latin typeface="Times New Roman" charset="0"/>
              </a:defRPr>
            </a:lvl1pPr>
          </a:lstStyle>
          <a:p>
            <a:pPr>
              <a:defRPr/>
            </a:pPr>
            <a:fld id="{5F925883-7E7B-4642-9AAF-980AD711534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52"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4.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29.xml"/><Relationship Id="rId6" Type="http://schemas.openxmlformats.org/officeDocument/2006/relationships/image" Target="../media/image11.jpeg"/><Relationship Id="rId5" Type="http://schemas.openxmlformats.org/officeDocument/2006/relationships/image" Target="../media/image51.jpeg"/><Relationship Id="rId10" Type="http://schemas.openxmlformats.org/officeDocument/2006/relationships/image" Target="../media/image54.jpeg"/><Relationship Id="rId4" Type="http://schemas.openxmlformats.org/officeDocument/2006/relationships/image" Target="../media/image50.jpeg"/><Relationship Id="rId9"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1.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Microsoft_Excel_97-2003_Worksheet1.xls"/></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oleObject" Target="../embeddings/Microsoft_Excel_97-2003_Worksheet3.xls"/><Relationship Id="rId5" Type="http://schemas.openxmlformats.org/officeDocument/2006/relationships/image" Target="../media/image17.png"/><Relationship Id="rId4" Type="http://schemas.openxmlformats.org/officeDocument/2006/relationships/oleObject" Target="../embeddings/Microsoft_Excel_97-2003_Worksheet2.xls"/></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0" y="1447800"/>
            <a:ext cx="10287000" cy="4038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9" descr="relapseposter2"/>
          <p:cNvPicPr>
            <a:picLocks noChangeAspect="1" noChangeArrowheads="1"/>
          </p:cNvPicPr>
          <p:nvPr/>
        </p:nvPicPr>
        <p:blipFill>
          <a:blip r:embed="rId3" cstate="print">
            <a:clrChange>
              <a:clrFrom>
                <a:srgbClr val="070602"/>
              </a:clrFrom>
              <a:clrTo>
                <a:srgbClr val="070602">
                  <a:alpha val="0"/>
                </a:srgbClr>
              </a:clrTo>
            </a:clrChange>
            <a:lum contrast="30000"/>
          </a:blip>
          <a:srcRect t="1303" r="8719"/>
          <a:stretch>
            <a:fillRect/>
          </a:stretch>
        </p:blipFill>
        <p:spPr bwMode="auto">
          <a:xfrm>
            <a:off x="2933700" y="1478856"/>
            <a:ext cx="4343400" cy="4007546"/>
          </a:xfrm>
          <a:prstGeom prst="rect">
            <a:avLst/>
          </a:prstGeom>
          <a:noFill/>
          <a:ln w="9525">
            <a:noFill/>
            <a:miter lim="800000"/>
            <a:headEnd/>
            <a:tailEnd/>
          </a:ln>
        </p:spPr>
      </p:pic>
      <p:pic>
        <p:nvPicPr>
          <p:cNvPr id="22534" name="Picture 7" descr="marijuana.gif"/>
          <p:cNvPicPr>
            <a:picLocks noChangeAspect="1"/>
          </p:cNvPicPr>
          <p:nvPr/>
        </p:nvPicPr>
        <p:blipFill>
          <a:blip r:embed="rId4" cstate="print"/>
          <a:srcRect/>
          <a:stretch>
            <a:fillRect/>
          </a:stretch>
        </p:blipFill>
        <p:spPr bwMode="auto">
          <a:xfrm>
            <a:off x="1401788" y="1447800"/>
            <a:ext cx="3970337" cy="4178804"/>
          </a:xfrm>
          <a:prstGeom prst="rect">
            <a:avLst/>
          </a:prstGeom>
          <a:noFill/>
          <a:ln w="9525">
            <a:noFill/>
            <a:miter lim="800000"/>
            <a:headEnd/>
            <a:tailEnd/>
          </a:ln>
        </p:spPr>
      </p:pic>
      <p:sp>
        <p:nvSpPr>
          <p:cNvPr id="10" name="TextBox 9"/>
          <p:cNvSpPr txBox="1">
            <a:spLocks noChangeArrowheads="1"/>
          </p:cNvSpPr>
          <p:nvPr/>
        </p:nvSpPr>
        <p:spPr bwMode="auto">
          <a:xfrm>
            <a:off x="-114300" y="-397320"/>
            <a:ext cx="9906000" cy="1845120"/>
          </a:xfrm>
          <a:prstGeom prst="rect">
            <a:avLst/>
          </a:prstGeom>
          <a:noFill/>
          <a:ln w="9525">
            <a:noFill/>
            <a:miter lim="800000"/>
            <a:headEnd/>
            <a:tailEnd/>
          </a:ln>
          <a:effectLst/>
        </p:spPr>
        <p:txBody>
          <a:bodyPr>
            <a:spAutoFit/>
          </a:bodyPr>
          <a:lstStyle/>
          <a:p>
            <a:pPr algn="ctr">
              <a:lnSpc>
                <a:spcPct val="85000"/>
              </a:lnSpc>
              <a:defRPr/>
            </a:pPr>
            <a:endParaRPr lang="en-US" sz="4000" b="1" i="0" dirty="0" smtClean="0">
              <a:solidFill>
                <a:schemeClr val="bg2"/>
              </a:solidFill>
              <a:effectLst>
                <a:outerShdw blurRad="50800" dist="38100" dir="2700000" algn="tl" rotWithShape="0">
                  <a:prstClr val="black">
                    <a:alpha val="40000"/>
                  </a:prstClr>
                </a:outerShdw>
              </a:effectLst>
              <a:latin typeface="Times New Roman" charset="0"/>
              <a:cs typeface="Times New Roman" charset="0"/>
            </a:endParaRPr>
          </a:p>
          <a:p>
            <a:pPr algn="ctr">
              <a:lnSpc>
                <a:spcPct val="85000"/>
              </a:lnSpc>
              <a:defRPr/>
            </a:pPr>
            <a:r>
              <a:rPr lang="en-US" sz="4000" b="1" i="0" dirty="0" smtClean="0">
                <a:solidFill>
                  <a:schemeClr val="bg2"/>
                </a:solidFill>
                <a:effectLst>
                  <a:outerShdw blurRad="50800" dist="38100" dir="2700000" algn="tl" rotWithShape="0">
                    <a:prstClr val="black">
                      <a:alpha val="40000"/>
                    </a:prstClr>
                  </a:outerShdw>
                </a:effectLst>
                <a:latin typeface="Times New Roman" charset="0"/>
                <a:cs typeface="Times New Roman" charset="0"/>
              </a:rPr>
              <a:t> </a:t>
            </a:r>
            <a:r>
              <a:rPr lang="en-US" sz="5400" b="1" i="0" dirty="0" smtClean="0">
                <a:solidFill>
                  <a:srgbClr val="00B050"/>
                </a:solidFill>
                <a:effectLst>
                  <a:outerShdw blurRad="50800" dist="38100" dir="2700000" algn="tl" rotWithShape="0">
                    <a:prstClr val="black">
                      <a:alpha val="40000"/>
                    </a:prstClr>
                  </a:outerShdw>
                </a:effectLst>
                <a:latin typeface="Times New Roman" charset="0"/>
                <a:cs typeface="Times New Roman" charset="0"/>
              </a:rPr>
              <a:t>Marijuana:</a:t>
            </a:r>
          </a:p>
          <a:p>
            <a:pPr algn="ctr">
              <a:lnSpc>
                <a:spcPct val="85000"/>
              </a:lnSpc>
              <a:defRPr/>
            </a:pPr>
            <a:r>
              <a:rPr lang="en-US" sz="4000" b="1" dirty="0" smtClean="0">
                <a:solidFill>
                  <a:schemeClr val="bg2"/>
                </a:solidFill>
                <a:effectLst>
                  <a:outerShdw blurRad="50800" dist="38100" dir="2700000" algn="tl" rotWithShape="0">
                    <a:prstClr val="black">
                      <a:alpha val="40000"/>
                    </a:prstClr>
                  </a:outerShdw>
                </a:effectLst>
                <a:latin typeface="Times New Roman" charset="0"/>
                <a:cs typeface="Times New Roman" charset="0"/>
              </a:rPr>
              <a:t>The Highs and Lows</a:t>
            </a:r>
            <a:endParaRPr lang="en-US" sz="4000" b="1" dirty="0">
              <a:solidFill>
                <a:schemeClr val="bg2"/>
              </a:solidFill>
              <a:effectLst>
                <a:outerShdw blurRad="50800" dist="38100" dir="2700000" algn="tl" rotWithShape="0">
                  <a:prstClr val="black">
                    <a:alpha val="40000"/>
                  </a:prstClr>
                </a:outerShdw>
              </a:effectLst>
              <a:latin typeface="Times New Roman" charset="0"/>
              <a:cs typeface="Times New Roman" charset="0"/>
            </a:endParaRPr>
          </a:p>
        </p:txBody>
      </p:sp>
      <p:sp>
        <p:nvSpPr>
          <p:cNvPr id="12" name="Text Box 48"/>
          <p:cNvSpPr txBox="1">
            <a:spLocks noChangeArrowheads="1"/>
          </p:cNvSpPr>
          <p:nvPr/>
        </p:nvSpPr>
        <p:spPr bwMode="auto">
          <a:xfrm>
            <a:off x="3162300" y="5638917"/>
            <a:ext cx="5029200" cy="746358"/>
          </a:xfrm>
          <a:prstGeom prst="rect">
            <a:avLst/>
          </a:prstGeom>
          <a:noFill/>
          <a:ln w="9525">
            <a:noFill/>
            <a:miter lim="800000"/>
            <a:headEnd/>
            <a:tailEnd/>
          </a:ln>
        </p:spPr>
        <p:txBody>
          <a:bodyPr>
            <a:spAutoFit/>
          </a:bodyPr>
          <a:lstStyle/>
          <a:p>
            <a:pPr algn="ctr" eaLnBrk="0" hangingPunct="0">
              <a:lnSpc>
                <a:spcPct val="85000"/>
              </a:lnSpc>
            </a:pPr>
            <a:r>
              <a:rPr lang="en-US" sz="1600" b="1" i="0" dirty="0" smtClean="0">
                <a:solidFill>
                  <a:srgbClr val="000F2E"/>
                </a:solidFill>
                <a:latin typeface="Arial" pitchFamily="34" charset="0"/>
                <a:ea typeface="ＭＳ Ｐゴシック" charset="-128"/>
                <a:cs typeface="Arial" pitchFamily="34" charset="0"/>
              </a:rPr>
              <a:t>Nora D. Volkow, MD</a:t>
            </a:r>
            <a:endParaRPr lang="en-US" sz="1600" b="1" i="0" dirty="0">
              <a:solidFill>
                <a:srgbClr val="000F2E"/>
              </a:solidFill>
              <a:latin typeface="Arial" pitchFamily="34" charset="0"/>
              <a:ea typeface="ＭＳ Ｐゴシック" charset="-128"/>
              <a:cs typeface="Arial" pitchFamily="34" charset="0"/>
            </a:endParaRPr>
          </a:p>
          <a:p>
            <a:pPr algn="ctr" eaLnBrk="0" hangingPunct="0">
              <a:lnSpc>
                <a:spcPct val="85000"/>
              </a:lnSpc>
            </a:pPr>
            <a:r>
              <a:rPr lang="en-US" sz="1600" b="1" i="0" dirty="0" smtClean="0">
                <a:solidFill>
                  <a:srgbClr val="000F2E"/>
                </a:solidFill>
                <a:latin typeface="Arial" pitchFamily="34" charset="0"/>
                <a:ea typeface="ＭＳ Ｐゴシック" charset="-128"/>
                <a:cs typeface="Arial" pitchFamily="34" charset="0"/>
              </a:rPr>
              <a:t>Director</a:t>
            </a:r>
            <a:endParaRPr lang="en-US" sz="1600" b="1" i="0" dirty="0">
              <a:solidFill>
                <a:srgbClr val="000F2E"/>
              </a:solidFill>
              <a:latin typeface="Arial" pitchFamily="34" charset="0"/>
              <a:ea typeface="ＭＳ Ｐゴシック" charset="-128"/>
              <a:cs typeface="Arial" pitchFamily="34" charset="0"/>
            </a:endParaRPr>
          </a:p>
          <a:p>
            <a:pPr algn="ctr" eaLnBrk="0" hangingPunct="0">
              <a:lnSpc>
                <a:spcPct val="85000"/>
              </a:lnSpc>
            </a:pPr>
            <a:endParaRPr lang="en-US" sz="1800" b="1" i="0" dirty="0">
              <a:solidFill>
                <a:srgbClr val="000F2E"/>
              </a:solidFill>
              <a:latin typeface="Arial" pitchFamily="34" charset="0"/>
              <a:ea typeface="ＭＳ Ｐゴシック" charset="-128"/>
              <a:cs typeface="Arial" pitchFamily="34" charset="0"/>
            </a:endParaRPr>
          </a:p>
        </p:txBody>
      </p:sp>
      <p:pic>
        <p:nvPicPr>
          <p:cNvPr id="13" name="Picture 2" descr="C:\Users\dowlingg\AppData\Local\Temp\1\NIH_NIDA_Master_Logo_2Color.png"/>
          <p:cNvPicPr>
            <a:picLocks noChangeAspect="1" noChangeArrowheads="1"/>
          </p:cNvPicPr>
          <p:nvPr/>
        </p:nvPicPr>
        <p:blipFill>
          <a:blip r:embed="rId5" cstate="print">
            <a:lum bright="-40000"/>
          </a:blip>
          <a:srcRect/>
          <a:stretch>
            <a:fillRect/>
          </a:stretch>
        </p:blipFill>
        <p:spPr bwMode="auto">
          <a:xfrm>
            <a:off x="3619500" y="5954712"/>
            <a:ext cx="2971800" cy="762000"/>
          </a:xfrm>
          <a:prstGeom prst="rect">
            <a:avLst/>
          </a:prstGeom>
          <a:noFill/>
          <a:ln w="9525">
            <a:noFill/>
            <a:miter lim="800000"/>
            <a:headEnd/>
            <a:tailEnd/>
          </a:ln>
        </p:spPr>
      </p:pic>
      <p:sp>
        <p:nvSpPr>
          <p:cNvPr id="16" name="Line 26"/>
          <p:cNvSpPr>
            <a:spLocks noChangeShapeType="1"/>
          </p:cNvSpPr>
          <p:nvPr/>
        </p:nvSpPr>
        <p:spPr bwMode="auto">
          <a:xfrm>
            <a:off x="7345" y="1462314"/>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
        <p:nvSpPr>
          <p:cNvPr id="17" name="Line 26"/>
          <p:cNvSpPr>
            <a:spLocks noChangeShapeType="1"/>
          </p:cNvSpPr>
          <p:nvPr/>
        </p:nvSpPr>
        <p:spPr bwMode="auto">
          <a:xfrm>
            <a:off x="7345" y="54864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723904" y="762002"/>
            <a:ext cx="9563100" cy="1569660"/>
          </a:xfrm>
          <a:prstGeom prst="rect">
            <a:avLst/>
          </a:prstGeom>
        </p:spPr>
        <p:txBody>
          <a:bodyPr wrap="square">
            <a:spAutoFit/>
          </a:bodyPr>
          <a:lstStyle/>
          <a:p>
            <a:pPr>
              <a:lnSpc>
                <a:spcPct val="80000"/>
              </a:lnSpc>
            </a:pPr>
            <a:r>
              <a:rPr lang="en-US" sz="4000" b="1" dirty="0" smtClean="0">
                <a:solidFill>
                  <a:srgbClr val="000000"/>
                </a:solidFill>
                <a:latin typeface="Times New Roman" pitchFamily="18" charset="0"/>
                <a:cs typeface="Times New Roman" pitchFamily="18" charset="0"/>
              </a:rPr>
              <a:t>Does marijuana use negatively affect the developing brain and an individual’s </a:t>
            </a:r>
          </a:p>
          <a:p>
            <a:pPr>
              <a:lnSpc>
                <a:spcPct val="80000"/>
              </a:lnSpc>
            </a:pPr>
            <a:r>
              <a:rPr lang="en-US" sz="4000" b="1" dirty="0" smtClean="0">
                <a:solidFill>
                  <a:srgbClr val="000000"/>
                </a:solidFill>
                <a:latin typeface="Times New Roman" pitchFamily="18" charset="0"/>
                <a:cs typeface="Times New Roman" pitchFamily="18" charset="0"/>
              </a:rPr>
              <a:t>personal trajectory into adulthood?</a:t>
            </a:r>
            <a:endParaRPr lang="en-US" sz="4000" dirty="0">
              <a:solidFill>
                <a:srgbClr val="000000"/>
              </a:solidFill>
              <a:latin typeface="Times New Roman" pitchFamily="18" charset="0"/>
              <a:cs typeface="Times New Roman" pitchFamily="18" charset="0"/>
            </a:endParaRPr>
          </a:p>
        </p:txBody>
      </p:sp>
      <p:pic>
        <p:nvPicPr>
          <p:cNvPr id="4" name="Picture 2" descr="braindev7"/>
          <p:cNvPicPr>
            <a:picLocks noChangeAspect="1" noChangeArrowheads="1"/>
          </p:cNvPicPr>
          <p:nvPr/>
        </p:nvPicPr>
        <p:blipFill>
          <a:blip r:embed="rId3" cstate="print"/>
          <a:srcRect t="50961"/>
          <a:stretch>
            <a:fillRect/>
          </a:stretch>
        </p:blipFill>
        <p:spPr bwMode="auto">
          <a:xfrm>
            <a:off x="2705100" y="2895600"/>
            <a:ext cx="4838700" cy="3847881"/>
          </a:xfrm>
          <a:prstGeom prst="rect">
            <a:avLst/>
          </a:prstGeom>
          <a:noFill/>
        </p:spPr>
      </p:pic>
    </p:spTree>
    <p:extLst>
      <p:ext uri="{BB962C8B-B14F-4D97-AF65-F5344CB8AC3E}">
        <p14:creationId xmlns:p14="http://schemas.microsoft.com/office/powerpoint/2010/main" val="3270314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0961" name="Rectangle 3"/>
          <p:cNvSpPr>
            <a:spLocks noChangeArrowheads="1"/>
          </p:cNvSpPr>
          <p:nvPr/>
        </p:nvSpPr>
        <p:spPr bwMode="auto">
          <a:xfrm>
            <a:off x="-38100" y="76221"/>
            <a:ext cx="10287000" cy="120032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i="0" dirty="0">
                <a:solidFill>
                  <a:schemeClr val="tx1"/>
                </a:solidFill>
                <a:latin typeface="Times New Roman" pitchFamily="18" charset="0"/>
                <a:cs typeface="Times New Roman" pitchFamily="18" charset="0"/>
              </a:rPr>
              <a:t>Cannabis Use and Later Life Outcomes </a:t>
            </a:r>
            <a:endParaRPr lang="en-US" sz="3600" b="1" i="0" dirty="0" smtClean="0">
              <a:solidFill>
                <a:schemeClr val="tx1"/>
              </a:solidFill>
              <a:latin typeface="Times New Roman" pitchFamily="18" charset="0"/>
              <a:cs typeface="Times New Roman" pitchFamily="18" charset="0"/>
            </a:endParaRPr>
          </a:p>
          <a:p>
            <a:pPr algn="ctr"/>
            <a:r>
              <a:rPr lang="en-US" sz="3600" b="1" i="0" dirty="0" smtClean="0">
                <a:solidFill>
                  <a:schemeClr val="tx1"/>
                </a:solidFill>
                <a:latin typeface="Times New Roman" pitchFamily="18" charset="0"/>
                <a:cs typeface="Times New Roman" pitchFamily="18" charset="0"/>
              </a:rPr>
              <a:t>Are Dose </a:t>
            </a:r>
            <a:r>
              <a:rPr lang="en-US" sz="3600" b="1" i="0" dirty="0">
                <a:solidFill>
                  <a:schemeClr val="tx1"/>
                </a:solidFill>
                <a:latin typeface="Times New Roman" pitchFamily="18" charset="0"/>
                <a:cs typeface="Times New Roman" pitchFamily="18" charset="0"/>
              </a:rPr>
              <a:t>Dependent</a:t>
            </a:r>
          </a:p>
        </p:txBody>
      </p:sp>
      <p:sp>
        <p:nvSpPr>
          <p:cNvPr id="9" name="Text Box 6"/>
          <p:cNvSpPr txBox="1">
            <a:spLocks noChangeArrowheads="1"/>
          </p:cNvSpPr>
          <p:nvPr/>
        </p:nvSpPr>
        <p:spPr bwMode="auto">
          <a:xfrm>
            <a:off x="3965616" y="6400800"/>
            <a:ext cx="5753883" cy="33855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1600" b="1" dirty="0">
                <a:solidFill>
                  <a:schemeClr val="tx1"/>
                </a:solidFill>
                <a:latin typeface="Times New Roman" pitchFamily="18" charset="0"/>
                <a:cs typeface="Times New Roman" pitchFamily="18" charset="0"/>
              </a:rPr>
              <a:t>Source: Fergusson and </a:t>
            </a:r>
            <a:r>
              <a:rPr lang="en-US" sz="1600" b="1" dirty="0" err="1">
                <a:solidFill>
                  <a:schemeClr val="tx1"/>
                </a:solidFill>
                <a:latin typeface="Times New Roman" pitchFamily="18" charset="0"/>
                <a:cs typeface="Times New Roman" pitchFamily="18" charset="0"/>
              </a:rPr>
              <a:t>Boden</a:t>
            </a:r>
            <a:r>
              <a:rPr lang="en-US" sz="1600" b="1" dirty="0">
                <a:solidFill>
                  <a:schemeClr val="tx1"/>
                </a:solidFill>
                <a:latin typeface="Times New Roman" pitchFamily="18" charset="0"/>
                <a:cs typeface="Times New Roman" pitchFamily="18" charset="0"/>
              </a:rPr>
              <a:t>. Addiction, 103, pp. 969-976, 2008.</a:t>
            </a:r>
          </a:p>
        </p:txBody>
      </p:sp>
      <p:sp>
        <p:nvSpPr>
          <p:cNvPr id="40963" name="TextBox 9"/>
          <p:cNvSpPr txBox="1">
            <a:spLocks noChangeArrowheads="1"/>
          </p:cNvSpPr>
          <p:nvPr/>
        </p:nvSpPr>
        <p:spPr bwMode="auto">
          <a:xfrm>
            <a:off x="7277018" y="4174709"/>
            <a:ext cx="261161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i="1">
                <a:solidFill>
                  <a:srgbClr val="FFFF00"/>
                </a:solidFill>
                <a:latin typeface="Times" charset="0"/>
                <a:ea typeface="Osaka" charset="0"/>
                <a:cs typeface="Osaka" charset="0"/>
              </a:defRPr>
            </a:lvl1pPr>
            <a:lvl2pPr marL="742950" indent="-285750" eaLnBrk="0" hangingPunct="0">
              <a:defRPr sz="3200" i="1">
                <a:solidFill>
                  <a:srgbClr val="FFFF00"/>
                </a:solidFill>
                <a:latin typeface="Times" charset="0"/>
                <a:ea typeface="Osaka" charset="0"/>
                <a:cs typeface="Osaka" charset="0"/>
              </a:defRPr>
            </a:lvl2pPr>
            <a:lvl3pPr marL="1143000" indent="-228600" eaLnBrk="0" hangingPunct="0">
              <a:defRPr sz="3200" i="1">
                <a:solidFill>
                  <a:srgbClr val="FFFF00"/>
                </a:solidFill>
                <a:latin typeface="Times" charset="0"/>
                <a:ea typeface="Osaka" charset="0"/>
                <a:cs typeface="Osaka" charset="0"/>
              </a:defRPr>
            </a:lvl3pPr>
            <a:lvl4pPr marL="1600200" indent="-228600" eaLnBrk="0" hangingPunct="0">
              <a:defRPr sz="3200" i="1">
                <a:solidFill>
                  <a:srgbClr val="FFFF00"/>
                </a:solidFill>
                <a:latin typeface="Times" charset="0"/>
                <a:ea typeface="Osaka" charset="0"/>
                <a:cs typeface="Osaka" charset="0"/>
              </a:defRPr>
            </a:lvl4pPr>
            <a:lvl5pPr marL="2057400" indent="-228600" eaLnBrk="0" hangingPunct="0">
              <a:defRPr sz="3200" i="1">
                <a:solidFill>
                  <a:srgbClr val="FFFF00"/>
                </a:solidFill>
                <a:latin typeface="Times" charset="0"/>
                <a:ea typeface="Osaka" charset="0"/>
                <a:cs typeface="Osaka" charset="0"/>
              </a:defRPr>
            </a:lvl5pPr>
            <a:lvl6pPr marL="2514600" indent="-228600" eaLnBrk="0" fontAlgn="base" hangingPunct="0">
              <a:spcBef>
                <a:spcPct val="0"/>
              </a:spcBef>
              <a:spcAft>
                <a:spcPct val="0"/>
              </a:spcAft>
              <a:defRPr sz="3200" i="1">
                <a:solidFill>
                  <a:srgbClr val="FFFF00"/>
                </a:solidFill>
                <a:latin typeface="Times" charset="0"/>
                <a:ea typeface="Osaka" charset="0"/>
                <a:cs typeface="Osaka" charset="0"/>
              </a:defRPr>
            </a:lvl6pPr>
            <a:lvl7pPr marL="2971800" indent="-228600" eaLnBrk="0" fontAlgn="base" hangingPunct="0">
              <a:spcBef>
                <a:spcPct val="0"/>
              </a:spcBef>
              <a:spcAft>
                <a:spcPct val="0"/>
              </a:spcAft>
              <a:defRPr sz="3200" i="1">
                <a:solidFill>
                  <a:srgbClr val="FFFF00"/>
                </a:solidFill>
                <a:latin typeface="Times" charset="0"/>
                <a:ea typeface="Osaka" charset="0"/>
                <a:cs typeface="Osaka" charset="0"/>
              </a:defRPr>
            </a:lvl7pPr>
            <a:lvl8pPr marL="3429000" indent="-228600" eaLnBrk="0" fontAlgn="base" hangingPunct="0">
              <a:spcBef>
                <a:spcPct val="0"/>
              </a:spcBef>
              <a:spcAft>
                <a:spcPct val="0"/>
              </a:spcAft>
              <a:defRPr sz="3200" i="1">
                <a:solidFill>
                  <a:srgbClr val="FFFF00"/>
                </a:solidFill>
                <a:latin typeface="Times" charset="0"/>
                <a:ea typeface="Osaka" charset="0"/>
                <a:cs typeface="Osaka" charset="0"/>
              </a:defRPr>
            </a:lvl8pPr>
            <a:lvl9pPr marL="3886200" indent="-228600" eaLnBrk="0" fontAlgn="base" hangingPunct="0">
              <a:spcBef>
                <a:spcPct val="0"/>
              </a:spcBef>
              <a:spcAft>
                <a:spcPct val="0"/>
              </a:spcAft>
              <a:defRPr sz="3200" i="1">
                <a:solidFill>
                  <a:srgbClr val="FFFF00"/>
                </a:solidFill>
                <a:latin typeface="Times" charset="0"/>
                <a:ea typeface="Osaka" charset="0"/>
                <a:cs typeface="Osaka" charset="0"/>
              </a:defRPr>
            </a:lvl9pPr>
          </a:lstStyle>
          <a:p>
            <a:pPr algn="ctr" eaLnBrk="1" hangingPunct="1"/>
            <a:r>
              <a:rPr lang="en-US" sz="1400" i="0">
                <a:solidFill>
                  <a:schemeClr val="tx1"/>
                </a:solidFill>
                <a:latin typeface="Arial" charset="0"/>
                <a:cs typeface="Arial" charset="0"/>
              </a:rPr>
              <a:t>Number of occasions using </a:t>
            </a:r>
          </a:p>
          <a:p>
            <a:pPr algn="ctr" eaLnBrk="1" hangingPunct="1"/>
            <a:r>
              <a:rPr lang="en-US" sz="1400" i="0">
                <a:solidFill>
                  <a:schemeClr val="tx1"/>
                </a:solidFill>
                <a:latin typeface="Arial" charset="0"/>
                <a:cs typeface="Arial" charset="0"/>
              </a:rPr>
              <a:t>Cannabis between ages 14-21</a:t>
            </a:r>
          </a:p>
        </p:txBody>
      </p:sp>
      <p:sp>
        <p:nvSpPr>
          <p:cNvPr id="40965" name="TextBox 4"/>
          <p:cNvSpPr txBox="1">
            <a:spLocks noChangeArrowheads="1"/>
          </p:cNvSpPr>
          <p:nvPr/>
        </p:nvSpPr>
        <p:spPr bwMode="auto">
          <a:xfrm>
            <a:off x="23" y="1659136"/>
            <a:ext cx="2729296" cy="5016758"/>
          </a:xfrm>
          <a:prstGeom prst="rect">
            <a:avLst/>
          </a:prstGeom>
          <a:solidFill>
            <a:schemeClr val="bg1"/>
          </a:solidFill>
          <a:ln w="9525">
            <a:solidFill>
              <a:schemeClr val="bg1"/>
            </a:solidFill>
            <a:miter lim="800000"/>
            <a:headEnd/>
            <a:tailEnd/>
          </a:ln>
        </p:spPr>
        <p:txBody>
          <a:bodyPr wrap="square">
            <a:spAutoFit/>
          </a:bodyPr>
          <a:lstStyle>
            <a:lvl1pPr eaLnBrk="0" hangingPunct="0">
              <a:defRPr sz="3200" i="1">
                <a:solidFill>
                  <a:srgbClr val="FFFF00"/>
                </a:solidFill>
                <a:latin typeface="Times" charset="0"/>
                <a:ea typeface="Osaka" charset="0"/>
                <a:cs typeface="Osaka" charset="0"/>
              </a:defRPr>
            </a:lvl1pPr>
            <a:lvl2pPr marL="742950" indent="-285750" eaLnBrk="0" hangingPunct="0">
              <a:defRPr sz="3200" i="1">
                <a:solidFill>
                  <a:srgbClr val="FFFF00"/>
                </a:solidFill>
                <a:latin typeface="Times" charset="0"/>
                <a:ea typeface="Osaka" charset="0"/>
                <a:cs typeface="Osaka" charset="0"/>
              </a:defRPr>
            </a:lvl2pPr>
            <a:lvl3pPr marL="1143000" indent="-228600" eaLnBrk="0" hangingPunct="0">
              <a:defRPr sz="3200" i="1">
                <a:solidFill>
                  <a:srgbClr val="FFFF00"/>
                </a:solidFill>
                <a:latin typeface="Times" charset="0"/>
                <a:ea typeface="Osaka" charset="0"/>
                <a:cs typeface="Osaka" charset="0"/>
              </a:defRPr>
            </a:lvl3pPr>
            <a:lvl4pPr marL="1600200" indent="-228600" eaLnBrk="0" hangingPunct="0">
              <a:defRPr sz="3200" i="1">
                <a:solidFill>
                  <a:srgbClr val="FFFF00"/>
                </a:solidFill>
                <a:latin typeface="Times" charset="0"/>
                <a:ea typeface="Osaka" charset="0"/>
                <a:cs typeface="Osaka" charset="0"/>
              </a:defRPr>
            </a:lvl4pPr>
            <a:lvl5pPr marL="2057400" indent="-228600" eaLnBrk="0" hangingPunct="0">
              <a:defRPr sz="3200" i="1">
                <a:solidFill>
                  <a:srgbClr val="FFFF00"/>
                </a:solidFill>
                <a:latin typeface="Times" charset="0"/>
                <a:ea typeface="Osaka" charset="0"/>
                <a:cs typeface="Osaka" charset="0"/>
              </a:defRPr>
            </a:lvl5pPr>
            <a:lvl6pPr marL="2514600" indent="-228600" eaLnBrk="0" fontAlgn="base" hangingPunct="0">
              <a:spcBef>
                <a:spcPct val="0"/>
              </a:spcBef>
              <a:spcAft>
                <a:spcPct val="0"/>
              </a:spcAft>
              <a:defRPr sz="3200" i="1">
                <a:solidFill>
                  <a:srgbClr val="FFFF00"/>
                </a:solidFill>
                <a:latin typeface="Times" charset="0"/>
                <a:ea typeface="Osaka" charset="0"/>
                <a:cs typeface="Osaka" charset="0"/>
              </a:defRPr>
            </a:lvl6pPr>
            <a:lvl7pPr marL="2971800" indent="-228600" eaLnBrk="0" fontAlgn="base" hangingPunct="0">
              <a:spcBef>
                <a:spcPct val="0"/>
              </a:spcBef>
              <a:spcAft>
                <a:spcPct val="0"/>
              </a:spcAft>
              <a:defRPr sz="3200" i="1">
                <a:solidFill>
                  <a:srgbClr val="FFFF00"/>
                </a:solidFill>
                <a:latin typeface="Times" charset="0"/>
                <a:ea typeface="Osaka" charset="0"/>
                <a:cs typeface="Osaka" charset="0"/>
              </a:defRPr>
            </a:lvl7pPr>
            <a:lvl8pPr marL="3429000" indent="-228600" eaLnBrk="0" fontAlgn="base" hangingPunct="0">
              <a:spcBef>
                <a:spcPct val="0"/>
              </a:spcBef>
              <a:spcAft>
                <a:spcPct val="0"/>
              </a:spcAft>
              <a:defRPr sz="3200" i="1">
                <a:solidFill>
                  <a:srgbClr val="FFFF00"/>
                </a:solidFill>
                <a:latin typeface="Times" charset="0"/>
                <a:ea typeface="Osaka" charset="0"/>
                <a:cs typeface="Osaka" charset="0"/>
              </a:defRPr>
            </a:lvl8pPr>
            <a:lvl9pPr marL="3886200" indent="-228600" eaLnBrk="0" fontAlgn="base" hangingPunct="0">
              <a:spcBef>
                <a:spcPct val="0"/>
              </a:spcBef>
              <a:spcAft>
                <a:spcPct val="0"/>
              </a:spcAft>
              <a:defRPr sz="3200" i="1">
                <a:solidFill>
                  <a:srgbClr val="FFFF00"/>
                </a:solidFill>
                <a:latin typeface="Times" charset="0"/>
                <a:ea typeface="Osaka" charset="0"/>
                <a:cs typeface="Osaka" charset="0"/>
              </a:defRPr>
            </a:lvl9pPr>
          </a:lstStyle>
          <a:p>
            <a:pPr algn="r" eaLnBrk="1" hangingPunct="1"/>
            <a:r>
              <a:rPr lang="en-US" sz="2000" b="1" i="0" dirty="0">
                <a:solidFill>
                  <a:schemeClr val="tx1"/>
                </a:solidFill>
                <a:latin typeface="Times New Roman" pitchFamily="18" charset="0"/>
                <a:cs typeface="Times New Roman" pitchFamily="18" charset="0"/>
              </a:rPr>
              <a:t>% welfare dependent</a:t>
            </a:r>
          </a:p>
          <a:p>
            <a:pPr algn="r" eaLnBrk="1" hangingPunct="1"/>
            <a:r>
              <a:rPr lang="en-US" sz="2000" b="1" i="0" dirty="0">
                <a:solidFill>
                  <a:schemeClr val="tx1"/>
                </a:solidFill>
                <a:latin typeface="Times New Roman" pitchFamily="18" charset="0"/>
                <a:cs typeface="Times New Roman" pitchFamily="18" charset="0"/>
              </a:rPr>
              <a:t>(ages 21-25)</a:t>
            </a:r>
          </a:p>
          <a:p>
            <a:pPr algn="r" eaLnBrk="1" hangingPunct="1"/>
            <a:endParaRPr lang="en-US" sz="2000" b="1" i="0" dirty="0">
              <a:solidFill>
                <a:schemeClr val="tx1"/>
              </a:solidFill>
              <a:latin typeface="Times New Roman" pitchFamily="18" charset="0"/>
              <a:cs typeface="Times New Roman" pitchFamily="18" charset="0"/>
            </a:endParaRPr>
          </a:p>
          <a:p>
            <a:pPr algn="r" eaLnBrk="1" hangingPunct="1"/>
            <a:r>
              <a:rPr lang="en-US" sz="2000" b="1" i="0" dirty="0" smtClean="0">
                <a:solidFill>
                  <a:schemeClr val="tx1"/>
                </a:solidFill>
                <a:latin typeface="Times New Roman" pitchFamily="18" charset="0"/>
                <a:cs typeface="Times New Roman" pitchFamily="18" charset="0"/>
              </a:rPr>
              <a:t>% Unemployed</a:t>
            </a:r>
          </a:p>
          <a:p>
            <a:pPr algn="r" eaLnBrk="1" hangingPunct="1"/>
            <a:r>
              <a:rPr lang="en-US" sz="2000" b="1" i="0" dirty="0" smtClean="0">
                <a:solidFill>
                  <a:schemeClr val="tx1"/>
                </a:solidFill>
                <a:latin typeface="Times New Roman" pitchFamily="18" charset="0"/>
                <a:cs typeface="Times New Roman" pitchFamily="18" charset="0"/>
              </a:rPr>
              <a:t> </a:t>
            </a:r>
            <a:r>
              <a:rPr lang="en-US" sz="2000" b="1" i="0" dirty="0">
                <a:solidFill>
                  <a:schemeClr val="tx1"/>
                </a:solidFill>
                <a:latin typeface="Times New Roman" pitchFamily="18" charset="0"/>
                <a:cs typeface="Times New Roman" pitchFamily="18" charset="0"/>
              </a:rPr>
              <a:t>(ages 21-25)</a:t>
            </a:r>
          </a:p>
          <a:p>
            <a:pPr algn="r" eaLnBrk="1" hangingPunct="1"/>
            <a:endParaRPr lang="en-US" sz="2000" b="1" i="0" dirty="0">
              <a:solidFill>
                <a:schemeClr val="tx1"/>
              </a:solidFill>
              <a:latin typeface="Times New Roman" pitchFamily="18" charset="0"/>
              <a:cs typeface="Times New Roman" pitchFamily="18" charset="0"/>
            </a:endParaRPr>
          </a:p>
          <a:p>
            <a:pPr algn="r" eaLnBrk="1" hangingPunct="1"/>
            <a:r>
              <a:rPr lang="en-US" sz="2000" b="1" i="0" dirty="0" smtClean="0">
                <a:solidFill>
                  <a:schemeClr val="tx1"/>
                </a:solidFill>
                <a:latin typeface="Times New Roman" pitchFamily="18" charset="0"/>
                <a:cs typeface="Times New Roman" pitchFamily="18" charset="0"/>
              </a:rPr>
              <a:t> mean </a:t>
            </a:r>
            <a:r>
              <a:rPr lang="en-US" sz="2000" b="1" i="0" dirty="0">
                <a:solidFill>
                  <a:schemeClr val="tx1"/>
                </a:solidFill>
                <a:latin typeface="Times New Roman" pitchFamily="18" charset="0"/>
                <a:cs typeface="Times New Roman" pitchFamily="18" charset="0"/>
              </a:rPr>
              <a:t>personal income</a:t>
            </a:r>
          </a:p>
          <a:p>
            <a:pPr algn="r" eaLnBrk="1" hangingPunct="1"/>
            <a:r>
              <a:rPr lang="en-US" sz="2000" b="1" i="0" dirty="0" smtClean="0">
                <a:solidFill>
                  <a:schemeClr val="tx1"/>
                </a:solidFill>
                <a:latin typeface="Times New Roman" pitchFamily="18" charset="0"/>
                <a:cs typeface="Times New Roman" pitchFamily="18" charset="0"/>
              </a:rPr>
              <a:t>in </a:t>
            </a:r>
            <a:r>
              <a:rPr lang="en-US" sz="2000" b="1" i="0" dirty="0">
                <a:solidFill>
                  <a:schemeClr val="tx1"/>
                </a:solidFill>
                <a:latin typeface="Times New Roman" pitchFamily="18" charset="0"/>
                <a:cs typeface="Times New Roman" pitchFamily="18" charset="0"/>
              </a:rPr>
              <a:t>thousands of NZ </a:t>
            </a:r>
            <a:r>
              <a:rPr lang="en-US" sz="2000" b="1" i="0" dirty="0" smtClean="0">
                <a:solidFill>
                  <a:schemeClr val="tx1"/>
                </a:solidFill>
                <a:latin typeface="Times New Roman" pitchFamily="18" charset="0"/>
                <a:cs typeface="Times New Roman" pitchFamily="18" charset="0"/>
              </a:rPr>
              <a:t>$</a:t>
            </a:r>
            <a:endParaRPr lang="en-US" sz="2000" b="1" i="0" dirty="0">
              <a:solidFill>
                <a:schemeClr val="tx1"/>
              </a:solidFill>
              <a:latin typeface="Times New Roman" pitchFamily="18" charset="0"/>
              <a:cs typeface="Times New Roman" pitchFamily="18" charset="0"/>
            </a:endParaRPr>
          </a:p>
          <a:p>
            <a:pPr algn="r" eaLnBrk="1" hangingPunct="1"/>
            <a:r>
              <a:rPr lang="en-US" sz="2000" b="1" i="0" dirty="0">
                <a:solidFill>
                  <a:schemeClr val="tx1"/>
                </a:solidFill>
                <a:latin typeface="Times New Roman" pitchFamily="18" charset="0"/>
                <a:cs typeface="Times New Roman" pitchFamily="18" charset="0"/>
              </a:rPr>
              <a:t>at age 25</a:t>
            </a:r>
          </a:p>
          <a:p>
            <a:pPr algn="r" eaLnBrk="1" hangingPunct="1"/>
            <a:endParaRPr lang="en-US" sz="2000" b="1" i="0" dirty="0">
              <a:solidFill>
                <a:schemeClr val="tx1"/>
              </a:solidFill>
              <a:latin typeface="Times New Roman" pitchFamily="18" charset="0"/>
              <a:cs typeface="Times New Roman" pitchFamily="18" charset="0"/>
            </a:endParaRPr>
          </a:p>
          <a:p>
            <a:pPr algn="r" eaLnBrk="1" hangingPunct="1"/>
            <a:r>
              <a:rPr lang="en-US" sz="2000" b="1" i="0" dirty="0" smtClean="0">
                <a:solidFill>
                  <a:schemeClr val="tx1"/>
                </a:solidFill>
                <a:latin typeface="Times New Roman" pitchFamily="18" charset="0"/>
                <a:cs typeface="Times New Roman" pitchFamily="18" charset="0"/>
              </a:rPr>
              <a:t>% </a:t>
            </a:r>
            <a:r>
              <a:rPr lang="en-US" sz="2000" b="1" i="0" dirty="0">
                <a:solidFill>
                  <a:schemeClr val="tx1"/>
                </a:solidFill>
                <a:latin typeface="Times New Roman" pitchFamily="18" charset="0"/>
                <a:cs typeface="Times New Roman" pitchFamily="18" charset="0"/>
              </a:rPr>
              <a:t>gained university degree</a:t>
            </a:r>
          </a:p>
          <a:p>
            <a:pPr algn="r" eaLnBrk="1" hangingPunct="1"/>
            <a:r>
              <a:rPr lang="en-US" sz="2000" b="1" i="0" dirty="0">
                <a:solidFill>
                  <a:schemeClr val="tx1"/>
                </a:solidFill>
                <a:latin typeface="Times New Roman" pitchFamily="18" charset="0"/>
                <a:cs typeface="Times New Roman" pitchFamily="18" charset="0"/>
              </a:rPr>
              <a:t>by age 25</a:t>
            </a:r>
          </a:p>
          <a:p>
            <a:pPr algn="r" eaLnBrk="1" hangingPunct="1"/>
            <a:endParaRPr lang="en-US" sz="2000" b="1" i="0" dirty="0">
              <a:solidFill>
                <a:schemeClr val="tx1"/>
              </a:solidFill>
              <a:latin typeface="Times New Roman" pitchFamily="18" charset="0"/>
              <a:cs typeface="Times New Roman" pitchFamily="18" charset="0"/>
            </a:endParaRPr>
          </a:p>
          <a:p>
            <a:pPr algn="r" eaLnBrk="1" hangingPunct="1"/>
            <a:endParaRPr lang="en-US" sz="2000" b="1" i="0" dirty="0">
              <a:solidFill>
                <a:schemeClr val="tx1"/>
              </a:solidFill>
              <a:latin typeface="Times New Roman" pitchFamily="18" charset="0"/>
              <a:cs typeface="Times New Roman" pitchFamily="18" charset="0"/>
            </a:endParaRPr>
          </a:p>
          <a:p>
            <a:pPr algn="r" eaLnBrk="1" hangingPunct="1"/>
            <a:endParaRPr lang="en-US" sz="2000" b="1" i="0" dirty="0">
              <a:solidFill>
                <a:schemeClr val="tx1"/>
              </a:solidFill>
              <a:latin typeface="Times New Roman" pitchFamily="18" charset="0"/>
              <a:cs typeface="Times New Roman" pitchFamily="18" charset="0"/>
            </a:endParaRPr>
          </a:p>
        </p:txBody>
      </p:sp>
      <p:pic>
        <p:nvPicPr>
          <p:cNvPr id="40966" name="Picture 10" descr="fergus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1301" y="1279108"/>
            <a:ext cx="7239000" cy="4892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Box 9"/>
          <p:cNvSpPr txBox="1">
            <a:spLocks noChangeArrowheads="1"/>
          </p:cNvSpPr>
          <p:nvPr/>
        </p:nvSpPr>
        <p:spPr bwMode="auto">
          <a:xfrm>
            <a:off x="9111079" y="1491803"/>
            <a:ext cx="909223" cy="21236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i="1">
                <a:solidFill>
                  <a:srgbClr val="FFFF00"/>
                </a:solidFill>
                <a:latin typeface="Times" charset="0"/>
                <a:ea typeface="Osaka" charset="0"/>
                <a:cs typeface="Osaka" charset="0"/>
              </a:defRPr>
            </a:lvl1pPr>
            <a:lvl2pPr marL="742950" indent="-285750" eaLnBrk="0" hangingPunct="0">
              <a:defRPr sz="3200" i="1">
                <a:solidFill>
                  <a:srgbClr val="FFFF00"/>
                </a:solidFill>
                <a:latin typeface="Times" charset="0"/>
                <a:ea typeface="Osaka" charset="0"/>
                <a:cs typeface="Osaka" charset="0"/>
              </a:defRPr>
            </a:lvl2pPr>
            <a:lvl3pPr marL="1143000" indent="-228600" eaLnBrk="0" hangingPunct="0">
              <a:defRPr sz="3200" i="1">
                <a:solidFill>
                  <a:srgbClr val="FFFF00"/>
                </a:solidFill>
                <a:latin typeface="Times" charset="0"/>
                <a:ea typeface="Osaka" charset="0"/>
                <a:cs typeface="Osaka" charset="0"/>
              </a:defRPr>
            </a:lvl3pPr>
            <a:lvl4pPr marL="1600200" indent="-228600" eaLnBrk="0" hangingPunct="0">
              <a:defRPr sz="3200" i="1">
                <a:solidFill>
                  <a:srgbClr val="FFFF00"/>
                </a:solidFill>
                <a:latin typeface="Times" charset="0"/>
                <a:ea typeface="Osaka" charset="0"/>
                <a:cs typeface="Osaka" charset="0"/>
              </a:defRPr>
            </a:lvl4pPr>
            <a:lvl5pPr marL="2057400" indent="-228600" eaLnBrk="0" hangingPunct="0">
              <a:defRPr sz="3200" i="1">
                <a:solidFill>
                  <a:srgbClr val="FFFF00"/>
                </a:solidFill>
                <a:latin typeface="Times" charset="0"/>
                <a:ea typeface="Osaka" charset="0"/>
                <a:cs typeface="Osaka" charset="0"/>
              </a:defRPr>
            </a:lvl5pPr>
            <a:lvl6pPr marL="2514600" indent="-228600" eaLnBrk="0" fontAlgn="base" hangingPunct="0">
              <a:spcBef>
                <a:spcPct val="0"/>
              </a:spcBef>
              <a:spcAft>
                <a:spcPct val="0"/>
              </a:spcAft>
              <a:defRPr sz="3200" i="1">
                <a:solidFill>
                  <a:srgbClr val="FFFF00"/>
                </a:solidFill>
                <a:latin typeface="Times" charset="0"/>
                <a:ea typeface="Osaka" charset="0"/>
                <a:cs typeface="Osaka" charset="0"/>
              </a:defRPr>
            </a:lvl6pPr>
            <a:lvl7pPr marL="2971800" indent="-228600" eaLnBrk="0" fontAlgn="base" hangingPunct="0">
              <a:spcBef>
                <a:spcPct val="0"/>
              </a:spcBef>
              <a:spcAft>
                <a:spcPct val="0"/>
              </a:spcAft>
              <a:defRPr sz="3200" i="1">
                <a:solidFill>
                  <a:srgbClr val="FFFF00"/>
                </a:solidFill>
                <a:latin typeface="Times" charset="0"/>
                <a:ea typeface="Osaka" charset="0"/>
                <a:cs typeface="Osaka" charset="0"/>
              </a:defRPr>
            </a:lvl7pPr>
            <a:lvl8pPr marL="3429000" indent="-228600" eaLnBrk="0" fontAlgn="base" hangingPunct="0">
              <a:spcBef>
                <a:spcPct val="0"/>
              </a:spcBef>
              <a:spcAft>
                <a:spcPct val="0"/>
              </a:spcAft>
              <a:defRPr sz="3200" i="1">
                <a:solidFill>
                  <a:srgbClr val="FFFF00"/>
                </a:solidFill>
                <a:latin typeface="Times" charset="0"/>
                <a:ea typeface="Osaka" charset="0"/>
                <a:cs typeface="Osaka" charset="0"/>
              </a:defRPr>
            </a:lvl8pPr>
            <a:lvl9pPr marL="3886200" indent="-228600" eaLnBrk="0" fontAlgn="base" hangingPunct="0">
              <a:spcBef>
                <a:spcPct val="0"/>
              </a:spcBef>
              <a:spcAft>
                <a:spcPct val="0"/>
              </a:spcAft>
              <a:defRPr sz="3200" i="1">
                <a:solidFill>
                  <a:srgbClr val="FFFF00"/>
                </a:solidFill>
                <a:latin typeface="Times" charset="0"/>
                <a:ea typeface="Osaka" charset="0"/>
                <a:cs typeface="Osaka" charset="0"/>
              </a:defRPr>
            </a:lvl9pPr>
          </a:lstStyle>
          <a:p>
            <a:pPr eaLnBrk="1" hangingPunct="1"/>
            <a:r>
              <a:rPr lang="en-US" sz="1200" i="0" dirty="0">
                <a:solidFill>
                  <a:schemeClr val="tx1"/>
                </a:solidFill>
                <a:latin typeface="Times New Roman" pitchFamily="18" charset="0"/>
                <a:cs typeface="Times New Roman" pitchFamily="18" charset="0"/>
              </a:rPr>
              <a:t>400+</a:t>
            </a:r>
          </a:p>
          <a:p>
            <a:pPr eaLnBrk="1" hangingPunct="1"/>
            <a:endParaRPr lang="en-US" sz="1200" i="0" dirty="0">
              <a:solidFill>
                <a:schemeClr val="tx1"/>
              </a:solidFill>
              <a:latin typeface="Times New Roman" pitchFamily="18" charset="0"/>
              <a:cs typeface="Times New Roman" pitchFamily="18" charset="0"/>
            </a:endParaRPr>
          </a:p>
          <a:p>
            <a:pPr eaLnBrk="1" hangingPunct="1"/>
            <a:r>
              <a:rPr lang="en-US" sz="1200" i="0" dirty="0">
                <a:solidFill>
                  <a:schemeClr val="tx1"/>
                </a:solidFill>
                <a:latin typeface="Times New Roman" pitchFamily="18" charset="0"/>
                <a:cs typeface="Times New Roman" pitchFamily="18" charset="0"/>
              </a:rPr>
              <a:t>300 to 399</a:t>
            </a:r>
          </a:p>
          <a:p>
            <a:pPr eaLnBrk="1" hangingPunct="1"/>
            <a:endParaRPr lang="en-US" sz="1200" i="0" dirty="0">
              <a:solidFill>
                <a:schemeClr val="tx1"/>
              </a:solidFill>
              <a:latin typeface="Times New Roman" pitchFamily="18" charset="0"/>
              <a:cs typeface="Times New Roman" pitchFamily="18" charset="0"/>
            </a:endParaRPr>
          </a:p>
          <a:p>
            <a:pPr eaLnBrk="1" hangingPunct="1"/>
            <a:r>
              <a:rPr lang="en-US" sz="1200" i="0" dirty="0">
                <a:solidFill>
                  <a:schemeClr val="tx1"/>
                </a:solidFill>
                <a:latin typeface="Times New Roman" pitchFamily="18" charset="0"/>
                <a:cs typeface="Times New Roman" pitchFamily="18" charset="0"/>
              </a:rPr>
              <a:t>200 to 299</a:t>
            </a:r>
          </a:p>
          <a:p>
            <a:pPr eaLnBrk="1" hangingPunct="1"/>
            <a:endParaRPr lang="en-US" sz="1200" i="0" dirty="0">
              <a:solidFill>
                <a:schemeClr val="tx1"/>
              </a:solidFill>
              <a:latin typeface="Times New Roman" pitchFamily="18" charset="0"/>
              <a:cs typeface="Times New Roman" pitchFamily="18" charset="0"/>
            </a:endParaRPr>
          </a:p>
          <a:p>
            <a:pPr eaLnBrk="1" hangingPunct="1"/>
            <a:r>
              <a:rPr lang="en-US" sz="1200" i="0" dirty="0">
                <a:solidFill>
                  <a:schemeClr val="tx1"/>
                </a:solidFill>
                <a:latin typeface="Times New Roman" pitchFamily="18" charset="0"/>
                <a:cs typeface="Times New Roman" pitchFamily="18" charset="0"/>
              </a:rPr>
              <a:t>100 to 199</a:t>
            </a:r>
          </a:p>
          <a:p>
            <a:pPr eaLnBrk="1" hangingPunct="1"/>
            <a:endParaRPr lang="en-US" sz="1200" i="0" dirty="0">
              <a:solidFill>
                <a:schemeClr val="tx1"/>
              </a:solidFill>
              <a:latin typeface="Times New Roman" pitchFamily="18" charset="0"/>
              <a:cs typeface="Times New Roman" pitchFamily="18" charset="0"/>
            </a:endParaRPr>
          </a:p>
          <a:p>
            <a:pPr eaLnBrk="1" hangingPunct="1"/>
            <a:r>
              <a:rPr lang="en-US" sz="1200" i="0" dirty="0">
                <a:solidFill>
                  <a:schemeClr val="tx1"/>
                </a:solidFill>
                <a:latin typeface="Times New Roman" pitchFamily="18" charset="0"/>
                <a:cs typeface="Times New Roman" pitchFamily="18" charset="0"/>
              </a:rPr>
              <a:t>1 to 99</a:t>
            </a:r>
          </a:p>
          <a:p>
            <a:pPr eaLnBrk="1" hangingPunct="1"/>
            <a:endParaRPr lang="en-US" sz="1200" i="0" dirty="0">
              <a:solidFill>
                <a:schemeClr val="tx1"/>
              </a:solidFill>
              <a:latin typeface="Times New Roman" pitchFamily="18" charset="0"/>
              <a:cs typeface="Times New Roman" pitchFamily="18" charset="0"/>
            </a:endParaRPr>
          </a:p>
          <a:p>
            <a:pPr eaLnBrk="1" hangingPunct="1"/>
            <a:r>
              <a:rPr lang="en-US" sz="1200" i="0" dirty="0">
                <a:solidFill>
                  <a:schemeClr val="tx1"/>
                </a:solidFill>
                <a:latin typeface="Times New Roman" pitchFamily="18" charset="0"/>
                <a:cs typeface="Times New Roman" pitchFamily="18" charset="0"/>
              </a:rPr>
              <a:t>Never</a:t>
            </a:r>
          </a:p>
        </p:txBody>
      </p:sp>
      <p:sp>
        <p:nvSpPr>
          <p:cNvPr id="40968" name="Rectangle 3"/>
          <p:cNvSpPr>
            <a:spLocks noChangeArrowheads="1"/>
          </p:cNvSpPr>
          <p:nvPr/>
        </p:nvSpPr>
        <p:spPr bwMode="auto">
          <a:xfrm>
            <a:off x="7505700" y="3793723"/>
            <a:ext cx="2514600" cy="707886"/>
          </a:xfrm>
          <a:prstGeom prst="rect">
            <a:avLst/>
          </a:prstGeom>
          <a:solidFill>
            <a:schemeClr val="bg1"/>
          </a:solidFill>
          <a:ln w="9525">
            <a:solidFill>
              <a:schemeClr val="bg1"/>
            </a:solidFill>
            <a:miter lim="800000"/>
            <a:headEnd/>
            <a:tailEnd/>
          </a:ln>
        </p:spPr>
        <p:txBody>
          <a:bodyPr wrap="square">
            <a:spAutoFit/>
          </a:bodyPr>
          <a:lstStyle/>
          <a:p>
            <a:pPr algn="ctr"/>
            <a:r>
              <a:rPr lang="en-US" sz="2000" b="1" i="0" dirty="0" smtClean="0">
                <a:solidFill>
                  <a:schemeClr val="tx1"/>
                </a:solidFill>
                <a:latin typeface="Times New Roman" pitchFamily="18" charset="0"/>
                <a:cs typeface="Times New Roman" pitchFamily="18" charset="0"/>
              </a:rPr>
              <a:t># </a:t>
            </a:r>
            <a:r>
              <a:rPr lang="en-US" sz="2000" b="1" i="0" dirty="0">
                <a:solidFill>
                  <a:schemeClr val="tx1"/>
                </a:solidFill>
                <a:latin typeface="Times New Roman" pitchFamily="18" charset="0"/>
                <a:cs typeface="Times New Roman" pitchFamily="18" charset="0"/>
              </a:rPr>
              <a:t>of occasions using </a:t>
            </a:r>
          </a:p>
          <a:p>
            <a:pPr algn="ctr"/>
            <a:r>
              <a:rPr lang="en-US" sz="2000" b="1" i="0" dirty="0">
                <a:solidFill>
                  <a:schemeClr val="tx1"/>
                </a:solidFill>
                <a:latin typeface="Times New Roman" pitchFamily="18" charset="0"/>
                <a:cs typeface="Times New Roman" pitchFamily="18" charset="0"/>
              </a:rPr>
              <a:t>Cannabis ages 14-</a:t>
            </a:r>
            <a:r>
              <a:rPr lang="en-US" sz="2000" b="1" i="0" dirty="0" smtClean="0">
                <a:solidFill>
                  <a:schemeClr val="tx1"/>
                </a:solidFill>
                <a:latin typeface="Times New Roman" pitchFamily="18" charset="0"/>
                <a:cs typeface="Times New Roman" pitchFamily="18" charset="0"/>
              </a:rPr>
              <a:t>21</a:t>
            </a:r>
            <a:endParaRPr lang="en-US" sz="2000" b="1" i="0" dirty="0">
              <a:solidFill>
                <a:schemeClr val="tx1"/>
              </a:solidFill>
              <a:latin typeface="Times New Roman" pitchFamily="18" charset="0"/>
              <a:cs typeface="Times New Roman" pitchFamily="18" charset="0"/>
            </a:endParaRPr>
          </a:p>
        </p:txBody>
      </p:sp>
      <p:sp>
        <p:nvSpPr>
          <p:cNvPr id="11" name="Line 26"/>
          <p:cNvSpPr>
            <a:spLocks noChangeShapeType="1"/>
          </p:cNvSpPr>
          <p:nvPr/>
        </p:nvSpPr>
        <p:spPr bwMode="auto">
          <a:xfrm>
            <a:off x="7345" y="12954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extLst>
      <p:ext uri="{BB962C8B-B14F-4D97-AF65-F5344CB8AC3E}">
        <p14:creationId xmlns:p14="http://schemas.microsoft.com/office/powerpoint/2010/main" val="313125936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p:cNvGraphicFramePr/>
          <p:nvPr/>
        </p:nvGraphicFramePr>
        <p:xfrm>
          <a:off x="5448300" y="2133600"/>
          <a:ext cx="4838700" cy="4361544"/>
        </p:xfrm>
        <a:graphic>
          <a:graphicData uri="http://schemas.openxmlformats.org/drawingml/2006/chart">
            <c:chart xmlns:c="http://schemas.openxmlformats.org/drawingml/2006/chart" xmlns:r="http://schemas.openxmlformats.org/officeDocument/2006/relationships" r:id="rId2"/>
          </a:graphicData>
        </a:graphic>
      </p:graphicFrame>
      <p:sp>
        <p:nvSpPr>
          <p:cNvPr id="56" name="TextBox 55"/>
          <p:cNvSpPr txBox="1"/>
          <p:nvPr/>
        </p:nvSpPr>
        <p:spPr>
          <a:xfrm>
            <a:off x="-38093" y="2683159"/>
            <a:ext cx="492443" cy="2498441"/>
          </a:xfrm>
          <a:prstGeom prst="rect">
            <a:avLst/>
          </a:prstGeom>
          <a:noFill/>
        </p:spPr>
        <p:txBody>
          <a:bodyPr vert="vert270" wrap="none" rtlCol="0">
            <a:spAutoFit/>
          </a:bodyPr>
          <a:lstStyle/>
          <a:p>
            <a:r>
              <a:rPr lang="en-US" sz="2000" b="1" i="0" dirty="0" smtClean="0">
                <a:solidFill>
                  <a:srgbClr val="000000"/>
                </a:solidFill>
              </a:rPr>
              <a:t>Adjusted Odds Ratios</a:t>
            </a:r>
            <a:endParaRPr lang="en-US" sz="2000" b="1" i="0" dirty="0">
              <a:solidFill>
                <a:srgbClr val="000000"/>
              </a:solidFill>
            </a:endParaRPr>
          </a:p>
        </p:txBody>
      </p:sp>
      <p:graphicFrame>
        <p:nvGraphicFramePr>
          <p:cNvPr id="57" name="Chart 56"/>
          <p:cNvGraphicFramePr/>
          <p:nvPr>
            <p:extLst>
              <p:ext uri="{D42A27DB-BD31-4B8C-83A1-F6EECF244321}">
                <p14:modId xmlns:p14="http://schemas.microsoft.com/office/powerpoint/2010/main" val="1681662911"/>
              </p:ext>
            </p:extLst>
          </p:nvPr>
        </p:nvGraphicFramePr>
        <p:xfrm>
          <a:off x="571504" y="1447800"/>
          <a:ext cx="4953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76" name="Rectangle 75"/>
          <p:cNvSpPr/>
          <p:nvPr/>
        </p:nvSpPr>
        <p:spPr>
          <a:xfrm>
            <a:off x="-266700" y="14516"/>
            <a:ext cx="10629900" cy="978729"/>
          </a:xfrm>
          <a:prstGeom prst="rect">
            <a:avLst/>
          </a:prstGeom>
        </p:spPr>
        <p:txBody>
          <a:bodyPr wrap="square">
            <a:spAutoFit/>
          </a:bodyPr>
          <a:lstStyle/>
          <a:p>
            <a:pPr algn="ctr">
              <a:lnSpc>
                <a:spcPct val="90000"/>
              </a:lnSpc>
            </a:pPr>
            <a:r>
              <a:rPr lang="en-US" b="1" i="0" dirty="0" smtClean="0">
                <a:solidFill>
                  <a:srgbClr val="000000"/>
                </a:solidFill>
                <a:latin typeface="Times New Roman" pitchFamily="18" charset="0"/>
                <a:cs typeface="Times New Roman" pitchFamily="18" charset="0"/>
              </a:rPr>
              <a:t>Frequency Of Cannabis Use Before Age 17 Years  </a:t>
            </a:r>
            <a:r>
              <a:rPr lang="en-US" b="1" i="0" dirty="0">
                <a:solidFill>
                  <a:srgbClr val="000000"/>
                </a:solidFill>
                <a:latin typeface="Times New Roman" pitchFamily="18" charset="0"/>
                <a:cs typeface="Times New Roman" pitchFamily="18" charset="0"/>
              </a:rPr>
              <a:t>a</a:t>
            </a:r>
            <a:r>
              <a:rPr lang="en-US" b="1" i="0" dirty="0" smtClean="0">
                <a:solidFill>
                  <a:srgbClr val="000000"/>
                </a:solidFill>
                <a:latin typeface="Times New Roman" pitchFamily="18" charset="0"/>
                <a:cs typeface="Times New Roman" pitchFamily="18" charset="0"/>
              </a:rPr>
              <a:t>nd Adverse Outcome (30years age) (n=2500-3700)</a:t>
            </a:r>
            <a:endParaRPr lang="en-US" b="1" i="0" dirty="0">
              <a:solidFill>
                <a:srgbClr val="000000"/>
              </a:solidFill>
              <a:latin typeface="Times New Roman" pitchFamily="18" charset="0"/>
              <a:cs typeface="Times New Roman" pitchFamily="18" charset="0"/>
            </a:endParaRPr>
          </a:p>
        </p:txBody>
      </p:sp>
      <p:cxnSp>
        <p:nvCxnSpPr>
          <p:cNvPr id="60" name="Straight Connector 59"/>
          <p:cNvCxnSpPr/>
          <p:nvPr/>
        </p:nvCxnSpPr>
        <p:spPr bwMode="auto">
          <a:xfrm>
            <a:off x="789217" y="5711376"/>
            <a:ext cx="4876800" cy="0"/>
          </a:xfrm>
          <a:prstGeom prst="line">
            <a:avLst/>
          </a:prstGeom>
          <a:solidFill>
            <a:srgbClr val="00FFFF"/>
          </a:solidFill>
          <a:ln w="38100" cap="flat" cmpd="sng" algn="ctr">
            <a:solidFill>
              <a:schemeClr val="tx1"/>
            </a:solidFill>
            <a:prstDash val="sysDot"/>
            <a:round/>
            <a:headEnd type="none" w="med" len="med"/>
            <a:tailEnd type="none" w="med" len="med"/>
          </a:ln>
          <a:effectLst/>
        </p:spPr>
      </p:cxnSp>
      <p:cxnSp>
        <p:nvCxnSpPr>
          <p:cNvPr id="61" name="Straight Connector 60"/>
          <p:cNvCxnSpPr/>
          <p:nvPr/>
        </p:nvCxnSpPr>
        <p:spPr bwMode="auto">
          <a:xfrm>
            <a:off x="6105076" y="3276600"/>
            <a:ext cx="3962400" cy="0"/>
          </a:xfrm>
          <a:prstGeom prst="line">
            <a:avLst/>
          </a:prstGeom>
          <a:solidFill>
            <a:srgbClr val="00FFFF"/>
          </a:solidFill>
          <a:ln w="38100" cap="flat" cmpd="sng" algn="ctr">
            <a:solidFill>
              <a:schemeClr val="tx1"/>
            </a:solidFill>
            <a:prstDash val="sysDot"/>
            <a:round/>
            <a:headEnd type="none" w="med" len="med"/>
            <a:tailEnd type="none" w="med" len="med"/>
          </a:ln>
          <a:effectLst/>
        </p:spPr>
      </p:cxnSp>
      <p:sp>
        <p:nvSpPr>
          <p:cNvPr id="81" name="Rectangle 80"/>
          <p:cNvSpPr/>
          <p:nvPr/>
        </p:nvSpPr>
        <p:spPr>
          <a:xfrm>
            <a:off x="87088" y="1007332"/>
            <a:ext cx="10096500" cy="701731"/>
          </a:xfrm>
          <a:prstGeom prst="rect">
            <a:avLst/>
          </a:prstGeom>
          <a:solidFill>
            <a:schemeClr val="accent1">
              <a:lumMod val="40000"/>
              <a:lumOff val="60000"/>
            </a:schemeClr>
          </a:solidFill>
        </p:spPr>
        <p:txBody>
          <a:bodyPr wrap="square">
            <a:spAutoFit/>
          </a:bodyPr>
          <a:lstStyle/>
          <a:p>
            <a:pPr algn="ctr">
              <a:lnSpc>
                <a:spcPct val="90000"/>
              </a:lnSpc>
            </a:pPr>
            <a:r>
              <a:rPr lang="en-US" sz="2200" b="1" i="0" dirty="0" smtClean="0">
                <a:solidFill>
                  <a:srgbClr val="000000"/>
                </a:solidFill>
                <a:latin typeface="Times New Roman" pitchFamily="18" charset="0"/>
                <a:cs typeface="Times New Roman" pitchFamily="18" charset="0"/>
              </a:rPr>
              <a:t>Consistent and dose-response association were found between frequency of adolescent cannabis use and </a:t>
            </a:r>
            <a:r>
              <a:rPr lang="en-US" sz="2200" b="1" i="0" dirty="0" err="1" smtClean="0">
                <a:solidFill>
                  <a:srgbClr val="000000"/>
                </a:solidFill>
                <a:latin typeface="Times New Roman" pitchFamily="18" charset="0"/>
                <a:cs typeface="Times New Roman" pitchFamily="18" charset="0"/>
              </a:rPr>
              <a:t>advers</a:t>
            </a:r>
            <a:r>
              <a:rPr lang="en-US" sz="2200" b="1" i="0" dirty="0" smtClean="0">
                <a:solidFill>
                  <a:srgbClr val="000000"/>
                </a:solidFill>
                <a:latin typeface="Times New Roman" pitchFamily="18" charset="0"/>
                <a:cs typeface="Times New Roman" pitchFamily="18" charset="0"/>
              </a:rPr>
              <a:t>  outcomes</a:t>
            </a:r>
            <a:endParaRPr lang="en-US" sz="2200" i="0" dirty="0">
              <a:solidFill>
                <a:srgbClr val="000000"/>
              </a:solidFill>
              <a:latin typeface="Times New Roman" pitchFamily="18" charset="0"/>
              <a:cs typeface="Times New Roman" pitchFamily="18" charset="0"/>
            </a:endParaRPr>
          </a:p>
        </p:txBody>
      </p:sp>
      <p:sp>
        <p:nvSpPr>
          <p:cNvPr id="77" name="Line 26"/>
          <p:cNvSpPr>
            <a:spLocks noChangeShapeType="1"/>
          </p:cNvSpPr>
          <p:nvPr/>
        </p:nvSpPr>
        <p:spPr bwMode="auto">
          <a:xfrm>
            <a:off x="7307" y="9906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defTabSz="457200" fontAlgn="auto">
              <a:lnSpc>
                <a:spcPct val="85000"/>
              </a:lnSpc>
              <a:spcBef>
                <a:spcPts val="0"/>
              </a:spcBef>
              <a:spcAft>
                <a:spcPts val="0"/>
              </a:spcAft>
              <a:defRPr/>
            </a:pPr>
            <a:endParaRPr lang="en-US" sz="3600" dirty="0">
              <a:solidFill>
                <a:srgbClr val="FFFFFF"/>
              </a:solidFill>
              <a:latin typeface="Calibri"/>
              <a:ea typeface="ＭＳ Ｐゴシック" charset="-128"/>
            </a:endParaRPr>
          </a:p>
        </p:txBody>
      </p:sp>
      <p:sp>
        <p:nvSpPr>
          <p:cNvPr id="83" name="TextBox 82"/>
          <p:cNvSpPr txBox="1"/>
          <p:nvPr/>
        </p:nvSpPr>
        <p:spPr>
          <a:xfrm>
            <a:off x="6377671" y="6519446"/>
            <a:ext cx="3889206" cy="338554"/>
          </a:xfrm>
          <a:prstGeom prst="rect">
            <a:avLst/>
          </a:prstGeom>
          <a:noFill/>
        </p:spPr>
        <p:txBody>
          <a:bodyPr wrap="none" rtlCol="0">
            <a:spAutoFit/>
          </a:bodyPr>
          <a:lstStyle/>
          <a:p>
            <a:r>
              <a:rPr lang="en-US" sz="1600" b="1" dirty="0" err="1" smtClean="0">
                <a:solidFill>
                  <a:srgbClr val="000000"/>
                </a:solidFill>
                <a:latin typeface="Times New Roman" pitchFamily="18" charset="0"/>
                <a:cs typeface="Times New Roman" pitchFamily="18" charset="0"/>
              </a:rPr>
              <a:t>Silins</a:t>
            </a:r>
            <a:r>
              <a:rPr lang="en-US" sz="1600" b="1" dirty="0" smtClean="0">
                <a:solidFill>
                  <a:srgbClr val="000000"/>
                </a:solidFill>
                <a:latin typeface="Times New Roman" pitchFamily="18" charset="0"/>
                <a:cs typeface="Times New Roman" pitchFamily="18" charset="0"/>
              </a:rPr>
              <a:t> E et al., The Lancet September 2014. </a:t>
            </a:r>
            <a:endParaRPr lang="en-US" sz="16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33168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67302" y="6477000"/>
            <a:ext cx="4596130" cy="338554"/>
          </a:xfrm>
          <a:prstGeom prst="rect">
            <a:avLst/>
          </a:prstGeom>
          <a:noFill/>
        </p:spPr>
        <p:txBody>
          <a:bodyPr wrap="none" rtlCol="0">
            <a:spAutoFit/>
          </a:bodyPr>
          <a:lstStyle/>
          <a:p>
            <a:r>
              <a:rPr lang="en-US" sz="1600" b="1" dirty="0" smtClean="0">
                <a:solidFill>
                  <a:schemeClr val="tx1"/>
                </a:solidFill>
              </a:rPr>
              <a:t>Source: Meier MH et al., PNAS Early Edition 2012.</a:t>
            </a:r>
            <a:endParaRPr lang="en-US" sz="1600" b="1" dirty="0">
              <a:solidFill>
                <a:schemeClr val="tx1"/>
              </a:solidFill>
            </a:endParaRPr>
          </a:p>
        </p:txBody>
      </p:sp>
      <p:sp>
        <p:nvSpPr>
          <p:cNvPr id="4" name="TextBox 3"/>
          <p:cNvSpPr txBox="1"/>
          <p:nvPr/>
        </p:nvSpPr>
        <p:spPr>
          <a:xfrm>
            <a:off x="197623" y="76201"/>
            <a:ext cx="10051277" cy="1505027"/>
          </a:xfrm>
          <a:prstGeom prst="rect">
            <a:avLst/>
          </a:prstGeom>
          <a:noFill/>
        </p:spPr>
        <p:txBody>
          <a:bodyPr wrap="none" rtlCol="0">
            <a:spAutoFit/>
          </a:bodyPr>
          <a:lstStyle/>
          <a:p>
            <a:pPr algn="ctr">
              <a:lnSpc>
                <a:spcPct val="90000"/>
              </a:lnSpc>
            </a:pPr>
            <a:r>
              <a:rPr lang="en-US" sz="3400" b="1" i="0" dirty="0" smtClean="0">
                <a:solidFill>
                  <a:schemeClr val="tx1"/>
                </a:solidFill>
              </a:rPr>
              <a:t>Persistent Cannabis Users Show Neuropsychological </a:t>
            </a:r>
          </a:p>
          <a:p>
            <a:pPr algn="ctr">
              <a:lnSpc>
                <a:spcPct val="90000"/>
              </a:lnSpc>
            </a:pPr>
            <a:r>
              <a:rPr lang="en-US" sz="3400" b="1" i="0" dirty="0" smtClean="0">
                <a:solidFill>
                  <a:schemeClr val="tx1"/>
                </a:solidFill>
              </a:rPr>
              <a:t>Decline from Childhood to Midlife</a:t>
            </a:r>
          </a:p>
          <a:p>
            <a:pPr algn="ctr">
              <a:lnSpc>
                <a:spcPct val="90000"/>
              </a:lnSpc>
            </a:pPr>
            <a:endParaRPr lang="en-US" sz="3400" b="1" i="0" dirty="0">
              <a:solidFill>
                <a:schemeClr val="tx1"/>
              </a:solidFill>
            </a:endParaRPr>
          </a:p>
        </p:txBody>
      </p:sp>
      <p:sp>
        <p:nvSpPr>
          <p:cNvPr id="5" name="TextBox 4"/>
          <p:cNvSpPr txBox="1"/>
          <p:nvPr/>
        </p:nvSpPr>
        <p:spPr>
          <a:xfrm>
            <a:off x="5140712" y="1186542"/>
            <a:ext cx="3965188" cy="523220"/>
          </a:xfrm>
          <a:prstGeom prst="rect">
            <a:avLst/>
          </a:prstGeom>
          <a:noFill/>
        </p:spPr>
        <p:txBody>
          <a:bodyPr wrap="none" rtlCol="0">
            <a:spAutoFit/>
          </a:bodyPr>
          <a:lstStyle/>
          <a:p>
            <a:r>
              <a:rPr lang="en-US" sz="2800" b="1" i="0" dirty="0" smtClean="0">
                <a:solidFill>
                  <a:schemeClr val="tx1"/>
                </a:solidFill>
              </a:rPr>
              <a:t>Adolescent Vulnerability</a:t>
            </a:r>
            <a:endParaRPr lang="en-US" sz="2800" b="1" i="0" dirty="0">
              <a:solidFill>
                <a:schemeClr val="tx1"/>
              </a:solidFill>
            </a:endParaRPr>
          </a:p>
        </p:txBody>
      </p:sp>
      <p:cxnSp>
        <p:nvCxnSpPr>
          <p:cNvPr id="8" name="Straight Connector 7"/>
          <p:cNvCxnSpPr/>
          <p:nvPr/>
        </p:nvCxnSpPr>
        <p:spPr bwMode="auto">
          <a:xfrm>
            <a:off x="4555965" y="1642965"/>
            <a:ext cx="0" cy="4151086"/>
          </a:xfrm>
          <a:prstGeom prst="line">
            <a:avLst/>
          </a:prstGeom>
          <a:solidFill>
            <a:srgbClr val="00FFFF"/>
          </a:solidFill>
          <a:ln w="2857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6319419" y="1679253"/>
            <a:ext cx="0" cy="4151086"/>
          </a:xfrm>
          <a:prstGeom prst="line">
            <a:avLst/>
          </a:prstGeom>
          <a:solidFill>
            <a:srgbClr val="00FFFF"/>
          </a:solid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8075613" y="1650225"/>
            <a:ext cx="0" cy="4151086"/>
          </a:xfrm>
          <a:prstGeom prst="line">
            <a:avLst/>
          </a:prstGeom>
          <a:solidFill>
            <a:srgbClr val="00FFFF"/>
          </a:solid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V="1">
            <a:off x="4541604" y="2992794"/>
            <a:ext cx="5326743" cy="29028"/>
          </a:xfrm>
          <a:prstGeom prst="line">
            <a:avLst/>
          </a:prstGeom>
          <a:solidFill>
            <a:srgbClr val="00FFFF"/>
          </a:solidFill>
          <a:ln w="9525" cap="flat" cmpd="sng" algn="ctr">
            <a:solidFill>
              <a:schemeClr val="tx1">
                <a:lumMod val="65000"/>
                <a:lumOff val="35000"/>
              </a:schemeClr>
            </a:solidFill>
            <a:prstDash val="solid"/>
            <a:round/>
            <a:headEnd type="none" w="med" len="med"/>
            <a:tailEnd type="none" w="med" len="med"/>
          </a:ln>
          <a:effectLst/>
        </p:spPr>
      </p:cxnSp>
      <p:sp>
        <p:nvSpPr>
          <p:cNvPr id="13" name="Double Brace 12"/>
          <p:cNvSpPr/>
          <p:nvPr/>
        </p:nvSpPr>
        <p:spPr bwMode="auto">
          <a:xfrm rot="16200000">
            <a:off x="5074967" y="4745538"/>
            <a:ext cx="747477" cy="899886"/>
          </a:xfrm>
          <a:prstGeom prst="bracePair">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sp>
        <p:nvSpPr>
          <p:cNvPr id="14" name="Double Brace 13"/>
          <p:cNvSpPr/>
          <p:nvPr/>
        </p:nvSpPr>
        <p:spPr bwMode="auto">
          <a:xfrm rot="16200000">
            <a:off x="6838421" y="4738284"/>
            <a:ext cx="747477" cy="899886"/>
          </a:xfrm>
          <a:prstGeom prst="bracePair">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sp>
        <p:nvSpPr>
          <p:cNvPr id="15" name="Double Brace 14"/>
          <p:cNvSpPr/>
          <p:nvPr/>
        </p:nvSpPr>
        <p:spPr bwMode="auto">
          <a:xfrm rot="16200000">
            <a:off x="8601874" y="4716516"/>
            <a:ext cx="747477" cy="899886"/>
          </a:xfrm>
          <a:prstGeom prst="bracePair">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rot="16200000">
            <a:off x="2270808" y="3355777"/>
            <a:ext cx="2986715" cy="646331"/>
          </a:xfrm>
          <a:prstGeom prst="rect">
            <a:avLst/>
          </a:prstGeom>
          <a:noFill/>
        </p:spPr>
        <p:txBody>
          <a:bodyPr wrap="none" rtlCol="0">
            <a:spAutoFit/>
          </a:bodyPr>
          <a:lstStyle/>
          <a:p>
            <a:pPr algn="ctr"/>
            <a:r>
              <a:rPr lang="en-US" sz="1800" b="1" i="0" dirty="0" smtClean="0">
                <a:solidFill>
                  <a:schemeClr val="tx1"/>
                </a:solidFill>
              </a:rPr>
              <a:t>Change in Full-Scale IQ</a:t>
            </a:r>
          </a:p>
          <a:p>
            <a:pPr algn="ctr"/>
            <a:r>
              <a:rPr lang="en-US" sz="1800" b="1" i="0" dirty="0" smtClean="0">
                <a:solidFill>
                  <a:schemeClr val="tx1"/>
                </a:solidFill>
              </a:rPr>
              <a:t>(in standard deviation units)</a:t>
            </a:r>
            <a:endParaRPr lang="en-US" sz="1800" b="1" i="0" dirty="0">
              <a:solidFill>
                <a:schemeClr val="tx1"/>
              </a:solidFill>
            </a:endParaRPr>
          </a:p>
        </p:txBody>
      </p:sp>
      <p:sp>
        <p:nvSpPr>
          <p:cNvPr id="17" name="TextBox 16"/>
          <p:cNvSpPr txBox="1"/>
          <p:nvPr/>
        </p:nvSpPr>
        <p:spPr>
          <a:xfrm>
            <a:off x="4033544" y="1570367"/>
            <a:ext cx="510140" cy="4302716"/>
          </a:xfrm>
          <a:prstGeom prst="rect">
            <a:avLst/>
          </a:prstGeom>
          <a:noFill/>
        </p:spPr>
        <p:txBody>
          <a:bodyPr wrap="none" rtlCol="0">
            <a:spAutoFit/>
          </a:bodyPr>
          <a:lstStyle/>
          <a:p>
            <a:pPr algn="r">
              <a:lnSpc>
                <a:spcPct val="90000"/>
              </a:lnSpc>
            </a:pPr>
            <a:r>
              <a:rPr lang="en-US" sz="1600" b="1" i="0" dirty="0" smtClean="0">
                <a:solidFill>
                  <a:schemeClr val="tx1"/>
                </a:solidFill>
              </a:rPr>
              <a:t>0.4</a:t>
            </a:r>
          </a:p>
          <a:p>
            <a:pPr algn="r">
              <a:lnSpc>
                <a:spcPct val="90000"/>
              </a:lnSpc>
            </a:pPr>
            <a:endParaRPr lang="en-US" sz="1600" b="1" i="0" dirty="0" smtClean="0">
              <a:solidFill>
                <a:schemeClr val="tx1"/>
              </a:solidFill>
            </a:endParaRPr>
          </a:p>
          <a:p>
            <a:pPr algn="r">
              <a:lnSpc>
                <a:spcPct val="90000"/>
              </a:lnSpc>
            </a:pPr>
            <a:endParaRPr lang="en-US" sz="1600" b="1" i="0" dirty="0" smtClean="0">
              <a:solidFill>
                <a:schemeClr val="tx1"/>
              </a:solidFill>
            </a:endParaRPr>
          </a:p>
          <a:p>
            <a:pPr algn="r">
              <a:lnSpc>
                <a:spcPct val="90000"/>
              </a:lnSpc>
            </a:pPr>
            <a:r>
              <a:rPr lang="en-US" sz="1600" b="1" i="0" dirty="0" smtClean="0">
                <a:solidFill>
                  <a:schemeClr val="tx1"/>
                </a:solidFill>
              </a:rPr>
              <a:t>0.2</a:t>
            </a:r>
          </a:p>
          <a:p>
            <a:pPr algn="r">
              <a:lnSpc>
                <a:spcPct val="90000"/>
              </a:lnSpc>
            </a:pPr>
            <a:endParaRPr lang="en-US" sz="1600" b="1" i="0" dirty="0" smtClean="0">
              <a:solidFill>
                <a:schemeClr val="tx1"/>
              </a:solidFill>
            </a:endParaRPr>
          </a:p>
          <a:p>
            <a:pPr algn="r">
              <a:lnSpc>
                <a:spcPct val="90000"/>
              </a:lnSpc>
            </a:pPr>
            <a:endParaRPr lang="en-US" sz="1600" b="1" i="0" dirty="0" smtClean="0">
              <a:solidFill>
                <a:schemeClr val="tx1"/>
              </a:solidFill>
            </a:endParaRPr>
          </a:p>
          <a:p>
            <a:pPr algn="r">
              <a:lnSpc>
                <a:spcPct val="90000"/>
              </a:lnSpc>
            </a:pPr>
            <a:r>
              <a:rPr lang="en-US" sz="1600" b="1" i="0" dirty="0" smtClean="0">
                <a:solidFill>
                  <a:schemeClr val="tx1"/>
                </a:solidFill>
              </a:rPr>
              <a:t>0</a:t>
            </a:r>
          </a:p>
          <a:p>
            <a:pPr algn="r">
              <a:lnSpc>
                <a:spcPct val="90000"/>
              </a:lnSpc>
            </a:pPr>
            <a:endParaRPr lang="en-US" sz="1600" b="1" i="0" dirty="0" smtClean="0">
              <a:solidFill>
                <a:schemeClr val="tx1"/>
              </a:solidFill>
            </a:endParaRPr>
          </a:p>
          <a:p>
            <a:pPr algn="r">
              <a:lnSpc>
                <a:spcPct val="90000"/>
              </a:lnSpc>
            </a:pPr>
            <a:endParaRPr lang="en-US" sz="1600" b="1" i="0" dirty="0" smtClean="0">
              <a:solidFill>
                <a:schemeClr val="tx1"/>
              </a:solidFill>
            </a:endParaRPr>
          </a:p>
          <a:p>
            <a:pPr algn="r">
              <a:lnSpc>
                <a:spcPct val="90000"/>
              </a:lnSpc>
            </a:pPr>
            <a:r>
              <a:rPr lang="en-US" sz="1600" b="1" i="0" dirty="0" smtClean="0">
                <a:solidFill>
                  <a:schemeClr val="tx1"/>
                </a:solidFill>
              </a:rPr>
              <a:t>-0.2</a:t>
            </a:r>
          </a:p>
          <a:p>
            <a:pPr algn="r">
              <a:lnSpc>
                <a:spcPct val="90000"/>
              </a:lnSpc>
            </a:pPr>
            <a:endParaRPr lang="en-US" sz="1600" b="1" i="0" dirty="0" smtClean="0">
              <a:solidFill>
                <a:schemeClr val="tx1"/>
              </a:solidFill>
            </a:endParaRPr>
          </a:p>
          <a:p>
            <a:pPr algn="r">
              <a:lnSpc>
                <a:spcPct val="90000"/>
              </a:lnSpc>
            </a:pPr>
            <a:endParaRPr lang="en-US" sz="1600" b="1" i="0" dirty="0" smtClean="0">
              <a:solidFill>
                <a:schemeClr val="tx1"/>
              </a:solidFill>
            </a:endParaRPr>
          </a:p>
          <a:p>
            <a:pPr algn="r">
              <a:lnSpc>
                <a:spcPct val="90000"/>
              </a:lnSpc>
            </a:pPr>
            <a:r>
              <a:rPr lang="en-US" sz="1600" b="1" i="0" dirty="0" smtClean="0">
                <a:solidFill>
                  <a:schemeClr val="tx1"/>
                </a:solidFill>
              </a:rPr>
              <a:t>-0.4</a:t>
            </a:r>
          </a:p>
          <a:p>
            <a:pPr algn="r">
              <a:lnSpc>
                <a:spcPct val="90000"/>
              </a:lnSpc>
            </a:pPr>
            <a:endParaRPr lang="en-US" sz="1600" b="1" i="0" dirty="0" smtClean="0">
              <a:solidFill>
                <a:schemeClr val="tx1"/>
              </a:solidFill>
            </a:endParaRPr>
          </a:p>
          <a:p>
            <a:pPr algn="r">
              <a:lnSpc>
                <a:spcPct val="90000"/>
              </a:lnSpc>
            </a:pPr>
            <a:endParaRPr lang="en-US" sz="1600" b="1" i="0" dirty="0" smtClean="0">
              <a:solidFill>
                <a:schemeClr val="tx1"/>
              </a:solidFill>
            </a:endParaRPr>
          </a:p>
          <a:p>
            <a:pPr algn="r">
              <a:lnSpc>
                <a:spcPct val="90000"/>
              </a:lnSpc>
            </a:pPr>
            <a:r>
              <a:rPr lang="en-US" sz="1600" b="1" i="0" dirty="0" smtClean="0">
                <a:solidFill>
                  <a:schemeClr val="tx1"/>
                </a:solidFill>
              </a:rPr>
              <a:t>-0.6</a:t>
            </a:r>
          </a:p>
          <a:p>
            <a:pPr algn="r">
              <a:lnSpc>
                <a:spcPct val="90000"/>
              </a:lnSpc>
            </a:pPr>
            <a:endParaRPr lang="en-US" sz="1600" b="1" i="0" dirty="0" smtClean="0">
              <a:solidFill>
                <a:schemeClr val="tx1"/>
              </a:solidFill>
            </a:endParaRPr>
          </a:p>
          <a:p>
            <a:pPr algn="r">
              <a:lnSpc>
                <a:spcPct val="90000"/>
              </a:lnSpc>
            </a:pPr>
            <a:endParaRPr lang="en-US" sz="1600" b="1" i="0" dirty="0" smtClean="0">
              <a:solidFill>
                <a:schemeClr val="tx1"/>
              </a:solidFill>
            </a:endParaRPr>
          </a:p>
          <a:p>
            <a:pPr algn="r">
              <a:lnSpc>
                <a:spcPct val="90000"/>
              </a:lnSpc>
            </a:pPr>
            <a:r>
              <a:rPr lang="en-US" sz="1600" b="1" i="0" dirty="0" smtClean="0">
                <a:solidFill>
                  <a:schemeClr val="tx1"/>
                </a:solidFill>
              </a:rPr>
              <a:t>-0.8</a:t>
            </a:r>
            <a:endParaRPr lang="en-US" sz="1600" b="1" i="0" dirty="0">
              <a:solidFill>
                <a:schemeClr val="tx1"/>
              </a:solidFill>
            </a:endParaRPr>
          </a:p>
        </p:txBody>
      </p:sp>
      <p:sp>
        <p:nvSpPr>
          <p:cNvPr id="18" name="TextBox 17"/>
          <p:cNvSpPr txBox="1"/>
          <p:nvPr/>
        </p:nvSpPr>
        <p:spPr>
          <a:xfrm>
            <a:off x="5078597" y="5489264"/>
            <a:ext cx="761747" cy="338554"/>
          </a:xfrm>
          <a:prstGeom prst="rect">
            <a:avLst/>
          </a:prstGeom>
          <a:noFill/>
        </p:spPr>
        <p:txBody>
          <a:bodyPr wrap="none" rtlCol="0">
            <a:spAutoFit/>
          </a:bodyPr>
          <a:lstStyle/>
          <a:p>
            <a:r>
              <a:rPr lang="en-US" sz="1600" i="0" dirty="0" smtClean="0">
                <a:solidFill>
                  <a:schemeClr val="tx1"/>
                </a:solidFill>
              </a:rPr>
              <a:t>p=.44  </a:t>
            </a:r>
            <a:endParaRPr lang="en-US" sz="1600" i="0" dirty="0">
              <a:solidFill>
                <a:schemeClr val="tx1"/>
              </a:solidFill>
            </a:endParaRPr>
          </a:p>
        </p:txBody>
      </p:sp>
      <p:sp>
        <p:nvSpPr>
          <p:cNvPr id="19" name="TextBox 18"/>
          <p:cNvSpPr txBox="1"/>
          <p:nvPr/>
        </p:nvSpPr>
        <p:spPr>
          <a:xfrm>
            <a:off x="6900143" y="5489264"/>
            <a:ext cx="761747" cy="338554"/>
          </a:xfrm>
          <a:prstGeom prst="rect">
            <a:avLst/>
          </a:prstGeom>
          <a:noFill/>
        </p:spPr>
        <p:txBody>
          <a:bodyPr wrap="none" rtlCol="0">
            <a:spAutoFit/>
          </a:bodyPr>
          <a:lstStyle/>
          <a:p>
            <a:r>
              <a:rPr lang="en-US" sz="1600" i="0" dirty="0" smtClean="0">
                <a:solidFill>
                  <a:schemeClr val="tx1"/>
                </a:solidFill>
              </a:rPr>
              <a:t>p=.09  </a:t>
            </a:r>
            <a:endParaRPr lang="en-US" sz="1600" i="0" dirty="0">
              <a:solidFill>
                <a:schemeClr val="tx1"/>
              </a:solidFill>
            </a:endParaRPr>
          </a:p>
        </p:txBody>
      </p:sp>
      <p:sp>
        <p:nvSpPr>
          <p:cNvPr id="20" name="TextBox 19"/>
          <p:cNvSpPr txBox="1"/>
          <p:nvPr/>
        </p:nvSpPr>
        <p:spPr>
          <a:xfrm>
            <a:off x="8678103" y="5489264"/>
            <a:ext cx="761747" cy="338554"/>
          </a:xfrm>
          <a:prstGeom prst="rect">
            <a:avLst/>
          </a:prstGeom>
          <a:noFill/>
        </p:spPr>
        <p:txBody>
          <a:bodyPr wrap="none" rtlCol="0">
            <a:spAutoFit/>
          </a:bodyPr>
          <a:lstStyle/>
          <a:p>
            <a:r>
              <a:rPr lang="en-US" sz="1600" i="0" dirty="0" smtClean="0">
                <a:solidFill>
                  <a:schemeClr val="tx1"/>
                </a:solidFill>
              </a:rPr>
              <a:t>p=.02  </a:t>
            </a:r>
            <a:endParaRPr lang="en-US" sz="1600" i="0" dirty="0">
              <a:solidFill>
                <a:schemeClr val="tx1"/>
              </a:solidFill>
            </a:endParaRPr>
          </a:p>
        </p:txBody>
      </p:sp>
      <p:sp>
        <p:nvSpPr>
          <p:cNvPr id="21" name="TextBox 20"/>
          <p:cNvSpPr txBox="1"/>
          <p:nvPr/>
        </p:nvSpPr>
        <p:spPr>
          <a:xfrm>
            <a:off x="4491727" y="5903209"/>
            <a:ext cx="942886" cy="584775"/>
          </a:xfrm>
          <a:prstGeom prst="rect">
            <a:avLst/>
          </a:prstGeom>
          <a:noFill/>
        </p:spPr>
        <p:txBody>
          <a:bodyPr wrap="none" rtlCol="0">
            <a:spAutoFit/>
          </a:bodyPr>
          <a:lstStyle/>
          <a:p>
            <a:pPr algn="ctr">
              <a:lnSpc>
                <a:spcPct val="80000"/>
              </a:lnSpc>
            </a:pPr>
            <a:r>
              <a:rPr lang="en-US" sz="1000" i="0" dirty="0" smtClean="0">
                <a:solidFill>
                  <a:schemeClr val="tx1"/>
                </a:solidFill>
              </a:rPr>
              <a:t>Cannabis </a:t>
            </a:r>
          </a:p>
          <a:p>
            <a:pPr algn="ctr">
              <a:lnSpc>
                <a:spcPct val="80000"/>
              </a:lnSpc>
            </a:pPr>
            <a:r>
              <a:rPr lang="en-US" sz="1000" i="0" dirty="0" smtClean="0">
                <a:solidFill>
                  <a:schemeClr val="tx1"/>
                </a:solidFill>
              </a:rPr>
              <a:t>Dependent </a:t>
            </a:r>
          </a:p>
          <a:p>
            <a:pPr algn="ctr">
              <a:lnSpc>
                <a:spcPct val="80000"/>
              </a:lnSpc>
            </a:pPr>
            <a:r>
              <a:rPr lang="en-US" sz="1000" i="0" dirty="0" smtClean="0">
                <a:solidFill>
                  <a:schemeClr val="tx1"/>
                </a:solidFill>
              </a:rPr>
              <a:t>Before Age 18</a:t>
            </a:r>
          </a:p>
          <a:p>
            <a:pPr algn="ctr">
              <a:lnSpc>
                <a:spcPct val="80000"/>
              </a:lnSpc>
            </a:pPr>
            <a:r>
              <a:rPr lang="en-US" sz="1000" i="0" dirty="0" smtClean="0">
                <a:solidFill>
                  <a:schemeClr val="tx1"/>
                </a:solidFill>
              </a:rPr>
              <a:t>(n=17)</a:t>
            </a:r>
            <a:endParaRPr lang="en-US" sz="1000" i="0" dirty="0">
              <a:solidFill>
                <a:schemeClr val="tx1"/>
              </a:solidFill>
            </a:endParaRPr>
          </a:p>
        </p:txBody>
      </p:sp>
      <p:sp>
        <p:nvSpPr>
          <p:cNvPr id="22" name="TextBox 21"/>
          <p:cNvSpPr txBox="1"/>
          <p:nvPr/>
        </p:nvSpPr>
        <p:spPr>
          <a:xfrm>
            <a:off x="6300169" y="5903209"/>
            <a:ext cx="942886" cy="584775"/>
          </a:xfrm>
          <a:prstGeom prst="rect">
            <a:avLst/>
          </a:prstGeom>
          <a:noFill/>
        </p:spPr>
        <p:txBody>
          <a:bodyPr wrap="none" rtlCol="0">
            <a:spAutoFit/>
          </a:bodyPr>
          <a:lstStyle/>
          <a:p>
            <a:pPr algn="ctr">
              <a:lnSpc>
                <a:spcPct val="80000"/>
              </a:lnSpc>
            </a:pPr>
            <a:r>
              <a:rPr lang="en-US" sz="1000" i="0" dirty="0" smtClean="0">
                <a:solidFill>
                  <a:schemeClr val="tx1"/>
                </a:solidFill>
              </a:rPr>
              <a:t>Cannabis </a:t>
            </a:r>
          </a:p>
          <a:p>
            <a:pPr algn="ctr">
              <a:lnSpc>
                <a:spcPct val="80000"/>
              </a:lnSpc>
            </a:pPr>
            <a:r>
              <a:rPr lang="en-US" sz="1000" i="0" dirty="0" smtClean="0">
                <a:solidFill>
                  <a:schemeClr val="tx1"/>
                </a:solidFill>
              </a:rPr>
              <a:t>Dependent </a:t>
            </a:r>
          </a:p>
          <a:p>
            <a:pPr algn="ctr">
              <a:lnSpc>
                <a:spcPct val="80000"/>
              </a:lnSpc>
            </a:pPr>
            <a:r>
              <a:rPr lang="en-US" sz="1000" i="0" dirty="0" smtClean="0">
                <a:solidFill>
                  <a:schemeClr val="tx1"/>
                </a:solidFill>
              </a:rPr>
              <a:t>Before Age 18</a:t>
            </a:r>
          </a:p>
          <a:p>
            <a:pPr algn="ctr">
              <a:lnSpc>
                <a:spcPct val="80000"/>
              </a:lnSpc>
            </a:pPr>
            <a:r>
              <a:rPr lang="en-US" sz="1000" i="0" dirty="0" smtClean="0">
                <a:solidFill>
                  <a:schemeClr val="tx1"/>
                </a:solidFill>
              </a:rPr>
              <a:t>(n=12)</a:t>
            </a:r>
            <a:endParaRPr lang="en-US" sz="1000" i="0" dirty="0">
              <a:solidFill>
                <a:schemeClr val="tx1"/>
              </a:solidFill>
            </a:endParaRPr>
          </a:p>
        </p:txBody>
      </p:sp>
      <p:sp>
        <p:nvSpPr>
          <p:cNvPr id="23" name="TextBox 22"/>
          <p:cNvSpPr txBox="1"/>
          <p:nvPr/>
        </p:nvSpPr>
        <p:spPr>
          <a:xfrm>
            <a:off x="8108620" y="5903209"/>
            <a:ext cx="942886" cy="584775"/>
          </a:xfrm>
          <a:prstGeom prst="rect">
            <a:avLst/>
          </a:prstGeom>
          <a:noFill/>
        </p:spPr>
        <p:txBody>
          <a:bodyPr wrap="none" rtlCol="0">
            <a:spAutoFit/>
          </a:bodyPr>
          <a:lstStyle/>
          <a:p>
            <a:pPr algn="ctr">
              <a:lnSpc>
                <a:spcPct val="80000"/>
              </a:lnSpc>
            </a:pPr>
            <a:r>
              <a:rPr lang="en-US" sz="1000" i="0" dirty="0" smtClean="0">
                <a:solidFill>
                  <a:schemeClr val="tx1"/>
                </a:solidFill>
              </a:rPr>
              <a:t>Cannabis </a:t>
            </a:r>
          </a:p>
          <a:p>
            <a:pPr algn="ctr">
              <a:lnSpc>
                <a:spcPct val="80000"/>
              </a:lnSpc>
            </a:pPr>
            <a:r>
              <a:rPr lang="en-US" sz="1000" i="0" dirty="0" smtClean="0">
                <a:solidFill>
                  <a:schemeClr val="tx1"/>
                </a:solidFill>
              </a:rPr>
              <a:t>Dependent </a:t>
            </a:r>
          </a:p>
          <a:p>
            <a:pPr algn="ctr">
              <a:lnSpc>
                <a:spcPct val="80000"/>
              </a:lnSpc>
            </a:pPr>
            <a:r>
              <a:rPr lang="en-US" sz="1000" i="0" dirty="0" smtClean="0">
                <a:solidFill>
                  <a:schemeClr val="tx1"/>
                </a:solidFill>
              </a:rPr>
              <a:t>Before Age 18</a:t>
            </a:r>
          </a:p>
          <a:p>
            <a:pPr algn="ctr">
              <a:lnSpc>
                <a:spcPct val="80000"/>
              </a:lnSpc>
            </a:pPr>
            <a:r>
              <a:rPr lang="en-US" sz="1000" i="0" dirty="0" smtClean="0">
                <a:solidFill>
                  <a:schemeClr val="tx1"/>
                </a:solidFill>
              </a:rPr>
              <a:t>(n=23)</a:t>
            </a:r>
            <a:endParaRPr lang="en-US" sz="1000" i="0" dirty="0">
              <a:solidFill>
                <a:schemeClr val="tx1"/>
              </a:solidFill>
            </a:endParaRPr>
          </a:p>
        </p:txBody>
      </p:sp>
      <p:sp>
        <p:nvSpPr>
          <p:cNvPr id="24" name="TextBox 23"/>
          <p:cNvSpPr txBox="1"/>
          <p:nvPr/>
        </p:nvSpPr>
        <p:spPr>
          <a:xfrm>
            <a:off x="5395948" y="5903209"/>
            <a:ext cx="942886" cy="584775"/>
          </a:xfrm>
          <a:prstGeom prst="rect">
            <a:avLst/>
          </a:prstGeom>
          <a:noFill/>
        </p:spPr>
        <p:txBody>
          <a:bodyPr wrap="none" rtlCol="0">
            <a:spAutoFit/>
          </a:bodyPr>
          <a:lstStyle/>
          <a:p>
            <a:pPr algn="ctr">
              <a:lnSpc>
                <a:spcPct val="80000"/>
              </a:lnSpc>
            </a:pPr>
            <a:r>
              <a:rPr lang="en-US" sz="1000" i="0" dirty="0" smtClean="0">
                <a:solidFill>
                  <a:schemeClr val="tx1"/>
                </a:solidFill>
              </a:rPr>
              <a:t>Not Cannabis </a:t>
            </a:r>
          </a:p>
          <a:p>
            <a:pPr algn="ctr">
              <a:lnSpc>
                <a:spcPct val="80000"/>
              </a:lnSpc>
            </a:pPr>
            <a:r>
              <a:rPr lang="en-US" sz="1000" i="0" dirty="0" smtClean="0">
                <a:solidFill>
                  <a:schemeClr val="tx1"/>
                </a:solidFill>
              </a:rPr>
              <a:t>Dependent </a:t>
            </a:r>
          </a:p>
          <a:p>
            <a:pPr algn="ctr">
              <a:lnSpc>
                <a:spcPct val="80000"/>
              </a:lnSpc>
            </a:pPr>
            <a:r>
              <a:rPr lang="en-US" sz="1000" i="0" dirty="0" smtClean="0">
                <a:solidFill>
                  <a:schemeClr val="tx1"/>
                </a:solidFill>
              </a:rPr>
              <a:t>Before Age 18</a:t>
            </a:r>
          </a:p>
          <a:p>
            <a:pPr algn="ctr">
              <a:lnSpc>
                <a:spcPct val="80000"/>
              </a:lnSpc>
            </a:pPr>
            <a:r>
              <a:rPr lang="en-US" sz="1000" i="0" dirty="0" smtClean="0">
                <a:solidFill>
                  <a:schemeClr val="tx1"/>
                </a:solidFill>
              </a:rPr>
              <a:t>(n=57)</a:t>
            </a:r>
            <a:endParaRPr lang="en-US" sz="1000" i="0" dirty="0">
              <a:solidFill>
                <a:schemeClr val="tx1"/>
              </a:solidFill>
            </a:endParaRPr>
          </a:p>
        </p:txBody>
      </p:sp>
      <p:sp>
        <p:nvSpPr>
          <p:cNvPr id="25" name="TextBox 24"/>
          <p:cNvSpPr txBox="1"/>
          <p:nvPr/>
        </p:nvSpPr>
        <p:spPr>
          <a:xfrm>
            <a:off x="7204399" y="5903209"/>
            <a:ext cx="942886" cy="584775"/>
          </a:xfrm>
          <a:prstGeom prst="rect">
            <a:avLst/>
          </a:prstGeom>
          <a:noFill/>
        </p:spPr>
        <p:txBody>
          <a:bodyPr wrap="none" rtlCol="0">
            <a:spAutoFit/>
          </a:bodyPr>
          <a:lstStyle/>
          <a:p>
            <a:pPr algn="ctr">
              <a:lnSpc>
                <a:spcPct val="80000"/>
              </a:lnSpc>
            </a:pPr>
            <a:r>
              <a:rPr lang="en-US" sz="1000" i="0" dirty="0" smtClean="0">
                <a:solidFill>
                  <a:schemeClr val="tx1"/>
                </a:solidFill>
              </a:rPr>
              <a:t>Not Cannabis </a:t>
            </a:r>
          </a:p>
          <a:p>
            <a:pPr algn="ctr">
              <a:lnSpc>
                <a:spcPct val="80000"/>
              </a:lnSpc>
            </a:pPr>
            <a:r>
              <a:rPr lang="en-US" sz="1000" i="0" dirty="0" smtClean="0">
                <a:solidFill>
                  <a:schemeClr val="tx1"/>
                </a:solidFill>
              </a:rPr>
              <a:t>Dependent </a:t>
            </a:r>
          </a:p>
          <a:p>
            <a:pPr algn="ctr">
              <a:lnSpc>
                <a:spcPct val="80000"/>
              </a:lnSpc>
            </a:pPr>
            <a:r>
              <a:rPr lang="en-US" sz="1000" i="0" dirty="0" smtClean="0">
                <a:solidFill>
                  <a:schemeClr val="tx1"/>
                </a:solidFill>
              </a:rPr>
              <a:t>Before Age 18</a:t>
            </a:r>
          </a:p>
          <a:p>
            <a:pPr algn="ctr">
              <a:lnSpc>
                <a:spcPct val="80000"/>
              </a:lnSpc>
            </a:pPr>
            <a:r>
              <a:rPr lang="en-US" sz="1000" i="0" dirty="0" smtClean="0">
                <a:solidFill>
                  <a:schemeClr val="tx1"/>
                </a:solidFill>
              </a:rPr>
              <a:t>(n=21)</a:t>
            </a:r>
            <a:endParaRPr lang="en-US" sz="1000" i="0" dirty="0">
              <a:solidFill>
                <a:schemeClr val="tx1"/>
              </a:solidFill>
            </a:endParaRPr>
          </a:p>
        </p:txBody>
      </p:sp>
      <p:sp>
        <p:nvSpPr>
          <p:cNvPr id="26" name="TextBox 25"/>
          <p:cNvSpPr txBox="1"/>
          <p:nvPr/>
        </p:nvSpPr>
        <p:spPr>
          <a:xfrm>
            <a:off x="9012848" y="5903209"/>
            <a:ext cx="942886" cy="584775"/>
          </a:xfrm>
          <a:prstGeom prst="rect">
            <a:avLst/>
          </a:prstGeom>
          <a:noFill/>
        </p:spPr>
        <p:txBody>
          <a:bodyPr wrap="none" rtlCol="0">
            <a:spAutoFit/>
          </a:bodyPr>
          <a:lstStyle/>
          <a:p>
            <a:pPr algn="ctr">
              <a:lnSpc>
                <a:spcPct val="80000"/>
              </a:lnSpc>
            </a:pPr>
            <a:r>
              <a:rPr lang="en-US" sz="1000" i="0" dirty="0" smtClean="0">
                <a:solidFill>
                  <a:schemeClr val="tx1"/>
                </a:solidFill>
              </a:rPr>
              <a:t>Not Cannabis </a:t>
            </a:r>
          </a:p>
          <a:p>
            <a:pPr algn="ctr">
              <a:lnSpc>
                <a:spcPct val="80000"/>
              </a:lnSpc>
            </a:pPr>
            <a:r>
              <a:rPr lang="en-US" sz="1000" i="0" dirty="0" smtClean="0">
                <a:solidFill>
                  <a:schemeClr val="tx1"/>
                </a:solidFill>
              </a:rPr>
              <a:t>Dependent </a:t>
            </a:r>
          </a:p>
          <a:p>
            <a:pPr algn="ctr">
              <a:lnSpc>
                <a:spcPct val="80000"/>
              </a:lnSpc>
            </a:pPr>
            <a:r>
              <a:rPr lang="en-US" sz="1000" i="0" dirty="0" smtClean="0">
                <a:solidFill>
                  <a:schemeClr val="tx1"/>
                </a:solidFill>
              </a:rPr>
              <a:t>Before Age 18</a:t>
            </a:r>
          </a:p>
          <a:p>
            <a:pPr algn="ctr">
              <a:lnSpc>
                <a:spcPct val="80000"/>
              </a:lnSpc>
            </a:pPr>
            <a:r>
              <a:rPr lang="en-US" sz="1000" i="0" dirty="0" smtClean="0">
                <a:solidFill>
                  <a:schemeClr val="tx1"/>
                </a:solidFill>
              </a:rPr>
              <a:t>(n=14)</a:t>
            </a:r>
            <a:endParaRPr lang="en-US" sz="1000" i="0" dirty="0">
              <a:solidFill>
                <a:schemeClr val="tx1"/>
              </a:solidFill>
            </a:endParaRPr>
          </a:p>
        </p:txBody>
      </p:sp>
      <p:sp>
        <p:nvSpPr>
          <p:cNvPr id="28" name="TextBox 27"/>
          <p:cNvSpPr txBox="1"/>
          <p:nvPr/>
        </p:nvSpPr>
        <p:spPr>
          <a:xfrm>
            <a:off x="4788257" y="1752600"/>
            <a:ext cx="1183337" cy="338554"/>
          </a:xfrm>
          <a:prstGeom prst="rect">
            <a:avLst/>
          </a:prstGeom>
          <a:noFill/>
        </p:spPr>
        <p:txBody>
          <a:bodyPr wrap="none" rtlCol="0">
            <a:spAutoFit/>
          </a:bodyPr>
          <a:lstStyle/>
          <a:p>
            <a:r>
              <a:rPr lang="en-US" sz="1600" b="1" i="0" dirty="0" smtClean="0">
                <a:solidFill>
                  <a:schemeClr val="tx1"/>
                </a:solidFill>
              </a:rPr>
              <a:t>1 Diagnosis</a:t>
            </a:r>
            <a:endParaRPr lang="en-US" sz="1600" b="1" i="0" dirty="0">
              <a:solidFill>
                <a:schemeClr val="tx1"/>
              </a:solidFill>
            </a:endParaRPr>
          </a:p>
        </p:txBody>
      </p:sp>
      <p:sp>
        <p:nvSpPr>
          <p:cNvPr id="29" name="TextBox 28"/>
          <p:cNvSpPr txBox="1"/>
          <p:nvPr/>
        </p:nvSpPr>
        <p:spPr>
          <a:xfrm>
            <a:off x="6580632" y="1752600"/>
            <a:ext cx="1217000" cy="338554"/>
          </a:xfrm>
          <a:prstGeom prst="rect">
            <a:avLst/>
          </a:prstGeom>
          <a:noFill/>
        </p:spPr>
        <p:txBody>
          <a:bodyPr wrap="none" rtlCol="0">
            <a:spAutoFit/>
          </a:bodyPr>
          <a:lstStyle/>
          <a:p>
            <a:r>
              <a:rPr lang="en-US" sz="1600" b="1" i="0" dirty="0" smtClean="0">
                <a:solidFill>
                  <a:schemeClr val="tx1"/>
                </a:solidFill>
              </a:rPr>
              <a:t>2 Diagnoses</a:t>
            </a:r>
            <a:endParaRPr lang="en-US" sz="1600" b="1" i="0" dirty="0">
              <a:solidFill>
                <a:schemeClr val="tx1"/>
              </a:solidFill>
            </a:endParaRPr>
          </a:p>
        </p:txBody>
      </p:sp>
      <p:sp>
        <p:nvSpPr>
          <p:cNvPr id="30" name="TextBox 29"/>
          <p:cNvSpPr txBox="1"/>
          <p:nvPr/>
        </p:nvSpPr>
        <p:spPr>
          <a:xfrm>
            <a:off x="8315058" y="1752600"/>
            <a:ext cx="1217000" cy="338554"/>
          </a:xfrm>
          <a:prstGeom prst="rect">
            <a:avLst/>
          </a:prstGeom>
          <a:noFill/>
        </p:spPr>
        <p:txBody>
          <a:bodyPr wrap="none" rtlCol="0">
            <a:spAutoFit/>
          </a:bodyPr>
          <a:lstStyle/>
          <a:p>
            <a:r>
              <a:rPr lang="en-US" sz="1600" b="1" i="0" dirty="0" smtClean="0">
                <a:solidFill>
                  <a:schemeClr val="tx1"/>
                </a:solidFill>
              </a:rPr>
              <a:t>3 Diagnoses</a:t>
            </a:r>
            <a:endParaRPr lang="en-US" sz="1600" b="1" i="0" dirty="0">
              <a:solidFill>
                <a:schemeClr val="tx1"/>
              </a:solidFill>
            </a:endParaRPr>
          </a:p>
        </p:txBody>
      </p:sp>
      <p:sp>
        <p:nvSpPr>
          <p:cNvPr id="31" name="Rectangle 30"/>
          <p:cNvSpPr/>
          <p:nvPr/>
        </p:nvSpPr>
        <p:spPr bwMode="auto">
          <a:xfrm>
            <a:off x="4817222" y="3014865"/>
            <a:ext cx="362858" cy="740229"/>
          </a:xfrm>
          <a:prstGeom prst="rect">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sp>
        <p:nvSpPr>
          <p:cNvPr id="32" name="Rectangle 31"/>
          <p:cNvSpPr/>
          <p:nvPr/>
        </p:nvSpPr>
        <p:spPr bwMode="auto">
          <a:xfrm>
            <a:off x="6580708" y="3014577"/>
            <a:ext cx="362858" cy="1313543"/>
          </a:xfrm>
          <a:prstGeom prst="rect">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cxnSp>
        <p:nvCxnSpPr>
          <p:cNvPr id="39" name="Straight Connector 38"/>
          <p:cNvCxnSpPr/>
          <p:nvPr/>
        </p:nvCxnSpPr>
        <p:spPr bwMode="auto">
          <a:xfrm>
            <a:off x="5867694" y="3039965"/>
            <a:ext cx="0" cy="457200"/>
          </a:xfrm>
          <a:prstGeom prst="line">
            <a:avLst/>
          </a:prstGeom>
          <a:solidFill>
            <a:srgbClr val="00FFFF"/>
          </a:solidFill>
          <a:ln w="9525" cap="flat" cmpd="sng" algn="ctr">
            <a:solidFill>
              <a:schemeClr val="tx2"/>
            </a:solidFill>
            <a:prstDash val="solid"/>
            <a:round/>
            <a:headEnd type="none" w="med" len="med"/>
            <a:tailEnd type="none" w="med" len="med"/>
          </a:ln>
          <a:effectLst/>
        </p:spPr>
      </p:cxnSp>
      <p:cxnSp>
        <p:nvCxnSpPr>
          <p:cNvPr id="44" name="Straight Connector 43"/>
          <p:cNvCxnSpPr/>
          <p:nvPr/>
        </p:nvCxnSpPr>
        <p:spPr bwMode="auto">
          <a:xfrm>
            <a:off x="4975086" y="3758411"/>
            <a:ext cx="0" cy="457200"/>
          </a:xfrm>
          <a:prstGeom prst="line">
            <a:avLst/>
          </a:prstGeom>
          <a:solidFill>
            <a:srgbClr val="00FFFF"/>
          </a:solidFill>
          <a:ln w="9525" cap="flat" cmpd="sng" algn="ctr">
            <a:solidFill>
              <a:schemeClr val="tx2"/>
            </a:solidFill>
            <a:prstDash val="solid"/>
            <a:round/>
            <a:headEnd type="none" w="med" len="med"/>
            <a:tailEnd type="none" w="med" len="med"/>
          </a:ln>
          <a:effectLst/>
        </p:spPr>
      </p:cxnSp>
      <p:cxnSp>
        <p:nvCxnSpPr>
          <p:cNvPr id="51" name="Straight Connector 50"/>
          <p:cNvCxnSpPr/>
          <p:nvPr/>
        </p:nvCxnSpPr>
        <p:spPr bwMode="auto">
          <a:xfrm flipH="1">
            <a:off x="7620462" y="2771473"/>
            <a:ext cx="10893" cy="649492"/>
          </a:xfrm>
          <a:prstGeom prst="line">
            <a:avLst/>
          </a:prstGeom>
          <a:solidFill>
            <a:srgbClr val="00FFFF"/>
          </a:solidFill>
          <a:ln w="9525" cap="flat" cmpd="sng" algn="ctr">
            <a:solidFill>
              <a:schemeClr val="tx2"/>
            </a:solidFill>
            <a:prstDash val="solid"/>
            <a:round/>
            <a:headEnd type="none" w="med" len="med"/>
            <a:tailEnd type="none" w="med" len="med"/>
          </a:ln>
          <a:effectLst/>
        </p:spPr>
      </p:cxnSp>
      <p:cxnSp>
        <p:nvCxnSpPr>
          <p:cNvPr id="53" name="Straight Connector 52"/>
          <p:cNvCxnSpPr/>
          <p:nvPr/>
        </p:nvCxnSpPr>
        <p:spPr bwMode="auto">
          <a:xfrm>
            <a:off x="9373061" y="2978279"/>
            <a:ext cx="1" cy="1066800"/>
          </a:xfrm>
          <a:prstGeom prst="line">
            <a:avLst/>
          </a:prstGeom>
          <a:solidFill>
            <a:srgbClr val="00FFFF"/>
          </a:solidFill>
          <a:ln w="9525" cap="flat" cmpd="sng" algn="ctr">
            <a:solidFill>
              <a:schemeClr val="tx2"/>
            </a:solidFill>
            <a:prstDash val="solid"/>
            <a:round/>
            <a:headEnd type="none" w="med" len="med"/>
            <a:tailEnd type="none" w="med" len="med"/>
          </a:ln>
          <a:effectLst/>
        </p:spPr>
      </p:cxnSp>
      <p:cxnSp>
        <p:nvCxnSpPr>
          <p:cNvPr id="64" name="Straight Connector 63"/>
          <p:cNvCxnSpPr/>
          <p:nvPr/>
        </p:nvCxnSpPr>
        <p:spPr bwMode="auto">
          <a:xfrm>
            <a:off x="4933455" y="4226456"/>
            <a:ext cx="101600" cy="0"/>
          </a:xfrm>
          <a:prstGeom prst="line">
            <a:avLst/>
          </a:prstGeom>
          <a:solidFill>
            <a:srgbClr val="00FFFF"/>
          </a:solid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5815185" y="3043568"/>
            <a:ext cx="101600" cy="0"/>
          </a:xfrm>
          <a:prstGeom prst="line">
            <a:avLst/>
          </a:prstGeom>
          <a:solidFill>
            <a:srgbClr val="00FFFF"/>
          </a:solid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5815185" y="3515276"/>
            <a:ext cx="101600" cy="0"/>
          </a:xfrm>
          <a:prstGeom prst="line">
            <a:avLst/>
          </a:prstGeom>
          <a:solidFill>
            <a:srgbClr val="00FF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7571382" y="2775062"/>
            <a:ext cx="101600" cy="0"/>
          </a:xfrm>
          <a:prstGeom prst="line">
            <a:avLst/>
          </a:prstGeom>
          <a:solidFill>
            <a:srgbClr val="00FFFF"/>
          </a:solidFill>
          <a:ln w="9525"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7571382" y="3449966"/>
            <a:ext cx="101600" cy="0"/>
          </a:xfrm>
          <a:prstGeom prst="line">
            <a:avLst/>
          </a:prstGeom>
          <a:solidFill>
            <a:srgbClr val="00FFFF"/>
          </a:solidFill>
          <a:ln w="952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9334842" y="2985518"/>
            <a:ext cx="101600" cy="0"/>
          </a:xfrm>
          <a:prstGeom prst="line">
            <a:avLst/>
          </a:prstGeom>
          <a:solidFill>
            <a:srgbClr val="00FFFF"/>
          </a:solidFill>
          <a:ln w="9525"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9320325" y="4037786"/>
            <a:ext cx="101600" cy="0"/>
          </a:xfrm>
          <a:prstGeom prst="line">
            <a:avLst/>
          </a:prstGeom>
          <a:solidFill>
            <a:srgbClr val="00FFFF"/>
          </a:solidFill>
          <a:ln w="9525"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a:off x="8453103" y="5235182"/>
            <a:ext cx="101600" cy="0"/>
          </a:xfrm>
          <a:prstGeom prst="line">
            <a:avLst/>
          </a:prstGeom>
          <a:solidFill>
            <a:srgbClr val="00FFFF"/>
          </a:solidFill>
          <a:ln w="9525" cap="flat" cmpd="sng" algn="ctr">
            <a:solidFill>
              <a:schemeClr val="tx1"/>
            </a:solidFill>
            <a:prstDash val="solid"/>
            <a:round/>
            <a:headEnd type="none" w="med" len="med"/>
            <a:tailEnd type="none" w="med" len="med"/>
          </a:ln>
          <a:effectLst/>
        </p:spPr>
      </p:cxnSp>
      <p:sp>
        <p:nvSpPr>
          <p:cNvPr id="78" name="Rectangle 77"/>
          <p:cNvSpPr/>
          <p:nvPr/>
        </p:nvSpPr>
        <p:spPr bwMode="auto">
          <a:xfrm>
            <a:off x="4860767" y="4647720"/>
            <a:ext cx="1132115" cy="46445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sp>
        <p:nvSpPr>
          <p:cNvPr id="79" name="Rectangle 78"/>
          <p:cNvSpPr/>
          <p:nvPr/>
        </p:nvSpPr>
        <p:spPr bwMode="auto">
          <a:xfrm>
            <a:off x="6653252" y="4800120"/>
            <a:ext cx="1132115" cy="46445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cxnSp>
        <p:nvCxnSpPr>
          <p:cNvPr id="45" name="Straight Connector 44"/>
          <p:cNvCxnSpPr/>
          <p:nvPr/>
        </p:nvCxnSpPr>
        <p:spPr bwMode="auto">
          <a:xfrm flipH="1">
            <a:off x="6747624" y="4331911"/>
            <a:ext cx="5463" cy="707583"/>
          </a:xfrm>
          <a:prstGeom prst="line">
            <a:avLst/>
          </a:prstGeom>
          <a:solidFill>
            <a:srgbClr val="00FFFF"/>
          </a:solidFill>
          <a:ln w="9525" cap="flat" cmpd="sng" algn="ctr">
            <a:solidFill>
              <a:schemeClr val="tx2"/>
            </a:solidFill>
            <a:prstDash val="solid"/>
            <a:round/>
            <a:headEnd type="none" w="med" len="med"/>
            <a:tailEnd type="none" w="med" len="med"/>
          </a:ln>
          <a:effectLst/>
        </p:spPr>
      </p:cxnSp>
      <p:cxnSp>
        <p:nvCxnSpPr>
          <p:cNvPr id="73" name="Straight Connector 72"/>
          <p:cNvCxnSpPr/>
          <p:nvPr/>
        </p:nvCxnSpPr>
        <p:spPr bwMode="auto">
          <a:xfrm>
            <a:off x="6696915" y="5061014"/>
            <a:ext cx="101600" cy="0"/>
          </a:xfrm>
          <a:prstGeom prst="line">
            <a:avLst/>
          </a:prstGeom>
          <a:solidFill>
            <a:srgbClr val="00FFFF"/>
          </a:solidFill>
          <a:ln w="9525" cap="flat" cmpd="sng" algn="ctr">
            <a:solidFill>
              <a:schemeClr val="tx1"/>
            </a:solidFill>
            <a:prstDash val="solid"/>
            <a:round/>
            <a:headEnd type="none" w="med" len="med"/>
            <a:tailEnd type="none" w="med" len="med"/>
          </a:ln>
          <a:effectLst/>
        </p:spPr>
      </p:cxnSp>
      <p:sp>
        <p:nvSpPr>
          <p:cNvPr id="80" name="Rectangle 79"/>
          <p:cNvSpPr/>
          <p:nvPr/>
        </p:nvSpPr>
        <p:spPr bwMode="auto">
          <a:xfrm>
            <a:off x="8460245" y="4720296"/>
            <a:ext cx="1132115" cy="46445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sp>
        <p:nvSpPr>
          <p:cNvPr id="33" name="Rectangle 32"/>
          <p:cNvSpPr/>
          <p:nvPr/>
        </p:nvSpPr>
        <p:spPr bwMode="auto">
          <a:xfrm>
            <a:off x="8329648" y="3014575"/>
            <a:ext cx="362858" cy="1828797"/>
          </a:xfrm>
          <a:prstGeom prst="rect">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cxnSp>
        <p:nvCxnSpPr>
          <p:cNvPr id="75" name="Straight Connector 74"/>
          <p:cNvCxnSpPr/>
          <p:nvPr/>
        </p:nvCxnSpPr>
        <p:spPr bwMode="auto">
          <a:xfrm flipH="1">
            <a:off x="8504019" y="4832745"/>
            <a:ext cx="12651" cy="395547"/>
          </a:xfrm>
          <a:prstGeom prst="line">
            <a:avLst/>
          </a:prstGeom>
          <a:solidFill>
            <a:srgbClr val="00FFFF"/>
          </a:solidFill>
          <a:ln w="9525" cap="flat" cmpd="sng" algn="ctr">
            <a:solidFill>
              <a:schemeClr val="tx2"/>
            </a:solidFill>
            <a:prstDash val="solid"/>
            <a:round/>
            <a:headEnd type="none" w="med" len="med"/>
            <a:tailEnd type="none" w="med" len="med"/>
          </a:ln>
          <a:effectLst/>
        </p:spPr>
      </p:cxnSp>
      <p:sp>
        <p:nvSpPr>
          <p:cNvPr id="55" name="TextBox 54"/>
          <p:cNvSpPr txBox="1"/>
          <p:nvPr/>
        </p:nvSpPr>
        <p:spPr>
          <a:xfrm>
            <a:off x="250144" y="1770437"/>
            <a:ext cx="2674572" cy="3901068"/>
          </a:xfrm>
          <a:prstGeom prst="rect">
            <a:avLst/>
          </a:prstGeom>
          <a:noFill/>
        </p:spPr>
        <p:txBody>
          <a:bodyPr wrap="square" rtlCol="0">
            <a:spAutoFit/>
          </a:bodyPr>
          <a:lstStyle/>
          <a:p>
            <a:pPr>
              <a:lnSpc>
                <a:spcPts val="2680"/>
              </a:lnSpc>
            </a:pPr>
            <a:r>
              <a:rPr lang="en-US" sz="2800" b="1" dirty="0" smtClean="0">
                <a:solidFill>
                  <a:schemeClr val="tx1"/>
                </a:solidFill>
              </a:rPr>
              <a:t>Dunedin prospective study of 1037 </a:t>
            </a:r>
            <a:r>
              <a:rPr lang="en-US" sz="2800" b="1" dirty="0" err="1" smtClean="0">
                <a:solidFill>
                  <a:schemeClr val="tx1"/>
                </a:solidFill>
              </a:rPr>
              <a:t>Ss</a:t>
            </a:r>
            <a:r>
              <a:rPr lang="en-US" sz="2800" b="1" dirty="0" smtClean="0">
                <a:solidFill>
                  <a:schemeClr val="tx1"/>
                </a:solidFill>
              </a:rPr>
              <a:t> born 1972/73, </a:t>
            </a:r>
          </a:p>
          <a:p>
            <a:pPr>
              <a:lnSpc>
                <a:spcPts val="2680"/>
              </a:lnSpc>
            </a:pPr>
            <a:endParaRPr lang="en-US" sz="2800" b="1" dirty="0" smtClean="0">
              <a:solidFill>
                <a:schemeClr val="tx1"/>
              </a:solidFill>
            </a:endParaRPr>
          </a:p>
          <a:p>
            <a:pPr>
              <a:lnSpc>
                <a:spcPts val="2680"/>
              </a:lnSpc>
            </a:pPr>
            <a:r>
              <a:rPr lang="en-US" sz="2800" b="1" dirty="0">
                <a:solidFill>
                  <a:schemeClr val="tx1"/>
                </a:solidFill>
              </a:rPr>
              <a:t>T</a:t>
            </a:r>
            <a:r>
              <a:rPr lang="en-US" sz="2800" b="1" dirty="0" smtClean="0">
                <a:solidFill>
                  <a:schemeClr val="tx1"/>
                </a:solidFill>
              </a:rPr>
              <a:t>ested for IQ at age 13 and 38y.</a:t>
            </a:r>
          </a:p>
          <a:p>
            <a:pPr>
              <a:lnSpc>
                <a:spcPts val="2680"/>
              </a:lnSpc>
            </a:pPr>
            <a:endParaRPr lang="en-US" sz="2800" b="1" dirty="0">
              <a:solidFill>
                <a:schemeClr val="tx1"/>
              </a:solidFill>
            </a:endParaRPr>
          </a:p>
          <a:p>
            <a:pPr>
              <a:lnSpc>
                <a:spcPts val="2680"/>
              </a:lnSpc>
            </a:pPr>
            <a:r>
              <a:rPr lang="en-US" sz="2800" b="1" dirty="0" smtClean="0">
                <a:solidFill>
                  <a:schemeClr val="tx1"/>
                </a:solidFill>
              </a:rPr>
              <a:t> Tested THC use ages 18, 21, 26, 32 and 38y</a:t>
            </a:r>
            <a:endParaRPr lang="en-US" sz="2800" b="1" dirty="0">
              <a:solidFill>
                <a:schemeClr val="tx1"/>
              </a:solidFill>
            </a:endParaRPr>
          </a:p>
        </p:txBody>
      </p:sp>
      <p:sp>
        <p:nvSpPr>
          <p:cNvPr id="36" name="Rectangle 35"/>
          <p:cNvSpPr/>
          <p:nvPr/>
        </p:nvSpPr>
        <p:spPr bwMode="auto">
          <a:xfrm>
            <a:off x="9222304" y="3000351"/>
            <a:ext cx="362858" cy="515255"/>
          </a:xfrm>
          <a:prstGeom prst="rect">
            <a:avLst/>
          </a:prstGeom>
          <a:solidFill>
            <a:srgbClr val="0000FF"/>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sp>
        <p:nvSpPr>
          <p:cNvPr id="35" name="Rectangle 34"/>
          <p:cNvSpPr/>
          <p:nvPr/>
        </p:nvSpPr>
        <p:spPr bwMode="auto">
          <a:xfrm>
            <a:off x="7444309" y="3014865"/>
            <a:ext cx="362858" cy="108855"/>
          </a:xfrm>
          <a:prstGeom prst="rect">
            <a:avLst/>
          </a:prstGeom>
          <a:solidFill>
            <a:srgbClr val="0000FF"/>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sp>
        <p:nvSpPr>
          <p:cNvPr id="34" name="Rectangle 33"/>
          <p:cNvSpPr/>
          <p:nvPr/>
        </p:nvSpPr>
        <p:spPr bwMode="auto">
          <a:xfrm>
            <a:off x="5680828" y="3014567"/>
            <a:ext cx="362858" cy="315684"/>
          </a:xfrm>
          <a:prstGeom prst="rect">
            <a:avLst/>
          </a:prstGeom>
          <a:solidFill>
            <a:srgbClr val="0000FF"/>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1"/>
              </a:solidFill>
              <a:effectLst/>
              <a:latin typeface="Times New Roman" pitchFamily="18" charset="0"/>
            </a:endParaRPr>
          </a:p>
        </p:txBody>
      </p:sp>
      <p:sp>
        <p:nvSpPr>
          <p:cNvPr id="52" name="Line 26"/>
          <p:cNvSpPr>
            <a:spLocks noChangeShapeType="1"/>
          </p:cNvSpPr>
          <p:nvPr/>
        </p:nvSpPr>
        <p:spPr bwMode="auto">
          <a:xfrm>
            <a:off x="7324" y="1172028"/>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extLst>
      <p:ext uri="{BB962C8B-B14F-4D97-AF65-F5344CB8AC3E}">
        <p14:creationId xmlns:p14="http://schemas.microsoft.com/office/powerpoint/2010/main" val="152155441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8806" r="-1" b="53852"/>
          <a:stretch/>
        </p:blipFill>
        <p:spPr>
          <a:xfrm>
            <a:off x="18194" y="2057400"/>
            <a:ext cx="4079584" cy="3129492"/>
          </a:xfrm>
          <a:prstGeom prst="rect">
            <a:avLst/>
          </a:prstGeom>
        </p:spPr>
      </p:pic>
      <p:sp>
        <p:nvSpPr>
          <p:cNvPr id="5" name="TextBox 4"/>
          <p:cNvSpPr txBox="1"/>
          <p:nvPr/>
        </p:nvSpPr>
        <p:spPr>
          <a:xfrm>
            <a:off x="-20231" y="96910"/>
            <a:ext cx="9909385" cy="978729"/>
          </a:xfrm>
          <a:prstGeom prst="rect">
            <a:avLst/>
          </a:prstGeom>
          <a:noFill/>
        </p:spPr>
        <p:txBody>
          <a:bodyPr wrap="square" rtlCol="0">
            <a:spAutoFit/>
          </a:bodyPr>
          <a:lstStyle/>
          <a:p>
            <a:pPr algn="ctr">
              <a:lnSpc>
                <a:spcPct val="90000"/>
              </a:lnSpc>
            </a:pPr>
            <a:r>
              <a:rPr lang="en-US" b="1" i="0" dirty="0" smtClean="0">
                <a:solidFill>
                  <a:prstClr val="black"/>
                </a:solidFill>
                <a:latin typeface="Times New Roman"/>
                <a:ea typeface="ＭＳ Ｐゴシック" pitchFamily="34" charset="-128"/>
              </a:rPr>
              <a:t>Early (&lt;18y) Long-Term Cannabis Use Decreases Axonal Fiber Connectivity</a:t>
            </a:r>
            <a:endParaRPr lang="en-US" b="1" i="0" dirty="0">
              <a:solidFill>
                <a:srgbClr val="000000"/>
              </a:solidFill>
              <a:latin typeface="Times New Roman"/>
              <a:ea typeface="ＭＳ Ｐゴシック" pitchFamily="34" charset="-128"/>
            </a:endParaRPr>
          </a:p>
        </p:txBody>
      </p:sp>
      <p:sp>
        <p:nvSpPr>
          <p:cNvPr id="6" name="TextBox 5"/>
          <p:cNvSpPr txBox="1"/>
          <p:nvPr/>
        </p:nvSpPr>
        <p:spPr>
          <a:xfrm>
            <a:off x="116112" y="5169386"/>
            <a:ext cx="5984114" cy="1682512"/>
          </a:xfrm>
          <a:prstGeom prst="rect">
            <a:avLst/>
          </a:prstGeom>
          <a:noFill/>
        </p:spPr>
        <p:txBody>
          <a:bodyPr wrap="square" rtlCol="0">
            <a:spAutoFit/>
          </a:bodyPr>
          <a:lstStyle/>
          <a:p>
            <a:pPr>
              <a:lnSpc>
                <a:spcPts val="3060"/>
              </a:lnSpc>
            </a:pPr>
            <a:r>
              <a:rPr lang="en-US" sz="2800" i="0" dirty="0" smtClean="0">
                <a:solidFill>
                  <a:srgbClr val="000000"/>
                </a:solidFill>
                <a:latin typeface="Times New Roman" pitchFamily="18" charset="0"/>
                <a:ea typeface="ＭＳ Ｐゴシック" pitchFamily="34" charset="-128"/>
              </a:rPr>
              <a:t>Axonal paths with reduced connectivity (measured with diffusion-weighted MRI) in cannabis users (n=59) than in controls (N=33). </a:t>
            </a:r>
            <a:endParaRPr lang="en-US" sz="2800" i="0" dirty="0">
              <a:solidFill>
                <a:srgbClr val="000000"/>
              </a:solidFill>
              <a:latin typeface="Times New Roman" pitchFamily="18" charset="0"/>
              <a:ea typeface="ＭＳ Ｐゴシック" pitchFamily="34" charset="-128"/>
            </a:endParaRPr>
          </a:p>
        </p:txBody>
      </p:sp>
      <p:pic>
        <p:nvPicPr>
          <p:cNvPr id="7" name="Picture 6"/>
          <p:cNvPicPr>
            <a:picLocks noChangeAspect="1"/>
          </p:cNvPicPr>
          <p:nvPr/>
        </p:nvPicPr>
        <p:blipFill rotWithShape="1">
          <a:blip r:embed="rId3" cstate="print"/>
          <a:srcRect r="49745"/>
          <a:stretch/>
        </p:blipFill>
        <p:spPr>
          <a:xfrm>
            <a:off x="6286554" y="1170354"/>
            <a:ext cx="3478175" cy="5588000"/>
          </a:xfrm>
          <a:prstGeom prst="rect">
            <a:avLst/>
          </a:prstGeom>
        </p:spPr>
      </p:pic>
      <p:sp>
        <p:nvSpPr>
          <p:cNvPr id="8" name="TextBox 7"/>
          <p:cNvSpPr txBox="1"/>
          <p:nvPr/>
        </p:nvSpPr>
        <p:spPr>
          <a:xfrm>
            <a:off x="2790085" y="6457890"/>
            <a:ext cx="2353529" cy="338554"/>
          </a:xfrm>
          <a:prstGeom prst="rect">
            <a:avLst/>
          </a:prstGeom>
          <a:noFill/>
        </p:spPr>
        <p:txBody>
          <a:bodyPr wrap="none" rtlCol="0">
            <a:spAutoFit/>
          </a:bodyPr>
          <a:lstStyle/>
          <a:p>
            <a:r>
              <a:rPr lang="en-US" sz="1600" b="1" dirty="0" err="1" smtClean="0">
                <a:solidFill>
                  <a:srgbClr val="000000"/>
                </a:solidFill>
                <a:latin typeface="Times New Roman" pitchFamily="18" charset="0"/>
                <a:ea typeface="ＭＳ Ｐゴシック" pitchFamily="34" charset="-128"/>
              </a:rPr>
              <a:t>Zalesky</a:t>
            </a:r>
            <a:r>
              <a:rPr lang="en-US" sz="1600" b="1" dirty="0" smtClean="0">
                <a:solidFill>
                  <a:srgbClr val="000000"/>
                </a:solidFill>
                <a:latin typeface="Times New Roman" pitchFamily="18" charset="0"/>
                <a:ea typeface="ＭＳ Ｐゴシック" pitchFamily="34" charset="-128"/>
              </a:rPr>
              <a:t> et al Brain 2012. </a:t>
            </a:r>
            <a:endParaRPr lang="en-US" sz="1600" b="1" dirty="0">
              <a:solidFill>
                <a:srgbClr val="000000"/>
              </a:solidFill>
              <a:latin typeface="Times New Roman" pitchFamily="18" charset="0"/>
              <a:ea typeface="ＭＳ Ｐゴシック" pitchFamily="34" charset="-128"/>
            </a:endParaRPr>
          </a:p>
        </p:txBody>
      </p:sp>
      <p:sp>
        <p:nvSpPr>
          <p:cNvPr id="10" name="Rectangle 9"/>
          <p:cNvSpPr/>
          <p:nvPr/>
        </p:nvSpPr>
        <p:spPr>
          <a:xfrm>
            <a:off x="16" y="1219368"/>
            <a:ext cx="2362200" cy="544765"/>
          </a:xfrm>
          <a:prstGeom prst="rect">
            <a:avLst/>
          </a:prstGeom>
        </p:spPr>
        <p:txBody>
          <a:bodyPr wrap="square">
            <a:spAutoFit/>
          </a:bodyPr>
          <a:lstStyle/>
          <a:p>
            <a:pPr>
              <a:lnSpc>
                <a:spcPct val="80000"/>
              </a:lnSpc>
            </a:pPr>
            <a:r>
              <a:rPr lang="en-US" sz="1800" b="1" i="0" dirty="0" err="1" smtClean="0">
                <a:solidFill>
                  <a:schemeClr val="tx1"/>
                </a:solidFill>
              </a:rPr>
              <a:t>Precuneus</a:t>
            </a:r>
            <a:r>
              <a:rPr lang="en-US" sz="1800" b="1" i="0" dirty="0" smtClean="0">
                <a:solidFill>
                  <a:schemeClr val="tx1"/>
                </a:solidFill>
              </a:rPr>
              <a:t> to </a:t>
            </a:r>
            <a:r>
              <a:rPr lang="en-US" sz="1800" b="1" i="0" dirty="0" err="1" smtClean="0">
                <a:solidFill>
                  <a:schemeClr val="tx1"/>
                </a:solidFill>
              </a:rPr>
              <a:t>splenium</a:t>
            </a:r>
            <a:endParaRPr lang="en-US" sz="1800" b="1" i="0" dirty="0">
              <a:solidFill>
                <a:schemeClr val="tx1"/>
              </a:solidFill>
            </a:endParaRPr>
          </a:p>
        </p:txBody>
      </p:sp>
      <p:pic>
        <p:nvPicPr>
          <p:cNvPr id="11" name="Picture 5"/>
          <p:cNvPicPr>
            <a:picLocks noChangeAspect="1" noChangeArrowheads="1"/>
          </p:cNvPicPr>
          <p:nvPr/>
        </p:nvPicPr>
        <p:blipFill>
          <a:blip r:embed="rId4" cstate="print"/>
          <a:srcRect l="5240" t="4511" r="8615" b="36842"/>
          <a:stretch>
            <a:fillRect/>
          </a:stretch>
        </p:blipFill>
        <p:spPr bwMode="auto">
          <a:xfrm>
            <a:off x="2476501" y="1295400"/>
            <a:ext cx="3048000" cy="1981200"/>
          </a:xfrm>
          <a:prstGeom prst="rect">
            <a:avLst/>
          </a:prstGeom>
          <a:noFill/>
          <a:ln w="9525">
            <a:noFill/>
            <a:miter lim="800000"/>
            <a:headEnd/>
            <a:tailEnd/>
          </a:ln>
        </p:spPr>
      </p:pic>
      <p:sp>
        <p:nvSpPr>
          <p:cNvPr id="12" name="Rectangle 11"/>
          <p:cNvSpPr/>
          <p:nvPr/>
        </p:nvSpPr>
        <p:spPr>
          <a:xfrm>
            <a:off x="4076701" y="3505201"/>
            <a:ext cx="2476500" cy="1200329"/>
          </a:xfrm>
          <a:prstGeom prst="rect">
            <a:avLst/>
          </a:prstGeom>
        </p:spPr>
        <p:txBody>
          <a:bodyPr wrap="square">
            <a:spAutoFit/>
          </a:bodyPr>
          <a:lstStyle/>
          <a:p>
            <a:pPr>
              <a:lnSpc>
                <a:spcPct val="80000"/>
              </a:lnSpc>
            </a:pPr>
            <a:r>
              <a:rPr lang="en-US" sz="1800" b="1" i="0" dirty="0" smtClean="0">
                <a:solidFill>
                  <a:schemeClr val="tx1"/>
                </a:solidFill>
                <a:latin typeface="Times New Roman" pitchFamily="18" charset="0"/>
                <a:cs typeface="Times New Roman" pitchFamily="18" charset="0"/>
              </a:rPr>
              <a:t>Fimbria of hippocampus,</a:t>
            </a:r>
          </a:p>
          <a:p>
            <a:pPr>
              <a:lnSpc>
                <a:spcPct val="80000"/>
              </a:lnSpc>
            </a:pPr>
            <a:r>
              <a:rPr lang="en-US" sz="1800" b="1" i="0" dirty="0" err="1" smtClean="0">
                <a:solidFill>
                  <a:schemeClr val="tx1"/>
                </a:solidFill>
                <a:latin typeface="Times New Roman" pitchFamily="18" charset="0"/>
                <a:cs typeface="Times New Roman" pitchFamily="18" charset="0"/>
              </a:rPr>
              <a:t>hippocampal</a:t>
            </a:r>
            <a:r>
              <a:rPr lang="en-US" sz="1800" b="1" i="0" dirty="0" smtClean="0">
                <a:solidFill>
                  <a:schemeClr val="tx1"/>
                </a:solidFill>
                <a:latin typeface="Times New Roman" pitchFamily="18" charset="0"/>
                <a:cs typeface="Times New Roman" pitchFamily="18" charset="0"/>
              </a:rPr>
              <a:t> </a:t>
            </a:r>
          </a:p>
          <a:p>
            <a:pPr>
              <a:lnSpc>
                <a:spcPct val="80000"/>
              </a:lnSpc>
            </a:pPr>
            <a:r>
              <a:rPr lang="en-US" sz="1800" b="1" i="0" dirty="0" err="1" smtClean="0">
                <a:solidFill>
                  <a:schemeClr val="tx1"/>
                </a:solidFill>
                <a:latin typeface="Times New Roman" pitchFamily="18" charset="0"/>
                <a:cs typeface="Times New Roman" pitchFamily="18" charset="0"/>
              </a:rPr>
              <a:t>commissure</a:t>
            </a:r>
            <a:r>
              <a:rPr lang="en-US" sz="1800" b="1" i="0" dirty="0" smtClean="0">
                <a:solidFill>
                  <a:schemeClr val="tx1"/>
                </a:solidFill>
                <a:latin typeface="Times New Roman" pitchFamily="18" charset="0"/>
                <a:cs typeface="Times New Roman" pitchFamily="18" charset="0"/>
              </a:rPr>
              <a:t> and </a:t>
            </a:r>
          </a:p>
          <a:p>
            <a:pPr>
              <a:lnSpc>
                <a:spcPct val="80000"/>
              </a:lnSpc>
            </a:pPr>
            <a:r>
              <a:rPr lang="en-US" sz="1800" b="1" i="0" dirty="0" err="1" smtClean="0">
                <a:solidFill>
                  <a:schemeClr val="tx1"/>
                </a:solidFill>
                <a:latin typeface="Times New Roman" pitchFamily="18" charset="0"/>
                <a:cs typeface="Times New Roman" pitchFamily="18" charset="0"/>
              </a:rPr>
              <a:t>Splenium</a:t>
            </a:r>
            <a:r>
              <a:rPr lang="en-US" sz="1800" b="1" i="0" dirty="0" smtClean="0">
                <a:solidFill>
                  <a:schemeClr val="tx1"/>
                </a:solidFill>
                <a:latin typeface="Times New Roman" pitchFamily="18" charset="0"/>
                <a:cs typeface="Times New Roman" pitchFamily="18" charset="0"/>
              </a:rPr>
              <a:t> </a:t>
            </a:r>
          </a:p>
        </p:txBody>
      </p:sp>
      <p:sp>
        <p:nvSpPr>
          <p:cNvPr id="13" name="Line 26"/>
          <p:cNvSpPr>
            <a:spLocks noChangeShapeType="1"/>
          </p:cNvSpPr>
          <p:nvPr/>
        </p:nvSpPr>
        <p:spPr bwMode="auto">
          <a:xfrm>
            <a:off x="7345" y="10668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extLst>
      <p:ext uri="{BB962C8B-B14F-4D97-AF65-F5344CB8AC3E}">
        <p14:creationId xmlns:p14="http://schemas.microsoft.com/office/powerpoint/2010/main" val="93421120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1" name="Picture 3" descr="O:\Documents and Settings\lthomas1\Local Settings\Temporary Internet Files\Content.IE5\1C0AYKQD\MP900448347[1].jpg"/>
          <p:cNvPicPr>
            <a:picLocks noChangeAspect="1" noChangeArrowheads="1"/>
          </p:cNvPicPr>
          <p:nvPr/>
        </p:nvPicPr>
        <p:blipFill>
          <a:blip r:embed="rId2" cstate="print"/>
          <a:srcRect l="10738"/>
          <a:stretch>
            <a:fillRect/>
          </a:stretch>
        </p:blipFill>
        <p:spPr bwMode="auto">
          <a:xfrm>
            <a:off x="2324100" y="2895600"/>
            <a:ext cx="5305361" cy="3962400"/>
          </a:xfrm>
          <a:prstGeom prst="rect">
            <a:avLst/>
          </a:prstGeom>
          <a:noFill/>
        </p:spPr>
      </p:pic>
      <p:sp>
        <p:nvSpPr>
          <p:cNvPr id="2" name="TextBox 1"/>
          <p:cNvSpPr txBox="1"/>
          <p:nvPr/>
        </p:nvSpPr>
        <p:spPr>
          <a:xfrm>
            <a:off x="2096756" y="2057400"/>
            <a:ext cx="5713744" cy="707886"/>
          </a:xfrm>
          <a:prstGeom prst="rect">
            <a:avLst/>
          </a:prstGeom>
          <a:noFill/>
        </p:spPr>
        <p:txBody>
          <a:bodyPr wrap="none" rtlCol="0">
            <a:spAutoFit/>
          </a:bodyPr>
          <a:lstStyle/>
          <a:p>
            <a:r>
              <a:rPr lang="en-US" sz="4000" b="1" i="0" dirty="0" smtClean="0">
                <a:solidFill>
                  <a:schemeClr val="tx1"/>
                </a:solidFill>
              </a:rPr>
              <a:t>AMOTIVATION &amp; THC</a:t>
            </a:r>
            <a:endParaRPr lang="en-US" sz="4000" b="1" i="0" dirty="0">
              <a:solidFill>
                <a:schemeClr val="tx1"/>
              </a:solidFill>
            </a:endParaRPr>
          </a:p>
        </p:txBody>
      </p:sp>
      <p:sp>
        <p:nvSpPr>
          <p:cNvPr id="4" name="Line 26"/>
          <p:cNvSpPr>
            <a:spLocks noChangeShapeType="1"/>
          </p:cNvSpPr>
          <p:nvPr/>
        </p:nvSpPr>
        <p:spPr bwMode="auto">
          <a:xfrm>
            <a:off x="23602" y="28956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
        <p:nvSpPr>
          <p:cNvPr id="5" name="Line 26"/>
          <p:cNvSpPr>
            <a:spLocks noChangeShapeType="1"/>
          </p:cNvSpPr>
          <p:nvPr/>
        </p:nvSpPr>
        <p:spPr bwMode="auto">
          <a:xfrm>
            <a:off x="38114" y="19050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extLst>
      <p:ext uri="{BB962C8B-B14F-4D97-AF65-F5344CB8AC3E}">
        <p14:creationId xmlns:p14="http://schemas.microsoft.com/office/powerpoint/2010/main" val="230599871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00700" y="1447804"/>
            <a:ext cx="4114800" cy="1078695"/>
          </a:xfrm>
        </p:spPr>
        <p:txBody>
          <a:bodyPr/>
          <a:lstStyle/>
          <a:p>
            <a:pPr algn="l">
              <a:lnSpc>
                <a:spcPct val="90000"/>
              </a:lnSpc>
              <a:spcBef>
                <a:spcPts val="0"/>
              </a:spcBef>
            </a:pPr>
            <a:r>
              <a:rPr lang="en-US" sz="2000" b="1" i="1" dirty="0">
                <a:latin typeface="Times New Roman" pitchFamily="18" charset="0"/>
                <a:cs typeface="Times New Roman" pitchFamily="18" charset="0"/>
              </a:rPr>
              <a:t>S</a:t>
            </a:r>
            <a:r>
              <a:rPr lang="en-US" sz="2000" b="1" i="1" dirty="0" smtClean="0">
                <a:latin typeface="Times New Roman" pitchFamily="18" charset="0"/>
                <a:cs typeface="Times New Roman" pitchFamily="18" charset="0"/>
              </a:rPr>
              <a:t>triatal DA </a:t>
            </a:r>
            <a:r>
              <a:rPr lang="en-US" sz="2000" b="1" i="1" dirty="0">
                <a:latin typeface="Times New Roman" pitchFamily="18" charset="0"/>
                <a:cs typeface="Times New Roman" pitchFamily="18" charset="0"/>
              </a:rPr>
              <a:t>synthesis </a:t>
            </a:r>
            <a:r>
              <a:rPr lang="en-US" sz="2000" b="1" i="1" dirty="0" smtClean="0">
                <a:latin typeface="Times New Roman" pitchFamily="18" charset="0"/>
                <a:cs typeface="Times New Roman" pitchFamily="18" charset="0"/>
              </a:rPr>
              <a:t>and apathy </a:t>
            </a:r>
          </a:p>
          <a:p>
            <a:pPr algn="l">
              <a:lnSpc>
                <a:spcPct val="90000"/>
              </a:lnSpc>
              <a:spcBef>
                <a:spcPts val="0"/>
              </a:spcBef>
            </a:pPr>
            <a:r>
              <a:rPr lang="en-US" sz="2000" b="1" i="1" dirty="0" smtClean="0">
                <a:latin typeface="Times New Roman" pitchFamily="18" charset="0"/>
                <a:cs typeface="Times New Roman" pitchFamily="18" charset="0"/>
              </a:rPr>
              <a:t>(</a:t>
            </a:r>
            <a:r>
              <a:rPr lang="en-US" sz="2000" b="1" i="1" dirty="0">
                <a:latin typeface="Times New Roman" pitchFamily="18" charset="0"/>
                <a:cs typeface="Times New Roman" pitchFamily="18" charset="0"/>
              </a:rPr>
              <a:t>AES-S score</a:t>
            </a:r>
            <a:r>
              <a:rPr lang="en-US" sz="2000" b="1" i="1" dirty="0" smtClean="0">
                <a:latin typeface="Times New Roman" pitchFamily="18" charset="0"/>
                <a:cs typeface="Times New Roman" pitchFamily="18" charset="0"/>
              </a:rPr>
              <a:t>)</a:t>
            </a:r>
            <a:endParaRPr lang="en-US" sz="2000" b="1" i="1" dirty="0">
              <a:latin typeface="Times New Roman" pitchFamily="18" charset="0"/>
              <a:cs typeface="Times New Roman" pitchFamily="18" charset="0"/>
            </a:endParaRPr>
          </a:p>
        </p:txBody>
      </p:sp>
      <p:pic>
        <p:nvPicPr>
          <p:cNvPr id="4" name="Picture 3"/>
          <p:cNvPicPr>
            <a:picLocks noChangeAspect="1"/>
          </p:cNvPicPr>
          <p:nvPr/>
        </p:nvPicPr>
        <p:blipFill>
          <a:blip r:embed="rId2" cstate="print"/>
          <a:stretch>
            <a:fillRect/>
          </a:stretch>
        </p:blipFill>
        <p:spPr>
          <a:xfrm>
            <a:off x="5753100" y="2743200"/>
            <a:ext cx="4147252" cy="2895600"/>
          </a:xfrm>
          <a:prstGeom prst="rect">
            <a:avLst/>
          </a:prstGeom>
        </p:spPr>
      </p:pic>
      <p:sp>
        <p:nvSpPr>
          <p:cNvPr id="5" name="Rectangle 4"/>
          <p:cNvSpPr/>
          <p:nvPr/>
        </p:nvSpPr>
        <p:spPr>
          <a:xfrm>
            <a:off x="6677834" y="6457890"/>
            <a:ext cx="3416320" cy="338554"/>
          </a:xfrm>
          <a:prstGeom prst="rect">
            <a:avLst/>
          </a:prstGeom>
        </p:spPr>
        <p:txBody>
          <a:bodyPr wrap="none">
            <a:spAutoFit/>
          </a:bodyPr>
          <a:lstStyle/>
          <a:p>
            <a:r>
              <a:rPr lang="en-US" sz="1600" b="1" dirty="0" smtClean="0">
                <a:solidFill>
                  <a:srgbClr val="000000"/>
                </a:solidFill>
                <a:latin typeface="Times New Roman" pitchFamily="18" charset="0"/>
                <a:ea typeface="ＭＳ Ｐゴシック" pitchFamily="34" charset="-128"/>
                <a:cs typeface="Times New Roman" pitchFamily="18" charset="0"/>
              </a:rPr>
              <a:t>Bloomfield et al., </a:t>
            </a:r>
            <a:r>
              <a:rPr lang="en-US" sz="1600" b="1" dirty="0" err="1" smtClean="0">
                <a:solidFill>
                  <a:srgbClr val="000000"/>
                </a:solidFill>
                <a:latin typeface="Times New Roman" pitchFamily="18" charset="0"/>
                <a:ea typeface="ＭＳ Ｐゴシック" pitchFamily="34" charset="-128"/>
                <a:cs typeface="Times New Roman" pitchFamily="18" charset="0"/>
              </a:rPr>
              <a:t>Psychopharm</a:t>
            </a:r>
            <a:r>
              <a:rPr lang="en-US" sz="1600" b="1" dirty="0" smtClean="0">
                <a:solidFill>
                  <a:srgbClr val="000000"/>
                </a:solidFill>
                <a:latin typeface="Times New Roman" pitchFamily="18" charset="0"/>
                <a:ea typeface="ＭＳ Ｐゴシック" pitchFamily="34" charset="-128"/>
                <a:cs typeface="Times New Roman" pitchFamily="18" charset="0"/>
              </a:rPr>
              <a:t> 2014. </a:t>
            </a:r>
            <a:endParaRPr lang="en-US" sz="1600" b="1" dirty="0">
              <a:solidFill>
                <a:srgbClr val="000000"/>
              </a:solidFill>
              <a:latin typeface="Times New Roman" pitchFamily="18" charset="0"/>
              <a:ea typeface="ＭＳ Ｐゴシック" pitchFamily="34" charset="-128"/>
              <a:cs typeface="Times New Roman" pitchFamily="18" charset="0"/>
            </a:endParaRPr>
          </a:p>
        </p:txBody>
      </p:sp>
      <p:pic>
        <p:nvPicPr>
          <p:cNvPr id="7" name="Picture 6"/>
          <p:cNvPicPr>
            <a:picLocks noChangeAspect="1"/>
          </p:cNvPicPr>
          <p:nvPr/>
        </p:nvPicPr>
        <p:blipFill>
          <a:blip r:embed="rId3" cstate="print"/>
          <a:stretch>
            <a:fillRect/>
          </a:stretch>
        </p:blipFill>
        <p:spPr>
          <a:xfrm>
            <a:off x="571500" y="2286000"/>
            <a:ext cx="4114800" cy="3753852"/>
          </a:xfrm>
          <a:prstGeom prst="rect">
            <a:avLst/>
          </a:prstGeom>
        </p:spPr>
      </p:pic>
      <p:sp>
        <p:nvSpPr>
          <p:cNvPr id="8" name="Rectangle 7"/>
          <p:cNvSpPr/>
          <p:nvPr/>
        </p:nvSpPr>
        <p:spPr>
          <a:xfrm>
            <a:off x="419100" y="1371600"/>
            <a:ext cx="5486400" cy="651460"/>
          </a:xfrm>
          <a:prstGeom prst="rect">
            <a:avLst/>
          </a:prstGeom>
        </p:spPr>
        <p:txBody>
          <a:bodyPr wrap="square">
            <a:spAutoFit/>
          </a:bodyPr>
          <a:lstStyle/>
          <a:p>
            <a:pPr>
              <a:lnSpc>
                <a:spcPct val="90000"/>
              </a:lnSpc>
            </a:pPr>
            <a:r>
              <a:rPr lang="en-US" sz="2000" b="1" dirty="0">
                <a:solidFill>
                  <a:srgbClr val="000000"/>
                </a:solidFill>
                <a:latin typeface="Times New Roman" pitchFamily="18" charset="0"/>
                <a:ea typeface="ＭＳ Ｐゴシック" pitchFamily="34" charset="-128"/>
                <a:cs typeface="Times New Roman" pitchFamily="18" charset="0"/>
              </a:rPr>
              <a:t>Reduced </a:t>
            </a:r>
            <a:r>
              <a:rPr lang="en-US" sz="2000" b="1" dirty="0" smtClean="0">
                <a:solidFill>
                  <a:srgbClr val="000000"/>
                </a:solidFill>
                <a:latin typeface="Times New Roman" pitchFamily="18" charset="0"/>
                <a:ea typeface="ＭＳ Ｐゴシック" pitchFamily="34" charset="-128"/>
                <a:cs typeface="Times New Roman" pitchFamily="18" charset="0"/>
              </a:rPr>
              <a:t>striatal</a:t>
            </a:r>
            <a:r>
              <a:rPr lang="en-US" sz="2000" b="1" dirty="0">
                <a:solidFill>
                  <a:srgbClr val="000000"/>
                </a:solidFill>
                <a:latin typeface="Times New Roman" pitchFamily="18" charset="0"/>
                <a:ea typeface="ＭＳ Ｐゴシック" pitchFamily="34" charset="-128"/>
                <a:cs typeface="Times New Roman" pitchFamily="18" charset="0"/>
              </a:rPr>
              <a:t> </a:t>
            </a:r>
            <a:r>
              <a:rPr lang="en-US" sz="2000" b="1" dirty="0" smtClean="0">
                <a:solidFill>
                  <a:srgbClr val="000000"/>
                </a:solidFill>
                <a:latin typeface="Times New Roman" pitchFamily="18" charset="0"/>
                <a:ea typeface="ＭＳ Ｐゴシック" pitchFamily="34" charset="-128"/>
                <a:cs typeface="Times New Roman" pitchFamily="18" charset="0"/>
              </a:rPr>
              <a:t>DA synthesis capacity </a:t>
            </a:r>
            <a:r>
              <a:rPr lang="en-US" sz="2000" b="1" dirty="0">
                <a:solidFill>
                  <a:srgbClr val="000000"/>
                </a:solidFill>
                <a:latin typeface="Times New Roman" pitchFamily="18" charset="0"/>
                <a:ea typeface="ＭＳ Ｐゴシック" pitchFamily="34" charset="-128"/>
                <a:cs typeface="Times New Roman" pitchFamily="18" charset="0"/>
              </a:rPr>
              <a:t>in </a:t>
            </a:r>
            <a:r>
              <a:rPr lang="en-US" sz="2000" b="1" dirty="0" smtClean="0">
                <a:solidFill>
                  <a:srgbClr val="000000"/>
                </a:solidFill>
                <a:latin typeface="Times New Roman" pitchFamily="18" charset="0"/>
                <a:ea typeface="ＭＳ Ｐゴシック" pitchFamily="34" charset="-128"/>
                <a:cs typeface="Times New Roman" pitchFamily="18" charset="0"/>
              </a:rPr>
              <a:t>cannabis users relative to controls</a:t>
            </a:r>
            <a:endParaRPr lang="en-US" sz="2000" b="1" dirty="0">
              <a:solidFill>
                <a:srgbClr val="000000"/>
              </a:solidFill>
              <a:latin typeface="Times New Roman" pitchFamily="18" charset="0"/>
              <a:ea typeface="ＭＳ Ｐゴシック" pitchFamily="34" charset="-128"/>
              <a:cs typeface="Times New Roman" pitchFamily="18" charset="0"/>
            </a:endParaRPr>
          </a:p>
        </p:txBody>
      </p:sp>
      <p:sp>
        <p:nvSpPr>
          <p:cNvPr id="9" name="Rectangle 8"/>
          <p:cNvSpPr/>
          <p:nvPr/>
        </p:nvSpPr>
        <p:spPr>
          <a:xfrm>
            <a:off x="113255" y="268088"/>
            <a:ext cx="9907057" cy="646331"/>
          </a:xfrm>
          <a:prstGeom prst="rect">
            <a:avLst/>
          </a:prstGeom>
        </p:spPr>
        <p:txBody>
          <a:bodyPr wrap="square">
            <a:spAutoFit/>
          </a:bodyPr>
          <a:lstStyle/>
          <a:p>
            <a:pPr algn="ctr"/>
            <a:r>
              <a:rPr lang="en-US" sz="3600" b="1" i="0" dirty="0" smtClean="0">
                <a:solidFill>
                  <a:srgbClr val="000000"/>
                </a:solidFill>
                <a:latin typeface="Times New Roman" pitchFamily="18" charset="0"/>
                <a:ea typeface="ＭＳ Ｐゴシック" pitchFamily="34" charset="-128"/>
              </a:rPr>
              <a:t>DA Synthesis Capacity in Cannabis Abusers</a:t>
            </a:r>
            <a:endParaRPr lang="en-US" sz="3600" b="1" i="0" dirty="0">
              <a:solidFill>
                <a:srgbClr val="000000"/>
              </a:solidFill>
              <a:latin typeface="Times New Roman" pitchFamily="18" charset="0"/>
              <a:ea typeface="ＭＳ Ｐゴシック" pitchFamily="34" charset="-128"/>
            </a:endParaRPr>
          </a:p>
        </p:txBody>
      </p:sp>
      <p:sp>
        <p:nvSpPr>
          <p:cNvPr id="10" name="TextBox 9"/>
          <p:cNvSpPr txBox="1"/>
          <p:nvPr/>
        </p:nvSpPr>
        <p:spPr>
          <a:xfrm>
            <a:off x="3848110" y="5029200"/>
            <a:ext cx="1047338" cy="502702"/>
          </a:xfrm>
          <a:prstGeom prst="rect">
            <a:avLst/>
          </a:prstGeom>
          <a:noFill/>
        </p:spPr>
        <p:txBody>
          <a:bodyPr wrap="none" rtlCol="0">
            <a:spAutoFit/>
          </a:bodyPr>
          <a:lstStyle/>
          <a:p>
            <a:endParaRPr lang="en-US" sz="1600" b="1" baseline="30000" dirty="0" smtClean="0">
              <a:solidFill>
                <a:srgbClr val="FF0000"/>
              </a:solidFill>
              <a:latin typeface="Times New Roman" pitchFamily="18" charset="0"/>
              <a:ea typeface="ＭＳ Ｐゴシック" pitchFamily="34" charset="-128"/>
            </a:endParaRPr>
          </a:p>
          <a:p>
            <a:r>
              <a:rPr lang="en-US" sz="1600" b="1" baseline="30000" dirty="0" smtClean="0">
                <a:solidFill>
                  <a:srgbClr val="FF0000"/>
                </a:solidFill>
                <a:latin typeface="Times New Roman" pitchFamily="18" charset="0"/>
                <a:ea typeface="ＭＳ Ｐゴシック" pitchFamily="34" charset="-128"/>
              </a:rPr>
              <a:t>18</a:t>
            </a:r>
            <a:r>
              <a:rPr lang="en-US" sz="1600" b="1" dirty="0" smtClean="0">
                <a:solidFill>
                  <a:srgbClr val="FF0000"/>
                </a:solidFill>
                <a:latin typeface="Times New Roman" pitchFamily="18" charset="0"/>
                <a:ea typeface="ＭＳ Ｐゴシック" pitchFamily="34" charset="-128"/>
              </a:rPr>
              <a:t>F DOPA</a:t>
            </a:r>
            <a:endParaRPr lang="en-US" sz="1600" b="1" dirty="0">
              <a:solidFill>
                <a:srgbClr val="FF0000"/>
              </a:solidFill>
              <a:latin typeface="Times New Roman" pitchFamily="18" charset="0"/>
              <a:ea typeface="ＭＳ Ｐゴシック" pitchFamily="34" charset="-128"/>
            </a:endParaRPr>
          </a:p>
        </p:txBody>
      </p:sp>
      <p:sp>
        <p:nvSpPr>
          <p:cNvPr id="11" name="Line 26"/>
          <p:cNvSpPr>
            <a:spLocks noChangeShapeType="1"/>
          </p:cNvSpPr>
          <p:nvPr/>
        </p:nvSpPr>
        <p:spPr bwMode="auto">
          <a:xfrm>
            <a:off x="7345" y="10668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extLst>
      <p:ext uri="{BB962C8B-B14F-4D97-AF65-F5344CB8AC3E}">
        <p14:creationId xmlns:p14="http://schemas.microsoft.com/office/powerpoint/2010/main" val="1998382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53300" y="6550223"/>
            <a:ext cx="2350002" cy="338554"/>
          </a:xfrm>
          <a:prstGeom prst="rect">
            <a:avLst/>
          </a:prstGeom>
          <a:noFill/>
        </p:spPr>
        <p:txBody>
          <a:bodyPr wrap="none" rtlCol="0">
            <a:spAutoFit/>
          </a:bodyPr>
          <a:lstStyle/>
          <a:p>
            <a:r>
              <a:rPr lang="en-US" sz="1600" b="1" dirty="0" smtClean="0">
                <a:solidFill>
                  <a:srgbClr val="000000"/>
                </a:solidFill>
                <a:latin typeface="Times New Roman"/>
                <a:ea typeface="ＭＳ Ｐゴシック" charset="0"/>
                <a:cs typeface="Times New Roman"/>
              </a:rPr>
              <a:t>Volkow et al., PNAS 2014</a:t>
            </a:r>
          </a:p>
        </p:txBody>
      </p:sp>
      <p:sp>
        <p:nvSpPr>
          <p:cNvPr id="9" name="TextBox 8"/>
          <p:cNvSpPr txBox="1"/>
          <p:nvPr/>
        </p:nvSpPr>
        <p:spPr>
          <a:xfrm>
            <a:off x="2" y="6019810"/>
            <a:ext cx="10172705" cy="830997"/>
          </a:xfrm>
          <a:prstGeom prst="rect">
            <a:avLst/>
          </a:prstGeom>
          <a:noFill/>
        </p:spPr>
        <p:txBody>
          <a:bodyPr wrap="square" rtlCol="0">
            <a:spAutoFit/>
          </a:bodyPr>
          <a:lstStyle/>
          <a:p>
            <a:r>
              <a:rPr lang="en-US" sz="2400" b="1" dirty="0" smtClean="0">
                <a:solidFill>
                  <a:schemeClr val="tx1"/>
                </a:solidFill>
              </a:rPr>
              <a:t>Reduced DA reactivity in VS in Marijuana abusers is </a:t>
            </a:r>
            <a:r>
              <a:rPr lang="en-US" sz="2400" b="1" dirty="0">
                <a:solidFill>
                  <a:schemeClr val="tx1"/>
                </a:solidFill>
              </a:rPr>
              <a:t>a</a:t>
            </a:r>
            <a:r>
              <a:rPr lang="en-US" sz="2400" b="1" dirty="0" smtClean="0">
                <a:solidFill>
                  <a:schemeClr val="tx1"/>
                </a:solidFill>
              </a:rPr>
              <a:t>ssociated with negative emotionality (NEM) </a:t>
            </a:r>
            <a:endParaRPr lang="en-US" sz="2400" b="1" dirty="0">
              <a:solidFill>
                <a:schemeClr val="tx1"/>
              </a:solidFill>
            </a:endParaRPr>
          </a:p>
        </p:txBody>
      </p:sp>
      <p:pic>
        <p:nvPicPr>
          <p:cNvPr id="46" name="Picture 45"/>
          <p:cNvPicPr>
            <a:picLocks noChangeAspect="1"/>
          </p:cNvPicPr>
          <p:nvPr/>
        </p:nvPicPr>
        <p:blipFill rotWithShape="1">
          <a:blip r:embed="rId2" cstate="print"/>
          <a:srcRect t="21859"/>
          <a:stretch/>
        </p:blipFill>
        <p:spPr>
          <a:xfrm>
            <a:off x="6743705" y="1981200"/>
            <a:ext cx="3620852" cy="3276600"/>
          </a:xfrm>
          <a:prstGeom prst="rect">
            <a:avLst/>
          </a:prstGeom>
        </p:spPr>
      </p:pic>
      <p:pic>
        <p:nvPicPr>
          <p:cNvPr id="42" name="Picture 41"/>
          <p:cNvPicPr>
            <a:picLocks noChangeAspect="1"/>
          </p:cNvPicPr>
          <p:nvPr/>
        </p:nvPicPr>
        <p:blipFill rotWithShape="1">
          <a:blip r:embed="rId3" cstate="print"/>
          <a:srcRect t="9389" r="8051" b="10172"/>
          <a:stretch/>
        </p:blipFill>
        <p:spPr>
          <a:xfrm>
            <a:off x="4305300" y="1905000"/>
            <a:ext cx="2286000" cy="3124200"/>
          </a:xfrm>
          <a:prstGeom prst="rect">
            <a:avLst/>
          </a:prstGeom>
        </p:spPr>
      </p:pic>
      <p:sp>
        <p:nvSpPr>
          <p:cNvPr id="21" name="Line 26"/>
          <p:cNvSpPr>
            <a:spLocks noChangeShapeType="1"/>
          </p:cNvSpPr>
          <p:nvPr/>
        </p:nvSpPr>
        <p:spPr bwMode="auto">
          <a:xfrm>
            <a:off x="5" y="9906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b="1" dirty="0">
              <a:solidFill>
                <a:srgbClr val="FFFFFF"/>
              </a:solidFill>
              <a:latin typeface="Calibri"/>
            </a:endParaRPr>
          </a:p>
        </p:txBody>
      </p:sp>
      <p:sp>
        <p:nvSpPr>
          <p:cNvPr id="2" name="TextBox 1"/>
          <p:cNvSpPr txBox="1"/>
          <p:nvPr/>
        </p:nvSpPr>
        <p:spPr>
          <a:xfrm>
            <a:off x="-114296" y="25872"/>
            <a:ext cx="10553700" cy="978729"/>
          </a:xfrm>
          <a:prstGeom prst="rect">
            <a:avLst/>
          </a:prstGeom>
          <a:noFill/>
        </p:spPr>
        <p:txBody>
          <a:bodyPr wrap="square" rtlCol="0">
            <a:spAutoFit/>
          </a:bodyPr>
          <a:lstStyle/>
          <a:p>
            <a:pPr algn="ctr">
              <a:lnSpc>
                <a:spcPct val="90000"/>
              </a:lnSpc>
            </a:pPr>
            <a:r>
              <a:rPr lang="en-US" b="1" i="0" dirty="0" smtClean="0">
                <a:solidFill>
                  <a:schemeClr val="tx1"/>
                </a:solidFill>
                <a:latin typeface="Times New Roman"/>
                <a:ea typeface="ＭＳ Ｐゴシック" charset="0"/>
                <a:cs typeface="Times New Roman"/>
              </a:rPr>
              <a:t>MP Induced Changes in [</a:t>
            </a:r>
            <a:r>
              <a:rPr lang="en-US" b="1" i="0" baseline="30000" dirty="0" smtClean="0">
                <a:solidFill>
                  <a:schemeClr val="tx1"/>
                </a:solidFill>
                <a:latin typeface="Times New Roman"/>
                <a:ea typeface="ＭＳ Ｐゴシック" charset="0"/>
                <a:cs typeface="Times New Roman"/>
              </a:rPr>
              <a:t>11</a:t>
            </a:r>
            <a:r>
              <a:rPr lang="en-US" b="1" i="0" dirty="0" smtClean="0">
                <a:solidFill>
                  <a:schemeClr val="tx1"/>
                </a:solidFill>
                <a:latin typeface="Times New Roman"/>
                <a:ea typeface="ＭＳ Ｐゴシック" charset="0"/>
                <a:cs typeface="Times New Roman"/>
              </a:rPr>
              <a:t>C]</a:t>
            </a:r>
            <a:r>
              <a:rPr lang="en-US" b="1" i="0" dirty="0" err="1" smtClean="0">
                <a:solidFill>
                  <a:schemeClr val="tx1"/>
                </a:solidFill>
                <a:latin typeface="Times New Roman"/>
                <a:ea typeface="ＭＳ Ｐゴシック" charset="0"/>
                <a:cs typeface="Times New Roman"/>
              </a:rPr>
              <a:t>Raclopride</a:t>
            </a:r>
            <a:r>
              <a:rPr lang="en-US" b="1" i="0" dirty="0">
                <a:solidFill>
                  <a:schemeClr val="tx1"/>
                </a:solidFill>
                <a:latin typeface="Times New Roman"/>
                <a:ea typeface="ＭＳ Ｐゴシック" charset="0"/>
                <a:cs typeface="Times New Roman"/>
              </a:rPr>
              <a:t> </a:t>
            </a:r>
            <a:r>
              <a:rPr lang="en-US" b="1" i="0" dirty="0" smtClean="0">
                <a:solidFill>
                  <a:schemeClr val="tx1"/>
                </a:solidFill>
                <a:latin typeface="Times New Roman"/>
                <a:ea typeface="ＭＳ Ｐゴシック" charset="0"/>
                <a:cs typeface="Times New Roman"/>
              </a:rPr>
              <a:t>(DA Marker) in Marijuana Abusers and Negative Emotionality</a:t>
            </a:r>
          </a:p>
        </p:txBody>
      </p:sp>
      <p:sp>
        <p:nvSpPr>
          <p:cNvPr id="22" name="Text Box 4"/>
          <p:cNvSpPr txBox="1">
            <a:spLocks noChangeArrowheads="1"/>
          </p:cNvSpPr>
          <p:nvPr/>
        </p:nvSpPr>
        <p:spPr bwMode="auto">
          <a:xfrm>
            <a:off x="-114300" y="3505200"/>
            <a:ext cx="45045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000" b="1" i="0" dirty="0" smtClean="0">
                <a:solidFill>
                  <a:srgbClr val="008000"/>
                </a:solidFill>
                <a:latin typeface="Times New Roman"/>
                <a:ea typeface="ＭＳ Ｐゴシック" charset="0"/>
                <a:cs typeface="Times New Roman"/>
              </a:rPr>
              <a:t>Marijuana Abusers (N=24) PL &gt; MP</a:t>
            </a:r>
          </a:p>
        </p:txBody>
      </p:sp>
      <p:pic>
        <p:nvPicPr>
          <p:cNvPr id="23"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47" t="17802" b="39738"/>
          <a:stretch/>
        </p:blipFill>
        <p:spPr bwMode="auto">
          <a:xfrm>
            <a:off x="419099" y="3886200"/>
            <a:ext cx="3725933" cy="20845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882" t="18465" b="38899"/>
          <a:stretch/>
        </p:blipFill>
        <p:spPr bwMode="auto">
          <a:xfrm>
            <a:off x="342905" y="1447801"/>
            <a:ext cx="3735926" cy="2085167"/>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4"/>
          <p:cNvSpPr txBox="1">
            <a:spLocks noChangeArrowheads="1"/>
          </p:cNvSpPr>
          <p:nvPr/>
        </p:nvSpPr>
        <p:spPr bwMode="auto">
          <a:xfrm>
            <a:off x="190500" y="1066800"/>
            <a:ext cx="39774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800" b="1" i="0" dirty="0" smtClean="0">
                <a:solidFill>
                  <a:schemeClr val="tx1"/>
                </a:solidFill>
                <a:latin typeface="Times New Roman"/>
                <a:ea typeface="ＭＳ Ｐゴシック" charset="0"/>
                <a:cs typeface="Times New Roman"/>
              </a:rPr>
              <a:t>Healthy </a:t>
            </a:r>
            <a:r>
              <a:rPr lang="en-US" sz="2000" b="1" i="0" dirty="0" smtClean="0">
                <a:solidFill>
                  <a:schemeClr val="tx1"/>
                </a:solidFill>
                <a:latin typeface="Times New Roman"/>
                <a:ea typeface="ＭＳ Ｐゴシック" charset="0"/>
                <a:cs typeface="Times New Roman"/>
              </a:rPr>
              <a:t>Controls</a:t>
            </a:r>
            <a:r>
              <a:rPr lang="en-US" sz="1800" b="1" i="0" dirty="0" smtClean="0">
                <a:solidFill>
                  <a:schemeClr val="tx1"/>
                </a:solidFill>
                <a:latin typeface="Times New Roman"/>
                <a:ea typeface="ＭＳ Ｐゴシック" charset="0"/>
                <a:cs typeface="Times New Roman"/>
              </a:rPr>
              <a:t> (N=24)  PL &gt; MP</a:t>
            </a:r>
          </a:p>
        </p:txBody>
      </p:sp>
    </p:spTree>
    <p:extLst>
      <p:ext uri="{BB962C8B-B14F-4D97-AF65-F5344CB8AC3E}">
        <p14:creationId xmlns:p14="http://schemas.microsoft.com/office/powerpoint/2010/main" val="1159259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304" y="1273314"/>
            <a:ext cx="8915400" cy="707886"/>
          </a:xfrm>
          <a:prstGeom prst="rect">
            <a:avLst/>
          </a:prstGeom>
          <a:noFill/>
        </p:spPr>
        <p:txBody>
          <a:bodyPr wrap="square" rtlCol="0">
            <a:spAutoFit/>
          </a:bodyPr>
          <a:lstStyle/>
          <a:p>
            <a:pPr algn="ctr"/>
            <a:r>
              <a:rPr lang="en-US" sz="4000" b="1" i="0" dirty="0" smtClean="0">
                <a:solidFill>
                  <a:schemeClr val="tx1"/>
                </a:solidFill>
                <a:latin typeface="Times New Roman" pitchFamily="18" charset="0"/>
                <a:cs typeface="Times New Roman" pitchFamily="18" charset="0"/>
              </a:rPr>
              <a:t>Effects of THC on Mental Illness</a:t>
            </a:r>
            <a:endParaRPr lang="en-US" sz="4000" b="1" i="0" dirty="0">
              <a:solidFill>
                <a:schemeClr val="tx1"/>
              </a:solidFill>
              <a:latin typeface="Times New Roman" pitchFamily="18" charset="0"/>
              <a:cs typeface="Times New Roman" pitchFamily="18" charset="0"/>
            </a:endParaRPr>
          </a:p>
        </p:txBody>
      </p:sp>
      <p:sp>
        <p:nvSpPr>
          <p:cNvPr id="3" name="Line 26"/>
          <p:cNvSpPr>
            <a:spLocks noChangeShapeType="1"/>
          </p:cNvSpPr>
          <p:nvPr/>
        </p:nvSpPr>
        <p:spPr bwMode="auto">
          <a:xfrm>
            <a:off x="5" y="21336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
        <p:nvSpPr>
          <p:cNvPr id="4" name="Line 26"/>
          <p:cNvSpPr>
            <a:spLocks noChangeShapeType="1"/>
          </p:cNvSpPr>
          <p:nvPr/>
        </p:nvSpPr>
        <p:spPr bwMode="auto">
          <a:xfrm>
            <a:off x="14521" y="11430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pic>
        <p:nvPicPr>
          <p:cNvPr id="6" name="Picture 7" descr="marijuana.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0000">
            <a:off x="6071051" y="2531697"/>
            <a:ext cx="3667761" cy="385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03903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ext Box 9"/>
          <p:cNvSpPr txBox="1">
            <a:spLocks noChangeArrowheads="1"/>
          </p:cNvSpPr>
          <p:nvPr/>
        </p:nvSpPr>
        <p:spPr bwMode="auto">
          <a:xfrm>
            <a:off x="419101" y="113168"/>
            <a:ext cx="9563100" cy="1089529"/>
          </a:xfrm>
          <a:prstGeom prst="rect">
            <a:avLst/>
          </a:prstGeom>
          <a:noFill/>
          <a:ln w="9525">
            <a:noFill/>
            <a:miter lim="800000"/>
            <a:headEnd/>
            <a:tailEnd type="none" w="sm" len="lg"/>
          </a:ln>
        </p:spPr>
        <p:txBody>
          <a:bodyPr wrap="square" anchor="ctr">
            <a:spAutoFit/>
          </a:bodyPr>
          <a:lstStyle/>
          <a:p>
            <a:pPr algn="ctr">
              <a:lnSpc>
                <a:spcPct val="90000"/>
              </a:lnSpc>
            </a:pPr>
            <a:r>
              <a:rPr lang="en-US" sz="3600" b="1" i="0" dirty="0">
                <a:solidFill>
                  <a:srgbClr val="000000"/>
                </a:solidFill>
                <a:latin typeface="Times New Roman" charset="0"/>
                <a:cs typeface="Times New Roman" charset="0"/>
              </a:rPr>
              <a:t>Cannabinoid </a:t>
            </a:r>
            <a:r>
              <a:rPr lang="en-US" sz="3600" b="1" i="0" dirty="0" smtClean="0">
                <a:solidFill>
                  <a:srgbClr val="000000"/>
                </a:solidFill>
                <a:latin typeface="Times New Roman" charset="0"/>
                <a:cs typeface="Times New Roman" charset="0"/>
              </a:rPr>
              <a:t>CB1 Receptors </a:t>
            </a:r>
            <a:r>
              <a:rPr lang="en-US" sz="3600" b="1" i="0" dirty="0">
                <a:solidFill>
                  <a:srgbClr val="000000"/>
                </a:solidFill>
                <a:latin typeface="Times New Roman" charset="0"/>
                <a:cs typeface="Times New Roman" charset="0"/>
              </a:rPr>
              <a:t>in Human </a:t>
            </a:r>
            <a:r>
              <a:rPr lang="en-US" sz="3600" b="1" i="0" dirty="0" smtClean="0">
                <a:solidFill>
                  <a:srgbClr val="000000"/>
                </a:solidFill>
                <a:latin typeface="Times New Roman" charset="0"/>
                <a:cs typeface="Times New Roman" charset="0"/>
              </a:rPr>
              <a:t>Brain are </a:t>
            </a:r>
            <a:r>
              <a:rPr lang="en-US" sz="3600" b="1" i="0" dirty="0" err="1" smtClean="0">
                <a:solidFill>
                  <a:srgbClr val="000000"/>
                </a:solidFill>
                <a:latin typeface="Times New Roman" charset="0"/>
                <a:cs typeface="Times New Roman" charset="0"/>
              </a:rPr>
              <a:t>Downregulated</a:t>
            </a:r>
            <a:r>
              <a:rPr lang="en-US" sz="3600" b="1" i="0" dirty="0" smtClean="0">
                <a:solidFill>
                  <a:srgbClr val="000000"/>
                </a:solidFill>
                <a:latin typeface="Times New Roman" charset="0"/>
                <a:cs typeface="Times New Roman" charset="0"/>
              </a:rPr>
              <a:t> in Marijuana Abusers</a:t>
            </a:r>
            <a:endParaRPr lang="en-US" sz="3600" b="1" i="0" dirty="0">
              <a:solidFill>
                <a:srgbClr val="000000"/>
              </a:solidFill>
              <a:latin typeface="Times New Roman" charset="0"/>
              <a:cs typeface="Times New Roman" charset="0"/>
            </a:endParaRPr>
          </a:p>
        </p:txBody>
      </p:sp>
      <p:grpSp>
        <p:nvGrpSpPr>
          <p:cNvPr id="47107" name="Group 12"/>
          <p:cNvGrpSpPr>
            <a:grpSpLocks/>
          </p:cNvGrpSpPr>
          <p:nvPr/>
        </p:nvGrpSpPr>
        <p:grpSpPr bwMode="auto">
          <a:xfrm>
            <a:off x="198869" y="1828800"/>
            <a:ext cx="4306001" cy="3886200"/>
            <a:chOff x="5175780" y="1447800"/>
            <a:chExt cx="4490073" cy="4114799"/>
          </a:xfrm>
        </p:grpSpPr>
        <p:sp>
          <p:nvSpPr>
            <p:cNvPr id="47110" name="Rectangle 2"/>
            <p:cNvSpPr>
              <a:spLocks noChangeArrowheads="1"/>
            </p:cNvSpPr>
            <p:nvPr/>
          </p:nvSpPr>
          <p:spPr bwMode="auto">
            <a:xfrm>
              <a:off x="5482829" y="2211388"/>
              <a:ext cx="5358" cy="6350"/>
            </a:xfrm>
            <a:prstGeom prst="rect">
              <a:avLst/>
            </a:prstGeom>
            <a:solidFill>
              <a:srgbClr val="000000"/>
            </a:solidFill>
            <a:ln w="9525">
              <a:noFill/>
              <a:miter lim="800000"/>
              <a:headEnd/>
              <a:tailEnd/>
            </a:ln>
          </p:spPr>
          <p:txBody>
            <a:bodyPr/>
            <a:lstStyle/>
            <a:p>
              <a:endParaRPr lang="it-IT"/>
            </a:p>
          </p:txBody>
        </p:sp>
        <p:sp>
          <p:nvSpPr>
            <p:cNvPr id="47111" name="Rectangle 3"/>
            <p:cNvSpPr>
              <a:spLocks noChangeArrowheads="1"/>
            </p:cNvSpPr>
            <p:nvPr/>
          </p:nvSpPr>
          <p:spPr bwMode="auto">
            <a:xfrm>
              <a:off x="6097075" y="4488643"/>
              <a:ext cx="10134" cy="13093"/>
            </a:xfrm>
            <a:prstGeom prst="rect">
              <a:avLst/>
            </a:prstGeom>
            <a:solidFill>
              <a:srgbClr val="000000"/>
            </a:solidFill>
            <a:ln w="9525">
              <a:noFill/>
              <a:miter lim="800000"/>
              <a:headEnd/>
              <a:tailEnd/>
            </a:ln>
          </p:spPr>
          <p:txBody>
            <a:bodyPr/>
            <a:lstStyle/>
            <a:p>
              <a:endParaRPr lang="it-IT"/>
            </a:p>
          </p:txBody>
        </p:sp>
        <p:pic>
          <p:nvPicPr>
            <p:cNvPr id="47112" name="Picture 3" descr="Figure_CB1 distribution PVC-MRI-orig"/>
            <p:cNvPicPr>
              <a:picLocks noChangeAspect="1" noChangeArrowheads="1"/>
            </p:cNvPicPr>
            <p:nvPr/>
          </p:nvPicPr>
          <p:blipFill rotWithShape="1">
            <a:blip r:embed="rId3" cstate="print"/>
            <a:srcRect l="26657" t="30536" r="49449" b="36964"/>
            <a:stretch/>
          </p:blipFill>
          <p:spPr bwMode="auto">
            <a:xfrm>
              <a:off x="5199669" y="1447800"/>
              <a:ext cx="4466184" cy="2072296"/>
            </a:xfrm>
            <a:prstGeom prst="rect">
              <a:avLst/>
            </a:prstGeom>
            <a:noFill/>
            <a:ln w="9525">
              <a:noFill/>
              <a:miter lim="800000"/>
              <a:headEnd/>
              <a:tailEnd/>
            </a:ln>
          </p:spPr>
        </p:pic>
        <p:pic>
          <p:nvPicPr>
            <p:cNvPr id="47113" name="Picture 3" descr="Figure_CB1 distribution PVC-MRI-orig"/>
            <p:cNvPicPr>
              <a:picLocks noChangeAspect="1" noChangeArrowheads="1"/>
            </p:cNvPicPr>
            <p:nvPr/>
          </p:nvPicPr>
          <p:blipFill rotWithShape="1">
            <a:blip r:embed="rId3" cstate="print"/>
            <a:srcRect l="76029" t="30536" r="-1" b="36964"/>
            <a:stretch/>
          </p:blipFill>
          <p:spPr bwMode="auto">
            <a:xfrm>
              <a:off x="5175780" y="3490303"/>
              <a:ext cx="4480614" cy="2072296"/>
            </a:xfrm>
            <a:prstGeom prst="rect">
              <a:avLst/>
            </a:prstGeom>
            <a:noFill/>
            <a:ln w="9525">
              <a:noFill/>
              <a:miter lim="800000"/>
              <a:headEnd/>
              <a:tailEnd/>
            </a:ln>
          </p:spPr>
        </p:pic>
      </p:grpSp>
      <p:sp>
        <p:nvSpPr>
          <p:cNvPr id="47108" name="Text Box 19"/>
          <p:cNvSpPr txBox="1">
            <a:spLocks noChangeArrowheads="1"/>
          </p:cNvSpPr>
          <p:nvPr/>
        </p:nvSpPr>
        <p:spPr bwMode="auto">
          <a:xfrm>
            <a:off x="1409700" y="6400967"/>
            <a:ext cx="2083904" cy="301621"/>
          </a:xfrm>
          <a:prstGeom prst="rect">
            <a:avLst/>
          </a:prstGeom>
          <a:noFill/>
          <a:ln w="9525">
            <a:noFill/>
            <a:miter lim="800000"/>
            <a:headEnd/>
            <a:tailEnd/>
          </a:ln>
        </p:spPr>
        <p:txBody>
          <a:bodyPr wrap="none">
            <a:spAutoFit/>
          </a:bodyPr>
          <a:lstStyle/>
          <a:p>
            <a:pPr>
              <a:lnSpc>
                <a:spcPct val="85000"/>
              </a:lnSpc>
            </a:pPr>
            <a:r>
              <a:rPr lang="en-US" sz="1600" b="1" dirty="0">
                <a:solidFill>
                  <a:srgbClr val="000000"/>
                </a:solidFill>
                <a:latin typeface="Times New Roman" charset="0"/>
              </a:rPr>
              <a:t>Van </a:t>
            </a:r>
            <a:r>
              <a:rPr lang="en-US" sz="1600" b="1" dirty="0" err="1">
                <a:solidFill>
                  <a:srgbClr val="000000"/>
                </a:solidFill>
                <a:latin typeface="Times New Roman" charset="0"/>
              </a:rPr>
              <a:t>Loere</a:t>
            </a:r>
            <a:r>
              <a:rPr lang="en-US" sz="1600" b="1" dirty="0">
                <a:solidFill>
                  <a:srgbClr val="000000"/>
                </a:solidFill>
                <a:latin typeface="Times New Roman" charset="0"/>
              </a:rPr>
              <a:t> et al., 2007.</a:t>
            </a:r>
          </a:p>
        </p:txBody>
      </p:sp>
      <p:sp>
        <p:nvSpPr>
          <p:cNvPr id="11" name="TextBox 10"/>
          <p:cNvSpPr txBox="1"/>
          <p:nvPr/>
        </p:nvSpPr>
        <p:spPr>
          <a:xfrm flipH="1">
            <a:off x="6095992" y="6400967"/>
            <a:ext cx="3733800" cy="338554"/>
          </a:xfrm>
          <a:prstGeom prst="rect">
            <a:avLst/>
          </a:prstGeom>
          <a:noFill/>
        </p:spPr>
        <p:txBody>
          <a:bodyPr wrap="square" rtlCol="0">
            <a:spAutoFit/>
          </a:bodyPr>
          <a:lstStyle/>
          <a:p>
            <a:r>
              <a:rPr lang="en-US" sz="1600" b="1" dirty="0" err="1" smtClean="0">
                <a:solidFill>
                  <a:srgbClr val="000000"/>
                </a:solidFill>
                <a:latin typeface="Times New Roman" pitchFamily="18" charset="0"/>
                <a:cs typeface="Times New Roman" pitchFamily="18" charset="0"/>
              </a:rPr>
              <a:t>Hirvonen</a:t>
            </a:r>
            <a:r>
              <a:rPr lang="en-US" sz="1600" b="1" dirty="0" smtClean="0">
                <a:solidFill>
                  <a:srgbClr val="000000"/>
                </a:solidFill>
                <a:latin typeface="Times New Roman" pitchFamily="18" charset="0"/>
                <a:cs typeface="Times New Roman" pitchFamily="18" charset="0"/>
              </a:rPr>
              <a:t> et al., </a:t>
            </a:r>
            <a:r>
              <a:rPr lang="en-US" sz="1600" b="1" dirty="0" err="1" smtClean="0">
                <a:solidFill>
                  <a:srgbClr val="000000"/>
                </a:solidFill>
                <a:latin typeface="Times New Roman" pitchFamily="18" charset="0"/>
                <a:cs typeface="Times New Roman" pitchFamily="18" charset="0"/>
              </a:rPr>
              <a:t>Mol</a:t>
            </a:r>
            <a:r>
              <a:rPr lang="en-US" sz="1600" b="1" dirty="0" smtClean="0">
                <a:solidFill>
                  <a:srgbClr val="000000"/>
                </a:solidFill>
                <a:latin typeface="Times New Roman" pitchFamily="18" charset="0"/>
                <a:cs typeface="Times New Roman" pitchFamily="18" charset="0"/>
              </a:rPr>
              <a:t> Psychiatry </a:t>
            </a:r>
            <a:r>
              <a:rPr lang="en-US" sz="1600" b="1" dirty="0" smtClean="0">
                <a:solidFill>
                  <a:srgbClr val="000000"/>
                </a:solidFill>
                <a:latin typeface="Times New Roman" pitchFamily="18" charset="0"/>
                <a:cs typeface="Times New Roman" pitchFamily="18" charset="0"/>
              </a:rPr>
              <a:t>2013.</a:t>
            </a:r>
            <a:endParaRPr lang="en-US" sz="1600" b="1" dirty="0">
              <a:solidFill>
                <a:srgbClr val="000000"/>
              </a:solidFill>
              <a:latin typeface="Times New Roman" pitchFamily="18" charset="0"/>
              <a:cs typeface="Times New Roman" pitchFamily="18" charset="0"/>
            </a:endParaRPr>
          </a:p>
        </p:txBody>
      </p:sp>
      <p:pic>
        <p:nvPicPr>
          <p:cNvPr id="10" name="Picture 9"/>
          <p:cNvPicPr>
            <a:picLocks noChangeAspect="1" noChangeArrowheads="1"/>
          </p:cNvPicPr>
          <p:nvPr/>
        </p:nvPicPr>
        <p:blipFill rotWithShape="1">
          <a:blip r:embed="rId4" cstate="print"/>
          <a:srcRect t="34111" r="33025" b="7199"/>
          <a:stretch/>
        </p:blipFill>
        <p:spPr bwMode="auto">
          <a:xfrm>
            <a:off x="4533900" y="3124200"/>
            <a:ext cx="5638800" cy="3153300"/>
          </a:xfrm>
          <a:prstGeom prst="rect">
            <a:avLst/>
          </a:prstGeom>
          <a:noFill/>
          <a:ln w="9525">
            <a:noFill/>
            <a:miter lim="800000"/>
            <a:headEnd/>
            <a:tailEnd/>
          </a:ln>
          <a:effectLst/>
        </p:spPr>
      </p:pic>
      <p:grpSp>
        <p:nvGrpSpPr>
          <p:cNvPr id="5" name="Group 4"/>
          <p:cNvGrpSpPr/>
          <p:nvPr/>
        </p:nvGrpSpPr>
        <p:grpSpPr>
          <a:xfrm>
            <a:off x="4818736" y="1905021"/>
            <a:ext cx="2579086" cy="762000"/>
            <a:chOff x="7200900" y="1981200"/>
            <a:chExt cx="2579087" cy="762000"/>
          </a:xfrm>
        </p:grpSpPr>
        <p:sp>
          <p:nvSpPr>
            <p:cNvPr id="2" name="Rectangle 1"/>
            <p:cNvSpPr/>
            <p:nvPr/>
          </p:nvSpPr>
          <p:spPr>
            <a:xfrm>
              <a:off x="7505700" y="2057400"/>
              <a:ext cx="152400" cy="228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505700" y="2438400"/>
              <a:ext cx="152400" cy="228600"/>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200900" y="2438400"/>
              <a:ext cx="152400" cy="228600"/>
            </a:xfrm>
            <a:prstGeom prst="rect">
              <a:avLst/>
            </a:prstGeom>
            <a:solidFill>
              <a:srgbClr val="339933"/>
            </a:solidFill>
            <a:ln>
              <a:solidFill>
                <a:srgbClr val="3399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678064" y="1981200"/>
              <a:ext cx="2101923" cy="369332"/>
            </a:xfrm>
            <a:prstGeom prst="rect">
              <a:avLst/>
            </a:prstGeom>
            <a:noFill/>
          </p:spPr>
          <p:txBody>
            <a:bodyPr wrap="none" rtlCol="0">
              <a:spAutoFit/>
            </a:bodyPr>
            <a:lstStyle/>
            <a:p>
              <a:r>
                <a:rPr lang="en-US" sz="1800" b="1" i="0" dirty="0" smtClean="0">
                  <a:solidFill>
                    <a:srgbClr val="000000"/>
                  </a:solidFill>
                </a:rPr>
                <a:t>Marijuana Abusers</a:t>
              </a:r>
              <a:endParaRPr lang="en-US" sz="1800" b="1" i="0" dirty="0">
                <a:solidFill>
                  <a:srgbClr val="000000"/>
                </a:solidFill>
              </a:endParaRPr>
            </a:p>
          </p:txBody>
        </p:sp>
        <p:sp>
          <p:nvSpPr>
            <p:cNvPr id="16" name="TextBox 15"/>
            <p:cNvSpPr txBox="1"/>
            <p:nvPr/>
          </p:nvSpPr>
          <p:spPr>
            <a:xfrm>
              <a:off x="7678064" y="2373868"/>
              <a:ext cx="1039708" cy="369332"/>
            </a:xfrm>
            <a:prstGeom prst="rect">
              <a:avLst/>
            </a:prstGeom>
            <a:noFill/>
          </p:spPr>
          <p:txBody>
            <a:bodyPr wrap="none" rtlCol="0">
              <a:spAutoFit/>
            </a:bodyPr>
            <a:lstStyle/>
            <a:p>
              <a:r>
                <a:rPr lang="en-US" sz="1800" b="1" i="0" dirty="0" smtClean="0">
                  <a:solidFill>
                    <a:srgbClr val="000000"/>
                  </a:solidFill>
                </a:rPr>
                <a:t>Controls</a:t>
              </a:r>
              <a:endParaRPr lang="en-US" sz="1800" b="1" i="0" dirty="0">
                <a:solidFill>
                  <a:srgbClr val="000000"/>
                </a:solidFill>
              </a:endParaRPr>
            </a:p>
          </p:txBody>
        </p:sp>
      </p:grpSp>
      <p:pic>
        <p:nvPicPr>
          <p:cNvPr id="18" name="Picture 17"/>
          <p:cNvPicPr>
            <a:picLocks noChangeAspect="1"/>
          </p:cNvPicPr>
          <p:nvPr/>
        </p:nvPicPr>
        <p:blipFill rotWithShape="1">
          <a:blip r:embed="rId5" cstate="print"/>
          <a:srcRect t="66471"/>
          <a:stretch/>
        </p:blipFill>
        <p:spPr>
          <a:xfrm>
            <a:off x="7505700" y="1371600"/>
            <a:ext cx="2209800" cy="2448304"/>
          </a:xfrm>
          <a:prstGeom prst="rect">
            <a:avLst/>
          </a:prstGeom>
        </p:spPr>
      </p:pic>
      <p:sp>
        <p:nvSpPr>
          <p:cNvPr id="19" name="TextBox 18"/>
          <p:cNvSpPr txBox="1"/>
          <p:nvPr/>
        </p:nvSpPr>
        <p:spPr>
          <a:xfrm rot="16200000">
            <a:off x="7525098" y="2342803"/>
            <a:ext cx="832414" cy="261610"/>
          </a:xfrm>
          <a:prstGeom prst="rect">
            <a:avLst/>
          </a:prstGeom>
          <a:noFill/>
        </p:spPr>
        <p:txBody>
          <a:bodyPr wrap="square" rtlCol="0">
            <a:spAutoFit/>
          </a:bodyPr>
          <a:lstStyle/>
          <a:p>
            <a:r>
              <a:rPr lang="en-US" sz="1100" b="1" i="0" dirty="0" smtClean="0">
                <a:solidFill>
                  <a:schemeClr val="tx1">
                    <a:lumMod val="85000"/>
                    <a:lumOff val="15000"/>
                  </a:schemeClr>
                </a:solidFill>
              </a:rPr>
              <a:t>ACC/CBL</a:t>
            </a:r>
            <a:endParaRPr lang="en-US" sz="1100" b="1" i="0" dirty="0">
              <a:solidFill>
                <a:schemeClr val="tx1">
                  <a:lumMod val="85000"/>
                  <a:lumOff val="15000"/>
                </a:schemeClr>
              </a:solidFill>
            </a:endParaRPr>
          </a:p>
        </p:txBody>
      </p:sp>
      <p:sp>
        <p:nvSpPr>
          <p:cNvPr id="20" name="Line 26"/>
          <p:cNvSpPr>
            <a:spLocks noChangeShapeType="1"/>
          </p:cNvSpPr>
          <p:nvPr/>
        </p:nvSpPr>
        <p:spPr bwMode="auto">
          <a:xfrm>
            <a:off x="7345" y="12954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Text Box 1029"/>
          <p:cNvSpPr txBox="1">
            <a:spLocks noChangeArrowheads="1"/>
          </p:cNvSpPr>
          <p:nvPr/>
        </p:nvSpPr>
        <p:spPr bwMode="auto">
          <a:xfrm>
            <a:off x="647703" y="3657600"/>
            <a:ext cx="5087943" cy="1865126"/>
          </a:xfrm>
          <a:prstGeom prst="rect">
            <a:avLst/>
          </a:prstGeom>
          <a:noFill/>
          <a:ln w="9525">
            <a:noFill/>
            <a:miter lim="800000"/>
            <a:headEnd/>
            <a:tailEnd/>
          </a:ln>
        </p:spPr>
        <p:txBody>
          <a:bodyPr wrap="square">
            <a:spAutoFit/>
          </a:bodyPr>
          <a:lstStyle/>
          <a:p>
            <a:pPr>
              <a:lnSpc>
                <a:spcPct val="80000"/>
              </a:lnSpc>
              <a:buClr>
                <a:srgbClr val="FF0000"/>
              </a:buClr>
              <a:buSzPct val="150000"/>
              <a:buFont typeface="Arial" charset="0"/>
              <a:buChar char="•"/>
            </a:pPr>
            <a:r>
              <a:rPr lang="en-US" sz="3600" b="1" i="0" dirty="0">
                <a:solidFill>
                  <a:srgbClr val="000000"/>
                </a:solidFill>
                <a:latin typeface="Times New Roman" charset="0"/>
              </a:rPr>
              <a:t> An estimated </a:t>
            </a:r>
            <a:endParaRPr lang="en-US" sz="3600" b="1" i="0" dirty="0" smtClean="0">
              <a:solidFill>
                <a:srgbClr val="000000"/>
              </a:solidFill>
              <a:latin typeface="Times New Roman" charset="0"/>
            </a:endParaRPr>
          </a:p>
          <a:p>
            <a:pPr>
              <a:lnSpc>
                <a:spcPct val="80000"/>
              </a:lnSpc>
              <a:buClr>
                <a:srgbClr val="FF0000"/>
              </a:buClr>
              <a:buSzPct val="150000"/>
            </a:pPr>
            <a:r>
              <a:rPr lang="en-US" sz="3600" b="1" i="0" dirty="0" smtClean="0">
                <a:solidFill>
                  <a:srgbClr val="000000"/>
                </a:solidFill>
                <a:latin typeface="Times New Roman" charset="0"/>
              </a:rPr>
              <a:t>   </a:t>
            </a:r>
            <a:r>
              <a:rPr lang="en-US" sz="3600" b="1" i="0" dirty="0" smtClean="0">
                <a:solidFill>
                  <a:srgbClr val="FF0000"/>
                </a:solidFill>
                <a:latin typeface="Times New Roman" charset="0"/>
              </a:rPr>
              <a:t>2.4 million </a:t>
            </a:r>
            <a:r>
              <a:rPr lang="en-US" sz="3600" b="1" i="0" dirty="0" smtClean="0">
                <a:solidFill>
                  <a:srgbClr val="000000"/>
                </a:solidFill>
                <a:latin typeface="Times New Roman" charset="0"/>
              </a:rPr>
              <a:t>Americans</a:t>
            </a:r>
            <a:endParaRPr lang="en-US" sz="3600" b="1" i="0" dirty="0">
              <a:solidFill>
                <a:srgbClr val="000000"/>
              </a:solidFill>
              <a:latin typeface="Times New Roman" charset="0"/>
            </a:endParaRPr>
          </a:p>
          <a:p>
            <a:pPr>
              <a:lnSpc>
                <a:spcPct val="80000"/>
              </a:lnSpc>
              <a:buClr>
                <a:srgbClr val="FF0000"/>
              </a:buClr>
              <a:buSzPct val="150000"/>
            </a:pPr>
            <a:r>
              <a:rPr lang="en-US" sz="3600" b="1" i="0" dirty="0">
                <a:solidFill>
                  <a:srgbClr val="000000"/>
                </a:solidFill>
                <a:latin typeface="Times New Roman" charset="0"/>
              </a:rPr>
              <a:t>  </a:t>
            </a:r>
            <a:r>
              <a:rPr lang="en-US" sz="3600" b="1" i="0" dirty="0" smtClean="0">
                <a:solidFill>
                  <a:srgbClr val="000000"/>
                </a:solidFill>
                <a:latin typeface="Times New Roman" charset="0"/>
              </a:rPr>
              <a:t> used </a:t>
            </a:r>
            <a:r>
              <a:rPr lang="en-US" sz="3600" b="1" i="0" dirty="0">
                <a:solidFill>
                  <a:srgbClr val="000000"/>
                </a:solidFill>
                <a:latin typeface="Times New Roman" charset="0"/>
              </a:rPr>
              <a:t>it for the </a:t>
            </a:r>
            <a:r>
              <a:rPr lang="en-US" sz="3600" b="1" i="0" dirty="0" smtClean="0">
                <a:solidFill>
                  <a:srgbClr val="000000"/>
                </a:solidFill>
                <a:latin typeface="Times New Roman" charset="0"/>
              </a:rPr>
              <a:t>first  </a:t>
            </a:r>
          </a:p>
          <a:p>
            <a:pPr>
              <a:lnSpc>
                <a:spcPct val="80000"/>
              </a:lnSpc>
              <a:buClr>
                <a:srgbClr val="FF0000"/>
              </a:buClr>
              <a:buSzPct val="150000"/>
            </a:pPr>
            <a:r>
              <a:rPr lang="en-US" sz="3600" b="1" i="0" dirty="0" smtClean="0">
                <a:solidFill>
                  <a:srgbClr val="000000"/>
                </a:solidFill>
                <a:latin typeface="Times New Roman" charset="0"/>
              </a:rPr>
              <a:t>   time </a:t>
            </a:r>
            <a:r>
              <a:rPr lang="en-US" sz="3600" b="1" i="0" dirty="0">
                <a:solidFill>
                  <a:srgbClr val="000000"/>
                </a:solidFill>
                <a:latin typeface="Times New Roman" charset="0"/>
              </a:rPr>
              <a:t>in </a:t>
            </a:r>
            <a:r>
              <a:rPr lang="en-US" sz="3600" b="1" i="0" dirty="0" smtClean="0">
                <a:solidFill>
                  <a:srgbClr val="000000"/>
                </a:solidFill>
                <a:latin typeface="Times New Roman" charset="0"/>
              </a:rPr>
              <a:t>2013</a:t>
            </a:r>
            <a:endParaRPr lang="en-US" sz="3600" b="1" i="0" dirty="0">
              <a:solidFill>
                <a:srgbClr val="000000"/>
              </a:solidFill>
              <a:latin typeface="Times New Roman" charset="0"/>
            </a:endParaRPr>
          </a:p>
        </p:txBody>
      </p:sp>
      <p:sp>
        <p:nvSpPr>
          <p:cNvPr id="41987" name="Text Box 1034"/>
          <p:cNvSpPr txBox="1">
            <a:spLocks noChangeArrowheads="1"/>
          </p:cNvSpPr>
          <p:nvPr/>
        </p:nvSpPr>
        <p:spPr bwMode="auto">
          <a:xfrm>
            <a:off x="190516" y="6382581"/>
            <a:ext cx="6096000" cy="323165"/>
          </a:xfrm>
          <a:prstGeom prst="rect">
            <a:avLst/>
          </a:prstGeom>
          <a:noFill/>
          <a:ln w="9525">
            <a:noFill/>
            <a:miter lim="800000"/>
            <a:headEnd/>
            <a:tailEnd/>
          </a:ln>
        </p:spPr>
        <p:txBody>
          <a:bodyPr wrap="square">
            <a:spAutoFit/>
          </a:bodyPr>
          <a:lstStyle/>
          <a:p>
            <a:r>
              <a:rPr lang="en-US" sz="1500" b="1" dirty="0" smtClean="0">
                <a:solidFill>
                  <a:srgbClr val="000000"/>
                </a:solidFill>
                <a:latin typeface="Times New Roman" charset="0"/>
              </a:rPr>
              <a:t>2013 National </a:t>
            </a:r>
            <a:r>
              <a:rPr lang="en-US" sz="1500" b="1" dirty="0">
                <a:solidFill>
                  <a:srgbClr val="000000"/>
                </a:solidFill>
                <a:latin typeface="Times New Roman" charset="0"/>
              </a:rPr>
              <a:t>Survey on Drug Use and </a:t>
            </a:r>
            <a:r>
              <a:rPr lang="en-US" sz="1500" b="1" dirty="0" smtClean="0">
                <a:solidFill>
                  <a:srgbClr val="000000"/>
                </a:solidFill>
                <a:latin typeface="Times New Roman" charset="0"/>
              </a:rPr>
              <a:t>Health, SAMHSA</a:t>
            </a:r>
            <a:r>
              <a:rPr lang="en-US" sz="1500" b="1" dirty="0">
                <a:solidFill>
                  <a:srgbClr val="000000"/>
                </a:solidFill>
                <a:latin typeface="Times New Roman" charset="0"/>
              </a:rPr>
              <a:t>, </a:t>
            </a:r>
            <a:r>
              <a:rPr lang="en-US" sz="1500" b="1" dirty="0" smtClean="0">
                <a:solidFill>
                  <a:srgbClr val="000000"/>
                </a:solidFill>
                <a:latin typeface="Times New Roman" charset="0"/>
              </a:rPr>
              <a:t>2014.</a:t>
            </a:r>
            <a:endParaRPr lang="en-US" sz="1500" b="1" dirty="0">
              <a:solidFill>
                <a:srgbClr val="000000"/>
              </a:solidFill>
              <a:latin typeface="Times New Roman" charset="0"/>
            </a:endParaRPr>
          </a:p>
        </p:txBody>
      </p:sp>
      <p:sp>
        <p:nvSpPr>
          <p:cNvPr id="41989" name="Text Box 1027"/>
          <p:cNvSpPr txBox="1">
            <a:spLocks noChangeArrowheads="1"/>
          </p:cNvSpPr>
          <p:nvPr/>
        </p:nvSpPr>
        <p:spPr bwMode="auto">
          <a:xfrm>
            <a:off x="647700" y="152423"/>
            <a:ext cx="8915400" cy="1047979"/>
          </a:xfrm>
          <a:prstGeom prst="rect">
            <a:avLst/>
          </a:prstGeom>
          <a:noFill/>
          <a:ln w="9525">
            <a:noFill/>
            <a:miter lim="800000"/>
            <a:headEnd/>
            <a:tailEnd/>
          </a:ln>
        </p:spPr>
        <p:txBody>
          <a:bodyPr>
            <a:spAutoFit/>
          </a:bodyPr>
          <a:lstStyle/>
          <a:p>
            <a:pPr algn="ctr">
              <a:lnSpc>
                <a:spcPct val="85000"/>
              </a:lnSpc>
            </a:pPr>
            <a:r>
              <a:rPr lang="en-US" sz="3600" b="1" i="0" dirty="0">
                <a:solidFill>
                  <a:srgbClr val="000000"/>
                </a:solidFill>
                <a:latin typeface="Times New Roman" charset="0"/>
              </a:rPr>
              <a:t>Marijuana is the Most Commonly Used Illicit Drug In the U.S.</a:t>
            </a:r>
          </a:p>
        </p:txBody>
      </p:sp>
      <p:grpSp>
        <p:nvGrpSpPr>
          <p:cNvPr id="2" name="Group 11"/>
          <p:cNvGrpSpPr>
            <a:grpSpLocks/>
          </p:cNvGrpSpPr>
          <p:nvPr/>
        </p:nvGrpSpPr>
        <p:grpSpPr bwMode="auto">
          <a:xfrm>
            <a:off x="5372100" y="3048000"/>
            <a:ext cx="4419600" cy="3205158"/>
            <a:chOff x="5600700" y="1981200"/>
            <a:chExt cx="3621504" cy="2347198"/>
          </a:xfrm>
        </p:grpSpPr>
        <p:pic>
          <p:nvPicPr>
            <p:cNvPr id="41992" name="Picture 1" descr="THC.jpg"/>
            <p:cNvPicPr>
              <a:picLocks noChangeAspect="1"/>
            </p:cNvPicPr>
            <p:nvPr/>
          </p:nvPicPr>
          <p:blipFill>
            <a:blip r:embed="rId3" cstate="print"/>
            <a:srcRect/>
            <a:stretch>
              <a:fillRect/>
            </a:stretch>
          </p:blipFill>
          <p:spPr bwMode="auto">
            <a:xfrm>
              <a:off x="5795432" y="1981200"/>
              <a:ext cx="3310467" cy="1752600"/>
            </a:xfrm>
            <a:prstGeom prst="rect">
              <a:avLst/>
            </a:prstGeom>
            <a:noFill/>
            <a:ln w="9525">
              <a:noFill/>
              <a:miter lim="800000"/>
              <a:headEnd/>
              <a:tailEnd/>
            </a:ln>
          </p:spPr>
        </p:pic>
        <p:sp>
          <p:nvSpPr>
            <p:cNvPr id="41993" name="TextBox 2"/>
            <p:cNvSpPr txBox="1">
              <a:spLocks noChangeArrowheads="1"/>
            </p:cNvSpPr>
            <p:nvPr/>
          </p:nvSpPr>
          <p:spPr bwMode="auto">
            <a:xfrm>
              <a:off x="5600700" y="3810000"/>
              <a:ext cx="3621504" cy="518398"/>
            </a:xfrm>
            <a:prstGeom prst="rect">
              <a:avLst/>
            </a:prstGeom>
            <a:noFill/>
            <a:ln w="9525">
              <a:noFill/>
              <a:miter lim="800000"/>
              <a:headEnd/>
              <a:tailEnd/>
            </a:ln>
          </p:spPr>
          <p:txBody>
            <a:bodyPr>
              <a:spAutoFit/>
            </a:bodyPr>
            <a:lstStyle/>
            <a:p>
              <a:pPr algn="ctr"/>
              <a:r>
                <a:rPr lang="en-US" sz="2000" b="1" i="0">
                  <a:solidFill>
                    <a:srgbClr val="000000"/>
                  </a:solidFill>
                </a:rPr>
                <a:t>Tetrahydrocannabinol (THC) </a:t>
              </a:r>
            </a:p>
            <a:p>
              <a:pPr algn="ctr"/>
              <a:r>
                <a:rPr lang="en-US" sz="2000" b="1" i="0">
                  <a:solidFill>
                    <a:srgbClr val="000000"/>
                  </a:solidFill>
                </a:rPr>
                <a:t>Active Ingredient in Marijuana</a:t>
              </a:r>
            </a:p>
          </p:txBody>
        </p:sp>
      </p:grpSp>
      <p:sp>
        <p:nvSpPr>
          <p:cNvPr id="41991" name="Text Box 1028"/>
          <p:cNvSpPr txBox="1">
            <a:spLocks noChangeArrowheads="1"/>
          </p:cNvSpPr>
          <p:nvPr/>
        </p:nvSpPr>
        <p:spPr bwMode="auto">
          <a:xfrm>
            <a:off x="647700" y="2362210"/>
            <a:ext cx="8536376" cy="978729"/>
          </a:xfrm>
          <a:prstGeom prst="rect">
            <a:avLst/>
          </a:prstGeom>
          <a:noFill/>
          <a:ln w="9525">
            <a:noFill/>
            <a:miter lim="800000"/>
            <a:headEnd/>
            <a:tailEnd/>
          </a:ln>
        </p:spPr>
        <p:txBody>
          <a:bodyPr wrap="none">
            <a:spAutoFit/>
          </a:bodyPr>
          <a:lstStyle/>
          <a:p>
            <a:pPr>
              <a:lnSpc>
                <a:spcPct val="80000"/>
              </a:lnSpc>
              <a:buClr>
                <a:srgbClr val="FF0000"/>
              </a:buClr>
              <a:buSzPct val="150000"/>
              <a:buFont typeface="Arial" charset="0"/>
              <a:buChar char="•"/>
            </a:pPr>
            <a:r>
              <a:rPr lang="en-US" sz="3600" b="1" i="0" dirty="0">
                <a:solidFill>
                  <a:srgbClr val="000000"/>
                </a:solidFill>
                <a:latin typeface="Times New Roman" charset="0"/>
              </a:rPr>
              <a:t> Over </a:t>
            </a:r>
            <a:r>
              <a:rPr lang="en-US" sz="3600" b="1" i="0" dirty="0" smtClean="0">
                <a:solidFill>
                  <a:srgbClr val="FF0000"/>
                </a:solidFill>
                <a:latin typeface="Times New Roman" charset="0"/>
              </a:rPr>
              <a:t>114 million </a:t>
            </a:r>
            <a:r>
              <a:rPr lang="en-US" sz="3600" b="1" i="0" dirty="0">
                <a:solidFill>
                  <a:srgbClr val="000000"/>
                </a:solidFill>
                <a:latin typeface="Times New Roman" charset="0"/>
              </a:rPr>
              <a:t>Americans have tried it</a:t>
            </a:r>
          </a:p>
          <a:p>
            <a:pPr>
              <a:lnSpc>
                <a:spcPct val="80000"/>
              </a:lnSpc>
              <a:buClr>
                <a:srgbClr val="FF0000"/>
              </a:buClr>
              <a:buSzPct val="150000"/>
            </a:pPr>
            <a:r>
              <a:rPr lang="en-US" sz="3600" b="1" i="0" dirty="0">
                <a:solidFill>
                  <a:srgbClr val="000000"/>
                </a:solidFill>
                <a:latin typeface="Times New Roman" charset="0"/>
              </a:rPr>
              <a:t>  at least once</a:t>
            </a:r>
          </a:p>
        </p:txBody>
      </p:sp>
      <p:sp>
        <p:nvSpPr>
          <p:cNvPr id="11" name="Line 26"/>
          <p:cNvSpPr>
            <a:spLocks noChangeShapeType="1"/>
          </p:cNvSpPr>
          <p:nvPr/>
        </p:nvSpPr>
        <p:spPr bwMode="auto">
          <a:xfrm>
            <a:off x="7345" y="12954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pic>
        <p:nvPicPr>
          <p:cNvPr id="41988" name="Picture 4" descr="marijuana-leaf"/>
          <p:cNvPicPr>
            <a:picLocks noChangeAspect="1" noChangeArrowheads="1"/>
          </p:cNvPicPr>
          <p:nvPr/>
        </p:nvPicPr>
        <p:blipFill>
          <a:blip r:embed="rId4" cstate="print">
            <a:clrChange>
              <a:clrFrom>
                <a:srgbClr val="FFFCFB"/>
              </a:clrFrom>
              <a:clrTo>
                <a:srgbClr val="FFFCFB">
                  <a:alpha val="0"/>
                </a:srgbClr>
              </a:clrTo>
            </a:clrChange>
            <a:lum bright="20000"/>
          </a:blip>
          <a:srcRect/>
          <a:stretch>
            <a:fillRect/>
          </a:stretch>
        </p:blipFill>
        <p:spPr bwMode="auto">
          <a:xfrm>
            <a:off x="1104900" y="609601"/>
            <a:ext cx="1752600" cy="17514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350" y="44450"/>
            <a:ext cx="9886950" cy="641350"/>
          </a:xfrm>
        </p:spPr>
        <p:txBody>
          <a:bodyPr/>
          <a:lstStyle/>
          <a:p>
            <a:r>
              <a:rPr lang="en-US" sz="3600" b="1" dirty="0" smtClean="0">
                <a:solidFill>
                  <a:schemeClr val="tx1"/>
                </a:solidFill>
                <a:latin typeface="Times New Roman" panose="02020603050405020304" pitchFamily="18" charset="0"/>
                <a:cs typeface="Times New Roman" panose="02020603050405020304" pitchFamily="18" charset="0"/>
              </a:rPr>
              <a:t>CB1R are </a:t>
            </a:r>
            <a:r>
              <a:rPr lang="en-US" sz="3600" b="1" dirty="0" smtClean="0">
                <a:solidFill>
                  <a:schemeClr val="tx1"/>
                </a:solidFill>
                <a:latin typeface="Times New Roman" panose="02020603050405020304" pitchFamily="18" charset="0"/>
                <a:cs typeface="Times New Roman" panose="02020603050405020304" pitchFamily="18" charset="0"/>
              </a:rPr>
              <a:t>Increased </a:t>
            </a:r>
            <a:r>
              <a:rPr lang="en-US" sz="3600" b="1" dirty="0" smtClean="0">
                <a:solidFill>
                  <a:schemeClr val="tx1"/>
                </a:solidFill>
                <a:latin typeface="Times New Roman" panose="02020603050405020304" pitchFamily="18" charset="0"/>
                <a:cs typeface="Times New Roman" panose="02020603050405020304" pitchFamily="18" charset="0"/>
              </a:rPr>
              <a:t>in Schizophrenics</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263826" y="3957935"/>
            <a:ext cx="3733779" cy="461665"/>
          </a:xfrm>
          <a:prstGeom prst="rect">
            <a:avLst/>
          </a:prstGeom>
          <a:solidFill>
            <a:srgbClr val="FF0000"/>
          </a:solidFill>
        </p:spPr>
        <p:txBody>
          <a:bodyPr wrap="none" rtlCol="0">
            <a:spAutoFit/>
          </a:bodyPr>
          <a:lstStyle/>
          <a:p>
            <a:r>
              <a:rPr lang="en-US" sz="2400" b="1" i="0" dirty="0" smtClean="0">
                <a:solidFill>
                  <a:schemeClr val="bg1"/>
                </a:solidFill>
              </a:rPr>
              <a:t>Schizophrenics</a:t>
            </a:r>
            <a:r>
              <a:rPr lang="en-US" sz="2400" b="1" i="0" dirty="0" smtClean="0">
                <a:solidFill>
                  <a:srgbClr val="000000"/>
                </a:solidFill>
              </a:rPr>
              <a:t> </a:t>
            </a:r>
            <a:r>
              <a:rPr lang="en-US" sz="2400" b="1" i="0" dirty="0" smtClean="0">
                <a:solidFill>
                  <a:schemeClr val="bg1"/>
                </a:solidFill>
              </a:rPr>
              <a:t>&gt; Controls</a:t>
            </a:r>
            <a:endParaRPr lang="en-US" sz="2400" b="1" i="0" dirty="0">
              <a:solidFill>
                <a:schemeClr val="bg1"/>
              </a:solidFill>
            </a:endParaRPr>
          </a:p>
        </p:txBody>
      </p:sp>
      <p:grpSp>
        <p:nvGrpSpPr>
          <p:cNvPr id="11" name="Group 10"/>
          <p:cNvGrpSpPr/>
          <p:nvPr/>
        </p:nvGrpSpPr>
        <p:grpSpPr>
          <a:xfrm>
            <a:off x="495300" y="4038601"/>
            <a:ext cx="9410700" cy="2669776"/>
            <a:chOff x="0" y="3769270"/>
            <a:chExt cx="10287000" cy="2930826"/>
          </a:xfrm>
        </p:grpSpPr>
        <p:sp>
          <p:nvSpPr>
            <p:cNvPr id="9" name="TextBox 8"/>
            <p:cNvSpPr txBox="1"/>
            <p:nvPr/>
          </p:nvSpPr>
          <p:spPr>
            <a:xfrm>
              <a:off x="1228141" y="3769270"/>
              <a:ext cx="1354020" cy="439233"/>
            </a:xfrm>
            <a:prstGeom prst="rect">
              <a:avLst/>
            </a:prstGeom>
            <a:solidFill>
              <a:srgbClr val="FFFFFF"/>
            </a:solidFill>
          </p:spPr>
          <p:txBody>
            <a:bodyPr wrap="square" rtlCol="0">
              <a:spAutoFit/>
            </a:bodyPr>
            <a:lstStyle/>
            <a:p>
              <a:r>
                <a:rPr lang="en-US" sz="2000" b="1" dirty="0" smtClean="0">
                  <a:solidFill>
                    <a:srgbClr val="000000"/>
                  </a:solidFill>
                </a:rPr>
                <a:t>Treated </a:t>
              </a:r>
              <a:endParaRPr lang="en-US" sz="2000" b="1" dirty="0">
                <a:solidFill>
                  <a:srgbClr val="000000"/>
                </a:solidFill>
              </a:endParaRPr>
            </a:p>
          </p:txBody>
        </p:sp>
        <p:pic>
          <p:nvPicPr>
            <p:cNvPr id="5" name="Picture 4"/>
            <p:cNvPicPr>
              <a:picLocks noChangeAspect="1"/>
            </p:cNvPicPr>
            <p:nvPr/>
          </p:nvPicPr>
          <p:blipFill rotWithShape="1">
            <a:blip r:embed="rId2"/>
            <a:srcRect t="20494" b="3964"/>
            <a:stretch/>
          </p:blipFill>
          <p:spPr>
            <a:xfrm>
              <a:off x="0" y="4194624"/>
              <a:ext cx="10287000" cy="2260421"/>
            </a:xfrm>
            <a:prstGeom prst="rect">
              <a:avLst/>
            </a:prstGeom>
          </p:spPr>
        </p:pic>
        <p:sp>
          <p:nvSpPr>
            <p:cNvPr id="7" name="TextBox 6"/>
            <p:cNvSpPr txBox="1"/>
            <p:nvPr/>
          </p:nvSpPr>
          <p:spPr>
            <a:xfrm>
              <a:off x="5747393" y="6446096"/>
              <a:ext cx="4470400" cy="254000"/>
            </a:xfrm>
            <a:prstGeom prst="rect">
              <a:avLst/>
            </a:prstGeom>
          </p:spPr>
          <p:txBody>
            <a:bodyPr/>
            <a:lstStyle/>
            <a:p>
              <a:r>
                <a:rPr lang="en-US" sz="1600" b="1" dirty="0" err="1" smtClean="0">
                  <a:solidFill>
                    <a:srgbClr val="000000"/>
                  </a:solidFill>
                  <a:latin typeface="Times New Roman" panose="02020603050405020304" pitchFamily="18" charset="0"/>
                  <a:cs typeface="Times New Roman" panose="02020603050405020304" pitchFamily="18" charset="0"/>
                </a:rPr>
                <a:t>Ceccarini</a:t>
              </a:r>
              <a:r>
                <a:rPr lang="en-US" sz="1600" b="1" dirty="0" smtClean="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 </a:t>
              </a:r>
              <a:r>
                <a:rPr lang="en-US" sz="1600" b="1" dirty="0" smtClean="0">
                  <a:solidFill>
                    <a:srgbClr val="000000"/>
                  </a:solidFill>
                  <a:latin typeface="Times New Roman" panose="02020603050405020304" pitchFamily="18" charset="0"/>
                  <a:cs typeface="Times New Roman" panose="02020603050405020304" pitchFamily="18" charset="0"/>
                </a:rPr>
                <a:t>et al., </a:t>
              </a:r>
              <a:r>
                <a:rPr lang="en-US" sz="1600" b="1" dirty="0" err="1" smtClean="0">
                  <a:solidFill>
                    <a:srgbClr val="000000"/>
                  </a:solidFill>
                  <a:latin typeface="Times New Roman" panose="02020603050405020304" pitchFamily="18" charset="0"/>
                  <a:cs typeface="Times New Roman" panose="02020603050405020304" pitchFamily="18" charset="0"/>
                </a:rPr>
                <a:t>Neuroimage</a:t>
              </a:r>
              <a:r>
                <a:rPr lang="en-US" sz="1600" b="1" dirty="0" smtClean="0">
                  <a:solidFill>
                    <a:srgbClr val="000000"/>
                  </a:solidFill>
                  <a:latin typeface="Times New Roman" panose="02020603050405020304" pitchFamily="18" charset="0"/>
                  <a:cs typeface="Times New Roman" panose="02020603050405020304" pitchFamily="18" charset="0"/>
                </a:rPr>
                <a:t> 2013</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270583" y="3769270"/>
              <a:ext cx="1975223" cy="439233"/>
            </a:xfrm>
            <a:prstGeom prst="rect">
              <a:avLst/>
            </a:prstGeom>
            <a:noFill/>
          </p:spPr>
          <p:txBody>
            <a:bodyPr wrap="square" rtlCol="0">
              <a:spAutoFit/>
            </a:bodyPr>
            <a:lstStyle/>
            <a:p>
              <a:r>
                <a:rPr lang="en-US" sz="2000" b="1" dirty="0" smtClean="0">
                  <a:solidFill>
                    <a:srgbClr val="000000"/>
                  </a:solidFill>
                </a:rPr>
                <a:t>Not Treated </a:t>
              </a:r>
              <a:endParaRPr lang="en-US" sz="2000" b="1" dirty="0">
                <a:solidFill>
                  <a:srgbClr val="000000"/>
                </a:solidFill>
              </a:endParaRPr>
            </a:p>
          </p:txBody>
        </p:sp>
      </p:grpSp>
      <p:pic>
        <p:nvPicPr>
          <p:cNvPr id="12" name="Picture 11"/>
          <p:cNvPicPr>
            <a:picLocks noChangeAspect="1"/>
          </p:cNvPicPr>
          <p:nvPr/>
        </p:nvPicPr>
        <p:blipFill>
          <a:blip r:embed="rId3"/>
          <a:stretch>
            <a:fillRect/>
          </a:stretch>
        </p:blipFill>
        <p:spPr>
          <a:xfrm>
            <a:off x="1485900" y="914400"/>
            <a:ext cx="2319130" cy="1905000"/>
          </a:xfrm>
          <a:prstGeom prst="rect">
            <a:avLst/>
          </a:prstGeom>
        </p:spPr>
      </p:pic>
      <p:sp>
        <p:nvSpPr>
          <p:cNvPr id="13" name="Rectangle 12"/>
          <p:cNvSpPr/>
          <p:nvPr/>
        </p:nvSpPr>
        <p:spPr>
          <a:xfrm>
            <a:off x="495300" y="2913544"/>
            <a:ext cx="4495800" cy="568843"/>
          </a:xfrm>
          <a:prstGeom prst="rect">
            <a:avLst/>
          </a:prstGeom>
        </p:spPr>
        <p:txBody>
          <a:bodyPr wrap="square">
            <a:spAutoFit/>
          </a:bodyPr>
          <a:lstStyle/>
          <a:p>
            <a:pPr>
              <a:lnSpc>
                <a:spcPct val="90000"/>
              </a:lnSpc>
            </a:pPr>
            <a:r>
              <a:rPr lang="en-US" sz="2400" i="0" dirty="0" smtClean="0">
                <a:solidFill>
                  <a:srgbClr val="000000"/>
                </a:solidFill>
              </a:rPr>
              <a:t>CB1R (</a:t>
            </a:r>
            <a:r>
              <a:rPr lang="en-US" sz="2400" i="0" dirty="0" err="1" smtClean="0">
                <a:solidFill>
                  <a:srgbClr val="000000"/>
                </a:solidFill>
              </a:rPr>
              <a:t>dlPFC</a:t>
            </a:r>
            <a:r>
              <a:rPr lang="en-US" sz="2400" i="0" dirty="0" smtClean="0">
                <a:solidFill>
                  <a:srgbClr val="000000"/>
                </a:solidFill>
              </a:rPr>
              <a:t>) 20% higher in schizophrenics than </a:t>
            </a:r>
            <a:r>
              <a:rPr lang="en-US" sz="2400" i="0" dirty="0" smtClean="0">
                <a:solidFill>
                  <a:srgbClr val="000000"/>
                </a:solidFill>
              </a:rPr>
              <a:t>controls</a:t>
            </a:r>
            <a:endParaRPr lang="en-US" sz="2400" i="0" dirty="0">
              <a:solidFill>
                <a:srgbClr val="000000"/>
              </a:solidFill>
            </a:endParaRPr>
          </a:p>
        </p:txBody>
      </p:sp>
      <p:pic>
        <p:nvPicPr>
          <p:cNvPr id="14" name="Picture 13"/>
          <p:cNvPicPr>
            <a:picLocks noChangeAspect="1"/>
          </p:cNvPicPr>
          <p:nvPr/>
        </p:nvPicPr>
        <p:blipFill rotWithShape="1">
          <a:blip r:embed="rId4"/>
          <a:srcRect t="7118" r="52187" b="50614"/>
          <a:stretch/>
        </p:blipFill>
        <p:spPr>
          <a:xfrm>
            <a:off x="6591301" y="914400"/>
            <a:ext cx="2590800" cy="2005328"/>
          </a:xfrm>
          <a:prstGeom prst="rect">
            <a:avLst/>
          </a:prstGeom>
        </p:spPr>
      </p:pic>
      <p:sp>
        <p:nvSpPr>
          <p:cNvPr id="15" name="TextBox 14"/>
          <p:cNvSpPr txBox="1"/>
          <p:nvPr/>
        </p:nvSpPr>
        <p:spPr>
          <a:xfrm>
            <a:off x="7124700" y="3581400"/>
            <a:ext cx="3162300" cy="381000"/>
          </a:xfrm>
          <a:prstGeom prst="rect">
            <a:avLst/>
          </a:prstGeom>
        </p:spPr>
        <p:txBody>
          <a:bodyPr/>
          <a:lstStyle/>
          <a:p>
            <a:r>
              <a:rPr lang="en-US" sz="1600" b="1" dirty="0" smtClean="0">
                <a:solidFill>
                  <a:srgbClr val="000000"/>
                </a:solidFill>
                <a:latin typeface="Times New Roman" panose="02020603050405020304" pitchFamily="18" charset="0"/>
                <a:cs typeface="Times New Roman" panose="02020603050405020304" pitchFamily="18" charset="0"/>
              </a:rPr>
              <a:t>Wong et al., </a:t>
            </a:r>
            <a:r>
              <a:rPr lang="en-US" sz="1600" b="1" dirty="0" err="1" smtClean="0">
                <a:solidFill>
                  <a:srgbClr val="000000"/>
                </a:solidFill>
                <a:latin typeface="Times New Roman" panose="02020603050405020304" pitchFamily="18" charset="0"/>
                <a:cs typeface="Times New Roman" panose="02020603050405020304" pitchFamily="18" charset="0"/>
              </a:rPr>
              <a:t>Neuroimage</a:t>
            </a:r>
            <a:r>
              <a:rPr lang="en-US" sz="1600" b="1" dirty="0" smtClean="0">
                <a:solidFill>
                  <a:srgbClr val="000000"/>
                </a:solidFill>
                <a:latin typeface="Times New Roman" panose="02020603050405020304" pitchFamily="18" charset="0"/>
                <a:cs typeface="Times New Roman" panose="02020603050405020304" pitchFamily="18" charset="0"/>
              </a:rPr>
              <a:t> 2010</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219700" y="2918414"/>
            <a:ext cx="5334000" cy="568843"/>
          </a:xfrm>
          <a:prstGeom prst="rect">
            <a:avLst/>
          </a:prstGeom>
        </p:spPr>
        <p:txBody>
          <a:bodyPr wrap="square">
            <a:spAutoFit/>
          </a:bodyPr>
          <a:lstStyle/>
          <a:p>
            <a:pPr>
              <a:lnSpc>
                <a:spcPct val="90000"/>
              </a:lnSpc>
            </a:pPr>
            <a:r>
              <a:rPr lang="en-US" sz="2400" i="0" dirty="0" smtClean="0">
                <a:solidFill>
                  <a:srgbClr val="000000"/>
                </a:solidFill>
              </a:rPr>
              <a:t>Increases in CB1R in schizophrenics were associated with psychosis severity</a:t>
            </a:r>
            <a:endParaRPr lang="en-US" sz="2400" i="0" dirty="0">
              <a:solidFill>
                <a:srgbClr val="000000"/>
              </a:solidFill>
            </a:endParaRPr>
          </a:p>
        </p:txBody>
      </p:sp>
      <p:sp>
        <p:nvSpPr>
          <p:cNvPr id="17" name="TextBox 16"/>
          <p:cNvSpPr txBox="1"/>
          <p:nvPr/>
        </p:nvSpPr>
        <p:spPr>
          <a:xfrm>
            <a:off x="1104900" y="3581400"/>
            <a:ext cx="3162300" cy="381000"/>
          </a:xfrm>
          <a:prstGeom prst="rect">
            <a:avLst/>
          </a:prstGeom>
        </p:spPr>
        <p:txBody>
          <a:bodyPr/>
          <a:lstStyle/>
          <a:p>
            <a:r>
              <a:rPr lang="en-US" sz="1600" b="1" dirty="0" err="1" smtClean="0">
                <a:solidFill>
                  <a:srgbClr val="000000"/>
                </a:solidFill>
                <a:latin typeface="Times New Roman" panose="02020603050405020304" pitchFamily="18" charset="0"/>
                <a:cs typeface="Times New Roman" panose="02020603050405020304" pitchFamily="18" charset="0"/>
              </a:rPr>
              <a:t>Jenko</a:t>
            </a:r>
            <a:r>
              <a:rPr lang="en-US" sz="1600" b="1" dirty="0" smtClean="0">
                <a:solidFill>
                  <a:srgbClr val="000000"/>
                </a:solidFill>
                <a:latin typeface="Times New Roman" panose="02020603050405020304" pitchFamily="18" charset="0"/>
                <a:cs typeface="Times New Roman" panose="02020603050405020304" pitchFamily="18" charset="0"/>
              </a:rPr>
              <a:t> et al., </a:t>
            </a:r>
            <a:r>
              <a:rPr lang="en-US" sz="1600" b="1" dirty="0" err="1">
                <a:solidFill>
                  <a:srgbClr val="000000"/>
                </a:solidFill>
                <a:latin typeface="Times New Roman" panose="02020603050405020304" pitchFamily="18" charset="0"/>
                <a:cs typeface="Times New Roman" panose="02020603050405020304" pitchFamily="18" charset="0"/>
              </a:rPr>
              <a:t>Schizophr</a:t>
            </a:r>
            <a:r>
              <a:rPr lang="en-US" sz="1600" b="1" dirty="0">
                <a:solidFill>
                  <a:srgbClr val="000000"/>
                </a:solidFill>
                <a:latin typeface="Times New Roman" panose="02020603050405020304" pitchFamily="18" charset="0"/>
                <a:cs typeface="Times New Roman" panose="02020603050405020304" pitchFamily="18" charset="0"/>
              </a:rPr>
              <a:t> </a:t>
            </a:r>
            <a:r>
              <a:rPr lang="en-US" sz="1600" b="1" dirty="0" smtClean="0">
                <a:solidFill>
                  <a:srgbClr val="000000"/>
                </a:solidFill>
                <a:latin typeface="Times New Roman" panose="02020603050405020304" pitchFamily="18" charset="0"/>
                <a:cs typeface="Times New Roman" panose="02020603050405020304" pitchFamily="18" charset="0"/>
              </a:rPr>
              <a:t>Res 2012</a:t>
            </a:r>
            <a:endParaRPr lang="en-US" sz="1600" b="1" dirty="0">
              <a:solidFill>
                <a:srgbClr val="000000"/>
              </a:solidFill>
              <a:latin typeface="Times New Roman" panose="02020603050405020304" pitchFamily="18" charset="0"/>
              <a:cs typeface="Times New Roman" panose="02020603050405020304" pitchFamily="18" charset="0"/>
            </a:endParaRPr>
          </a:p>
        </p:txBody>
      </p:sp>
      <p:sp>
        <p:nvSpPr>
          <p:cNvPr id="18" name="Line 26"/>
          <p:cNvSpPr>
            <a:spLocks noChangeShapeType="1"/>
          </p:cNvSpPr>
          <p:nvPr/>
        </p:nvSpPr>
        <p:spPr bwMode="auto">
          <a:xfrm>
            <a:off x="7345" y="8382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extLst>
      <p:ext uri="{BB962C8B-B14F-4D97-AF65-F5344CB8AC3E}">
        <p14:creationId xmlns:p14="http://schemas.microsoft.com/office/powerpoint/2010/main" val="142721031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3"/>
          <p:cNvPicPr>
            <a:picLocks noChangeAspect="1"/>
          </p:cNvPicPr>
          <p:nvPr/>
        </p:nvPicPr>
        <p:blipFill>
          <a:blip r:embed="rId3" cstate="print"/>
          <a:srcRect t="61926"/>
          <a:stretch>
            <a:fillRect/>
          </a:stretch>
        </p:blipFill>
        <p:spPr bwMode="auto">
          <a:xfrm>
            <a:off x="190523" y="1600226"/>
            <a:ext cx="4264025" cy="2320925"/>
          </a:xfrm>
          <a:prstGeom prst="rect">
            <a:avLst/>
          </a:prstGeom>
          <a:noFill/>
          <a:ln w="9525">
            <a:noFill/>
            <a:miter lim="800000"/>
            <a:headEnd/>
            <a:tailEnd/>
          </a:ln>
        </p:spPr>
      </p:pic>
      <p:sp>
        <p:nvSpPr>
          <p:cNvPr id="50179" name="TextBox 5"/>
          <p:cNvSpPr txBox="1">
            <a:spLocks noChangeArrowheads="1"/>
          </p:cNvSpPr>
          <p:nvPr/>
        </p:nvSpPr>
        <p:spPr bwMode="auto">
          <a:xfrm>
            <a:off x="190500" y="3886222"/>
            <a:ext cx="4343400" cy="830997"/>
          </a:xfrm>
          <a:prstGeom prst="rect">
            <a:avLst/>
          </a:prstGeom>
          <a:noFill/>
          <a:ln w="9525">
            <a:noFill/>
            <a:miter lim="800000"/>
            <a:headEnd/>
            <a:tailEnd/>
          </a:ln>
        </p:spPr>
        <p:txBody>
          <a:bodyPr wrap="square">
            <a:spAutoFit/>
          </a:bodyPr>
          <a:lstStyle/>
          <a:p>
            <a:r>
              <a:rPr lang="en-US" sz="2400" i="0" dirty="0" smtClean="0">
                <a:solidFill>
                  <a:schemeClr val="tx1"/>
                </a:solidFill>
              </a:rPr>
              <a:t>L </a:t>
            </a:r>
            <a:r>
              <a:rPr lang="en-US" sz="2400" i="0" dirty="0">
                <a:solidFill>
                  <a:schemeClr val="tx1"/>
                </a:solidFill>
              </a:rPr>
              <a:t>(yellow) and </a:t>
            </a:r>
            <a:r>
              <a:rPr lang="en-US" sz="2400" i="0" dirty="0" smtClean="0">
                <a:solidFill>
                  <a:schemeClr val="tx1"/>
                </a:solidFill>
              </a:rPr>
              <a:t>R (</a:t>
            </a:r>
            <a:r>
              <a:rPr lang="en-US" sz="2400" i="0" dirty="0">
                <a:solidFill>
                  <a:schemeClr val="tx1"/>
                </a:solidFill>
              </a:rPr>
              <a:t>blue) </a:t>
            </a:r>
            <a:r>
              <a:rPr lang="en-US" sz="2400" i="0" dirty="0" smtClean="0">
                <a:solidFill>
                  <a:schemeClr val="tx1"/>
                </a:solidFill>
              </a:rPr>
              <a:t>amygdala L(</a:t>
            </a:r>
            <a:r>
              <a:rPr lang="en-US" sz="2400" i="0" dirty="0">
                <a:solidFill>
                  <a:schemeClr val="tx1"/>
                </a:solidFill>
              </a:rPr>
              <a:t>red) and </a:t>
            </a:r>
            <a:r>
              <a:rPr lang="en-US" sz="2400" i="0" dirty="0" smtClean="0">
                <a:solidFill>
                  <a:schemeClr val="tx1"/>
                </a:solidFill>
              </a:rPr>
              <a:t>R(</a:t>
            </a:r>
            <a:r>
              <a:rPr lang="en-US" sz="2400" i="0" dirty="0">
                <a:solidFill>
                  <a:schemeClr val="tx1"/>
                </a:solidFill>
              </a:rPr>
              <a:t>green) </a:t>
            </a:r>
            <a:r>
              <a:rPr lang="en-US" sz="2400" i="0" dirty="0" smtClean="0">
                <a:solidFill>
                  <a:schemeClr val="tx1"/>
                </a:solidFill>
              </a:rPr>
              <a:t>hippocampus</a:t>
            </a:r>
            <a:endParaRPr lang="en-US" sz="2400" i="0" dirty="0">
              <a:solidFill>
                <a:schemeClr val="tx1"/>
              </a:solidFill>
            </a:endParaRPr>
          </a:p>
        </p:txBody>
      </p:sp>
      <p:sp>
        <p:nvSpPr>
          <p:cNvPr id="50180" name="TextBox 7"/>
          <p:cNvSpPr txBox="1">
            <a:spLocks noChangeArrowheads="1"/>
          </p:cNvSpPr>
          <p:nvPr/>
        </p:nvSpPr>
        <p:spPr bwMode="auto">
          <a:xfrm>
            <a:off x="190500" y="4876800"/>
            <a:ext cx="4648200" cy="1938992"/>
          </a:xfrm>
          <a:prstGeom prst="rect">
            <a:avLst/>
          </a:prstGeom>
          <a:solidFill>
            <a:srgbClr val="FF0000"/>
          </a:solidFill>
          <a:ln w="9525">
            <a:noFill/>
            <a:miter lim="800000"/>
            <a:headEnd/>
            <a:tailEnd/>
          </a:ln>
        </p:spPr>
        <p:txBody>
          <a:bodyPr wrap="square">
            <a:spAutoFit/>
          </a:bodyPr>
          <a:lstStyle/>
          <a:p>
            <a:r>
              <a:rPr lang="en-US" sz="2400" b="1" dirty="0" smtClean="0">
                <a:solidFill>
                  <a:schemeClr val="bg1"/>
                </a:solidFill>
              </a:rPr>
              <a:t>Hippocampus and amygdala </a:t>
            </a:r>
            <a:r>
              <a:rPr lang="en-US" sz="2400" b="1" dirty="0">
                <a:solidFill>
                  <a:schemeClr val="bg1"/>
                </a:solidFill>
              </a:rPr>
              <a:t>volumes </a:t>
            </a:r>
            <a:r>
              <a:rPr lang="en-US" sz="2400" b="1" dirty="0" smtClean="0">
                <a:solidFill>
                  <a:schemeClr val="bg1"/>
                </a:solidFill>
              </a:rPr>
              <a:t>smaller </a:t>
            </a:r>
            <a:r>
              <a:rPr lang="en-US" sz="2400" b="1" dirty="0">
                <a:solidFill>
                  <a:schemeClr val="bg1"/>
                </a:solidFill>
              </a:rPr>
              <a:t>in cannabis </a:t>
            </a:r>
            <a:r>
              <a:rPr lang="en-US" sz="2400" b="1" dirty="0" smtClean="0">
                <a:solidFill>
                  <a:schemeClr val="bg1"/>
                </a:solidFill>
              </a:rPr>
              <a:t>users than controls and this has been linked with impaired memory </a:t>
            </a:r>
            <a:r>
              <a:rPr lang="en-US" sz="2400" b="1" dirty="0" err="1" smtClean="0">
                <a:solidFill>
                  <a:schemeClr val="bg1"/>
                </a:solidFill>
              </a:rPr>
              <a:t>perfprmance</a:t>
            </a:r>
            <a:endParaRPr lang="en-US" sz="2400" b="1" dirty="0">
              <a:solidFill>
                <a:schemeClr val="bg1"/>
              </a:solidFill>
            </a:endParaRPr>
          </a:p>
        </p:txBody>
      </p:sp>
      <p:grpSp>
        <p:nvGrpSpPr>
          <p:cNvPr id="50181" name="Group 10"/>
          <p:cNvGrpSpPr>
            <a:grpSpLocks/>
          </p:cNvGrpSpPr>
          <p:nvPr/>
        </p:nvGrpSpPr>
        <p:grpSpPr bwMode="auto">
          <a:xfrm>
            <a:off x="4686300" y="152400"/>
            <a:ext cx="5330826" cy="3433010"/>
            <a:chOff x="5096830" y="156947"/>
            <a:chExt cx="4920333" cy="4567453"/>
          </a:xfrm>
        </p:grpSpPr>
        <p:pic>
          <p:nvPicPr>
            <p:cNvPr id="50184" name="Picture 6"/>
            <p:cNvPicPr>
              <a:picLocks noChangeAspect="1"/>
            </p:cNvPicPr>
            <p:nvPr/>
          </p:nvPicPr>
          <p:blipFill rotWithShape="1">
            <a:blip r:embed="rId3" cstate="print"/>
            <a:srcRect l="4265" t="4186" r="2133" b="41782"/>
            <a:stretch/>
          </p:blipFill>
          <p:spPr bwMode="auto">
            <a:xfrm>
              <a:off x="5096830" y="663849"/>
              <a:ext cx="4920333" cy="4060551"/>
            </a:xfrm>
            <a:prstGeom prst="rect">
              <a:avLst/>
            </a:prstGeom>
            <a:noFill/>
            <a:ln w="9525">
              <a:noFill/>
              <a:miter lim="800000"/>
              <a:headEnd/>
              <a:tailEnd/>
            </a:ln>
          </p:spPr>
        </p:pic>
        <p:sp>
          <p:nvSpPr>
            <p:cNvPr id="50185" name="TextBox 8"/>
            <p:cNvSpPr txBox="1">
              <a:spLocks noChangeArrowheads="1"/>
            </p:cNvSpPr>
            <p:nvPr/>
          </p:nvSpPr>
          <p:spPr bwMode="auto">
            <a:xfrm>
              <a:off x="5808096" y="156947"/>
              <a:ext cx="1969304" cy="491378"/>
            </a:xfrm>
            <a:prstGeom prst="rect">
              <a:avLst/>
            </a:prstGeom>
            <a:solidFill>
              <a:schemeClr val="bg1"/>
            </a:solidFill>
            <a:ln w="9525">
              <a:noFill/>
              <a:miter lim="800000"/>
              <a:headEnd/>
              <a:tailEnd/>
            </a:ln>
          </p:spPr>
          <p:txBody>
            <a:bodyPr wrap="square">
              <a:spAutoFit/>
            </a:bodyPr>
            <a:lstStyle/>
            <a:p>
              <a:r>
                <a:rPr lang="en-US" sz="1800" b="1" dirty="0">
                  <a:solidFill>
                    <a:schemeClr val="accent6"/>
                  </a:solidFill>
                </a:rPr>
                <a:t>Hippocampus</a:t>
              </a:r>
            </a:p>
          </p:txBody>
        </p:sp>
        <p:sp>
          <p:nvSpPr>
            <p:cNvPr id="50186" name="TextBox 9"/>
            <p:cNvSpPr txBox="1">
              <a:spLocks noChangeArrowheads="1"/>
            </p:cNvSpPr>
            <p:nvPr/>
          </p:nvSpPr>
          <p:spPr bwMode="auto">
            <a:xfrm>
              <a:off x="8410392" y="156947"/>
              <a:ext cx="1386733" cy="491378"/>
            </a:xfrm>
            <a:prstGeom prst="rect">
              <a:avLst/>
            </a:prstGeom>
            <a:solidFill>
              <a:schemeClr val="bg1"/>
            </a:solidFill>
            <a:ln w="9525">
              <a:noFill/>
              <a:miter lim="800000"/>
              <a:headEnd/>
              <a:tailEnd/>
            </a:ln>
          </p:spPr>
          <p:txBody>
            <a:bodyPr wrap="square">
              <a:spAutoFit/>
            </a:bodyPr>
            <a:lstStyle/>
            <a:p>
              <a:r>
                <a:rPr lang="en-US" sz="1800" b="1" dirty="0">
                  <a:solidFill>
                    <a:srgbClr val="2D2DB9"/>
                  </a:solidFill>
                </a:rPr>
                <a:t>Amygdala </a:t>
              </a:r>
            </a:p>
          </p:txBody>
        </p:sp>
      </p:grpSp>
      <p:sp>
        <p:nvSpPr>
          <p:cNvPr id="50182" name="Rectangle 11"/>
          <p:cNvSpPr>
            <a:spLocks noChangeArrowheads="1"/>
          </p:cNvSpPr>
          <p:nvPr/>
        </p:nvSpPr>
        <p:spPr bwMode="auto">
          <a:xfrm>
            <a:off x="190500" y="233392"/>
            <a:ext cx="5143500" cy="1290610"/>
          </a:xfrm>
          <a:prstGeom prst="rect">
            <a:avLst/>
          </a:prstGeom>
          <a:noFill/>
          <a:ln w="9525">
            <a:noFill/>
            <a:miter lim="800000"/>
            <a:headEnd/>
            <a:tailEnd/>
          </a:ln>
        </p:spPr>
        <p:txBody>
          <a:bodyPr>
            <a:spAutoFit/>
          </a:bodyPr>
          <a:lstStyle/>
          <a:p>
            <a:pPr>
              <a:lnSpc>
                <a:spcPct val="80000"/>
              </a:lnSpc>
            </a:pPr>
            <a:r>
              <a:rPr lang="en-US" b="1" dirty="0">
                <a:solidFill>
                  <a:schemeClr val="tx1"/>
                </a:solidFill>
              </a:rPr>
              <a:t>Brain abnormalities associated with long-term heavy cannabis use</a:t>
            </a:r>
          </a:p>
        </p:txBody>
      </p:sp>
      <p:sp>
        <p:nvSpPr>
          <p:cNvPr id="50183" name="Rectangle 12"/>
          <p:cNvSpPr>
            <a:spLocks noChangeArrowheads="1"/>
          </p:cNvSpPr>
          <p:nvPr/>
        </p:nvSpPr>
        <p:spPr bwMode="auto">
          <a:xfrm>
            <a:off x="4869790" y="3581400"/>
            <a:ext cx="5410199" cy="338554"/>
          </a:xfrm>
          <a:prstGeom prst="rect">
            <a:avLst/>
          </a:prstGeom>
          <a:noFill/>
          <a:ln w="9525">
            <a:noFill/>
            <a:miter lim="800000"/>
            <a:headEnd/>
            <a:tailEnd/>
          </a:ln>
        </p:spPr>
        <p:txBody>
          <a:bodyPr wrap="square">
            <a:spAutoFit/>
          </a:bodyPr>
          <a:lstStyle/>
          <a:p>
            <a:r>
              <a:rPr lang="en-US" sz="1600" b="1" dirty="0" err="1" smtClean="0">
                <a:solidFill>
                  <a:schemeClr val="tx1"/>
                </a:solidFill>
              </a:rPr>
              <a:t>Yucel</a:t>
            </a:r>
            <a:r>
              <a:rPr lang="en-US" sz="1600" b="1" dirty="0" smtClean="0">
                <a:solidFill>
                  <a:schemeClr val="tx1"/>
                </a:solidFill>
              </a:rPr>
              <a:t> </a:t>
            </a:r>
            <a:r>
              <a:rPr lang="en-US" sz="1600" b="1" dirty="0">
                <a:solidFill>
                  <a:schemeClr val="tx1"/>
                </a:solidFill>
              </a:rPr>
              <a:t>et al., Arch Gen Psychiatry. </a:t>
            </a:r>
            <a:r>
              <a:rPr lang="en-US" sz="1600" b="1" dirty="0" smtClean="0">
                <a:solidFill>
                  <a:schemeClr val="tx1"/>
                </a:solidFill>
              </a:rPr>
              <a:t>2008</a:t>
            </a:r>
            <a:endParaRPr lang="en-US" sz="1600" b="1" dirty="0">
              <a:solidFill>
                <a:schemeClr val="tx1"/>
              </a:solidFill>
            </a:endParaRPr>
          </a:p>
        </p:txBody>
      </p:sp>
      <p:pic>
        <p:nvPicPr>
          <p:cNvPr id="12" name="Picture 11" descr="BJP-2014-151407 1..2.pdf"/>
          <p:cNvPicPr>
            <a:picLocks noChangeAspect="1"/>
          </p:cNvPicPr>
          <p:nvPr/>
        </p:nvPicPr>
        <p:blipFill rotWithShape="1">
          <a:blip r:embed="rId4">
            <a:extLst>
              <a:ext uri="{28A0092B-C50C-407E-A947-70E740481C1C}">
                <a14:useLocalDpi xmlns:a14="http://schemas.microsoft.com/office/drawing/2010/main" val="0"/>
              </a:ext>
            </a:extLst>
          </a:blip>
          <a:srcRect l="37080" t="41140" r="29800" b="46966"/>
          <a:stretch/>
        </p:blipFill>
        <p:spPr>
          <a:xfrm>
            <a:off x="5035542" y="4038600"/>
            <a:ext cx="5239085" cy="2414106"/>
          </a:xfrm>
          <a:prstGeom prst="rect">
            <a:avLst/>
          </a:prstGeom>
        </p:spPr>
      </p:pic>
      <p:sp>
        <p:nvSpPr>
          <p:cNvPr id="13" name="Rectangle 12"/>
          <p:cNvSpPr>
            <a:spLocks noChangeArrowheads="1"/>
          </p:cNvSpPr>
          <p:nvPr/>
        </p:nvSpPr>
        <p:spPr bwMode="auto">
          <a:xfrm>
            <a:off x="4876801" y="6514395"/>
            <a:ext cx="5410199" cy="338554"/>
          </a:xfrm>
          <a:prstGeom prst="rect">
            <a:avLst/>
          </a:prstGeom>
          <a:noFill/>
          <a:ln w="9525">
            <a:noFill/>
            <a:miter lim="800000"/>
            <a:headEnd/>
            <a:tailEnd/>
          </a:ln>
        </p:spPr>
        <p:txBody>
          <a:bodyPr wrap="square">
            <a:spAutoFit/>
          </a:bodyPr>
          <a:lstStyle/>
          <a:p>
            <a:r>
              <a:rPr lang="en-US" sz="1600" b="1" dirty="0" err="1" smtClean="0">
                <a:solidFill>
                  <a:schemeClr val="tx1"/>
                </a:solidFill>
              </a:rPr>
              <a:t>Lorenzeti</a:t>
            </a:r>
            <a:r>
              <a:rPr lang="en-US" sz="1600" b="1" dirty="0" smtClean="0">
                <a:solidFill>
                  <a:schemeClr val="tx1"/>
                </a:solidFill>
              </a:rPr>
              <a:t> et </a:t>
            </a:r>
            <a:r>
              <a:rPr lang="en-US" sz="1600" b="1" dirty="0">
                <a:solidFill>
                  <a:schemeClr val="tx1"/>
                </a:solidFill>
              </a:rPr>
              <a:t>al</a:t>
            </a:r>
            <a:r>
              <a:rPr lang="en-US" sz="1600" b="1" dirty="0" smtClean="0">
                <a:solidFill>
                  <a:schemeClr val="tx1"/>
                </a:solidFill>
              </a:rPr>
              <a:t>.., Biological Psychiatry 2015</a:t>
            </a:r>
            <a:endParaRPr lang="en-US" sz="1600" b="1" dirty="0">
              <a:solidFill>
                <a:schemeClr val="tx1"/>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81700" y="1191491"/>
            <a:ext cx="3962400" cy="3151909"/>
          </a:xfrm>
          <a:prstGeom prst="rect">
            <a:avLst/>
          </a:prstGeom>
        </p:spPr>
      </p:pic>
      <p:sp>
        <p:nvSpPr>
          <p:cNvPr id="6" name="Rectangle 5"/>
          <p:cNvSpPr/>
          <p:nvPr/>
        </p:nvSpPr>
        <p:spPr>
          <a:xfrm>
            <a:off x="5829300" y="4495800"/>
            <a:ext cx="5105400" cy="2031325"/>
          </a:xfrm>
          <a:prstGeom prst="rect">
            <a:avLst/>
          </a:prstGeom>
        </p:spPr>
        <p:txBody>
          <a:bodyPr wrap="square">
            <a:spAutoFit/>
          </a:bodyPr>
          <a:lstStyle/>
          <a:p>
            <a:pPr>
              <a:lnSpc>
                <a:spcPct val="90000"/>
              </a:lnSpc>
            </a:pPr>
            <a:r>
              <a:rPr lang="en-US" sz="2800" i="0" dirty="0" smtClean="0">
                <a:solidFill>
                  <a:srgbClr val="000000"/>
                </a:solidFill>
                <a:latin typeface="Times New Roman" panose="02020603050405020304" pitchFamily="18" charset="0"/>
                <a:cs typeface="Times New Roman" panose="02020603050405020304" pitchFamily="18" charset="0"/>
              </a:rPr>
              <a:t>Hippocampus</a:t>
            </a:r>
            <a:r>
              <a:rPr lang="en-US" sz="2800" i="0" dirty="0">
                <a:solidFill>
                  <a:srgbClr val="000000"/>
                </a:solidFill>
                <a:latin typeface="Times New Roman" panose="02020603050405020304" pitchFamily="18" charset="0"/>
                <a:cs typeface="Times New Roman" panose="02020603050405020304" pitchFamily="18" charset="0"/>
              </a:rPr>
              <a:t>/Amygdala </a:t>
            </a:r>
            <a:endParaRPr lang="en-US" sz="2800" i="0" dirty="0" smtClean="0">
              <a:solidFill>
                <a:srgbClr val="000000"/>
              </a:solidFill>
              <a:latin typeface="Times New Roman" panose="02020603050405020304" pitchFamily="18" charset="0"/>
              <a:cs typeface="Times New Roman" panose="02020603050405020304" pitchFamily="18" charset="0"/>
            </a:endParaRPr>
          </a:p>
          <a:p>
            <a:pPr>
              <a:lnSpc>
                <a:spcPct val="90000"/>
              </a:lnSpc>
            </a:pPr>
            <a:r>
              <a:rPr lang="en-US" sz="2800" i="0" dirty="0" smtClean="0">
                <a:solidFill>
                  <a:srgbClr val="000000"/>
                </a:solidFill>
                <a:latin typeface="Times New Roman" panose="02020603050405020304" pitchFamily="18" charset="0"/>
                <a:cs typeface="Times New Roman" panose="02020603050405020304" pitchFamily="18" charset="0"/>
              </a:rPr>
              <a:t>volumes </a:t>
            </a:r>
            <a:r>
              <a:rPr lang="en-US" sz="2800" i="0" dirty="0" smtClean="0">
                <a:solidFill>
                  <a:srgbClr val="000000"/>
                </a:solidFill>
                <a:latin typeface="Times New Roman" panose="02020603050405020304" pitchFamily="18" charset="0"/>
                <a:cs typeface="Times New Roman" panose="02020603050405020304" pitchFamily="18" charset="0"/>
              </a:rPr>
              <a:t>correlated with </a:t>
            </a:r>
            <a:endParaRPr lang="en-US" sz="2800" i="0" dirty="0" smtClean="0">
              <a:solidFill>
                <a:srgbClr val="000000"/>
              </a:solidFill>
              <a:latin typeface="Times New Roman" panose="02020603050405020304" pitchFamily="18" charset="0"/>
              <a:cs typeface="Times New Roman" panose="02020603050405020304" pitchFamily="18" charset="0"/>
            </a:endParaRPr>
          </a:p>
          <a:p>
            <a:pPr>
              <a:lnSpc>
                <a:spcPct val="90000"/>
              </a:lnSpc>
            </a:pPr>
            <a:r>
              <a:rPr lang="en-US" sz="2800" i="0" dirty="0" smtClean="0">
                <a:solidFill>
                  <a:srgbClr val="000000"/>
                </a:solidFill>
                <a:latin typeface="Times New Roman" panose="02020603050405020304" pitchFamily="18" charset="0"/>
                <a:cs typeface="Times New Roman" panose="02020603050405020304" pitchFamily="18" charset="0"/>
              </a:rPr>
              <a:t>psychosis </a:t>
            </a:r>
            <a:r>
              <a:rPr lang="en-US" sz="2800" i="0" dirty="0" smtClean="0">
                <a:solidFill>
                  <a:srgbClr val="000000"/>
                </a:solidFill>
                <a:latin typeface="Times New Roman" panose="02020603050405020304" pitchFamily="18" charset="0"/>
                <a:cs typeface="Times New Roman" panose="02020603050405020304" pitchFamily="18" charset="0"/>
              </a:rPr>
              <a:t>in schizophrenics (closed) and bipolar patients (open)</a:t>
            </a:r>
            <a:endParaRPr lang="en-US" sz="2800" i="0" dirty="0">
              <a:solidFill>
                <a:srgbClr val="000000"/>
              </a:solidFill>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190500" y="16918"/>
            <a:ext cx="10287000" cy="1143000"/>
          </a:xfrm>
        </p:spPr>
        <p:txBody>
          <a:bodyPr/>
          <a:lstStyle/>
          <a:p>
            <a:pPr>
              <a:lnSpc>
                <a:spcPct val="90000"/>
              </a:lnSpc>
            </a:pPr>
            <a:r>
              <a:rPr lang="en-US" sz="3600" b="1" dirty="0" smtClean="0">
                <a:solidFill>
                  <a:schemeClr val="tx1"/>
                </a:solidFill>
              </a:rPr>
              <a:t>Schizophrenics have </a:t>
            </a:r>
            <a:r>
              <a:rPr lang="en-US" sz="3600" b="1" dirty="0" smtClean="0">
                <a:solidFill>
                  <a:schemeClr val="tx1"/>
                </a:solidFill>
              </a:rPr>
              <a:t>Smaller </a:t>
            </a:r>
            <a:br>
              <a:rPr lang="en-US" sz="3600" b="1" dirty="0" smtClean="0">
                <a:solidFill>
                  <a:schemeClr val="tx1"/>
                </a:solidFill>
              </a:rPr>
            </a:br>
            <a:r>
              <a:rPr lang="en-US" sz="3600" b="1" dirty="0" smtClean="0">
                <a:solidFill>
                  <a:schemeClr val="tx1"/>
                </a:solidFill>
              </a:rPr>
              <a:t>Hippocampus and </a:t>
            </a:r>
            <a:r>
              <a:rPr lang="en-US" sz="3600" b="1" dirty="0" smtClean="0">
                <a:solidFill>
                  <a:schemeClr val="tx1"/>
                </a:solidFill>
              </a:rPr>
              <a:t>Amygdala</a:t>
            </a:r>
            <a:endParaRPr lang="en-US" sz="3600" b="1" dirty="0">
              <a:solidFill>
                <a:schemeClr val="tx1"/>
              </a:solidFill>
            </a:endParaRPr>
          </a:p>
        </p:txBody>
      </p:sp>
      <p:sp>
        <p:nvSpPr>
          <p:cNvPr id="7" name="TextBox 6"/>
          <p:cNvSpPr txBox="1"/>
          <p:nvPr/>
        </p:nvSpPr>
        <p:spPr>
          <a:xfrm>
            <a:off x="5872914" y="6457664"/>
            <a:ext cx="3831049" cy="338554"/>
          </a:xfrm>
          <a:prstGeom prst="rect">
            <a:avLst/>
          </a:prstGeom>
          <a:noFill/>
        </p:spPr>
        <p:txBody>
          <a:bodyPr wrap="none" rtlCol="0">
            <a:spAutoFit/>
          </a:bodyPr>
          <a:lstStyle/>
          <a:p>
            <a:r>
              <a:rPr lang="en-US" sz="1600" b="1" dirty="0" smtClean="0">
                <a:solidFill>
                  <a:srgbClr val="000000"/>
                </a:solidFill>
              </a:rPr>
              <a:t>Watson et al., </a:t>
            </a:r>
            <a:r>
              <a:rPr lang="en-US" sz="1600" b="1" dirty="0">
                <a:solidFill>
                  <a:srgbClr val="000000"/>
                </a:solidFill>
              </a:rPr>
              <a:t>Brain Imaging </a:t>
            </a:r>
            <a:r>
              <a:rPr lang="en-US" sz="1600" b="1" dirty="0" err="1">
                <a:solidFill>
                  <a:srgbClr val="000000"/>
                </a:solidFill>
              </a:rPr>
              <a:t>Behav</a:t>
            </a:r>
            <a:r>
              <a:rPr lang="en-US" sz="1600" b="1" dirty="0">
                <a:solidFill>
                  <a:srgbClr val="000000"/>
                </a:solidFill>
              </a:rPr>
              <a:t>. </a:t>
            </a:r>
            <a:r>
              <a:rPr lang="en-US" sz="1600" b="1" dirty="0" smtClean="0">
                <a:solidFill>
                  <a:srgbClr val="000000"/>
                </a:solidFill>
              </a:rPr>
              <a:t>2012. </a:t>
            </a:r>
            <a:endParaRPr lang="en-US" sz="1600" b="1" dirty="0">
              <a:solidFill>
                <a:srgbClr val="000000"/>
              </a:solidFill>
            </a:endParaRPr>
          </a:p>
        </p:txBody>
      </p:sp>
      <p:pic>
        <p:nvPicPr>
          <p:cNvPr id="8" name="Picture 7"/>
          <p:cNvPicPr>
            <a:picLocks noChangeAspect="1"/>
          </p:cNvPicPr>
          <p:nvPr/>
        </p:nvPicPr>
        <p:blipFill>
          <a:blip r:embed="rId3"/>
          <a:stretch>
            <a:fillRect/>
          </a:stretch>
        </p:blipFill>
        <p:spPr>
          <a:xfrm>
            <a:off x="190499" y="1186542"/>
            <a:ext cx="5366147" cy="3136378"/>
          </a:xfrm>
          <a:prstGeom prst="rect">
            <a:avLst/>
          </a:prstGeom>
        </p:spPr>
      </p:pic>
      <p:sp>
        <p:nvSpPr>
          <p:cNvPr id="9" name="Rectangle 8"/>
          <p:cNvSpPr/>
          <p:nvPr/>
        </p:nvSpPr>
        <p:spPr>
          <a:xfrm>
            <a:off x="190500" y="4495800"/>
            <a:ext cx="5143500" cy="1643527"/>
          </a:xfrm>
          <a:prstGeom prst="rect">
            <a:avLst/>
          </a:prstGeom>
        </p:spPr>
        <p:txBody>
          <a:bodyPr>
            <a:spAutoFit/>
          </a:bodyPr>
          <a:lstStyle/>
          <a:p>
            <a:pPr>
              <a:lnSpc>
                <a:spcPct val="90000"/>
              </a:lnSpc>
            </a:pPr>
            <a:r>
              <a:rPr lang="en-US" sz="2800" i="0" dirty="0" smtClean="0">
                <a:solidFill>
                  <a:srgbClr val="000000"/>
                </a:solidFill>
              </a:rPr>
              <a:t>Areas in </a:t>
            </a:r>
            <a:r>
              <a:rPr lang="en-US" sz="2800" i="0" dirty="0" smtClean="0">
                <a:solidFill>
                  <a:srgbClr val="000000"/>
                </a:solidFill>
              </a:rPr>
              <a:t>Hippocampus </a:t>
            </a:r>
            <a:r>
              <a:rPr lang="en-US" sz="2800" i="0" dirty="0" smtClean="0">
                <a:solidFill>
                  <a:srgbClr val="000000"/>
                </a:solidFill>
              </a:rPr>
              <a:t>and </a:t>
            </a:r>
            <a:r>
              <a:rPr lang="en-US" sz="2800" i="0" dirty="0" smtClean="0">
                <a:solidFill>
                  <a:srgbClr val="000000"/>
                </a:solidFill>
              </a:rPr>
              <a:t>Amygdala </a:t>
            </a:r>
            <a:r>
              <a:rPr lang="en-US" sz="2800" i="0" dirty="0" smtClean="0">
                <a:solidFill>
                  <a:srgbClr val="000000"/>
                </a:solidFill>
              </a:rPr>
              <a:t>were volumes were smaller in schizophrenics than controls</a:t>
            </a:r>
            <a:endParaRPr lang="en-US" sz="2800" i="0" dirty="0">
              <a:solidFill>
                <a:srgbClr val="000000"/>
              </a:solidFill>
            </a:endParaRPr>
          </a:p>
        </p:txBody>
      </p:sp>
      <p:sp>
        <p:nvSpPr>
          <p:cNvPr id="10" name="Rectangle 9"/>
          <p:cNvSpPr/>
          <p:nvPr/>
        </p:nvSpPr>
        <p:spPr>
          <a:xfrm>
            <a:off x="419100" y="6457664"/>
            <a:ext cx="5143500" cy="338554"/>
          </a:xfrm>
          <a:prstGeom prst="rect">
            <a:avLst/>
          </a:prstGeom>
        </p:spPr>
        <p:txBody>
          <a:bodyPr>
            <a:spAutoFit/>
          </a:bodyPr>
          <a:lstStyle/>
          <a:p>
            <a:r>
              <a:rPr lang="en-US" sz="1600" b="1" dirty="0" err="1" smtClean="0">
                <a:solidFill>
                  <a:srgbClr val="000000"/>
                </a:solidFill>
              </a:rPr>
              <a:t>Prestia</a:t>
            </a:r>
            <a:r>
              <a:rPr lang="en-US" sz="1600" b="1" dirty="0" smtClean="0">
                <a:solidFill>
                  <a:srgbClr val="000000"/>
                </a:solidFill>
              </a:rPr>
              <a:t> et al., Am </a:t>
            </a:r>
            <a:r>
              <a:rPr lang="en-US" sz="1600" b="1" dirty="0">
                <a:solidFill>
                  <a:srgbClr val="000000"/>
                </a:solidFill>
              </a:rPr>
              <a:t>J </a:t>
            </a:r>
            <a:r>
              <a:rPr lang="en-US" sz="1600" b="1" dirty="0" err="1">
                <a:solidFill>
                  <a:srgbClr val="000000"/>
                </a:solidFill>
              </a:rPr>
              <a:t>Geriatr</a:t>
            </a:r>
            <a:r>
              <a:rPr lang="en-US" sz="1600" b="1" dirty="0">
                <a:solidFill>
                  <a:srgbClr val="000000"/>
                </a:solidFill>
              </a:rPr>
              <a:t> </a:t>
            </a:r>
            <a:r>
              <a:rPr lang="en-US" sz="1600" b="1" dirty="0" smtClean="0">
                <a:solidFill>
                  <a:srgbClr val="000000"/>
                </a:solidFill>
              </a:rPr>
              <a:t>Psychiatry 2015. </a:t>
            </a:r>
            <a:endParaRPr lang="en-US" sz="1600" b="1" dirty="0">
              <a:solidFill>
                <a:srgbClr val="000000"/>
              </a:solidFill>
            </a:endParaRPr>
          </a:p>
        </p:txBody>
      </p:sp>
      <p:sp>
        <p:nvSpPr>
          <p:cNvPr id="12" name="Line 26"/>
          <p:cNvSpPr>
            <a:spLocks noChangeShapeType="1"/>
          </p:cNvSpPr>
          <p:nvPr/>
        </p:nvSpPr>
        <p:spPr bwMode="auto">
          <a:xfrm>
            <a:off x="7345" y="11430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extLst>
      <p:ext uri="{BB962C8B-B14F-4D97-AF65-F5344CB8AC3E}">
        <p14:creationId xmlns:p14="http://schemas.microsoft.com/office/powerpoint/2010/main" val="602083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bwMode="auto">
          <a:xfrm>
            <a:off x="6286500" y="4533900"/>
            <a:ext cx="1371600" cy="1143000"/>
          </a:xfrm>
          <a:prstGeom prst="rect">
            <a:avLst/>
          </a:prstGeom>
          <a:solidFill>
            <a:srgbClr val="CC99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2"/>
              </a:solidFill>
              <a:effectLst/>
              <a:latin typeface="Times New Roman" pitchFamily="18" charset="0"/>
            </a:endParaRPr>
          </a:p>
        </p:txBody>
      </p:sp>
      <p:sp>
        <p:nvSpPr>
          <p:cNvPr id="2" name="TextBox 1"/>
          <p:cNvSpPr txBox="1"/>
          <p:nvPr/>
        </p:nvSpPr>
        <p:spPr>
          <a:xfrm>
            <a:off x="114300" y="152400"/>
            <a:ext cx="5257800" cy="553998"/>
          </a:xfrm>
          <a:prstGeom prst="rect">
            <a:avLst/>
          </a:prstGeom>
          <a:solidFill>
            <a:schemeClr val="bg1">
              <a:lumMod val="75000"/>
            </a:schemeClr>
          </a:solidFill>
        </p:spPr>
        <p:txBody>
          <a:bodyPr wrap="square" rtlCol="0">
            <a:spAutoFit/>
          </a:bodyPr>
          <a:lstStyle/>
          <a:p>
            <a:r>
              <a:rPr lang="en-GB" sz="3000" b="1" i="0" dirty="0" smtClean="0">
                <a:solidFill>
                  <a:srgbClr val="005828"/>
                </a:solidFill>
                <a:latin typeface="+mn-lt"/>
                <a:cs typeface="Calibri"/>
              </a:rPr>
              <a:t>Cannabis-Associated Psychosis</a:t>
            </a:r>
            <a:endParaRPr lang="en-US" sz="3000" b="1" i="0" dirty="0">
              <a:solidFill>
                <a:srgbClr val="005828"/>
              </a:solidFill>
              <a:latin typeface="+mn-lt"/>
              <a:cs typeface="Calibri"/>
            </a:endParaRPr>
          </a:p>
        </p:txBody>
      </p:sp>
      <p:sp>
        <p:nvSpPr>
          <p:cNvPr id="8" name="Text Box 2"/>
          <p:cNvSpPr txBox="1">
            <a:spLocks noChangeArrowheads="1"/>
          </p:cNvSpPr>
          <p:nvPr/>
        </p:nvSpPr>
        <p:spPr bwMode="auto">
          <a:xfrm>
            <a:off x="1409706" y="1167353"/>
            <a:ext cx="3324907" cy="27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71" tIns="45635" rIns="91271" bIns="45635">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lgn="r"/>
            <a:r>
              <a:rPr lang="en-GB" sz="1200" b="1" u="none" dirty="0" err="1" smtClean="0">
                <a:solidFill>
                  <a:schemeClr val="tx2"/>
                </a:solidFill>
                <a:latin typeface="+mn-lt"/>
                <a:ea typeface="MS PGothic" charset="0"/>
                <a:cs typeface="MS PGothic" charset="0"/>
              </a:rPr>
              <a:t>Andr</a:t>
            </a:r>
            <a:r>
              <a:rPr lang="en-GB" sz="1200" b="1" u="none" dirty="0" err="1" smtClean="0">
                <a:solidFill>
                  <a:schemeClr val="tx2"/>
                </a:solidFill>
                <a:latin typeface="+mn-lt"/>
                <a:ea typeface="MS PGothic" charset="0"/>
                <a:cs typeface="Arial" charset="0"/>
              </a:rPr>
              <a:t>é</a:t>
            </a:r>
            <a:r>
              <a:rPr lang="en-GB" sz="1200" b="1" u="none" dirty="0" err="1" smtClean="0">
                <a:solidFill>
                  <a:schemeClr val="tx2"/>
                </a:solidFill>
                <a:latin typeface="+mn-lt"/>
                <a:ea typeface="MS PGothic" charset="0"/>
                <a:cs typeface="MS PGothic" charset="0"/>
              </a:rPr>
              <a:t>asson</a:t>
            </a:r>
            <a:r>
              <a:rPr lang="en-GB" sz="1200" b="1" u="none" dirty="0" smtClean="0">
                <a:solidFill>
                  <a:schemeClr val="tx2"/>
                </a:solidFill>
                <a:latin typeface="+mn-lt"/>
                <a:ea typeface="MS PGothic" charset="0"/>
                <a:cs typeface="MS PGothic" charset="0"/>
              </a:rPr>
              <a:t> </a:t>
            </a:r>
            <a:r>
              <a:rPr lang="en-GB" sz="1200" b="1" u="none" dirty="0">
                <a:solidFill>
                  <a:schemeClr val="tx2"/>
                </a:solidFill>
                <a:latin typeface="+mn-lt"/>
                <a:ea typeface="MS PGothic" charset="0"/>
                <a:cs typeface="MS PGothic" charset="0"/>
              </a:rPr>
              <a:t>et al </a:t>
            </a:r>
            <a:r>
              <a:rPr lang="en-GB" sz="1200" b="1" u="none" dirty="0" smtClean="0">
                <a:solidFill>
                  <a:schemeClr val="tx2"/>
                </a:solidFill>
                <a:latin typeface="+mn-lt"/>
                <a:ea typeface="MS PGothic" charset="0"/>
                <a:cs typeface="MS PGothic" charset="0"/>
              </a:rPr>
              <a:t>Lancet, 1987.</a:t>
            </a:r>
            <a:endParaRPr lang="en-GB" sz="1200" b="1" u="none" dirty="0">
              <a:solidFill>
                <a:schemeClr val="tx2"/>
              </a:solidFill>
              <a:latin typeface="+mn-lt"/>
              <a:ea typeface="MS PGothic" charset="0"/>
              <a:cs typeface="MS PGothic" charset="0"/>
            </a:endParaRPr>
          </a:p>
        </p:txBody>
      </p:sp>
      <p:grpSp>
        <p:nvGrpSpPr>
          <p:cNvPr id="9" name="Group 3"/>
          <p:cNvGrpSpPr>
            <a:grpSpLocks/>
          </p:cNvGrpSpPr>
          <p:nvPr/>
        </p:nvGrpSpPr>
        <p:grpSpPr bwMode="auto">
          <a:xfrm>
            <a:off x="-266698" y="1291772"/>
            <a:ext cx="4534075" cy="2365187"/>
            <a:chOff x="3022" y="988"/>
            <a:chExt cx="4518" cy="2976"/>
          </a:xfrm>
        </p:grpSpPr>
        <p:grpSp>
          <p:nvGrpSpPr>
            <p:cNvPr id="16" name="Group 4"/>
            <p:cNvGrpSpPr>
              <a:grpSpLocks/>
            </p:cNvGrpSpPr>
            <p:nvPr/>
          </p:nvGrpSpPr>
          <p:grpSpPr bwMode="auto">
            <a:xfrm>
              <a:off x="4457" y="2966"/>
              <a:ext cx="416" cy="727"/>
              <a:chOff x="4617" y="3153"/>
              <a:chExt cx="416" cy="788"/>
            </a:xfrm>
          </p:grpSpPr>
          <p:sp>
            <p:nvSpPr>
              <p:cNvPr id="47" name="Rectangle 5"/>
              <p:cNvSpPr>
                <a:spLocks noChangeArrowheads="1"/>
              </p:cNvSpPr>
              <p:nvPr/>
            </p:nvSpPr>
            <p:spPr bwMode="auto">
              <a:xfrm>
                <a:off x="4655" y="3153"/>
                <a:ext cx="340" cy="374"/>
              </a:xfrm>
              <a:prstGeom prst="rect">
                <a:avLst/>
              </a:prstGeom>
              <a:solidFill>
                <a:srgbClr val="007434"/>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48" name="Text Box 6"/>
              <p:cNvSpPr txBox="1">
                <a:spLocks noChangeArrowheads="1"/>
              </p:cNvSpPr>
              <p:nvPr/>
            </p:nvSpPr>
            <p:spPr bwMode="auto">
              <a:xfrm>
                <a:off x="4617" y="3521"/>
                <a:ext cx="416"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spcBef>
                    <a:spcPct val="50000"/>
                  </a:spcBef>
                </a:pPr>
                <a:r>
                  <a:rPr lang="en-GB" sz="1400" b="1" i="0" u="none" dirty="0">
                    <a:latin typeface="+mn-lt"/>
                    <a:ea typeface="MS PGothic" charset="0"/>
                    <a:cs typeface="MS PGothic" charset="0"/>
                  </a:rPr>
                  <a:t>0</a:t>
                </a:r>
              </a:p>
            </p:txBody>
          </p:sp>
        </p:grpSp>
        <p:grpSp>
          <p:nvGrpSpPr>
            <p:cNvPr id="17" name="Group 7"/>
            <p:cNvGrpSpPr>
              <a:grpSpLocks/>
            </p:cNvGrpSpPr>
            <p:nvPr/>
          </p:nvGrpSpPr>
          <p:grpSpPr bwMode="auto">
            <a:xfrm>
              <a:off x="4895" y="3083"/>
              <a:ext cx="416" cy="613"/>
              <a:chOff x="4987" y="3281"/>
              <a:chExt cx="416" cy="665"/>
            </a:xfrm>
          </p:grpSpPr>
          <p:sp>
            <p:nvSpPr>
              <p:cNvPr id="45" name="Rectangle 8"/>
              <p:cNvSpPr>
                <a:spLocks noChangeArrowheads="1"/>
              </p:cNvSpPr>
              <p:nvPr/>
            </p:nvSpPr>
            <p:spPr bwMode="auto">
              <a:xfrm>
                <a:off x="5025" y="3281"/>
                <a:ext cx="340" cy="246"/>
              </a:xfrm>
              <a:prstGeom prst="rect">
                <a:avLst/>
              </a:prstGeom>
              <a:solidFill>
                <a:srgbClr val="007434"/>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46" name="Text Box 9"/>
              <p:cNvSpPr txBox="1">
                <a:spLocks noChangeArrowheads="1"/>
              </p:cNvSpPr>
              <p:nvPr/>
            </p:nvSpPr>
            <p:spPr bwMode="auto">
              <a:xfrm>
                <a:off x="4987" y="3526"/>
                <a:ext cx="416"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spcBef>
                    <a:spcPct val="50000"/>
                  </a:spcBef>
                </a:pPr>
                <a:r>
                  <a:rPr lang="en-GB" sz="1400" b="1" i="0" u="none">
                    <a:latin typeface="+mn-lt"/>
                    <a:ea typeface="MS PGothic" charset="0"/>
                    <a:cs typeface="MS PGothic" charset="0"/>
                  </a:rPr>
                  <a:t>1</a:t>
                </a:r>
              </a:p>
            </p:txBody>
          </p:sp>
        </p:grpSp>
        <p:grpSp>
          <p:nvGrpSpPr>
            <p:cNvPr id="18" name="Group 10"/>
            <p:cNvGrpSpPr>
              <a:grpSpLocks/>
            </p:cNvGrpSpPr>
            <p:nvPr/>
          </p:nvGrpSpPr>
          <p:grpSpPr bwMode="auto">
            <a:xfrm>
              <a:off x="5333" y="2961"/>
              <a:ext cx="416" cy="740"/>
              <a:chOff x="5357" y="3148"/>
              <a:chExt cx="416" cy="803"/>
            </a:xfrm>
          </p:grpSpPr>
          <p:sp>
            <p:nvSpPr>
              <p:cNvPr id="43" name="Rectangle 11"/>
              <p:cNvSpPr>
                <a:spLocks noChangeArrowheads="1"/>
              </p:cNvSpPr>
              <p:nvPr/>
            </p:nvSpPr>
            <p:spPr bwMode="auto">
              <a:xfrm>
                <a:off x="5395" y="3148"/>
                <a:ext cx="340" cy="379"/>
              </a:xfrm>
              <a:prstGeom prst="rect">
                <a:avLst/>
              </a:prstGeom>
              <a:solidFill>
                <a:srgbClr val="007434"/>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44" name="Text Box 12"/>
              <p:cNvSpPr txBox="1">
                <a:spLocks noChangeArrowheads="1"/>
              </p:cNvSpPr>
              <p:nvPr/>
            </p:nvSpPr>
            <p:spPr bwMode="auto">
              <a:xfrm>
                <a:off x="5357" y="3531"/>
                <a:ext cx="416"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spcBef>
                    <a:spcPct val="50000"/>
                  </a:spcBef>
                </a:pPr>
                <a:r>
                  <a:rPr lang="en-GB" sz="1400" b="1" i="0" u="none">
                    <a:latin typeface="+mn-lt"/>
                    <a:ea typeface="MS PGothic" charset="0"/>
                    <a:cs typeface="MS PGothic" charset="0"/>
                  </a:rPr>
                  <a:t>2</a:t>
                </a:r>
              </a:p>
            </p:txBody>
          </p:sp>
        </p:grpSp>
        <p:grpSp>
          <p:nvGrpSpPr>
            <p:cNvPr id="19" name="Group 13"/>
            <p:cNvGrpSpPr>
              <a:grpSpLocks/>
            </p:cNvGrpSpPr>
            <p:nvPr/>
          </p:nvGrpSpPr>
          <p:grpSpPr bwMode="auto">
            <a:xfrm>
              <a:off x="5771" y="2524"/>
              <a:ext cx="416" cy="1175"/>
              <a:chOff x="5885" y="2674"/>
              <a:chExt cx="416" cy="1274"/>
            </a:xfrm>
          </p:grpSpPr>
          <p:sp>
            <p:nvSpPr>
              <p:cNvPr id="41" name="Rectangle 14"/>
              <p:cNvSpPr>
                <a:spLocks noChangeArrowheads="1"/>
              </p:cNvSpPr>
              <p:nvPr/>
            </p:nvSpPr>
            <p:spPr bwMode="auto">
              <a:xfrm>
                <a:off x="5923" y="2674"/>
                <a:ext cx="340" cy="853"/>
              </a:xfrm>
              <a:prstGeom prst="rect">
                <a:avLst/>
              </a:prstGeom>
              <a:solidFill>
                <a:srgbClr val="007434"/>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42" name="Text Box 15"/>
              <p:cNvSpPr txBox="1">
                <a:spLocks noChangeArrowheads="1"/>
              </p:cNvSpPr>
              <p:nvPr/>
            </p:nvSpPr>
            <p:spPr bwMode="auto">
              <a:xfrm>
                <a:off x="5885" y="3528"/>
                <a:ext cx="416"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spcBef>
                    <a:spcPct val="50000"/>
                  </a:spcBef>
                </a:pPr>
                <a:r>
                  <a:rPr lang="en-GB" sz="1400" b="1" i="0" u="none">
                    <a:latin typeface="+mn-lt"/>
                    <a:ea typeface="MS PGothic" charset="0"/>
                    <a:cs typeface="MS PGothic" charset="0"/>
                  </a:rPr>
                  <a:t>10</a:t>
                </a:r>
              </a:p>
            </p:txBody>
          </p:sp>
        </p:grpSp>
        <p:grpSp>
          <p:nvGrpSpPr>
            <p:cNvPr id="20" name="Group 16"/>
            <p:cNvGrpSpPr>
              <a:grpSpLocks/>
            </p:cNvGrpSpPr>
            <p:nvPr/>
          </p:nvGrpSpPr>
          <p:grpSpPr bwMode="auto">
            <a:xfrm>
              <a:off x="6209" y="2285"/>
              <a:ext cx="632" cy="1416"/>
              <a:chOff x="6391" y="2416"/>
              <a:chExt cx="632" cy="1536"/>
            </a:xfrm>
          </p:grpSpPr>
          <p:sp>
            <p:nvSpPr>
              <p:cNvPr id="39" name="Rectangle 17"/>
              <p:cNvSpPr>
                <a:spLocks noChangeArrowheads="1"/>
              </p:cNvSpPr>
              <p:nvPr/>
            </p:nvSpPr>
            <p:spPr bwMode="auto">
              <a:xfrm>
                <a:off x="6470" y="2416"/>
                <a:ext cx="340" cy="1111"/>
              </a:xfrm>
              <a:prstGeom prst="rect">
                <a:avLst/>
              </a:prstGeom>
              <a:solidFill>
                <a:srgbClr val="007434"/>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40" name="Text Box 18"/>
              <p:cNvSpPr txBox="1">
                <a:spLocks noChangeArrowheads="1"/>
              </p:cNvSpPr>
              <p:nvPr/>
            </p:nvSpPr>
            <p:spPr bwMode="auto">
              <a:xfrm>
                <a:off x="6391" y="3532"/>
                <a:ext cx="632"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spcBef>
                    <a:spcPct val="50000"/>
                  </a:spcBef>
                </a:pPr>
                <a:r>
                  <a:rPr lang="en-GB" sz="1400" b="1" i="0" u="none" dirty="0">
                    <a:latin typeface="+mn-lt"/>
                    <a:ea typeface="MS PGothic" charset="0"/>
                    <a:cs typeface="MS PGothic" charset="0"/>
                  </a:rPr>
                  <a:t>&lt;50</a:t>
                </a:r>
              </a:p>
            </p:txBody>
          </p:sp>
        </p:grpSp>
        <p:grpSp>
          <p:nvGrpSpPr>
            <p:cNvPr id="21" name="Group 19"/>
            <p:cNvGrpSpPr>
              <a:grpSpLocks/>
            </p:cNvGrpSpPr>
            <p:nvPr/>
          </p:nvGrpSpPr>
          <p:grpSpPr bwMode="auto">
            <a:xfrm>
              <a:off x="6728" y="1267"/>
              <a:ext cx="622" cy="2435"/>
              <a:chOff x="6888" y="1310"/>
              <a:chExt cx="622" cy="2638"/>
            </a:xfrm>
          </p:grpSpPr>
          <p:sp>
            <p:nvSpPr>
              <p:cNvPr id="37" name="Rectangle 20"/>
              <p:cNvSpPr>
                <a:spLocks noChangeArrowheads="1"/>
              </p:cNvSpPr>
              <p:nvPr/>
            </p:nvSpPr>
            <p:spPr bwMode="auto">
              <a:xfrm>
                <a:off x="6967" y="1310"/>
                <a:ext cx="340" cy="2217"/>
              </a:xfrm>
              <a:prstGeom prst="rect">
                <a:avLst/>
              </a:prstGeom>
              <a:solidFill>
                <a:srgbClr val="007434"/>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38" name="Text Box 21"/>
              <p:cNvSpPr txBox="1">
                <a:spLocks noChangeArrowheads="1"/>
              </p:cNvSpPr>
              <p:nvPr/>
            </p:nvSpPr>
            <p:spPr bwMode="auto">
              <a:xfrm>
                <a:off x="6888" y="3529"/>
                <a:ext cx="622" cy="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spcBef>
                    <a:spcPct val="50000"/>
                  </a:spcBef>
                </a:pPr>
                <a:r>
                  <a:rPr lang="en-GB" sz="1400" b="1" i="0" u="none" dirty="0">
                    <a:latin typeface="+mn-lt"/>
                    <a:ea typeface="MS PGothic" charset="0"/>
                    <a:cs typeface="MS PGothic" charset="0"/>
                  </a:rPr>
                  <a:t>&gt;50</a:t>
                </a:r>
              </a:p>
            </p:txBody>
          </p:sp>
        </p:grpSp>
        <p:grpSp>
          <p:nvGrpSpPr>
            <p:cNvPr id="22" name="Group 22"/>
            <p:cNvGrpSpPr>
              <a:grpSpLocks/>
            </p:cNvGrpSpPr>
            <p:nvPr/>
          </p:nvGrpSpPr>
          <p:grpSpPr bwMode="auto">
            <a:xfrm>
              <a:off x="3829" y="991"/>
              <a:ext cx="547" cy="426"/>
              <a:chOff x="4287" y="1012"/>
              <a:chExt cx="547" cy="459"/>
            </a:xfrm>
          </p:grpSpPr>
          <p:sp>
            <p:nvSpPr>
              <p:cNvPr id="35" name="Line 23"/>
              <p:cNvSpPr>
                <a:spLocks noChangeShapeType="1"/>
              </p:cNvSpPr>
              <p:nvPr/>
            </p:nvSpPr>
            <p:spPr bwMode="auto">
              <a:xfrm>
                <a:off x="4766" y="1128"/>
                <a:ext cx="68" cy="0"/>
              </a:xfrm>
              <a:prstGeom prst="line">
                <a:avLst/>
              </a:prstGeom>
              <a:noFill/>
              <a:ln w="317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 name="Text Box 24"/>
              <p:cNvSpPr txBox="1">
                <a:spLocks noChangeArrowheads="1"/>
              </p:cNvSpPr>
              <p:nvPr/>
            </p:nvSpPr>
            <p:spPr bwMode="auto">
              <a:xfrm>
                <a:off x="4287" y="1012"/>
                <a:ext cx="480" cy="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lgn="r">
                  <a:spcBef>
                    <a:spcPct val="50000"/>
                  </a:spcBef>
                </a:pPr>
                <a:r>
                  <a:rPr lang="en-GB" sz="1600" b="1" i="0" u="none" dirty="0">
                    <a:latin typeface="+mn-lt"/>
                    <a:ea typeface="MS PGothic" charset="0"/>
                    <a:cs typeface="MS PGothic" charset="0"/>
                  </a:rPr>
                  <a:t>30</a:t>
                </a:r>
              </a:p>
            </p:txBody>
          </p:sp>
        </p:grpSp>
        <p:grpSp>
          <p:nvGrpSpPr>
            <p:cNvPr id="23" name="Group 25"/>
            <p:cNvGrpSpPr>
              <a:grpSpLocks/>
            </p:cNvGrpSpPr>
            <p:nvPr/>
          </p:nvGrpSpPr>
          <p:grpSpPr bwMode="auto">
            <a:xfrm>
              <a:off x="3829" y="1749"/>
              <a:ext cx="547" cy="426"/>
              <a:chOff x="3687" y="4008"/>
              <a:chExt cx="547" cy="459"/>
            </a:xfrm>
          </p:grpSpPr>
          <p:sp>
            <p:nvSpPr>
              <p:cNvPr id="33" name="Line 26"/>
              <p:cNvSpPr>
                <a:spLocks noChangeShapeType="1"/>
              </p:cNvSpPr>
              <p:nvPr/>
            </p:nvSpPr>
            <p:spPr bwMode="auto">
              <a:xfrm>
                <a:off x="4166" y="4128"/>
                <a:ext cx="68" cy="0"/>
              </a:xfrm>
              <a:prstGeom prst="line">
                <a:avLst/>
              </a:prstGeom>
              <a:noFill/>
              <a:ln w="317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Text Box 27"/>
              <p:cNvSpPr txBox="1">
                <a:spLocks noChangeArrowheads="1"/>
              </p:cNvSpPr>
              <p:nvPr/>
            </p:nvSpPr>
            <p:spPr bwMode="auto">
              <a:xfrm>
                <a:off x="3687" y="4008"/>
                <a:ext cx="480" cy="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lgn="r">
                  <a:spcBef>
                    <a:spcPct val="50000"/>
                  </a:spcBef>
                </a:pPr>
                <a:r>
                  <a:rPr lang="en-GB" sz="1600" b="1" i="0" u="none">
                    <a:latin typeface="+mn-lt"/>
                    <a:ea typeface="MS PGothic" charset="0"/>
                    <a:cs typeface="MS PGothic" charset="0"/>
                  </a:rPr>
                  <a:t>20</a:t>
                </a:r>
              </a:p>
            </p:txBody>
          </p:sp>
        </p:grpSp>
        <p:grpSp>
          <p:nvGrpSpPr>
            <p:cNvPr id="24" name="Group 28"/>
            <p:cNvGrpSpPr>
              <a:grpSpLocks/>
            </p:cNvGrpSpPr>
            <p:nvPr/>
          </p:nvGrpSpPr>
          <p:grpSpPr bwMode="auto">
            <a:xfrm>
              <a:off x="3829" y="2499"/>
              <a:ext cx="547" cy="426"/>
              <a:chOff x="3687" y="4008"/>
              <a:chExt cx="547" cy="459"/>
            </a:xfrm>
          </p:grpSpPr>
          <p:sp>
            <p:nvSpPr>
              <p:cNvPr id="31" name="Line 29"/>
              <p:cNvSpPr>
                <a:spLocks noChangeShapeType="1"/>
              </p:cNvSpPr>
              <p:nvPr/>
            </p:nvSpPr>
            <p:spPr bwMode="auto">
              <a:xfrm>
                <a:off x="4166" y="4128"/>
                <a:ext cx="68" cy="0"/>
              </a:xfrm>
              <a:prstGeom prst="line">
                <a:avLst/>
              </a:prstGeom>
              <a:noFill/>
              <a:ln w="317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Text Box 30"/>
              <p:cNvSpPr txBox="1">
                <a:spLocks noChangeArrowheads="1"/>
              </p:cNvSpPr>
              <p:nvPr/>
            </p:nvSpPr>
            <p:spPr bwMode="auto">
              <a:xfrm>
                <a:off x="3687" y="4008"/>
                <a:ext cx="480" cy="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lgn="r">
                  <a:spcBef>
                    <a:spcPct val="50000"/>
                  </a:spcBef>
                </a:pPr>
                <a:r>
                  <a:rPr lang="en-GB" sz="1600" b="1" i="0" u="none" dirty="0">
                    <a:latin typeface="+mn-lt"/>
                    <a:ea typeface="MS PGothic" charset="0"/>
                    <a:cs typeface="MS PGothic" charset="0"/>
                  </a:rPr>
                  <a:t>10</a:t>
                </a:r>
              </a:p>
            </p:txBody>
          </p:sp>
        </p:grpSp>
        <p:grpSp>
          <p:nvGrpSpPr>
            <p:cNvPr id="25" name="Group 31"/>
            <p:cNvGrpSpPr>
              <a:grpSpLocks/>
            </p:cNvGrpSpPr>
            <p:nvPr/>
          </p:nvGrpSpPr>
          <p:grpSpPr bwMode="auto">
            <a:xfrm>
              <a:off x="3829" y="3209"/>
              <a:ext cx="547" cy="426"/>
              <a:chOff x="3687" y="4014"/>
              <a:chExt cx="547" cy="464"/>
            </a:xfrm>
          </p:grpSpPr>
          <p:sp>
            <p:nvSpPr>
              <p:cNvPr id="29" name="Line 32"/>
              <p:cNvSpPr>
                <a:spLocks noChangeShapeType="1"/>
              </p:cNvSpPr>
              <p:nvPr/>
            </p:nvSpPr>
            <p:spPr bwMode="auto">
              <a:xfrm>
                <a:off x="4166" y="4128"/>
                <a:ext cx="68" cy="0"/>
              </a:xfrm>
              <a:prstGeom prst="line">
                <a:avLst/>
              </a:prstGeom>
              <a:noFill/>
              <a:ln w="317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 name="Text Box 33"/>
              <p:cNvSpPr txBox="1">
                <a:spLocks noChangeArrowheads="1"/>
              </p:cNvSpPr>
              <p:nvPr/>
            </p:nvSpPr>
            <p:spPr bwMode="auto">
              <a:xfrm>
                <a:off x="3687" y="4014"/>
                <a:ext cx="480"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lgn="r">
                  <a:spcBef>
                    <a:spcPct val="50000"/>
                  </a:spcBef>
                </a:pPr>
                <a:r>
                  <a:rPr lang="en-GB" sz="1600" b="1" i="0" u="none" dirty="0">
                    <a:latin typeface="+mn-lt"/>
                    <a:ea typeface="MS PGothic" charset="0"/>
                    <a:cs typeface="MS PGothic" charset="0"/>
                  </a:rPr>
                  <a:t>0</a:t>
                </a:r>
              </a:p>
            </p:txBody>
          </p:sp>
        </p:grpSp>
        <p:sp>
          <p:nvSpPr>
            <p:cNvPr id="26" name="Freeform 34"/>
            <p:cNvSpPr>
              <a:spLocks/>
            </p:cNvSpPr>
            <p:nvPr/>
          </p:nvSpPr>
          <p:spPr bwMode="auto">
            <a:xfrm>
              <a:off x="4379" y="1091"/>
              <a:ext cx="2917" cy="2219"/>
            </a:xfrm>
            <a:custGeom>
              <a:avLst/>
              <a:gdLst>
                <a:gd name="T0" fmla="*/ 0 w 2285"/>
                <a:gd name="T1" fmla="*/ 0 h 2406"/>
                <a:gd name="T2" fmla="*/ 0 w 2285"/>
                <a:gd name="T3" fmla="*/ 1162 h 2406"/>
                <a:gd name="T4" fmla="*/ 20577 w 2285"/>
                <a:gd name="T5" fmla="*/ 1162 h 2406"/>
                <a:gd name="T6" fmla="*/ 0 60000 65536"/>
                <a:gd name="T7" fmla="*/ 0 60000 65536"/>
                <a:gd name="T8" fmla="*/ 0 60000 65536"/>
              </a:gdLst>
              <a:ahLst/>
              <a:cxnLst>
                <a:cxn ang="T6">
                  <a:pos x="T0" y="T1"/>
                </a:cxn>
                <a:cxn ang="T7">
                  <a:pos x="T2" y="T3"/>
                </a:cxn>
                <a:cxn ang="T8">
                  <a:pos x="T4" y="T5"/>
                </a:cxn>
              </a:cxnLst>
              <a:rect l="0" t="0" r="r" b="b"/>
              <a:pathLst>
                <a:path w="2285" h="2406">
                  <a:moveTo>
                    <a:pt x="0" y="0"/>
                  </a:moveTo>
                  <a:lnTo>
                    <a:pt x="0" y="2406"/>
                  </a:lnTo>
                  <a:lnTo>
                    <a:pt x="2285" y="2406"/>
                  </a:lnTo>
                </a:path>
              </a:pathLst>
            </a:custGeom>
            <a:noFill/>
            <a:ln w="3175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35"/>
            <p:cNvSpPr txBox="1">
              <a:spLocks noChangeArrowheads="1"/>
            </p:cNvSpPr>
            <p:nvPr/>
          </p:nvSpPr>
          <p:spPr bwMode="auto">
            <a:xfrm>
              <a:off x="3022" y="988"/>
              <a:ext cx="119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lgn="l">
                <a:spcBef>
                  <a:spcPct val="50000"/>
                </a:spcBef>
              </a:pPr>
              <a:endParaRPr lang="en-GB" sz="1000" b="1" u="none">
                <a:ea typeface="MS PGothic" charset="0"/>
                <a:cs typeface="MS PGothic" charset="0"/>
              </a:endParaRPr>
            </a:p>
          </p:txBody>
        </p:sp>
        <p:sp>
          <p:nvSpPr>
            <p:cNvPr id="28" name="Text Box 36"/>
            <p:cNvSpPr txBox="1">
              <a:spLocks noChangeArrowheads="1"/>
            </p:cNvSpPr>
            <p:nvPr/>
          </p:nvSpPr>
          <p:spPr bwMode="auto">
            <a:xfrm>
              <a:off x="4625" y="3577"/>
              <a:ext cx="2915" cy="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285" tIns="45642" rIns="91285" bIns="45642">
              <a:spAutoFit/>
            </a:bodyPr>
            <a:lstStyle>
              <a:lvl1pPr defTabSz="912813">
                <a:defRPr sz="2000" u="sng">
                  <a:solidFill>
                    <a:schemeClr val="tx1"/>
                  </a:solidFill>
                  <a:latin typeface="Arial" charset="0"/>
                  <a:ea typeface="ＭＳ Ｐゴシック" charset="0"/>
                </a:defRPr>
              </a:lvl1pPr>
              <a:lvl2pPr marL="742950" indent="-285750" defTabSz="912813">
                <a:defRPr sz="2000" u="sng">
                  <a:solidFill>
                    <a:schemeClr val="tx1"/>
                  </a:solidFill>
                  <a:latin typeface="Arial" charset="0"/>
                  <a:ea typeface="ＭＳ Ｐゴシック" charset="0"/>
                </a:defRPr>
              </a:lvl2pPr>
              <a:lvl3pPr marL="1143000" indent="-228600" defTabSz="912813">
                <a:defRPr sz="2000" u="sng">
                  <a:solidFill>
                    <a:schemeClr val="tx1"/>
                  </a:solidFill>
                  <a:latin typeface="Arial" charset="0"/>
                  <a:ea typeface="ＭＳ Ｐゴシック" charset="0"/>
                </a:defRPr>
              </a:lvl3pPr>
              <a:lvl4pPr marL="1600200" indent="-228600" defTabSz="912813">
                <a:defRPr sz="2000" u="sng">
                  <a:solidFill>
                    <a:schemeClr val="tx1"/>
                  </a:solidFill>
                  <a:latin typeface="Arial" charset="0"/>
                  <a:ea typeface="ＭＳ Ｐゴシック" charset="0"/>
                </a:defRPr>
              </a:lvl4pPr>
              <a:lvl5pPr marL="2057400" indent="-228600" defTabSz="912813">
                <a:defRPr sz="2000" u="sng">
                  <a:solidFill>
                    <a:schemeClr val="tx1"/>
                  </a:solidFill>
                  <a:latin typeface="Arial" charset="0"/>
                  <a:ea typeface="ＭＳ Ｐゴシック" charset="0"/>
                </a:defRPr>
              </a:lvl5pPr>
              <a:lvl6pPr marL="2514600" indent="-228600" algn="ctr" defTabSz="912813"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defTabSz="912813"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defTabSz="912813"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defTabSz="912813" eaLnBrk="0" fontAlgn="base" hangingPunct="0">
                <a:spcBef>
                  <a:spcPct val="0"/>
                </a:spcBef>
                <a:spcAft>
                  <a:spcPct val="0"/>
                </a:spcAft>
                <a:defRPr sz="2000" u="sng">
                  <a:solidFill>
                    <a:schemeClr val="tx1"/>
                  </a:solidFill>
                  <a:latin typeface="Arial" charset="0"/>
                  <a:ea typeface="ＭＳ Ｐゴシック" charset="0"/>
                </a:defRPr>
              </a:lvl9pPr>
            </a:lstStyle>
            <a:p>
              <a:pPr>
                <a:spcBef>
                  <a:spcPct val="50000"/>
                </a:spcBef>
              </a:pPr>
              <a:r>
                <a:rPr lang="en-GB" sz="1400" b="1" i="0" u="none" dirty="0">
                  <a:latin typeface="+mn-lt"/>
                  <a:ea typeface="MS PGothic" charset="0"/>
                  <a:cs typeface="MS PGothic" charset="0"/>
                </a:rPr>
                <a:t>No of times cannabis </a:t>
              </a:r>
              <a:r>
                <a:rPr lang="en-GB" sz="1400" b="1" i="0" u="none" dirty="0" smtClean="0">
                  <a:latin typeface="+mn-lt"/>
                  <a:ea typeface="MS PGothic" charset="0"/>
                  <a:cs typeface="MS PGothic" charset="0"/>
                </a:rPr>
                <a:t>taken</a:t>
              </a:r>
              <a:endParaRPr lang="en-GB" sz="1400" b="1" i="0" u="none" dirty="0">
                <a:latin typeface="+mn-lt"/>
                <a:ea typeface="MS PGothic" charset="0"/>
                <a:cs typeface="MS PGothic" charset="0"/>
              </a:endParaRPr>
            </a:p>
          </p:txBody>
        </p:sp>
      </p:grpSp>
      <p:sp>
        <p:nvSpPr>
          <p:cNvPr id="10" name="Text Box 37"/>
          <p:cNvSpPr txBox="1">
            <a:spLocks noChangeArrowheads="1"/>
          </p:cNvSpPr>
          <p:nvPr/>
        </p:nvSpPr>
        <p:spPr bwMode="auto">
          <a:xfrm rot="16200000">
            <a:off x="-281561" y="2072263"/>
            <a:ext cx="16783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000" u="sng">
                <a:solidFill>
                  <a:schemeClr val="tx1"/>
                </a:solidFill>
                <a:latin typeface="Arial" charset="0"/>
                <a:ea typeface="ＭＳ Ｐゴシック" charset="0"/>
              </a:defRPr>
            </a:lvl1pPr>
            <a:lvl2pPr marL="742950" indent="-285750">
              <a:defRPr sz="2000" u="sng">
                <a:solidFill>
                  <a:schemeClr val="tx1"/>
                </a:solidFill>
                <a:latin typeface="Arial" charset="0"/>
                <a:ea typeface="ＭＳ Ｐゴシック" charset="0"/>
              </a:defRPr>
            </a:lvl2pPr>
            <a:lvl3pPr marL="1143000" indent="-228600">
              <a:defRPr sz="2000" u="sng">
                <a:solidFill>
                  <a:schemeClr val="tx1"/>
                </a:solidFill>
                <a:latin typeface="Arial" charset="0"/>
                <a:ea typeface="ＭＳ Ｐゴシック" charset="0"/>
              </a:defRPr>
            </a:lvl3pPr>
            <a:lvl4pPr marL="1600200" indent="-228600">
              <a:defRPr sz="2000" u="sng">
                <a:solidFill>
                  <a:schemeClr val="tx1"/>
                </a:solidFill>
                <a:latin typeface="Arial" charset="0"/>
                <a:ea typeface="ＭＳ Ｐゴシック" charset="0"/>
              </a:defRPr>
            </a:lvl4pPr>
            <a:lvl5pPr marL="2057400" indent="-228600">
              <a:defRPr sz="2000" u="sng">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u="sng">
                <a:solidFill>
                  <a:schemeClr val="tx1"/>
                </a:solidFill>
                <a:latin typeface="Arial" charset="0"/>
                <a:ea typeface="ＭＳ Ｐゴシック" charset="0"/>
              </a:defRPr>
            </a:lvl9pPr>
          </a:lstStyle>
          <a:p>
            <a:pPr algn="l"/>
            <a:r>
              <a:rPr lang="en-GB" sz="1200" b="1" u="none" dirty="0">
                <a:ea typeface="MS PGothic" charset="0"/>
                <a:cs typeface="MS PGothic" charset="0"/>
              </a:rPr>
              <a:t>Cases </a:t>
            </a:r>
            <a:r>
              <a:rPr lang="en-GB" sz="1200" b="1" u="none" dirty="0" smtClean="0">
                <a:ea typeface="MS PGothic" charset="0"/>
                <a:cs typeface="MS PGothic" charset="0"/>
              </a:rPr>
              <a:t>per </a:t>
            </a:r>
            <a:r>
              <a:rPr lang="en-GB" sz="1200" b="1" u="none" dirty="0">
                <a:ea typeface="MS PGothic" charset="0"/>
                <a:cs typeface="MS PGothic" charset="0"/>
              </a:rPr>
              <a:t>1,000</a:t>
            </a:r>
          </a:p>
        </p:txBody>
      </p:sp>
      <p:sp>
        <p:nvSpPr>
          <p:cNvPr id="11" name="Text Box 38"/>
          <p:cNvSpPr txBox="1">
            <a:spLocks noChangeArrowheads="1"/>
          </p:cNvSpPr>
          <p:nvPr/>
        </p:nvSpPr>
        <p:spPr bwMode="auto">
          <a:xfrm>
            <a:off x="15881" y="415283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000" u="sng">
                <a:solidFill>
                  <a:schemeClr val="tx1"/>
                </a:solidFill>
                <a:latin typeface="Arial" charset="0"/>
                <a:ea typeface="ＭＳ Ｐゴシック" charset="0"/>
              </a:defRPr>
            </a:lvl1pPr>
            <a:lvl2pPr marL="742950" indent="-285750">
              <a:defRPr sz="2000" u="sng">
                <a:solidFill>
                  <a:schemeClr val="tx1"/>
                </a:solidFill>
                <a:latin typeface="Arial" charset="0"/>
                <a:ea typeface="ＭＳ Ｐゴシック" charset="0"/>
              </a:defRPr>
            </a:lvl2pPr>
            <a:lvl3pPr marL="1143000" indent="-228600">
              <a:defRPr sz="2000" u="sng">
                <a:solidFill>
                  <a:schemeClr val="tx1"/>
                </a:solidFill>
                <a:latin typeface="Arial" charset="0"/>
                <a:ea typeface="ＭＳ Ｐゴシック" charset="0"/>
              </a:defRPr>
            </a:lvl3pPr>
            <a:lvl4pPr marL="1600200" indent="-228600">
              <a:defRPr sz="2000" u="sng">
                <a:solidFill>
                  <a:schemeClr val="tx1"/>
                </a:solidFill>
                <a:latin typeface="Arial" charset="0"/>
                <a:ea typeface="ＭＳ Ｐゴシック" charset="0"/>
              </a:defRPr>
            </a:lvl4pPr>
            <a:lvl5pPr marL="2057400" indent="-228600">
              <a:defRPr sz="2000" u="sng">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u="sng">
                <a:solidFill>
                  <a:schemeClr val="tx1"/>
                </a:solidFill>
                <a:latin typeface="Arial" charset="0"/>
                <a:ea typeface="ＭＳ Ｐゴシック" charset="0"/>
              </a:defRPr>
            </a:lvl9pPr>
          </a:lstStyle>
          <a:p>
            <a:pPr algn="l"/>
            <a:endParaRPr lang="en-GB" sz="1800" b="1" u="none">
              <a:ea typeface="MS PGothic" charset="0"/>
              <a:cs typeface="MS PGothic" charset="0"/>
            </a:endParaRPr>
          </a:p>
        </p:txBody>
      </p:sp>
      <p:graphicFrame>
        <p:nvGraphicFramePr>
          <p:cNvPr id="50" name="Object 15"/>
          <p:cNvGraphicFramePr>
            <a:graphicFrameLocks noGrp="1" noChangeAspect="1"/>
          </p:cNvGraphicFramePr>
          <p:nvPr>
            <p:ph sz="half" idx="4294967295"/>
            <p:extLst>
              <p:ext uri="{D42A27DB-BD31-4B8C-83A1-F6EECF244321}">
                <p14:modId xmlns:p14="http://schemas.microsoft.com/office/powerpoint/2010/main" val="3480125719"/>
              </p:ext>
            </p:extLst>
          </p:nvPr>
        </p:nvGraphicFramePr>
        <p:xfrm>
          <a:off x="419100" y="4038606"/>
          <a:ext cx="3886200" cy="2455879"/>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Box 41"/>
          <p:cNvSpPr txBox="1">
            <a:spLocks noChangeArrowheads="1"/>
          </p:cNvSpPr>
          <p:nvPr/>
        </p:nvSpPr>
        <p:spPr bwMode="auto">
          <a:xfrm>
            <a:off x="1028701" y="6581011"/>
            <a:ext cx="29098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00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000" u="sng">
                <a:solidFill>
                  <a:schemeClr val="tx1"/>
                </a:solidFill>
                <a:latin typeface="Arial" charset="0"/>
                <a:ea typeface="ＭＳ Ｐゴシック" charset="0"/>
              </a:defRPr>
            </a:lvl1pPr>
            <a:lvl2pPr marL="742950" indent="-285750">
              <a:defRPr sz="2000" u="sng">
                <a:solidFill>
                  <a:schemeClr val="tx1"/>
                </a:solidFill>
                <a:latin typeface="Arial" charset="0"/>
                <a:ea typeface="ＭＳ Ｐゴシック" charset="0"/>
              </a:defRPr>
            </a:lvl2pPr>
            <a:lvl3pPr marL="1143000" indent="-228600">
              <a:defRPr sz="2000" u="sng">
                <a:solidFill>
                  <a:schemeClr val="tx1"/>
                </a:solidFill>
                <a:latin typeface="Arial" charset="0"/>
                <a:ea typeface="ＭＳ Ｐゴシック" charset="0"/>
              </a:defRPr>
            </a:lvl3pPr>
            <a:lvl4pPr marL="1600200" indent="-228600">
              <a:defRPr sz="2000" u="sng">
                <a:solidFill>
                  <a:schemeClr val="tx1"/>
                </a:solidFill>
                <a:latin typeface="Arial" charset="0"/>
                <a:ea typeface="ＭＳ Ｐゴシック" charset="0"/>
              </a:defRPr>
            </a:lvl4pPr>
            <a:lvl5pPr marL="2057400" indent="-228600">
              <a:defRPr sz="2000" u="sng">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u="sng">
                <a:solidFill>
                  <a:schemeClr val="tx1"/>
                </a:solidFill>
                <a:latin typeface="Arial" charset="0"/>
                <a:ea typeface="ＭＳ Ｐゴシック" charset="0"/>
              </a:defRPr>
            </a:lvl9pPr>
          </a:lstStyle>
          <a:p>
            <a:pPr algn="r">
              <a:spcBef>
                <a:spcPct val="50000"/>
              </a:spcBef>
            </a:pPr>
            <a:r>
              <a:rPr lang="en-US" sz="1400" b="1" u="none" dirty="0" err="1">
                <a:latin typeface="+mn-lt"/>
                <a:ea typeface="MS PGothic" charset="0"/>
                <a:cs typeface="MS PGothic" charset="0"/>
              </a:rPr>
              <a:t>Arseneault</a:t>
            </a:r>
            <a:r>
              <a:rPr lang="en-US" sz="1400" b="1" u="none" dirty="0">
                <a:latin typeface="+mn-lt"/>
                <a:ea typeface="MS PGothic" charset="0"/>
                <a:cs typeface="MS PGothic" charset="0"/>
              </a:rPr>
              <a:t> et al  BMJ 2002</a:t>
            </a:r>
          </a:p>
        </p:txBody>
      </p:sp>
      <p:sp>
        <p:nvSpPr>
          <p:cNvPr id="14" name="Rectangle 42"/>
          <p:cNvSpPr>
            <a:spLocks noChangeArrowheads="1"/>
          </p:cNvSpPr>
          <p:nvPr/>
        </p:nvSpPr>
        <p:spPr bwMode="auto">
          <a:xfrm>
            <a:off x="1317480" y="4001875"/>
            <a:ext cx="26725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53640926-AAD7-44D8-BBD7-CCE9431645EC}">
              <a14:shadowObscured xmlns:a14="http://schemas.microsoft.com/office/drawing/2010/main" val="1"/>
            </a:ext>
          </a:extLst>
        </p:spPr>
        <p:txBody>
          <a:bodyPr wrap="none">
            <a:spAutoFit/>
          </a:bodyPr>
          <a:lstStyle/>
          <a:p>
            <a:pPr algn="ctr"/>
            <a:r>
              <a:rPr lang="en-GB" sz="1800" b="1" u="none" dirty="0">
                <a:solidFill>
                  <a:srgbClr val="000000"/>
                </a:solidFill>
                <a:latin typeface="+mn-lt"/>
                <a:cs typeface="Calibri"/>
              </a:rPr>
              <a:t>Risk of schizophrenia-like</a:t>
            </a:r>
            <a:br>
              <a:rPr lang="en-GB" sz="1800" b="1" u="none" dirty="0">
                <a:solidFill>
                  <a:srgbClr val="000000"/>
                </a:solidFill>
                <a:latin typeface="+mn-lt"/>
                <a:cs typeface="Calibri"/>
              </a:rPr>
            </a:br>
            <a:r>
              <a:rPr lang="en-GB" sz="1800" b="1" u="none" dirty="0">
                <a:solidFill>
                  <a:srgbClr val="000000"/>
                </a:solidFill>
                <a:latin typeface="+mn-lt"/>
                <a:cs typeface="Calibri"/>
              </a:rPr>
              <a:t>psychosis at age 26 years</a:t>
            </a:r>
          </a:p>
        </p:txBody>
      </p:sp>
      <p:sp>
        <p:nvSpPr>
          <p:cNvPr id="15" name="Rectangle 43"/>
          <p:cNvSpPr>
            <a:spLocks noChangeArrowheads="1"/>
          </p:cNvSpPr>
          <p:nvPr/>
        </p:nvSpPr>
        <p:spPr bwMode="auto">
          <a:xfrm rot="16200000">
            <a:off x="-554931" y="4631640"/>
            <a:ext cx="1646238" cy="30777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53640926-AAD7-44D8-BBD7-CCE9431645EC}">
              <a14:shadowObscured xmlns:a14="http://schemas.microsoft.com/office/drawing/2010/main" val="1"/>
            </a:ext>
          </a:extLst>
        </p:spPr>
        <p:txBody>
          <a:bodyPr wrap="square">
            <a:spAutoFit/>
          </a:bodyPr>
          <a:lstStyle/>
          <a:p>
            <a:r>
              <a:rPr lang="en-GB" sz="1400" b="1" i="0" u="none" dirty="0" smtClean="0">
                <a:solidFill>
                  <a:srgbClr val="000000"/>
                </a:solidFill>
              </a:rPr>
              <a:t>Odds ratio</a:t>
            </a:r>
            <a:endParaRPr lang="en-GB" sz="1400" b="1" i="0" u="none" dirty="0">
              <a:solidFill>
                <a:srgbClr val="000000"/>
              </a:solidFill>
            </a:endParaRPr>
          </a:p>
        </p:txBody>
      </p:sp>
      <p:sp>
        <p:nvSpPr>
          <p:cNvPr id="49" name="Rectangle 48"/>
          <p:cNvSpPr/>
          <p:nvPr/>
        </p:nvSpPr>
        <p:spPr>
          <a:xfrm>
            <a:off x="190499" y="815460"/>
            <a:ext cx="4546600" cy="400110"/>
          </a:xfrm>
          <a:prstGeom prst="rect">
            <a:avLst/>
          </a:prstGeom>
        </p:spPr>
        <p:txBody>
          <a:bodyPr wrap="square">
            <a:spAutoFit/>
          </a:bodyPr>
          <a:lstStyle/>
          <a:p>
            <a:pPr algn="ctr"/>
            <a:r>
              <a:rPr lang="en-US" sz="2000" b="1" i="0" dirty="0" smtClean="0">
                <a:solidFill>
                  <a:schemeClr val="tx1"/>
                </a:solidFill>
                <a:latin typeface="+mn-lt"/>
                <a:cs typeface="Calibri"/>
              </a:rPr>
              <a:t>Study </a:t>
            </a:r>
            <a:r>
              <a:rPr lang="en-US" sz="2000" b="1" i="0" dirty="0">
                <a:solidFill>
                  <a:schemeClr val="tx1"/>
                </a:solidFill>
                <a:latin typeface="+mn-lt"/>
                <a:cs typeface="Calibri"/>
              </a:rPr>
              <a:t>of Swedish </a:t>
            </a:r>
            <a:r>
              <a:rPr lang="en-US" sz="2000" b="1" i="0" dirty="0" smtClean="0">
                <a:solidFill>
                  <a:schemeClr val="tx1"/>
                </a:solidFill>
                <a:latin typeface="+mn-lt"/>
                <a:cs typeface="Calibri"/>
              </a:rPr>
              <a:t>Conscripts (n=45570)</a:t>
            </a:r>
            <a:endParaRPr lang="en-US" sz="2400" b="1" i="0" dirty="0">
              <a:solidFill>
                <a:schemeClr val="tx1"/>
              </a:solidFill>
              <a:latin typeface="+mn-lt"/>
              <a:cs typeface="Calibri"/>
            </a:endParaRPr>
          </a:p>
        </p:txBody>
      </p:sp>
      <p:sp>
        <p:nvSpPr>
          <p:cNvPr id="51" name="Rectangle 50"/>
          <p:cNvSpPr/>
          <p:nvPr/>
        </p:nvSpPr>
        <p:spPr>
          <a:xfrm>
            <a:off x="419100" y="3714690"/>
            <a:ext cx="4191000" cy="400110"/>
          </a:xfrm>
          <a:prstGeom prst="rect">
            <a:avLst/>
          </a:prstGeom>
        </p:spPr>
        <p:txBody>
          <a:bodyPr wrap="square">
            <a:spAutoFit/>
          </a:bodyPr>
          <a:lstStyle/>
          <a:p>
            <a:r>
              <a:rPr lang="en-US" sz="2000" b="1" i="0" dirty="0" smtClean="0">
                <a:solidFill>
                  <a:schemeClr val="tx1"/>
                </a:solidFill>
                <a:latin typeface="+mn-lt"/>
                <a:cs typeface="Calibri"/>
              </a:rPr>
              <a:t>Prospective Dunedin study (n=1037)</a:t>
            </a:r>
            <a:endParaRPr lang="en-US" sz="2400" b="1" i="0" dirty="0">
              <a:solidFill>
                <a:schemeClr val="tx1"/>
              </a:solidFill>
              <a:latin typeface="+mn-lt"/>
              <a:cs typeface="Calibri"/>
            </a:endParaRPr>
          </a:p>
        </p:txBody>
      </p:sp>
      <p:sp>
        <p:nvSpPr>
          <p:cNvPr id="53" name="Rectangle 8"/>
          <p:cNvSpPr txBox="1">
            <a:spLocks noChangeArrowheads="1"/>
          </p:cNvSpPr>
          <p:nvPr/>
        </p:nvSpPr>
        <p:spPr>
          <a:xfrm>
            <a:off x="5194300" y="25400"/>
            <a:ext cx="5067300" cy="914400"/>
          </a:xfrm>
          <a:prstGeom prst="rect">
            <a:avLst/>
          </a:prstGeom>
        </p:spPr>
        <p:txBody>
          <a:bodyPr wrap="square" numCol="1" anchorCtr="0" compatLnSpc="1">
            <a:prstTxWarp prst="textNoShape">
              <a:avLst/>
            </a:prstTxWarp>
          </a:bodyPr>
          <a:lstStyle/>
          <a:p>
            <a:pPr algn="ctr">
              <a:lnSpc>
                <a:spcPct val="90000"/>
              </a:lnSpc>
              <a:defRPr/>
            </a:pPr>
            <a:r>
              <a:rPr lang="en-GB" sz="2000" b="1" i="0" kern="0" dirty="0" smtClean="0">
                <a:solidFill>
                  <a:srgbClr val="000000"/>
                </a:solidFill>
                <a:effectLst>
                  <a:outerShdw blurRad="38100" dist="38100" dir="2700000" algn="tl">
                    <a:srgbClr val="DDDDDD"/>
                  </a:outerShdw>
                </a:effectLst>
                <a:latin typeface="+mn-lt"/>
                <a:ea typeface="ＭＳ Ｐゴシック" pitchFamily="24" charset="-128"/>
                <a:cs typeface="Calibri"/>
              </a:rPr>
              <a:t>Regular Cannabis Use Increases Schizophrenia Risk in those with AKT1 rs2494732 genotype</a:t>
            </a:r>
            <a:endParaRPr lang="en-GB" sz="2000" b="1" i="0" kern="0" dirty="0">
              <a:solidFill>
                <a:srgbClr val="000000"/>
              </a:solidFill>
              <a:effectLst>
                <a:outerShdw blurRad="38100" dist="38100" dir="2700000" algn="tl">
                  <a:srgbClr val="DDDDDD"/>
                </a:outerShdw>
              </a:effectLst>
              <a:latin typeface="+mn-lt"/>
              <a:ea typeface="ＭＳ Ｐゴシック" pitchFamily="24" charset="-128"/>
              <a:cs typeface="Calibri"/>
            </a:endParaRPr>
          </a:p>
        </p:txBody>
      </p:sp>
      <p:sp>
        <p:nvSpPr>
          <p:cNvPr id="54" name="TextBox 1"/>
          <p:cNvSpPr txBox="1">
            <a:spLocks noChangeArrowheads="1"/>
          </p:cNvSpPr>
          <p:nvPr/>
        </p:nvSpPr>
        <p:spPr bwMode="auto">
          <a:xfrm>
            <a:off x="5346706" y="3378202"/>
            <a:ext cx="33519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u="sng">
                <a:solidFill>
                  <a:schemeClr val="tx1"/>
                </a:solidFill>
                <a:latin typeface="Arial" charset="0"/>
                <a:ea typeface="ＭＳ Ｐゴシック" charset="0"/>
              </a:defRPr>
            </a:lvl1pPr>
            <a:lvl2pPr marL="742950" indent="-285750">
              <a:defRPr sz="2000" u="sng">
                <a:solidFill>
                  <a:schemeClr val="tx1"/>
                </a:solidFill>
                <a:latin typeface="Arial" charset="0"/>
                <a:ea typeface="ＭＳ Ｐゴシック" charset="0"/>
              </a:defRPr>
            </a:lvl2pPr>
            <a:lvl3pPr marL="1143000" indent="-228600">
              <a:defRPr sz="2000" u="sng">
                <a:solidFill>
                  <a:schemeClr val="tx1"/>
                </a:solidFill>
                <a:latin typeface="Arial" charset="0"/>
                <a:ea typeface="ＭＳ Ｐゴシック" charset="0"/>
              </a:defRPr>
            </a:lvl3pPr>
            <a:lvl4pPr marL="1600200" indent="-228600">
              <a:defRPr sz="2000" u="sng">
                <a:solidFill>
                  <a:schemeClr val="tx1"/>
                </a:solidFill>
                <a:latin typeface="Arial" charset="0"/>
                <a:ea typeface="ＭＳ Ｐゴシック" charset="0"/>
              </a:defRPr>
            </a:lvl4pPr>
            <a:lvl5pPr marL="2057400" indent="-228600">
              <a:defRPr sz="2000" u="sng">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u="sng">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u="sng">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u="sng">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u="sng">
                <a:solidFill>
                  <a:schemeClr val="tx1"/>
                </a:solidFill>
                <a:latin typeface="Arial" charset="0"/>
                <a:ea typeface="ＭＳ Ｐゴシック" charset="0"/>
              </a:defRPr>
            </a:lvl9pPr>
          </a:lstStyle>
          <a:p>
            <a:r>
              <a:rPr lang="en-GB" sz="1400" b="1" u="none" dirty="0">
                <a:solidFill>
                  <a:srgbClr val="000000"/>
                </a:solidFill>
                <a:latin typeface="+mn-lt"/>
                <a:cs typeface="Calibri"/>
              </a:rPr>
              <a:t>Di </a:t>
            </a:r>
            <a:r>
              <a:rPr lang="en-GB" sz="1400" b="1" u="none" dirty="0" err="1">
                <a:solidFill>
                  <a:srgbClr val="000000"/>
                </a:solidFill>
                <a:latin typeface="+mn-lt"/>
                <a:cs typeface="Calibri"/>
              </a:rPr>
              <a:t>Forti</a:t>
            </a:r>
            <a:r>
              <a:rPr lang="en-GB" sz="1400" b="1" u="none" dirty="0">
                <a:solidFill>
                  <a:srgbClr val="000000"/>
                </a:solidFill>
                <a:latin typeface="+mn-lt"/>
                <a:cs typeface="Calibri"/>
              </a:rPr>
              <a:t> et </a:t>
            </a:r>
            <a:r>
              <a:rPr lang="en-GB" sz="1400" b="1" u="none" dirty="0" smtClean="0">
                <a:solidFill>
                  <a:srgbClr val="000000"/>
                </a:solidFill>
                <a:latin typeface="+mn-lt"/>
                <a:cs typeface="Calibri"/>
              </a:rPr>
              <a:t>al., Biological </a:t>
            </a:r>
            <a:r>
              <a:rPr lang="en-GB" sz="1400" b="1" u="none" dirty="0">
                <a:solidFill>
                  <a:srgbClr val="000000"/>
                </a:solidFill>
                <a:latin typeface="+mn-lt"/>
                <a:cs typeface="Calibri"/>
              </a:rPr>
              <a:t>Psychiatry, </a:t>
            </a:r>
            <a:r>
              <a:rPr lang="en-GB" sz="1400" b="1" u="none" dirty="0" smtClean="0">
                <a:solidFill>
                  <a:srgbClr val="000000"/>
                </a:solidFill>
                <a:latin typeface="+mn-lt"/>
                <a:cs typeface="Calibri"/>
              </a:rPr>
              <a:t>2012.</a:t>
            </a:r>
            <a:endParaRPr lang="en-GB" sz="1400" b="1" u="none" dirty="0">
              <a:solidFill>
                <a:srgbClr val="000000"/>
              </a:solidFill>
              <a:latin typeface="+mn-lt"/>
              <a:cs typeface="Calibri"/>
            </a:endParaRPr>
          </a:p>
        </p:txBody>
      </p:sp>
      <p:sp>
        <p:nvSpPr>
          <p:cNvPr id="55" name="Rectangle 54"/>
          <p:cNvSpPr/>
          <p:nvPr/>
        </p:nvSpPr>
        <p:spPr>
          <a:xfrm>
            <a:off x="5384800" y="3748368"/>
            <a:ext cx="4914900" cy="595035"/>
          </a:xfrm>
          <a:prstGeom prst="rect">
            <a:avLst/>
          </a:prstGeom>
        </p:spPr>
        <p:txBody>
          <a:bodyPr wrap="square">
            <a:spAutoFit/>
          </a:bodyPr>
          <a:lstStyle/>
          <a:p>
            <a:pPr algn="ctr">
              <a:lnSpc>
                <a:spcPct val="80000"/>
              </a:lnSpc>
            </a:pPr>
            <a:r>
              <a:rPr lang="en-GB" sz="2000" b="1" i="0" dirty="0">
                <a:solidFill>
                  <a:srgbClr val="000000"/>
                </a:solidFill>
                <a:latin typeface="+mn-lt"/>
                <a:cs typeface="Calibri"/>
              </a:rPr>
              <a:t>Effect of High </a:t>
            </a:r>
            <a:r>
              <a:rPr lang="en-GB" sz="2000" b="1" i="0" dirty="0" smtClean="0">
                <a:solidFill>
                  <a:srgbClr val="000000"/>
                </a:solidFill>
                <a:latin typeface="+mn-lt"/>
                <a:cs typeface="Calibri"/>
              </a:rPr>
              <a:t>Potency Cannabis </a:t>
            </a:r>
            <a:r>
              <a:rPr lang="en-GB" sz="2000" b="1" i="0" dirty="0">
                <a:solidFill>
                  <a:srgbClr val="000000"/>
                </a:solidFill>
                <a:latin typeface="+mn-lt"/>
                <a:cs typeface="Calibri"/>
              </a:rPr>
              <a:t>on </a:t>
            </a:r>
            <a:endParaRPr lang="en-GB" sz="2000" b="1" i="0" dirty="0" smtClean="0">
              <a:solidFill>
                <a:srgbClr val="000000"/>
              </a:solidFill>
              <a:latin typeface="+mn-lt"/>
              <a:cs typeface="Calibri"/>
            </a:endParaRPr>
          </a:p>
          <a:p>
            <a:pPr algn="ctr">
              <a:lnSpc>
                <a:spcPct val="80000"/>
              </a:lnSpc>
            </a:pPr>
            <a:r>
              <a:rPr lang="en-GB" sz="2000" b="1" i="0" dirty="0" smtClean="0">
                <a:solidFill>
                  <a:srgbClr val="000000"/>
                </a:solidFill>
                <a:latin typeface="+mn-lt"/>
                <a:cs typeface="Calibri"/>
              </a:rPr>
              <a:t>Risk </a:t>
            </a:r>
            <a:r>
              <a:rPr lang="en-GB" sz="2000" b="1" i="0" dirty="0">
                <a:solidFill>
                  <a:srgbClr val="000000"/>
                </a:solidFill>
                <a:latin typeface="+mn-lt"/>
                <a:cs typeface="Calibri"/>
              </a:rPr>
              <a:t>of Psychosis</a:t>
            </a:r>
            <a:endParaRPr lang="en-US" sz="2000" b="1" i="0" dirty="0">
              <a:solidFill>
                <a:srgbClr val="000000"/>
              </a:solidFill>
              <a:latin typeface="+mn-lt"/>
              <a:cs typeface="Calibri"/>
            </a:endParaRPr>
          </a:p>
        </p:txBody>
      </p:sp>
      <p:sp>
        <p:nvSpPr>
          <p:cNvPr id="56" name="Rectangle 55"/>
          <p:cNvSpPr/>
          <p:nvPr/>
        </p:nvSpPr>
        <p:spPr>
          <a:xfrm>
            <a:off x="5143500" y="6519451"/>
            <a:ext cx="5270500" cy="307777"/>
          </a:xfrm>
          <a:prstGeom prst="rect">
            <a:avLst/>
          </a:prstGeom>
        </p:spPr>
        <p:txBody>
          <a:bodyPr wrap="square">
            <a:spAutoFit/>
          </a:bodyPr>
          <a:lstStyle/>
          <a:p>
            <a:pPr>
              <a:spcBef>
                <a:spcPts val="0"/>
              </a:spcBef>
            </a:pPr>
            <a:r>
              <a:rPr lang="en-GB" sz="1400" b="1" dirty="0">
                <a:solidFill>
                  <a:srgbClr val="000000"/>
                </a:solidFill>
                <a:latin typeface="+mn-lt"/>
                <a:cs typeface="Calibri"/>
              </a:rPr>
              <a:t> </a:t>
            </a:r>
            <a:r>
              <a:rPr lang="en-GB" sz="1400" b="1" dirty="0" smtClean="0">
                <a:solidFill>
                  <a:srgbClr val="000000"/>
                </a:solidFill>
                <a:latin typeface="+mn-lt"/>
                <a:cs typeface="Calibri"/>
              </a:rPr>
              <a:t>Di </a:t>
            </a:r>
            <a:r>
              <a:rPr lang="en-GB" sz="1400" b="1" dirty="0" err="1" smtClean="0">
                <a:solidFill>
                  <a:srgbClr val="000000"/>
                </a:solidFill>
                <a:latin typeface="+mn-lt"/>
                <a:cs typeface="Calibri"/>
              </a:rPr>
              <a:t>Forti</a:t>
            </a:r>
            <a:r>
              <a:rPr lang="en-GB" sz="1400" b="1" dirty="0" smtClean="0">
                <a:solidFill>
                  <a:srgbClr val="000000"/>
                </a:solidFill>
                <a:latin typeface="+mn-lt"/>
                <a:cs typeface="Calibri"/>
              </a:rPr>
              <a:t> M et al., The Lancet published online February 18, 2015. </a:t>
            </a:r>
            <a:endParaRPr lang="en-GB" sz="1400" b="1" dirty="0">
              <a:solidFill>
                <a:srgbClr val="000000"/>
              </a:solidFill>
              <a:latin typeface="+mn-lt"/>
              <a:cs typeface="Calibri"/>
            </a:endParaRPr>
          </a:p>
        </p:txBody>
      </p:sp>
      <p:grpSp>
        <p:nvGrpSpPr>
          <p:cNvPr id="57" name="Group 56"/>
          <p:cNvGrpSpPr/>
          <p:nvPr/>
        </p:nvGrpSpPr>
        <p:grpSpPr>
          <a:xfrm>
            <a:off x="5461005" y="662802"/>
            <a:ext cx="4724400" cy="2875409"/>
            <a:chOff x="219045" y="3505200"/>
            <a:chExt cx="4724400" cy="2875409"/>
          </a:xfrm>
        </p:grpSpPr>
        <p:pic>
          <p:nvPicPr>
            <p:cNvPr id="60" name="Picture 4" descr="Full-size image (20 K)"/>
            <p:cNvPicPr>
              <a:picLocks noChangeAspect="1" noChangeArrowheads="1"/>
            </p:cNvPicPr>
            <p:nvPr/>
          </p:nvPicPr>
          <p:blipFill>
            <a:blip r:embed="rId3" cstate="print">
              <a:lum bright="-10000" contrast="20000"/>
            </a:blip>
            <a:srcRect/>
            <a:stretch>
              <a:fillRect/>
            </a:stretch>
          </p:blipFill>
          <p:spPr bwMode="auto">
            <a:xfrm>
              <a:off x="433396" y="3529031"/>
              <a:ext cx="3771899" cy="2573999"/>
            </a:xfrm>
            <a:prstGeom prst="rect">
              <a:avLst/>
            </a:prstGeom>
            <a:noFill/>
          </p:spPr>
        </p:pic>
        <p:sp>
          <p:nvSpPr>
            <p:cNvPr id="61" name="Rectangle 60"/>
            <p:cNvSpPr/>
            <p:nvPr/>
          </p:nvSpPr>
          <p:spPr>
            <a:xfrm>
              <a:off x="2809845" y="6118999"/>
              <a:ext cx="2133600" cy="261610"/>
            </a:xfrm>
            <a:prstGeom prst="rect">
              <a:avLst/>
            </a:prstGeom>
          </p:spPr>
          <p:txBody>
            <a:bodyPr wrap="square">
              <a:spAutoFit/>
            </a:bodyPr>
            <a:lstStyle/>
            <a:p>
              <a:pPr algn="ctr">
                <a:lnSpc>
                  <a:spcPct val="90000"/>
                </a:lnSpc>
              </a:pPr>
              <a:r>
                <a:rPr lang="en-GB" sz="1200" i="0" dirty="0" smtClean="0">
                  <a:solidFill>
                    <a:srgbClr val="000000"/>
                  </a:solidFill>
                  <a:effectLst>
                    <a:outerShdw blurRad="38100" dist="38100" dir="2700000" algn="tl">
                      <a:srgbClr val="DDDDDD"/>
                    </a:outerShdw>
                  </a:effectLst>
                  <a:latin typeface="+mn-lt"/>
                  <a:cs typeface="Calibri"/>
                </a:rPr>
                <a:t>GXE model: p</a:t>
              </a:r>
              <a:r>
                <a:rPr lang="en-GB" sz="1200" i="0" dirty="0">
                  <a:solidFill>
                    <a:srgbClr val="000000"/>
                  </a:solidFill>
                  <a:effectLst>
                    <a:outerShdw blurRad="38100" dist="38100" dir="2700000" algn="tl">
                      <a:srgbClr val="DDDDDD"/>
                    </a:outerShdw>
                  </a:effectLst>
                  <a:latin typeface="+mn-lt"/>
                  <a:cs typeface="Calibri"/>
                </a:rPr>
                <a:t>*=0.014</a:t>
              </a:r>
            </a:p>
          </p:txBody>
        </p:sp>
        <p:sp>
          <p:nvSpPr>
            <p:cNvPr id="62" name="Rectangle 61"/>
            <p:cNvSpPr/>
            <p:nvPr/>
          </p:nvSpPr>
          <p:spPr bwMode="auto">
            <a:xfrm>
              <a:off x="1348018" y="4038600"/>
              <a:ext cx="2133600" cy="533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80000"/>
                </a:lnSpc>
                <a:buClr>
                  <a:srgbClr val="FF0000"/>
                </a:buClr>
                <a:buSzPct val="150000"/>
              </a:pPr>
              <a:endParaRPr lang="en-US" sz="2000" b="1" smtClean="0">
                <a:solidFill>
                  <a:srgbClr val="000000"/>
                </a:solidFill>
                <a:latin typeface="+mn-lt"/>
              </a:endParaRPr>
            </a:p>
          </p:txBody>
        </p:sp>
        <p:sp>
          <p:nvSpPr>
            <p:cNvPr id="63" name="TextBox 62"/>
            <p:cNvSpPr txBox="1"/>
            <p:nvPr/>
          </p:nvSpPr>
          <p:spPr>
            <a:xfrm>
              <a:off x="1333501" y="3981676"/>
              <a:ext cx="2362201" cy="625556"/>
            </a:xfrm>
            <a:prstGeom prst="rect">
              <a:avLst/>
            </a:prstGeom>
            <a:solidFill>
              <a:schemeClr val="bg1"/>
            </a:solidFill>
          </p:spPr>
          <p:txBody>
            <a:bodyPr wrap="square" rtlCol="0">
              <a:spAutoFit/>
            </a:bodyPr>
            <a:lstStyle/>
            <a:p>
              <a:pPr>
                <a:lnSpc>
                  <a:spcPct val="110000"/>
                </a:lnSpc>
              </a:pPr>
              <a:r>
                <a:rPr lang="en-US" sz="1050" b="1" i="0" dirty="0" smtClean="0">
                  <a:solidFill>
                    <a:srgbClr val="000000"/>
                  </a:solidFill>
                  <a:latin typeface="+mn-lt"/>
                  <a:cs typeface="Times New Roman" pitchFamily="18" charset="0"/>
                </a:rPr>
                <a:t>Never used cannabis</a:t>
              </a:r>
            </a:p>
            <a:p>
              <a:pPr>
                <a:lnSpc>
                  <a:spcPct val="110000"/>
                </a:lnSpc>
              </a:pPr>
              <a:r>
                <a:rPr lang="en-US" sz="1050" b="1" i="0" dirty="0" smtClean="0">
                  <a:solidFill>
                    <a:srgbClr val="000000"/>
                  </a:solidFill>
                  <a:latin typeface="+mn-lt"/>
                  <a:cs typeface="Times New Roman" pitchFamily="18" charset="0"/>
                </a:rPr>
                <a:t>Used cannabis at week ends or less</a:t>
              </a:r>
            </a:p>
            <a:p>
              <a:pPr>
                <a:lnSpc>
                  <a:spcPct val="110000"/>
                </a:lnSpc>
              </a:pPr>
              <a:r>
                <a:rPr lang="en-US" sz="1050" b="1" i="0" dirty="0" smtClean="0">
                  <a:solidFill>
                    <a:srgbClr val="000000"/>
                  </a:solidFill>
                  <a:latin typeface="+mn-lt"/>
                  <a:cs typeface="Times New Roman" pitchFamily="18" charset="0"/>
                </a:rPr>
                <a:t>Used cannabis everyday</a:t>
              </a:r>
              <a:endParaRPr lang="en-US" sz="1050" b="1" i="0" dirty="0">
                <a:solidFill>
                  <a:srgbClr val="000000"/>
                </a:solidFill>
                <a:latin typeface="+mn-lt"/>
                <a:cs typeface="Times New Roman" pitchFamily="18" charset="0"/>
              </a:endParaRPr>
            </a:p>
          </p:txBody>
        </p:sp>
        <p:sp>
          <p:nvSpPr>
            <p:cNvPr id="64" name="Rectangle 63"/>
            <p:cNvSpPr/>
            <p:nvPr/>
          </p:nvSpPr>
          <p:spPr bwMode="auto">
            <a:xfrm>
              <a:off x="295728" y="4619172"/>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80000"/>
                </a:lnSpc>
                <a:buClr>
                  <a:srgbClr val="FF0000"/>
                </a:buClr>
                <a:buSzPct val="150000"/>
              </a:pPr>
              <a:endParaRPr lang="en-US" sz="2000" b="1" smtClean="0">
                <a:solidFill>
                  <a:srgbClr val="000000"/>
                </a:solidFill>
                <a:latin typeface="+mn-lt"/>
              </a:endParaRPr>
            </a:p>
          </p:txBody>
        </p:sp>
        <p:sp>
          <p:nvSpPr>
            <p:cNvPr id="65" name="TextBox 64"/>
            <p:cNvSpPr txBox="1"/>
            <p:nvPr/>
          </p:nvSpPr>
          <p:spPr>
            <a:xfrm>
              <a:off x="219045" y="4217249"/>
              <a:ext cx="400110" cy="964367"/>
            </a:xfrm>
            <a:prstGeom prst="rect">
              <a:avLst/>
            </a:prstGeom>
            <a:solidFill>
              <a:schemeClr val="bg1"/>
            </a:solidFill>
          </p:spPr>
          <p:txBody>
            <a:bodyPr vert="vert270" wrap="none" rtlCol="0">
              <a:spAutoFit/>
            </a:bodyPr>
            <a:lstStyle/>
            <a:p>
              <a:r>
                <a:rPr lang="en-US" sz="1400" b="1" i="0" dirty="0" smtClean="0">
                  <a:solidFill>
                    <a:srgbClr val="000000"/>
                  </a:solidFill>
                  <a:latin typeface="+mn-lt"/>
                  <a:cs typeface="Times New Roman" pitchFamily="18" charset="0"/>
                </a:rPr>
                <a:t>Odds Ratio</a:t>
              </a:r>
              <a:endParaRPr lang="en-US" sz="1400" b="1" i="0" dirty="0">
                <a:solidFill>
                  <a:srgbClr val="000000"/>
                </a:solidFill>
                <a:latin typeface="+mn-lt"/>
                <a:cs typeface="Times New Roman" pitchFamily="18" charset="0"/>
              </a:endParaRPr>
            </a:p>
          </p:txBody>
        </p:sp>
        <p:sp>
          <p:nvSpPr>
            <p:cNvPr id="66" name="TextBox 65"/>
            <p:cNvSpPr txBox="1"/>
            <p:nvPr/>
          </p:nvSpPr>
          <p:spPr>
            <a:xfrm>
              <a:off x="952509" y="3505200"/>
              <a:ext cx="3091616" cy="276999"/>
            </a:xfrm>
            <a:prstGeom prst="rect">
              <a:avLst/>
            </a:prstGeom>
            <a:solidFill>
              <a:schemeClr val="bg1"/>
            </a:solidFill>
          </p:spPr>
          <p:txBody>
            <a:bodyPr wrap="none" rtlCol="0">
              <a:spAutoFit/>
            </a:bodyPr>
            <a:lstStyle/>
            <a:p>
              <a:r>
                <a:rPr lang="en-US" sz="1200" b="1" i="0" dirty="0" smtClean="0">
                  <a:solidFill>
                    <a:schemeClr val="tx1"/>
                  </a:solidFill>
                  <a:latin typeface="+mn-lt"/>
                </a:rPr>
                <a:t>AKT1(T/T)         AKT1(C/T)       AKT1(C/C)</a:t>
              </a:r>
              <a:endParaRPr lang="en-US" sz="1200" b="1" i="0" dirty="0">
                <a:solidFill>
                  <a:schemeClr val="tx1"/>
                </a:solidFill>
                <a:latin typeface="+mn-lt"/>
              </a:endParaRPr>
            </a:p>
          </p:txBody>
        </p:sp>
        <p:sp>
          <p:nvSpPr>
            <p:cNvPr id="67" name="Rectangle 66"/>
            <p:cNvSpPr/>
            <p:nvPr/>
          </p:nvSpPr>
          <p:spPr bwMode="auto">
            <a:xfrm>
              <a:off x="895353" y="3733801"/>
              <a:ext cx="3300410" cy="2104350"/>
            </a:xfrm>
            <a:prstGeom prst="rect">
              <a:avLst/>
            </a:prstGeom>
            <a:noFill/>
            <a:ln w="19050"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2"/>
                </a:solidFill>
                <a:effectLst/>
                <a:latin typeface="+mn-lt"/>
              </a:endParaRPr>
            </a:p>
          </p:txBody>
        </p:sp>
        <p:sp>
          <p:nvSpPr>
            <p:cNvPr id="68" name="Rectangle 67"/>
            <p:cNvSpPr/>
            <p:nvPr/>
          </p:nvSpPr>
          <p:spPr bwMode="auto">
            <a:xfrm>
              <a:off x="1200153" y="3986231"/>
              <a:ext cx="2266947" cy="580351"/>
            </a:xfrm>
            <a:prstGeom prst="rect">
              <a:avLst/>
            </a:prstGeom>
            <a:noFill/>
            <a:ln w="19050"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2"/>
                </a:solidFill>
                <a:effectLst/>
                <a:latin typeface="+mn-lt"/>
              </a:endParaRPr>
            </a:p>
          </p:txBody>
        </p:sp>
        <p:sp>
          <p:nvSpPr>
            <p:cNvPr id="69" name="TextBox 68"/>
            <p:cNvSpPr txBox="1"/>
            <p:nvPr/>
          </p:nvSpPr>
          <p:spPr>
            <a:xfrm>
              <a:off x="952504" y="5867416"/>
              <a:ext cx="3130088" cy="276999"/>
            </a:xfrm>
            <a:prstGeom prst="rect">
              <a:avLst/>
            </a:prstGeom>
            <a:solidFill>
              <a:schemeClr val="bg1"/>
            </a:solidFill>
          </p:spPr>
          <p:txBody>
            <a:bodyPr wrap="none" rtlCol="0">
              <a:spAutoFit/>
            </a:bodyPr>
            <a:lstStyle/>
            <a:p>
              <a:r>
                <a:rPr lang="en-US" sz="1200" b="1" i="0" dirty="0" smtClean="0">
                  <a:solidFill>
                    <a:schemeClr val="tx1"/>
                  </a:solidFill>
                  <a:latin typeface="+mn-lt"/>
                </a:rPr>
                <a:t>AKT1(T/T)           AKT(C/T)        AKT1(C/C)</a:t>
              </a:r>
              <a:endParaRPr lang="en-US" sz="1200" b="1" i="0" dirty="0">
                <a:solidFill>
                  <a:schemeClr val="tx1"/>
                </a:solidFill>
                <a:latin typeface="+mn-lt"/>
              </a:endParaRPr>
            </a:p>
          </p:txBody>
        </p:sp>
      </p:grpSp>
      <p:graphicFrame>
        <p:nvGraphicFramePr>
          <p:cNvPr id="58" name="Chart 57"/>
          <p:cNvGraphicFramePr>
            <a:graphicFrameLocks/>
          </p:cNvGraphicFramePr>
          <p:nvPr>
            <p:extLst>
              <p:ext uri="{D42A27DB-BD31-4B8C-83A1-F6EECF244321}">
                <p14:modId xmlns:p14="http://schemas.microsoft.com/office/powerpoint/2010/main" val="650362793"/>
              </p:ext>
            </p:extLst>
          </p:nvPr>
        </p:nvGraphicFramePr>
        <p:xfrm>
          <a:off x="5372100" y="4368800"/>
          <a:ext cx="5105400" cy="2209800"/>
        </p:xfrm>
        <a:graphic>
          <a:graphicData uri="http://schemas.openxmlformats.org/drawingml/2006/chart">
            <c:chart xmlns:c="http://schemas.openxmlformats.org/drawingml/2006/chart" xmlns:r="http://schemas.openxmlformats.org/officeDocument/2006/relationships" r:id="rId4"/>
          </a:graphicData>
        </a:graphic>
      </p:graphicFrame>
      <p:sp>
        <p:nvSpPr>
          <p:cNvPr id="59" name="TextBox 58"/>
          <p:cNvSpPr txBox="1"/>
          <p:nvPr/>
        </p:nvSpPr>
        <p:spPr>
          <a:xfrm>
            <a:off x="7137408" y="6350010"/>
            <a:ext cx="992579" cy="276999"/>
          </a:xfrm>
          <a:prstGeom prst="rect">
            <a:avLst/>
          </a:prstGeom>
          <a:noFill/>
        </p:spPr>
        <p:txBody>
          <a:bodyPr wrap="none" rtlCol="0">
            <a:spAutoFit/>
          </a:bodyPr>
          <a:lstStyle/>
          <a:p>
            <a:r>
              <a:rPr lang="en-US" sz="1200" i="0" dirty="0" smtClean="0">
                <a:solidFill>
                  <a:srgbClr val="000000"/>
                </a:solidFill>
                <a:latin typeface="+mn-lt"/>
                <a:cs typeface="Calibri"/>
              </a:rPr>
              <a:t>Adjusted OR</a:t>
            </a:r>
            <a:endParaRPr lang="en-US" sz="1200" i="0" dirty="0">
              <a:solidFill>
                <a:srgbClr val="000000"/>
              </a:solidFill>
              <a:latin typeface="+mn-lt"/>
              <a:cs typeface="Calibri"/>
            </a:endParaRPr>
          </a:p>
        </p:txBody>
      </p:sp>
    </p:spTree>
    <p:extLst>
      <p:ext uri="{BB962C8B-B14F-4D97-AF65-F5344CB8AC3E}">
        <p14:creationId xmlns:p14="http://schemas.microsoft.com/office/powerpoint/2010/main" val="375957341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descr="http://www.fotos.sc/img2/u/sunmann/n/Frau_Hippi_copy.jpg"/>
          <p:cNvPicPr>
            <a:picLocks noChangeAspect="1" noChangeArrowheads="1"/>
          </p:cNvPicPr>
          <p:nvPr/>
        </p:nvPicPr>
        <p:blipFill>
          <a:blip r:embed="rId2" cstate="print">
            <a:clrChange>
              <a:clrFrom>
                <a:srgbClr val="837F7C"/>
              </a:clrFrom>
              <a:clrTo>
                <a:srgbClr val="837F7C">
                  <a:alpha val="0"/>
                </a:srgbClr>
              </a:clrTo>
            </a:clrChange>
            <a:lum bright="10000"/>
          </a:blip>
          <a:srcRect l="9274" t="11285" r="14215" b="16297"/>
          <a:stretch>
            <a:fillRect/>
          </a:stretch>
        </p:blipFill>
        <p:spPr bwMode="auto">
          <a:xfrm>
            <a:off x="1562100" y="2881086"/>
            <a:ext cx="2876376" cy="4096656"/>
          </a:xfrm>
          <a:prstGeom prst="rect">
            <a:avLst/>
          </a:prstGeom>
          <a:ln>
            <a:noFill/>
          </a:ln>
          <a:effectLst>
            <a:softEdge rad="112500"/>
          </a:effectLst>
        </p:spPr>
      </p:pic>
      <p:sp>
        <p:nvSpPr>
          <p:cNvPr id="2" name="TextBox 1"/>
          <p:cNvSpPr txBox="1"/>
          <p:nvPr/>
        </p:nvSpPr>
        <p:spPr>
          <a:xfrm>
            <a:off x="2938679" y="2111514"/>
            <a:ext cx="4030527" cy="707886"/>
          </a:xfrm>
          <a:prstGeom prst="rect">
            <a:avLst/>
          </a:prstGeom>
          <a:noFill/>
        </p:spPr>
        <p:txBody>
          <a:bodyPr wrap="none" rtlCol="0">
            <a:spAutoFit/>
          </a:bodyPr>
          <a:lstStyle/>
          <a:p>
            <a:r>
              <a:rPr lang="en-US" sz="4000" b="1" i="0" dirty="0" smtClean="0">
                <a:solidFill>
                  <a:srgbClr val="000000"/>
                </a:solidFill>
              </a:rPr>
              <a:t>THC OF TODAY</a:t>
            </a:r>
            <a:endParaRPr lang="en-US" sz="4000" b="1" i="0" dirty="0">
              <a:solidFill>
                <a:srgbClr val="000000"/>
              </a:solidFill>
            </a:endParaRPr>
          </a:p>
        </p:txBody>
      </p:sp>
      <p:sp>
        <p:nvSpPr>
          <p:cNvPr id="5" name="Line 26"/>
          <p:cNvSpPr>
            <a:spLocks noChangeShapeType="1"/>
          </p:cNvSpPr>
          <p:nvPr/>
        </p:nvSpPr>
        <p:spPr bwMode="auto">
          <a:xfrm>
            <a:off x="-5437" y="1919514"/>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pic>
        <p:nvPicPr>
          <p:cNvPr id="453642" name="Picture 10" descr="O:\Documents and Settings\lthomas1\Local Settings\Temporary Internet Files\Content.IE5\ZD4AG00B\MP900448566[1].jpg"/>
          <p:cNvPicPr>
            <a:picLocks noChangeAspect="1" noChangeArrowheads="1"/>
          </p:cNvPicPr>
          <p:nvPr/>
        </p:nvPicPr>
        <p:blipFill>
          <a:blip r:embed="rId3" cstate="print">
            <a:clrChange>
              <a:clrFrom>
                <a:srgbClr val="3D4548"/>
              </a:clrFrom>
              <a:clrTo>
                <a:srgbClr val="3D4548">
                  <a:alpha val="0"/>
                </a:srgbClr>
              </a:clrTo>
            </a:clrChange>
            <a:lum bright="-10000" contrast="20000"/>
          </a:blip>
          <a:srcRect l="13909" t="1923" r="-346" b="9615"/>
          <a:stretch>
            <a:fillRect/>
          </a:stretch>
        </p:blipFill>
        <p:spPr bwMode="auto">
          <a:xfrm>
            <a:off x="5448300" y="2903220"/>
            <a:ext cx="2628900" cy="4030980"/>
          </a:xfrm>
          <a:prstGeom prst="rect">
            <a:avLst/>
          </a:prstGeom>
          <a:ln>
            <a:noFill/>
          </a:ln>
          <a:effectLst>
            <a:softEdge rad="112500"/>
          </a:effectLst>
        </p:spPr>
      </p:pic>
      <p:sp>
        <p:nvSpPr>
          <p:cNvPr id="24" name="Freeform 23"/>
          <p:cNvSpPr/>
          <p:nvPr/>
        </p:nvSpPr>
        <p:spPr bwMode="auto">
          <a:xfrm>
            <a:off x="-547688" y="183832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solidFill>
            <a:srgbClr val="00FF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0000"/>
              </a:lnSpc>
              <a:spcBef>
                <a:spcPct val="0"/>
              </a:spcBef>
              <a:spcAft>
                <a:spcPct val="0"/>
              </a:spcAft>
              <a:buClr>
                <a:srgbClr val="FF0000"/>
              </a:buClr>
              <a:buSzPct val="150000"/>
              <a:buFontTx/>
              <a:buNone/>
              <a:tabLst/>
            </a:pPr>
            <a:endParaRPr kumimoji="0" lang="en-US" sz="2000" b="1" i="1" u="none" strike="noStrike" cap="none" normalizeH="0" baseline="0" smtClean="0">
              <a:ln>
                <a:noFill/>
              </a:ln>
              <a:solidFill>
                <a:schemeClr val="tx2"/>
              </a:solidFill>
              <a:effectLst/>
              <a:latin typeface="Times New Roman" pitchFamily="18" charset="0"/>
            </a:endParaRPr>
          </a:p>
        </p:txBody>
      </p:sp>
      <p:pic>
        <p:nvPicPr>
          <p:cNvPr id="453659" name="Picture 27" descr="http://www.cannabisnews.org/wp-content/uploads/2013/09/marijuana.jpg"/>
          <p:cNvPicPr>
            <a:picLocks noChangeAspect="1" noChangeArrowheads="1"/>
          </p:cNvPicPr>
          <p:nvPr/>
        </p:nvPicPr>
        <p:blipFill>
          <a:blip r:embed="rId4" cstate="print">
            <a:lum bright="10000" contrast="40000"/>
          </a:blip>
          <a:srcRect r="59322"/>
          <a:stretch>
            <a:fillRect/>
          </a:stretch>
        </p:blipFill>
        <p:spPr bwMode="auto">
          <a:xfrm flipH="1">
            <a:off x="7886700" y="2847022"/>
            <a:ext cx="2514600" cy="4117658"/>
          </a:xfrm>
          <a:prstGeom prst="rect">
            <a:avLst/>
          </a:prstGeom>
          <a:ln>
            <a:noFill/>
          </a:ln>
          <a:effectLst>
            <a:softEdge rad="112500"/>
          </a:effectLst>
        </p:spPr>
      </p:pic>
      <p:pic>
        <p:nvPicPr>
          <p:cNvPr id="29" name="Picture 27" descr="http://www.cannabisnews.org/wp-content/uploads/2013/09/marijuana.jpg"/>
          <p:cNvPicPr>
            <a:picLocks noChangeAspect="1" noChangeArrowheads="1"/>
          </p:cNvPicPr>
          <p:nvPr/>
        </p:nvPicPr>
        <p:blipFill>
          <a:blip r:embed="rId5" cstate="print"/>
          <a:srcRect l="47458" r="11864"/>
          <a:stretch>
            <a:fillRect/>
          </a:stretch>
        </p:blipFill>
        <p:spPr bwMode="auto">
          <a:xfrm flipH="1">
            <a:off x="-190500" y="2848428"/>
            <a:ext cx="2530582" cy="4143828"/>
          </a:xfrm>
          <a:prstGeom prst="rect">
            <a:avLst/>
          </a:prstGeom>
          <a:ln>
            <a:noFill/>
          </a:ln>
          <a:effectLst>
            <a:softEdge rad="112500"/>
          </a:effectLst>
        </p:spPr>
      </p:pic>
      <p:sp>
        <p:nvSpPr>
          <p:cNvPr id="4" name="Line 26"/>
          <p:cNvSpPr>
            <a:spLocks noChangeShapeType="1"/>
          </p:cNvSpPr>
          <p:nvPr/>
        </p:nvSpPr>
        <p:spPr bwMode="auto">
          <a:xfrm>
            <a:off x="16" y="29718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extLst>
      <p:ext uri="{BB962C8B-B14F-4D97-AF65-F5344CB8AC3E}">
        <p14:creationId xmlns:p14="http://schemas.microsoft.com/office/powerpoint/2010/main" val="146066272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20" name="Picture 4"/>
          <p:cNvPicPr>
            <a:picLocks noChangeAspect="1" noChangeArrowheads="1"/>
          </p:cNvPicPr>
          <p:nvPr/>
        </p:nvPicPr>
        <p:blipFill>
          <a:blip r:embed="rId2" cstate="print"/>
          <a:srcRect/>
          <a:stretch>
            <a:fillRect/>
          </a:stretch>
        </p:blipFill>
        <p:spPr bwMode="auto">
          <a:xfrm>
            <a:off x="1797971" y="1201056"/>
            <a:ext cx="6698343" cy="5364351"/>
          </a:xfrm>
          <a:prstGeom prst="rect">
            <a:avLst/>
          </a:prstGeom>
          <a:noFill/>
          <a:ln w="9525">
            <a:noFill/>
            <a:miter lim="800000"/>
            <a:headEnd/>
            <a:tailEnd/>
          </a:ln>
        </p:spPr>
      </p:pic>
      <p:sp>
        <p:nvSpPr>
          <p:cNvPr id="9" name="TextBox 8"/>
          <p:cNvSpPr txBox="1"/>
          <p:nvPr/>
        </p:nvSpPr>
        <p:spPr>
          <a:xfrm>
            <a:off x="3263704" y="6519969"/>
            <a:ext cx="4225516" cy="338554"/>
          </a:xfrm>
          <a:prstGeom prst="rect">
            <a:avLst/>
          </a:prstGeom>
          <a:noFill/>
        </p:spPr>
        <p:txBody>
          <a:bodyPr wrap="none" rtlCol="0">
            <a:spAutoFit/>
          </a:bodyPr>
          <a:lstStyle/>
          <a:p>
            <a:r>
              <a:rPr lang="en-US" sz="1600" b="1" dirty="0" smtClean="0">
                <a:solidFill>
                  <a:schemeClr val="tx1"/>
                </a:solidFill>
                <a:latin typeface="Times New Roman" pitchFamily="18" charset="0"/>
                <a:cs typeface="Times New Roman" pitchFamily="18" charset="0"/>
              </a:rPr>
              <a:t>Volkow ND et al., NEJM 370(23), June 5, 2014.</a:t>
            </a:r>
            <a:endParaRPr lang="en-US" sz="1600" b="1" dirty="0">
              <a:solidFill>
                <a:schemeClr val="tx1"/>
              </a:solidFill>
              <a:latin typeface="Times New Roman" pitchFamily="18" charset="0"/>
              <a:cs typeface="Times New Roman" pitchFamily="18" charset="0"/>
            </a:endParaRPr>
          </a:p>
        </p:txBody>
      </p:sp>
      <p:sp>
        <p:nvSpPr>
          <p:cNvPr id="6" name="Rectangle 5"/>
          <p:cNvSpPr/>
          <p:nvPr/>
        </p:nvSpPr>
        <p:spPr>
          <a:xfrm>
            <a:off x="38100" y="76212"/>
            <a:ext cx="10058400" cy="1172629"/>
          </a:xfrm>
          <a:prstGeom prst="rect">
            <a:avLst/>
          </a:prstGeom>
        </p:spPr>
        <p:txBody>
          <a:bodyPr wrap="square">
            <a:spAutoFit/>
          </a:bodyPr>
          <a:lstStyle/>
          <a:p>
            <a:pPr algn="ctr">
              <a:lnSpc>
                <a:spcPct val="90000"/>
              </a:lnSpc>
            </a:pPr>
            <a:r>
              <a:rPr lang="en-US" sz="2600" b="1" i="0" dirty="0" smtClean="0">
                <a:solidFill>
                  <a:schemeClr val="tx1"/>
                </a:solidFill>
                <a:latin typeface="Times New Roman" pitchFamily="18" charset="0"/>
                <a:cs typeface="Times New Roman" pitchFamily="18" charset="0"/>
              </a:rPr>
              <a:t>Increases over Time in the Potency of </a:t>
            </a:r>
            <a:r>
              <a:rPr lang="en-US" sz="2600" b="1" i="0" dirty="0" err="1" smtClean="0">
                <a:solidFill>
                  <a:schemeClr val="tx1"/>
                </a:solidFill>
                <a:latin typeface="Times New Roman" pitchFamily="18" charset="0"/>
                <a:cs typeface="Times New Roman" pitchFamily="18" charset="0"/>
              </a:rPr>
              <a:t>Tetrahydrocannabinol</a:t>
            </a:r>
            <a:r>
              <a:rPr lang="en-US" sz="2600" b="1" i="0" dirty="0" smtClean="0">
                <a:solidFill>
                  <a:schemeClr val="tx1"/>
                </a:solidFill>
                <a:latin typeface="Times New Roman" pitchFamily="18" charset="0"/>
                <a:cs typeface="Times New Roman" pitchFamily="18" charset="0"/>
              </a:rPr>
              <a:t> (THC) </a:t>
            </a:r>
          </a:p>
          <a:p>
            <a:pPr algn="ctr">
              <a:lnSpc>
                <a:spcPct val="90000"/>
              </a:lnSpc>
            </a:pPr>
            <a:r>
              <a:rPr lang="en-US" sz="2600" b="1" i="0" dirty="0" smtClean="0">
                <a:solidFill>
                  <a:schemeClr val="tx1"/>
                </a:solidFill>
                <a:latin typeface="Times New Roman" pitchFamily="18" charset="0"/>
                <a:cs typeface="Times New Roman" pitchFamily="18" charset="0"/>
              </a:rPr>
              <a:t>in Marijuana and the Number of Emergency Department Visits Involving Marijuana, Cocaine, or Heroin</a:t>
            </a:r>
            <a:endParaRPr lang="en-US" sz="2600" b="1" i="0" dirty="0">
              <a:solidFill>
                <a:schemeClr val="tx1"/>
              </a:solidFill>
              <a:latin typeface="Times New Roman" pitchFamily="18" charset="0"/>
              <a:cs typeface="Times New Roman" pitchFamily="18" charset="0"/>
            </a:endParaRPr>
          </a:p>
        </p:txBody>
      </p:sp>
      <p:sp>
        <p:nvSpPr>
          <p:cNvPr id="10" name="Line 26"/>
          <p:cNvSpPr>
            <a:spLocks noChangeShapeType="1"/>
          </p:cNvSpPr>
          <p:nvPr/>
        </p:nvSpPr>
        <p:spPr bwMode="auto">
          <a:xfrm>
            <a:off x="14" y="1233714"/>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b="1" dirty="0">
              <a:solidFill>
                <a:srgbClr val="FFFFFF"/>
              </a:solidFill>
              <a:latin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b="69350"/>
          <a:stretch>
            <a:fillRect/>
          </a:stretch>
        </p:blipFill>
        <p:spPr bwMode="auto">
          <a:xfrm>
            <a:off x="647701" y="2133600"/>
            <a:ext cx="5026668" cy="3657600"/>
          </a:xfrm>
          <a:prstGeom prst="rect">
            <a:avLst/>
          </a:prstGeom>
          <a:noFill/>
          <a:ln>
            <a:noFill/>
          </a:ln>
        </p:spPr>
      </p:pic>
      <p:sp>
        <p:nvSpPr>
          <p:cNvPr id="4099" name="Text Box 3"/>
          <p:cNvSpPr txBox="1">
            <a:spLocks noChangeArrowheads="1"/>
          </p:cNvSpPr>
          <p:nvPr/>
        </p:nvSpPr>
        <p:spPr bwMode="auto">
          <a:xfrm>
            <a:off x="38124" y="115873"/>
            <a:ext cx="10220325" cy="1255728"/>
          </a:xfrm>
          <a:prstGeom prst="rect">
            <a:avLst/>
          </a:prstGeom>
          <a:noFill/>
          <a:ln w="9525">
            <a:noFill/>
            <a:miter lim="800000"/>
            <a:headEnd/>
            <a:tailEnd/>
          </a:ln>
          <a:effectLst/>
        </p:spPr>
        <p:txBody>
          <a:bodyPr wrap="square">
            <a:spAutoFit/>
          </a:bodyPr>
          <a:lstStyle/>
          <a:p>
            <a:pPr algn="ctr">
              <a:lnSpc>
                <a:spcPct val="90000"/>
              </a:lnSpc>
            </a:pPr>
            <a:r>
              <a:rPr lang="en-US" sz="2800" b="1" i="0" dirty="0" smtClean="0">
                <a:solidFill>
                  <a:srgbClr val="000000"/>
                </a:solidFill>
                <a:latin typeface="Times New Roman" pitchFamily="18" charset="0"/>
                <a:ea typeface="+mn-ea"/>
                <a:cs typeface="Times New Roman" pitchFamily="18" charset="0"/>
              </a:rPr>
              <a:t>Mean Concentrations of THC, Ethanol &amp; Amphetamines </a:t>
            </a:r>
          </a:p>
          <a:p>
            <a:pPr algn="ctr">
              <a:lnSpc>
                <a:spcPct val="90000"/>
              </a:lnSpc>
            </a:pPr>
            <a:r>
              <a:rPr lang="en-US" sz="2800" b="1" i="0" dirty="0" smtClean="0">
                <a:solidFill>
                  <a:srgbClr val="000000"/>
                </a:solidFill>
                <a:latin typeface="Times New Roman" pitchFamily="18" charset="0"/>
                <a:ea typeface="+mn-ea"/>
                <a:cs typeface="Times New Roman" pitchFamily="18" charset="0"/>
              </a:rPr>
              <a:t>In Whole Blood Samples From Drivers Apprehended By The Police Suspected Of Driving Under The Influence</a:t>
            </a:r>
          </a:p>
        </p:txBody>
      </p:sp>
      <p:sp>
        <p:nvSpPr>
          <p:cNvPr id="4102" name="Text Box 6"/>
          <p:cNvSpPr txBox="1">
            <a:spLocks noChangeArrowheads="1"/>
          </p:cNvSpPr>
          <p:nvPr/>
        </p:nvSpPr>
        <p:spPr bwMode="auto">
          <a:xfrm>
            <a:off x="609600" y="6400800"/>
            <a:ext cx="8572500" cy="338554"/>
          </a:xfrm>
          <a:prstGeom prst="rect">
            <a:avLst/>
          </a:prstGeom>
          <a:noFill/>
          <a:ln w="9525">
            <a:noFill/>
            <a:miter lim="800000"/>
            <a:headEnd/>
            <a:tailEnd/>
          </a:ln>
          <a:effectLst/>
        </p:spPr>
        <p:txBody>
          <a:bodyPr>
            <a:spAutoFit/>
          </a:bodyPr>
          <a:lstStyle/>
          <a:p>
            <a:r>
              <a:rPr lang="en-US" sz="1600" b="1" dirty="0" err="1" smtClean="0">
                <a:solidFill>
                  <a:srgbClr val="000000"/>
                </a:solidFill>
                <a:latin typeface="Times New Roman" pitchFamily="18" charset="0"/>
                <a:ea typeface="+mn-ea"/>
                <a:cs typeface="Times New Roman" pitchFamily="18" charset="0"/>
              </a:rPr>
              <a:t>Vindenes</a:t>
            </a:r>
            <a:r>
              <a:rPr lang="en-US" sz="1600" b="1" dirty="0" smtClean="0">
                <a:solidFill>
                  <a:srgbClr val="000000"/>
                </a:solidFill>
                <a:latin typeface="Times New Roman" pitchFamily="18" charset="0"/>
                <a:ea typeface="+mn-ea"/>
                <a:cs typeface="Times New Roman" pitchFamily="18" charset="0"/>
              </a:rPr>
              <a:t> V et </a:t>
            </a:r>
            <a:r>
              <a:rPr lang="en-US" sz="1600" b="1" dirty="0" err="1" smtClean="0">
                <a:solidFill>
                  <a:srgbClr val="000000"/>
                </a:solidFill>
                <a:latin typeface="Times New Roman" pitchFamily="18" charset="0"/>
                <a:ea typeface="+mn-ea"/>
                <a:cs typeface="Times New Roman" pitchFamily="18" charset="0"/>
              </a:rPr>
              <a:t>al.,Forensic</a:t>
            </a:r>
            <a:r>
              <a:rPr lang="en-US" sz="1600" b="1" dirty="0" smtClean="0">
                <a:solidFill>
                  <a:srgbClr val="000000"/>
                </a:solidFill>
                <a:latin typeface="Times New Roman" pitchFamily="18" charset="0"/>
                <a:ea typeface="+mn-ea"/>
                <a:cs typeface="Times New Roman" pitchFamily="18" charset="0"/>
              </a:rPr>
              <a:t> </a:t>
            </a:r>
            <a:r>
              <a:rPr lang="en-US" sz="1600" b="1" dirty="0" err="1" smtClean="0">
                <a:solidFill>
                  <a:srgbClr val="000000"/>
                </a:solidFill>
                <a:latin typeface="Times New Roman" pitchFamily="18" charset="0"/>
                <a:ea typeface="+mn-ea"/>
                <a:cs typeface="Times New Roman" pitchFamily="18" charset="0"/>
              </a:rPr>
              <a:t>Sci</a:t>
            </a:r>
            <a:r>
              <a:rPr lang="en-US" sz="1600" b="1" dirty="0" smtClean="0">
                <a:solidFill>
                  <a:srgbClr val="000000"/>
                </a:solidFill>
                <a:latin typeface="Times New Roman" pitchFamily="18" charset="0"/>
                <a:ea typeface="+mn-ea"/>
                <a:cs typeface="Times New Roman" pitchFamily="18" charset="0"/>
              </a:rPr>
              <a:t> </a:t>
            </a:r>
            <a:r>
              <a:rPr lang="en-US" sz="1600" b="1" dirty="0" err="1" smtClean="0">
                <a:solidFill>
                  <a:srgbClr val="000000"/>
                </a:solidFill>
                <a:latin typeface="Times New Roman" pitchFamily="18" charset="0"/>
                <a:ea typeface="+mn-ea"/>
                <a:cs typeface="Times New Roman" pitchFamily="18" charset="0"/>
              </a:rPr>
              <a:t>Internati</a:t>
            </a:r>
            <a:r>
              <a:rPr lang="en-US" sz="1600" b="1" dirty="0" smtClean="0">
                <a:solidFill>
                  <a:srgbClr val="000000"/>
                </a:solidFill>
                <a:latin typeface="Times New Roman" pitchFamily="18" charset="0"/>
                <a:ea typeface="+mn-ea"/>
                <a:cs typeface="Times New Roman" pitchFamily="18" charset="0"/>
              </a:rPr>
              <a:t> 2013;  226(1–3): 197-201.</a:t>
            </a:r>
          </a:p>
        </p:txBody>
      </p:sp>
      <p:pic>
        <p:nvPicPr>
          <p:cNvPr id="8" name="Picture 2"/>
          <p:cNvPicPr>
            <a:picLocks noChangeAspect="1" noChangeArrowheads="1"/>
          </p:cNvPicPr>
          <p:nvPr/>
        </p:nvPicPr>
        <p:blipFill>
          <a:blip r:embed="rId2" cstate="print"/>
          <a:srcRect t="32679" b="35415"/>
          <a:stretch>
            <a:fillRect/>
          </a:stretch>
        </p:blipFill>
        <p:spPr bwMode="auto">
          <a:xfrm>
            <a:off x="6741208" y="4205719"/>
            <a:ext cx="3126692" cy="2423711"/>
          </a:xfrm>
          <a:prstGeom prst="rect">
            <a:avLst/>
          </a:prstGeom>
          <a:noFill/>
          <a:ln>
            <a:noFill/>
          </a:ln>
        </p:spPr>
      </p:pic>
      <p:pic>
        <p:nvPicPr>
          <p:cNvPr id="9" name="Picture 2"/>
          <p:cNvPicPr>
            <a:picLocks noChangeAspect="1" noChangeArrowheads="1"/>
          </p:cNvPicPr>
          <p:nvPr/>
        </p:nvPicPr>
        <p:blipFill>
          <a:blip r:embed="rId2" cstate="print"/>
          <a:srcRect t="67963"/>
          <a:stretch>
            <a:fillRect/>
          </a:stretch>
        </p:blipFill>
        <p:spPr bwMode="auto">
          <a:xfrm>
            <a:off x="6515116" y="1836785"/>
            <a:ext cx="3048000" cy="2354241"/>
          </a:xfrm>
          <a:prstGeom prst="rect">
            <a:avLst/>
          </a:prstGeom>
          <a:noFill/>
          <a:ln>
            <a:noFill/>
          </a:ln>
        </p:spPr>
      </p:pic>
      <p:sp>
        <p:nvSpPr>
          <p:cNvPr id="10" name="TextBox 9"/>
          <p:cNvSpPr txBox="1"/>
          <p:nvPr/>
        </p:nvSpPr>
        <p:spPr>
          <a:xfrm>
            <a:off x="1562111" y="2057400"/>
            <a:ext cx="740908" cy="400110"/>
          </a:xfrm>
          <a:prstGeom prst="rect">
            <a:avLst/>
          </a:prstGeom>
          <a:solidFill>
            <a:schemeClr val="bg1"/>
          </a:solidFill>
        </p:spPr>
        <p:txBody>
          <a:bodyPr wrap="none" rtlCol="0">
            <a:spAutoFit/>
          </a:bodyPr>
          <a:lstStyle/>
          <a:p>
            <a:r>
              <a:rPr lang="en-US" sz="2000" b="1" i="0" dirty="0" smtClean="0">
                <a:solidFill>
                  <a:schemeClr val="tx1"/>
                </a:solidFill>
                <a:latin typeface="Times New Roman" pitchFamily="18" charset="0"/>
                <a:cs typeface="Times New Roman" pitchFamily="18" charset="0"/>
              </a:rPr>
              <a:t>THC</a:t>
            </a:r>
            <a:endParaRPr lang="en-US" sz="2000" b="1" i="0" dirty="0">
              <a:solidFill>
                <a:schemeClr val="tx1"/>
              </a:solidFill>
              <a:latin typeface="Times New Roman" pitchFamily="18" charset="0"/>
              <a:cs typeface="Times New Roman" pitchFamily="18" charset="0"/>
            </a:endParaRPr>
          </a:p>
        </p:txBody>
      </p:sp>
      <p:sp>
        <p:nvSpPr>
          <p:cNvPr id="11" name="TextBox 10"/>
          <p:cNvSpPr txBox="1"/>
          <p:nvPr/>
        </p:nvSpPr>
        <p:spPr>
          <a:xfrm>
            <a:off x="7386414" y="4222160"/>
            <a:ext cx="1053494" cy="400110"/>
          </a:xfrm>
          <a:prstGeom prst="rect">
            <a:avLst/>
          </a:prstGeom>
          <a:solidFill>
            <a:schemeClr val="bg1"/>
          </a:solidFill>
        </p:spPr>
        <p:txBody>
          <a:bodyPr wrap="none" rtlCol="0">
            <a:spAutoFit/>
          </a:bodyPr>
          <a:lstStyle/>
          <a:p>
            <a:r>
              <a:rPr lang="en-US" sz="2000" b="1" i="0" dirty="0" smtClean="0">
                <a:solidFill>
                  <a:schemeClr val="tx1"/>
                </a:solidFill>
                <a:latin typeface="Times New Roman" pitchFamily="18" charset="0"/>
                <a:cs typeface="Times New Roman" pitchFamily="18" charset="0"/>
              </a:rPr>
              <a:t>Ethanol</a:t>
            </a:r>
            <a:endParaRPr lang="en-US" sz="2000" b="1" i="0" dirty="0">
              <a:solidFill>
                <a:schemeClr val="tx1"/>
              </a:solidFill>
              <a:latin typeface="Times New Roman" pitchFamily="18" charset="0"/>
              <a:cs typeface="Times New Roman" pitchFamily="18" charset="0"/>
            </a:endParaRPr>
          </a:p>
        </p:txBody>
      </p:sp>
      <p:sp>
        <p:nvSpPr>
          <p:cNvPr id="12" name="TextBox 11"/>
          <p:cNvSpPr txBox="1"/>
          <p:nvPr/>
        </p:nvSpPr>
        <p:spPr>
          <a:xfrm>
            <a:off x="7124745" y="1531990"/>
            <a:ext cx="2056973" cy="535531"/>
          </a:xfrm>
          <a:prstGeom prst="rect">
            <a:avLst/>
          </a:prstGeom>
          <a:solidFill>
            <a:schemeClr val="bg1"/>
          </a:solidFill>
        </p:spPr>
        <p:txBody>
          <a:bodyPr wrap="none" rtlCol="0">
            <a:spAutoFit/>
          </a:bodyPr>
          <a:lstStyle/>
          <a:p>
            <a:pPr algn="ctr">
              <a:lnSpc>
                <a:spcPct val="80000"/>
              </a:lnSpc>
            </a:pPr>
            <a:r>
              <a:rPr lang="en-US" sz="1800" b="1" i="0" dirty="0" smtClean="0">
                <a:solidFill>
                  <a:schemeClr val="tx1"/>
                </a:solidFill>
                <a:latin typeface="Times New Roman" pitchFamily="18" charset="0"/>
                <a:cs typeface="Times New Roman" pitchFamily="18" charset="0"/>
              </a:rPr>
              <a:t>Amphetamine &amp; </a:t>
            </a:r>
          </a:p>
          <a:p>
            <a:pPr algn="ctr">
              <a:lnSpc>
                <a:spcPct val="80000"/>
              </a:lnSpc>
            </a:pPr>
            <a:r>
              <a:rPr lang="en-US" sz="1800" b="1" i="0" dirty="0" smtClean="0">
                <a:solidFill>
                  <a:schemeClr val="tx1"/>
                </a:solidFill>
                <a:latin typeface="Times New Roman" pitchFamily="18" charset="0"/>
                <a:cs typeface="Times New Roman" pitchFamily="18" charset="0"/>
              </a:rPr>
              <a:t>Methamphetamine</a:t>
            </a:r>
            <a:endParaRPr lang="en-US" sz="1800" b="1" i="0" dirty="0">
              <a:solidFill>
                <a:schemeClr val="tx1"/>
              </a:solidFill>
              <a:latin typeface="Times New Roman" pitchFamily="18" charset="0"/>
              <a:cs typeface="Times New Roman" pitchFamily="18" charset="0"/>
            </a:endParaRPr>
          </a:p>
        </p:txBody>
      </p:sp>
      <p:sp>
        <p:nvSpPr>
          <p:cNvPr id="13" name="Line 26"/>
          <p:cNvSpPr>
            <a:spLocks noChangeShapeType="1"/>
          </p:cNvSpPr>
          <p:nvPr/>
        </p:nvSpPr>
        <p:spPr bwMode="auto">
          <a:xfrm>
            <a:off x="7352" y="14478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b="1" dirty="0">
              <a:solidFill>
                <a:srgbClr val="FFFFFF"/>
              </a:solidFill>
              <a:latin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a:spLocks noGrp="1"/>
          </p:cNvSpPr>
          <p:nvPr>
            <p:ph type="ftr" sz="quarter" idx="10"/>
          </p:nvPr>
        </p:nvSpPr>
        <p:spPr>
          <a:xfrm>
            <a:off x="2019300" y="6477000"/>
            <a:ext cx="8743950" cy="533400"/>
          </a:xfrm>
          <a:noFill/>
        </p:spPr>
        <p:txBody>
          <a:bodyPr/>
          <a:lstStyle/>
          <a:p>
            <a:r>
              <a:rPr lang="en-US" sz="1600" b="1" i="1" dirty="0" smtClean="0">
                <a:solidFill>
                  <a:schemeClr val="tx1"/>
                </a:solidFill>
                <a:latin typeface="Times New Roman" panose="02020603050405020304" pitchFamily="18" charset="0"/>
                <a:cs typeface="Times New Roman" panose="02020603050405020304" pitchFamily="18" charset="0"/>
              </a:rPr>
              <a:t>SOURCE: University of Michigan, 2013 Monitoring the Future Study</a:t>
            </a:r>
          </a:p>
        </p:txBody>
      </p:sp>
      <p:sp>
        <p:nvSpPr>
          <p:cNvPr id="8" name="Title 9"/>
          <p:cNvSpPr txBox="1">
            <a:spLocks/>
          </p:cNvSpPr>
          <p:nvPr/>
        </p:nvSpPr>
        <p:spPr bwMode="auto">
          <a:xfrm>
            <a:off x="133351" y="0"/>
            <a:ext cx="9963150" cy="1143000"/>
          </a:xfrm>
          <a:prstGeom prst="rect">
            <a:avLst/>
          </a:prstGeom>
          <a:noFill/>
          <a:ln w="9525">
            <a:noFill/>
            <a:miter lim="800000"/>
            <a:headEnd/>
            <a:tailEnd/>
          </a:ln>
        </p:spPr>
        <p:txBody>
          <a:bodyPr anchor="ctr"/>
          <a:lstStyle/>
          <a:p>
            <a:pPr algn="ctr" eaLnBrk="0" hangingPunct="0">
              <a:lnSpc>
                <a:spcPct val="90000"/>
              </a:lnSpc>
              <a:defRPr/>
            </a:pPr>
            <a:r>
              <a:rPr lang="en-US" sz="3600" b="1" i="0" kern="0" dirty="0">
                <a:solidFill>
                  <a:srgbClr val="000000"/>
                </a:solidFill>
                <a:latin typeface="Times New Roman"/>
              </a:rPr>
              <a:t> </a:t>
            </a:r>
            <a:r>
              <a:rPr lang="en-US" sz="3600" b="1" i="0" kern="0" dirty="0" smtClean="0">
                <a:solidFill>
                  <a:srgbClr val="000000"/>
                </a:solidFill>
                <a:latin typeface="Times New Roman"/>
              </a:rPr>
              <a:t>SUBSTANCE </a:t>
            </a:r>
            <a:r>
              <a:rPr lang="en-US" sz="3600" b="1" i="0" kern="0" dirty="0">
                <a:solidFill>
                  <a:srgbClr val="000000"/>
                </a:solidFill>
                <a:latin typeface="Times New Roman"/>
              </a:rPr>
              <a:t>ABUSE IS </a:t>
            </a:r>
            <a:r>
              <a:rPr lang="en-US" sz="3600" b="1" i="0" kern="0" dirty="0">
                <a:solidFill>
                  <a:srgbClr val="FF0000"/>
                </a:solidFill>
                <a:latin typeface="Times New Roman"/>
              </a:rPr>
              <a:t>PREVENTABLE</a:t>
            </a:r>
          </a:p>
        </p:txBody>
      </p:sp>
      <p:sp>
        <p:nvSpPr>
          <p:cNvPr id="9" name="Line 26"/>
          <p:cNvSpPr>
            <a:spLocks noChangeShapeType="1"/>
          </p:cNvSpPr>
          <p:nvPr/>
        </p:nvSpPr>
        <p:spPr bwMode="auto">
          <a:xfrm>
            <a:off x="7326" y="9906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defTabSz="457200" eaLnBrk="0" fontAlgn="auto" hangingPunct="0">
              <a:lnSpc>
                <a:spcPct val="85000"/>
              </a:lnSpc>
              <a:spcBef>
                <a:spcPts val="0"/>
              </a:spcBef>
              <a:spcAft>
                <a:spcPts val="0"/>
              </a:spcAft>
              <a:defRPr/>
            </a:pPr>
            <a:endParaRPr lang="en-US" sz="3600" i="0" dirty="0">
              <a:solidFill>
                <a:srgbClr val="FFFFFF"/>
              </a:solidFill>
              <a:latin typeface="Calibri"/>
              <a:ea typeface="ＭＳ Ｐゴシック" charset="-128"/>
            </a:endParaRPr>
          </a:p>
        </p:txBody>
      </p:sp>
      <p:graphicFrame>
        <p:nvGraphicFramePr>
          <p:cNvPr id="13" name="Object 3"/>
          <p:cNvGraphicFramePr>
            <a:graphicFrameLocks noGrp="1" noChangeAspect="1"/>
          </p:cNvGraphicFramePr>
          <p:nvPr>
            <p:ph idx="1"/>
            <p:extLst>
              <p:ext uri="{D42A27DB-BD31-4B8C-83A1-F6EECF244321}">
                <p14:modId xmlns:p14="http://schemas.microsoft.com/office/powerpoint/2010/main" val="1543214649"/>
              </p:ext>
            </p:extLst>
          </p:nvPr>
        </p:nvGraphicFramePr>
        <p:xfrm>
          <a:off x="495307" y="1600200"/>
          <a:ext cx="9051019"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5"/>
          <p:cNvSpPr txBox="1">
            <a:spLocks noChangeArrowheads="1"/>
          </p:cNvSpPr>
          <p:nvPr/>
        </p:nvSpPr>
        <p:spPr bwMode="auto">
          <a:xfrm>
            <a:off x="495306" y="1066800"/>
            <a:ext cx="9515475"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lnSpc>
                <a:spcPct val="90000"/>
              </a:lnSpc>
              <a:defRPr/>
            </a:pPr>
            <a:r>
              <a:rPr lang="en-US" sz="2800" b="1" i="0" kern="0" dirty="0" smtClean="0">
                <a:solidFill>
                  <a:srgbClr val="000000"/>
                </a:solidFill>
                <a:latin typeface="Times New Roman"/>
                <a:ea typeface="+mn-ea"/>
              </a:rPr>
              <a:t> 12</a:t>
            </a:r>
            <a:r>
              <a:rPr lang="en-US" sz="2800" b="1" i="0" kern="0" baseline="30000" dirty="0" smtClean="0">
                <a:solidFill>
                  <a:srgbClr val="000000"/>
                </a:solidFill>
                <a:latin typeface="Times New Roman"/>
                <a:ea typeface="+mn-ea"/>
              </a:rPr>
              <a:t>th</a:t>
            </a:r>
            <a:r>
              <a:rPr lang="en-US" sz="2800" b="1" i="0" kern="0" dirty="0" smtClean="0">
                <a:solidFill>
                  <a:srgbClr val="000000"/>
                </a:solidFill>
                <a:latin typeface="Times New Roman"/>
                <a:ea typeface="+mn-ea"/>
              </a:rPr>
              <a:t> Graders’ Past Year Marijuana Use vs. </a:t>
            </a:r>
            <a:br>
              <a:rPr lang="en-US" sz="2800" b="1" i="0" kern="0" dirty="0" smtClean="0">
                <a:solidFill>
                  <a:srgbClr val="000000"/>
                </a:solidFill>
                <a:latin typeface="Times New Roman"/>
                <a:ea typeface="+mn-ea"/>
              </a:rPr>
            </a:br>
            <a:r>
              <a:rPr lang="en-US" sz="2800" b="1" i="0" kern="0" dirty="0" smtClean="0">
                <a:solidFill>
                  <a:srgbClr val="000000"/>
                </a:solidFill>
                <a:latin typeface="Times New Roman"/>
                <a:ea typeface="+mn-ea"/>
              </a:rPr>
              <a:t>Perceived Risk of Occasional Marijuana Use</a:t>
            </a:r>
          </a:p>
        </p:txBody>
      </p:sp>
    </p:spTree>
    <p:extLst>
      <p:ext uri="{BB962C8B-B14F-4D97-AF65-F5344CB8AC3E}">
        <p14:creationId xmlns:p14="http://schemas.microsoft.com/office/powerpoint/2010/main" val="423506828"/>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p:cNvSpPr/>
          <p:nvPr/>
        </p:nvSpPr>
        <p:spPr bwMode="auto">
          <a:xfrm>
            <a:off x="5432" y="3302385"/>
            <a:ext cx="10287000" cy="3164115"/>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lnSpc>
                <a:spcPct val="80000"/>
              </a:lnSpc>
              <a:buClr>
                <a:srgbClr val="FF0000"/>
              </a:buClr>
              <a:buSzPct val="150000"/>
            </a:pPr>
            <a:endParaRPr lang="en-US" sz="2000">
              <a:solidFill>
                <a:srgbClr val="000000"/>
              </a:solidFill>
              <a:ea typeface="+mn-ea"/>
            </a:endParaRPr>
          </a:p>
        </p:txBody>
      </p:sp>
      <p:sp>
        <p:nvSpPr>
          <p:cNvPr id="2" name="Rectangle 2"/>
          <p:cNvSpPr>
            <a:spLocks noChangeArrowheads="1"/>
          </p:cNvSpPr>
          <p:nvPr/>
        </p:nvSpPr>
        <p:spPr bwMode="auto">
          <a:xfrm>
            <a:off x="-277589" y="151271"/>
            <a:ext cx="10911224" cy="13942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90000"/>
              </a:lnSpc>
              <a:tabLst>
                <a:tab pos="3309938" algn="l"/>
              </a:tabLst>
            </a:pPr>
            <a:r>
              <a:rPr lang="en-US" sz="3600" b="1" i="0" dirty="0" smtClean="0">
                <a:solidFill>
                  <a:srgbClr val="000000"/>
                </a:solidFill>
                <a:latin typeface="Times New Roman" pitchFamily="18" charset="0"/>
                <a:ea typeface="Calibri" pitchFamily="34" charset="0"/>
                <a:cs typeface="Times New Roman" pitchFamily="18" charset="0"/>
              </a:rPr>
              <a:t>Adolescent Brain Cognitive Development</a:t>
            </a:r>
          </a:p>
          <a:p>
            <a:pPr algn="ctr">
              <a:lnSpc>
                <a:spcPct val="90000"/>
              </a:lnSpc>
              <a:tabLst>
                <a:tab pos="3309938" algn="l"/>
              </a:tabLst>
            </a:pPr>
            <a:r>
              <a:rPr lang="en-US" sz="3600" b="1" i="0" dirty="0" smtClean="0">
                <a:solidFill>
                  <a:srgbClr val="000000"/>
                </a:solidFill>
                <a:latin typeface="Times New Roman" pitchFamily="18" charset="0"/>
                <a:ea typeface="Calibri" pitchFamily="34" charset="0"/>
                <a:cs typeface="Times New Roman" pitchFamily="18" charset="0"/>
              </a:rPr>
              <a:t>National </a:t>
            </a:r>
            <a:r>
              <a:rPr lang="en-US" sz="3600" b="1" i="0" dirty="0">
                <a:solidFill>
                  <a:srgbClr val="000000"/>
                </a:solidFill>
                <a:latin typeface="Times New Roman" pitchFamily="18" charset="0"/>
                <a:ea typeface="Calibri" pitchFamily="34" charset="0"/>
                <a:cs typeface="Times New Roman" pitchFamily="18" charset="0"/>
              </a:rPr>
              <a:t>Longitudinal Study </a:t>
            </a:r>
            <a:endParaRPr lang="en-US" sz="3600" b="1" i="0" dirty="0" smtClean="0">
              <a:solidFill>
                <a:srgbClr val="000000"/>
              </a:solidFill>
              <a:latin typeface="Times New Roman" pitchFamily="18" charset="0"/>
              <a:ea typeface="Calibri" pitchFamily="34" charset="0"/>
              <a:cs typeface="Times New Roman" pitchFamily="18" charset="0"/>
            </a:endParaRPr>
          </a:p>
          <a:p>
            <a:pPr algn="ctr">
              <a:lnSpc>
                <a:spcPct val="90000"/>
              </a:lnSpc>
              <a:tabLst>
                <a:tab pos="3309938" algn="l"/>
              </a:tabLst>
            </a:pPr>
            <a:r>
              <a:rPr lang="en-US" sz="2200" b="1" i="0" dirty="0" smtClean="0">
                <a:solidFill>
                  <a:srgbClr val="000000"/>
                </a:solidFill>
                <a:latin typeface="Times New Roman" pitchFamily="18" charset="0"/>
                <a:ea typeface="Calibri" pitchFamily="34" charset="0"/>
                <a:cs typeface="Times New Roman" pitchFamily="18" charset="0"/>
              </a:rPr>
              <a:t>NIDA</a:t>
            </a:r>
            <a:r>
              <a:rPr lang="en-US" sz="2200" b="1" i="0" dirty="0">
                <a:solidFill>
                  <a:srgbClr val="000000"/>
                </a:solidFill>
                <a:latin typeface="Times New Roman" pitchFamily="18" charset="0"/>
                <a:ea typeface="Calibri" pitchFamily="34" charset="0"/>
                <a:cs typeface="Times New Roman" pitchFamily="18" charset="0"/>
              </a:rPr>
              <a:t>, NIAAA, NCI, </a:t>
            </a:r>
            <a:r>
              <a:rPr lang="en-US" sz="2200" b="1" i="0" dirty="0" smtClean="0">
                <a:solidFill>
                  <a:srgbClr val="000000"/>
                </a:solidFill>
                <a:latin typeface="Times New Roman" pitchFamily="18" charset="0"/>
                <a:ea typeface="Calibri" pitchFamily="34" charset="0"/>
                <a:cs typeface="Times New Roman" pitchFamily="18" charset="0"/>
              </a:rPr>
              <a:t>NICHD, NIMHD, NIMH, NINDS, OBSSR</a:t>
            </a:r>
            <a:endParaRPr lang="en-US" sz="2200" b="1" i="0" dirty="0">
              <a:solidFill>
                <a:srgbClr val="000000"/>
              </a:solidFill>
              <a:latin typeface="Times New Roman" pitchFamily="18" charset="0"/>
              <a:ea typeface="+mn-ea"/>
              <a:cs typeface="Times New Roman" pitchFamily="18" charset="0"/>
            </a:endParaRPr>
          </a:p>
        </p:txBody>
      </p:sp>
      <p:pic>
        <p:nvPicPr>
          <p:cNvPr id="1030" name="Picture 6" descr="O:\Documents and Settings\lthomas1\Local Settings\Temporary Internet Files\Content.IE5\52KZ8X2C\MP900431109[1].jpg"/>
          <p:cNvPicPr>
            <a:picLocks noChangeAspect="1" noChangeArrowheads="1"/>
          </p:cNvPicPr>
          <p:nvPr/>
        </p:nvPicPr>
        <p:blipFill>
          <a:blip r:embed="rId2" cstate="print">
            <a:clrChange>
              <a:clrFrom>
                <a:srgbClr val="FFFFFF"/>
              </a:clrFrom>
              <a:clrTo>
                <a:srgbClr val="FFFFFF">
                  <a:alpha val="0"/>
                </a:srgbClr>
              </a:clrTo>
            </a:clrChange>
          </a:blip>
          <a:srcRect l="56905" t="6984" r="-33922" b="6667"/>
          <a:stretch>
            <a:fillRect/>
          </a:stretch>
        </p:blipFill>
        <p:spPr bwMode="auto">
          <a:xfrm flipH="1">
            <a:off x="7668983" y="3272987"/>
            <a:ext cx="2564033" cy="3222162"/>
          </a:xfrm>
          <a:prstGeom prst="rect">
            <a:avLst/>
          </a:prstGeom>
          <a:noFill/>
          <a:effectLst>
            <a:softEdge rad="63500"/>
          </a:effectLst>
        </p:spPr>
      </p:pic>
      <p:pic>
        <p:nvPicPr>
          <p:cNvPr id="113" name="Picture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l="75953"/>
          <a:stretch>
            <a:fillRect/>
          </a:stretch>
        </p:blipFill>
        <p:spPr bwMode="auto">
          <a:xfrm flipH="1">
            <a:off x="4672448" y="2954037"/>
            <a:ext cx="4898564" cy="390434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 name="Picture 16"/>
          <p:cNvPicPr>
            <a:picLocks noChangeAspect="1" noChangeArrowheads="1"/>
          </p:cNvPicPr>
          <p:nvPr/>
        </p:nvPicPr>
        <p:blipFill>
          <a:blip r:embed="rId4" cstate="print">
            <a:clrChange>
              <a:clrFrom>
                <a:srgbClr val="FFFFFD"/>
              </a:clrFrom>
              <a:clrTo>
                <a:srgbClr val="FFFFFD">
                  <a:alpha val="0"/>
                </a:srgbClr>
              </a:clrTo>
            </a:clrChange>
          </a:blip>
          <a:srcRect l="37393" t="17978" r="44699" b="58588"/>
          <a:stretch>
            <a:fillRect/>
          </a:stretch>
        </p:blipFill>
        <p:spPr bwMode="auto">
          <a:xfrm>
            <a:off x="716664" y="3323242"/>
            <a:ext cx="3773678" cy="3069759"/>
          </a:xfrm>
          <a:prstGeom prst="rect">
            <a:avLst/>
          </a:prstGeom>
          <a:noFill/>
          <a:effectLst>
            <a:softEdge rad="127000"/>
          </a:effectLst>
        </p:spPr>
      </p:pic>
      <p:pic>
        <p:nvPicPr>
          <p:cNvPr id="1033" name="Picture 9" descr="O:\Documents and Settings\lthomas1\Local Settings\Temporary Internet Files\Content.IE5\6KSZ97WQ\MP900448484[1].jpg"/>
          <p:cNvPicPr>
            <a:picLocks noChangeAspect="1" noChangeArrowheads="1"/>
          </p:cNvPicPr>
          <p:nvPr/>
        </p:nvPicPr>
        <p:blipFill>
          <a:blip r:embed="rId5" cstate="print">
            <a:clrChange>
              <a:clrFrom>
                <a:srgbClr val="FFFFFF"/>
              </a:clrFrom>
              <a:clrTo>
                <a:srgbClr val="FFFFFF">
                  <a:alpha val="0"/>
                </a:srgbClr>
              </a:clrTo>
            </a:clrChange>
          </a:blip>
          <a:srcRect l="59418" t="14828" r="24667" b="55556"/>
          <a:stretch>
            <a:fillRect/>
          </a:stretch>
        </p:blipFill>
        <p:spPr bwMode="auto">
          <a:xfrm flipH="1">
            <a:off x="4185556" y="3244316"/>
            <a:ext cx="2193640" cy="3265671"/>
          </a:xfrm>
          <a:prstGeom prst="rect">
            <a:avLst/>
          </a:prstGeom>
          <a:noFill/>
          <a:effectLst>
            <a:softEdge rad="127000"/>
          </a:effectLst>
        </p:spPr>
      </p:pic>
      <p:pic>
        <p:nvPicPr>
          <p:cNvPr id="108" name="Picture 1" descr="O:\Documents and Settings\lthomas1\Local Settings\Temporary Internet Files\Content.IE5\JLBS73UO\MP900314313[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723333" y="4927601"/>
            <a:ext cx="1379594" cy="1553014"/>
          </a:xfrm>
          <a:prstGeom prst="rect">
            <a:avLst/>
          </a:prstGeom>
          <a:noFill/>
        </p:spPr>
      </p:pic>
      <p:pic>
        <p:nvPicPr>
          <p:cNvPr id="120" name="Picture 2" descr="title pic"/>
          <p:cNvPicPr>
            <a:picLocks noChangeAspect="1" noChangeArrowheads="1"/>
          </p:cNvPicPr>
          <p:nvPr/>
        </p:nvPicPr>
        <p:blipFill>
          <a:blip r:embed="rId7" cstate="print">
            <a:clrChange>
              <a:clrFrom>
                <a:srgbClr val="0C0C0C"/>
              </a:clrFrom>
              <a:clrTo>
                <a:srgbClr val="0C0C0C">
                  <a:alpha val="0"/>
                </a:srgbClr>
              </a:clrTo>
            </a:clrChange>
            <a:lum contrast="20000"/>
          </a:blip>
          <a:srcRect l="6299" r="67930" b="54422"/>
          <a:stretch>
            <a:fillRect/>
          </a:stretch>
        </p:blipFill>
        <p:spPr bwMode="auto">
          <a:xfrm flipH="1">
            <a:off x="2864854" y="3029012"/>
            <a:ext cx="2452911" cy="2579820"/>
          </a:xfrm>
          <a:prstGeom prst="rect">
            <a:avLst/>
          </a:prstGeom>
          <a:ln>
            <a:noFill/>
          </a:ln>
          <a:effectLst>
            <a:softEdge rad="317500"/>
          </a:effectLst>
        </p:spPr>
      </p:pic>
      <p:pic>
        <p:nvPicPr>
          <p:cNvPr id="117" name="Picture 7" descr="marijuana.gif"/>
          <p:cNvPicPr>
            <a:picLocks noChangeAspect="1"/>
          </p:cNvPicPr>
          <p:nvPr/>
        </p:nvPicPr>
        <p:blipFill>
          <a:blip r:embed="rId8" cstate="print"/>
          <a:srcRect/>
          <a:stretch>
            <a:fillRect/>
          </a:stretch>
        </p:blipFill>
        <p:spPr bwMode="auto">
          <a:xfrm>
            <a:off x="7497756" y="4829319"/>
            <a:ext cx="1651698" cy="1738422"/>
          </a:xfrm>
          <a:prstGeom prst="rect">
            <a:avLst/>
          </a:prstGeom>
          <a:noFill/>
          <a:ln w="9525">
            <a:noFill/>
            <a:miter lim="800000"/>
            <a:headEnd/>
            <a:tailEnd/>
          </a:ln>
          <a:effectLst>
            <a:softEdge rad="12700"/>
          </a:effectLst>
        </p:spPr>
      </p:pic>
      <p:pic>
        <p:nvPicPr>
          <p:cNvPr id="165" name="Picture 164" descr="pills-prescriptions-medications-drug-pill-prescription-medication-drugs1.jpg"/>
          <p:cNvPicPr>
            <a:picLocks noChangeAspect="1"/>
          </p:cNvPicPr>
          <p:nvPr/>
        </p:nvPicPr>
        <p:blipFill>
          <a:blip r:embed="rId9" cstate="print"/>
          <a:srcRect r="15431"/>
          <a:stretch>
            <a:fillRect/>
          </a:stretch>
        </p:blipFill>
        <p:spPr>
          <a:xfrm>
            <a:off x="7248070" y="3214933"/>
            <a:ext cx="1265663" cy="1333663"/>
          </a:xfrm>
          <a:prstGeom prst="teardrop">
            <a:avLst/>
          </a:prstGeom>
          <a:ln>
            <a:noFill/>
          </a:ln>
          <a:effectLst>
            <a:outerShdw blurRad="292100" dist="139700" dir="2700000" algn="tl" rotWithShape="0">
              <a:srgbClr val="333333">
                <a:alpha val="65000"/>
              </a:srgbClr>
            </a:outerShdw>
            <a:softEdge rad="127000"/>
          </a:effectLst>
        </p:spPr>
      </p:pic>
      <p:sp>
        <p:nvSpPr>
          <p:cNvPr id="4" name="Line 26"/>
          <p:cNvSpPr>
            <a:spLocks noChangeShapeType="1"/>
          </p:cNvSpPr>
          <p:nvPr/>
        </p:nvSpPr>
        <p:spPr bwMode="auto">
          <a:xfrm>
            <a:off x="20285" y="3294739"/>
            <a:ext cx="10287001" cy="0"/>
          </a:xfrm>
          <a:prstGeom prst="line">
            <a:avLst/>
          </a:prstGeom>
          <a:noFill/>
          <a:ln w="76200">
            <a:solidFill>
              <a:srgbClr val="0033CC"/>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dirty="0">
              <a:solidFill>
                <a:srgbClr val="FFFFFF"/>
              </a:solidFill>
              <a:latin typeface="Calibri"/>
              <a:ea typeface="+mn-ea"/>
            </a:endParaRPr>
          </a:p>
        </p:txBody>
      </p:sp>
      <p:grpSp>
        <p:nvGrpSpPr>
          <p:cNvPr id="5" name="Group 176"/>
          <p:cNvGrpSpPr/>
          <p:nvPr/>
        </p:nvGrpSpPr>
        <p:grpSpPr>
          <a:xfrm>
            <a:off x="-23583" y="3316888"/>
            <a:ext cx="1582044" cy="3251195"/>
            <a:chOff x="-29017" y="1872348"/>
            <a:chExt cx="1582044" cy="3251195"/>
          </a:xfrm>
        </p:grpSpPr>
        <p:pic>
          <p:nvPicPr>
            <p:cNvPr id="1032" name="Picture 8" descr="O:\Documents and Settings\lthomas1\Local Settings\Temporary Internet Files\Content.IE5\6KSZ97WQ\MP900431024[1].jpg"/>
            <p:cNvPicPr>
              <a:picLocks noChangeAspect="1" noChangeArrowheads="1"/>
            </p:cNvPicPr>
            <p:nvPr/>
          </p:nvPicPr>
          <p:blipFill>
            <a:blip r:embed="rId10" cstate="print">
              <a:clrChange>
                <a:clrFrom>
                  <a:srgbClr val="F1F1F1"/>
                </a:clrFrom>
                <a:clrTo>
                  <a:srgbClr val="F1F1F1">
                    <a:alpha val="0"/>
                  </a:srgbClr>
                </a:clrTo>
              </a:clrChange>
            </a:blip>
            <a:srcRect l="17116" r="46058" b="21460"/>
            <a:stretch>
              <a:fillRect/>
            </a:stretch>
          </p:blipFill>
          <p:spPr bwMode="auto">
            <a:xfrm>
              <a:off x="-29017" y="1872348"/>
              <a:ext cx="1483543" cy="3164112"/>
            </a:xfrm>
            <a:prstGeom prst="rect">
              <a:avLst/>
            </a:prstGeom>
            <a:noFill/>
            <a:effectLst>
              <a:softEdge rad="63500"/>
            </a:effectLst>
          </p:spPr>
        </p:pic>
        <p:sp>
          <p:nvSpPr>
            <p:cNvPr id="173" name="Rectangle 172"/>
            <p:cNvSpPr/>
            <p:nvPr/>
          </p:nvSpPr>
          <p:spPr bwMode="auto">
            <a:xfrm>
              <a:off x="1001484" y="4659088"/>
              <a:ext cx="551543" cy="435427"/>
            </a:xfrm>
            <a:prstGeom prst="rect">
              <a:avLst/>
            </a:prstGeom>
            <a:solidFill>
              <a:schemeClr val="tx1"/>
            </a:solidFill>
            <a:ln w="9525" cap="flat" cmpd="sng" algn="ctr">
              <a:noFill/>
              <a:prstDash val="solid"/>
              <a:round/>
              <a:headEnd type="none" w="med" len="med"/>
              <a:tailEnd type="none" w="med" len="med"/>
            </a:ln>
            <a:effectLst>
              <a:softEdge rad="63500"/>
            </a:effectLst>
          </p:spPr>
          <p:txBody>
            <a:bodyPr vert="horz" wrap="none" lIns="91440" tIns="45720" rIns="91440" bIns="45720" numCol="1" rtlCol="0" anchor="ctr" anchorCtr="0" compatLnSpc="1">
              <a:prstTxWarp prst="textNoShape">
                <a:avLst/>
              </a:prstTxWarp>
            </a:bodyPr>
            <a:lstStyle/>
            <a:p>
              <a:pPr algn="ctr">
                <a:lnSpc>
                  <a:spcPct val="80000"/>
                </a:lnSpc>
                <a:buClr>
                  <a:srgbClr val="FF0000"/>
                </a:buClr>
                <a:buSzPct val="150000"/>
              </a:pPr>
              <a:endParaRPr lang="en-US" sz="2000">
                <a:solidFill>
                  <a:srgbClr val="000000"/>
                </a:solidFill>
                <a:ea typeface="+mn-ea"/>
              </a:endParaRPr>
            </a:p>
          </p:txBody>
        </p:sp>
        <p:sp>
          <p:nvSpPr>
            <p:cNvPr id="174" name="Rectangle 173"/>
            <p:cNvSpPr/>
            <p:nvPr/>
          </p:nvSpPr>
          <p:spPr bwMode="auto">
            <a:xfrm>
              <a:off x="1088572" y="4528457"/>
              <a:ext cx="348343" cy="304799"/>
            </a:xfrm>
            <a:prstGeom prst="rect">
              <a:avLst/>
            </a:prstGeom>
            <a:solidFill>
              <a:schemeClr val="tx1"/>
            </a:solidFill>
            <a:ln w="9525" cap="flat" cmpd="sng" algn="ctr">
              <a:noFill/>
              <a:prstDash val="solid"/>
              <a:round/>
              <a:headEnd type="none" w="med" len="med"/>
              <a:tailEnd type="none" w="med" len="med"/>
            </a:ln>
            <a:effectLst>
              <a:softEdge rad="31750"/>
            </a:effectLst>
          </p:spPr>
          <p:txBody>
            <a:bodyPr vert="horz" wrap="none" lIns="91440" tIns="45720" rIns="91440" bIns="45720" numCol="1" rtlCol="0" anchor="ctr" anchorCtr="0" compatLnSpc="1">
              <a:prstTxWarp prst="textNoShape">
                <a:avLst/>
              </a:prstTxWarp>
            </a:bodyPr>
            <a:lstStyle/>
            <a:p>
              <a:pPr algn="ctr">
                <a:lnSpc>
                  <a:spcPct val="80000"/>
                </a:lnSpc>
                <a:buClr>
                  <a:srgbClr val="FF0000"/>
                </a:buClr>
                <a:buSzPct val="150000"/>
              </a:pPr>
              <a:endParaRPr lang="en-US" sz="2000">
                <a:solidFill>
                  <a:srgbClr val="000000"/>
                </a:solidFill>
                <a:ea typeface="+mn-ea"/>
              </a:endParaRPr>
            </a:p>
          </p:txBody>
        </p:sp>
        <p:sp>
          <p:nvSpPr>
            <p:cNvPr id="175" name="Rectangle 174"/>
            <p:cNvSpPr/>
            <p:nvPr/>
          </p:nvSpPr>
          <p:spPr bwMode="auto">
            <a:xfrm>
              <a:off x="805548" y="4746176"/>
              <a:ext cx="551543" cy="377367"/>
            </a:xfrm>
            <a:prstGeom prst="rect">
              <a:avLst/>
            </a:prstGeom>
            <a:solidFill>
              <a:schemeClr val="tx1"/>
            </a:solidFill>
            <a:ln w="9525" cap="flat" cmpd="sng" algn="ctr">
              <a:noFill/>
              <a:prstDash val="solid"/>
              <a:round/>
              <a:headEnd type="none" w="med" len="med"/>
              <a:tailEnd type="none" w="med" len="med"/>
            </a:ln>
            <a:effectLst>
              <a:softEdge rad="63500"/>
            </a:effectLst>
          </p:spPr>
          <p:txBody>
            <a:bodyPr vert="horz" wrap="none" lIns="91440" tIns="45720" rIns="91440" bIns="45720" numCol="1" rtlCol="0" anchor="ctr" anchorCtr="0" compatLnSpc="1">
              <a:prstTxWarp prst="textNoShape">
                <a:avLst/>
              </a:prstTxWarp>
            </a:bodyPr>
            <a:lstStyle/>
            <a:p>
              <a:pPr algn="ctr">
                <a:lnSpc>
                  <a:spcPct val="80000"/>
                </a:lnSpc>
                <a:buClr>
                  <a:srgbClr val="FF0000"/>
                </a:buClr>
                <a:buSzPct val="150000"/>
              </a:pPr>
              <a:endParaRPr lang="en-US" sz="2000">
                <a:solidFill>
                  <a:srgbClr val="000000"/>
                </a:solidFill>
                <a:ea typeface="+mn-ea"/>
              </a:endParaRPr>
            </a:p>
          </p:txBody>
        </p:sp>
        <p:sp>
          <p:nvSpPr>
            <p:cNvPr id="176" name="Rectangle 175"/>
            <p:cNvSpPr/>
            <p:nvPr/>
          </p:nvSpPr>
          <p:spPr bwMode="auto">
            <a:xfrm rot="19530313">
              <a:off x="711210" y="4666352"/>
              <a:ext cx="551543" cy="268515"/>
            </a:xfrm>
            <a:prstGeom prst="rect">
              <a:avLst/>
            </a:prstGeom>
            <a:solidFill>
              <a:schemeClr val="tx1"/>
            </a:solidFill>
            <a:ln w="9525" cap="flat" cmpd="sng" algn="ctr">
              <a:noFill/>
              <a:prstDash val="solid"/>
              <a:round/>
              <a:headEnd type="none" w="med" len="med"/>
              <a:tailEnd type="none" w="med" len="med"/>
            </a:ln>
            <a:effectLst>
              <a:softEdge rad="63500"/>
            </a:effectLst>
          </p:spPr>
          <p:txBody>
            <a:bodyPr vert="horz" wrap="none" lIns="91440" tIns="45720" rIns="91440" bIns="45720" numCol="1" rtlCol="0" anchor="ctr" anchorCtr="0" compatLnSpc="1">
              <a:prstTxWarp prst="textNoShape">
                <a:avLst/>
              </a:prstTxWarp>
            </a:bodyPr>
            <a:lstStyle/>
            <a:p>
              <a:pPr algn="ctr">
                <a:lnSpc>
                  <a:spcPct val="80000"/>
                </a:lnSpc>
                <a:buClr>
                  <a:srgbClr val="FF0000"/>
                </a:buClr>
                <a:buSzPct val="150000"/>
              </a:pPr>
              <a:endParaRPr lang="en-US" sz="2000">
                <a:solidFill>
                  <a:srgbClr val="000000"/>
                </a:solidFill>
                <a:ea typeface="+mn-ea"/>
              </a:endParaRPr>
            </a:p>
          </p:txBody>
        </p:sp>
      </p:grpSp>
      <p:sp>
        <p:nvSpPr>
          <p:cNvPr id="3" name="Line 26"/>
          <p:cNvSpPr>
            <a:spLocks noChangeShapeType="1"/>
          </p:cNvSpPr>
          <p:nvPr/>
        </p:nvSpPr>
        <p:spPr bwMode="auto">
          <a:xfrm>
            <a:off x="20123" y="6480672"/>
            <a:ext cx="10287001" cy="0"/>
          </a:xfrm>
          <a:prstGeom prst="line">
            <a:avLst/>
          </a:prstGeom>
          <a:noFill/>
          <a:ln w="76200">
            <a:solidFill>
              <a:srgbClr val="0033CC"/>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dirty="0">
              <a:solidFill>
                <a:srgbClr val="FFFFFF"/>
              </a:solidFill>
              <a:latin typeface="Calibri"/>
              <a:ea typeface="+mn-ea"/>
            </a:endParaRPr>
          </a:p>
        </p:txBody>
      </p:sp>
      <p:sp>
        <p:nvSpPr>
          <p:cNvPr id="20" name="Rectangle 19"/>
          <p:cNvSpPr/>
          <p:nvPr/>
        </p:nvSpPr>
        <p:spPr>
          <a:xfrm>
            <a:off x="141516" y="1676752"/>
            <a:ext cx="10020300" cy="1430135"/>
          </a:xfrm>
          <a:prstGeom prst="rect">
            <a:avLst/>
          </a:prstGeom>
          <a:solidFill>
            <a:srgbClr val="66FF33"/>
          </a:solidFill>
        </p:spPr>
        <p:txBody>
          <a:bodyPr wrap="square">
            <a:spAutoFit/>
          </a:bodyPr>
          <a:lstStyle/>
          <a:p>
            <a:pPr algn="ctr" eaLnBrk="0" hangingPunct="0">
              <a:lnSpc>
                <a:spcPct val="90000"/>
              </a:lnSpc>
              <a:buClr>
                <a:srgbClr val="FF0000"/>
              </a:buClr>
              <a:buSzPct val="150000"/>
            </a:pPr>
            <a:r>
              <a:rPr lang="en-US" b="1" dirty="0" smtClean="0">
                <a:solidFill>
                  <a:srgbClr val="000000"/>
                </a:solidFill>
                <a:latin typeface="Times New Roman" pitchFamily="18" charset="0"/>
                <a:ea typeface="+mn-ea"/>
                <a:cs typeface="Times New Roman" pitchFamily="18" charset="0"/>
              </a:rPr>
              <a:t>Ten year longitudinal study of 10,000 children from </a:t>
            </a:r>
          </a:p>
          <a:p>
            <a:pPr algn="ctr" eaLnBrk="0" hangingPunct="0">
              <a:lnSpc>
                <a:spcPct val="90000"/>
              </a:lnSpc>
              <a:buClr>
                <a:srgbClr val="FF0000"/>
              </a:buClr>
              <a:buSzPct val="150000"/>
            </a:pPr>
            <a:r>
              <a:rPr lang="en-US" b="1" dirty="0" smtClean="0">
                <a:solidFill>
                  <a:srgbClr val="000000"/>
                </a:solidFill>
                <a:latin typeface="Times New Roman" pitchFamily="18" charset="0"/>
                <a:ea typeface="+mn-ea"/>
                <a:cs typeface="Times New Roman" pitchFamily="18" charset="0"/>
              </a:rPr>
              <a:t>age 10 to 20 years to assess effects of drugs on </a:t>
            </a:r>
          </a:p>
          <a:p>
            <a:pPr algn="ctr" eaLnBrk="0" hangingPunct="0">
              <a:lnSpc>
                <a:spcPct val="90000"/>
              </a:lnSpc>
              <a:buClr>
                <a:srgbClr val="FF0000"/>
              </a:buClr>
              <a:buSzPct val="150000"/>
            </a:pPr>
            <a:r>
              <a:rPr lang="en-US" b="1" dirty="0" smtClean="0">
                <a:solidFill>
                  <a:srgbClr val="000000"/>
                </a:solidFill>
                <a:latin typeface="Times New Roman" pitchFamily="18" charset="0"/>
                <a:ea typeface="+mn-ea"/>
                <a:cs typeface="Times New Roman" pitchFamily="18" charset="0"/>
              </a:rPr>
              <a:t>individual brain development trajectories    </a:t>
            </a:r>
            <a:endParaRPr lang="en-US" b="1" dirty="0">
              <a:solidFill>
                <a:srgbClr val="000000"/>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81981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9700" y="1066800"/>
            <a:ext cx="7150768" cy="5731261"/>
          </a:xfrm>
          <a:prstGeom prst="rect">
            <a:avLst/>
          </a:prstGeom>
        </p:spPr>
      </p:pic>
      <p:sp>
        <p:nvSpPr>
          <p:cNvPr id="3" name="Rectangle 2"/>
          <p:cNvSpPr/>
          <p:nvPr/>
        </p:nvSpPr>
        <p:spPr>
          <a:xfrm>
            <a:off x="419100" y="39469"/>
            <a:ext cx="9982200" cy="646331"/>
          </a:xfrm>
          <a:prstGeom prst="rect">
            <a:avLst/>
          </a:prstGeom>
        </p:spPr>
        <p:txBody>
          <a:bodyPr wrap="square">
            <a:spAutoFit/>
          </a:bodyPr>
          <a:lstStyle/>
          <a:p>
            <a:r>
              <a:rPr lang="en-US" sz="3600" b="1" i="0" dirty="0" smtClean="0">
                <a:solidFill>
                  <a:srgbClr val="000000"/>
                </a:solidFill>
                <a:latin typeface="Times New Roman" panose="02020603050405020304" pitchFamily="18" charset="0"/>
                <a:cs typeface="Times New Roman" panose="02020603050405020304" pitchFamily="18" charset="0"/>
              </a:rPr>
              <a:t>PET images of </a:t>
            </a:r>
            <a:r>
              <a:rPr lang="en-US" sz="3600" b="1" i="0" dirty="0">
                <a:solidFill>
                  <a:srgbClr val="000000"/>
                </a:solidFill>
                <a:latin typeface="Times New Roman" panose="02020603050405020304" pitchFamily="18" charset="0"/>
                <a:cs typeface="Times New Roman" panose="02020603050405020304" pitchFamily="18" charset="0"/>
              </a:rPr>
              <a:t>[11C]-NE40 </a:t>
            </a:r>
            <a:r>
              <a:rPr lang="en-US" sz="3600" b="1" i="0" dirty="0" smtClean="0">
                <a:solidFill>
                  <a:srgbClr val="000000"/>
                </a:solidFill>
                <a:latin typeface="Times New Roman" panose="02020603050405020304" pitchFamily="18" charset="0"/>
                <a:cs typeface="Times New Roman" panose="02020603050405020304" pitchFamily="18" charset="0"/>
              </a:rPr>
              <a:t>(CB2R </a:t>
            </a:r>
            <a:r>
              <a:rPr lang="en-US" sz="3600" b="1" i="0" dirty="0" err="1" smtClean="0">
                <a:solidFill>
                  <a:srgbClr val="000000"/>
                </a:solidFill>
                <a:latin typeface="Times New Roman" panose="02020603050405020304" pitchFamily="18" charset="0"/>
                <a:cs typeface="Times New Roman" panose="02020603050405020304" pitchFamily="18" charset="0"/>
              </a:rPr>
              <a:t>radioligand</a:t>
            </a:r>
            <a:r>
              <a:rPr lang="en-US" sz="3600" b="1" i="0" dirty="0" smtClean="0">
                <a:solidFill>
                  <a:srgbClr val="000000"/>
                </a:solidFill>
                <a:latin typeface="Times New Roman" panose="02020603050405020304" pitchFamily="18" charset="0"/>
                <a:cs typeface="Times New Roman" panose="02020603050405020304" pitchFamily="18" charset="0"/>
              </a:rPr>
              <a:t>) </a:t>
            </a:r>
            <a:endParaRPr lang="en-US" sz="3600" b="1" i="0"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753100" y="652046"/>
            <a:ext cx="3578608" cy="338554"/>
          </a:xfrm>
          <a:prstGeom prst="rect">
            <a:avLst/>
          </a:prstGeom>
        </p:spPr>
        <p:txBody>
          <a:bodyPr wrap="none">
            <a:spAutoFit/>
          </a:bodyPr>
          <a:lstStyle/>
          <a:p>
            <a:r>
              <a:rPr lang="en-US" sz="1600" b="1" dirty="0" smtClean="0">
                <a:solidFill>
                  <a:srgbClr val="000000"/>
                </a:solidFill>
                <a:latin typeface="Times New Roman" panose="02020603050405020304" pitchFamily="18" charset="0"/>
                <a:cs typeface="Times New Roman" panose="02020603050405020304" pitchFamily="18" charset="0"/>
              </a:rPr>
              <a:t>Ahmad et al., </a:t>
            </a:r>
            <a:r>
              <a:rPr lang="en-US" sz="1600" b="1" dirty="0" err="1" smtClean="0">
                <a:solidFill>
                  <a:srgbClr val="000000"/>
                </a:solidFill>
                <a:latin typeface="Times New Roman" panose="02020603050405020304" pitchFamily="18" charset="0"/>
                <a:cs typeface="Times New Roman" panose="02020603050405020304" pitchFamily="18" charset="0"/>
              </a:rPr>
              <a:t>Mol</a:t>
            </a:r>
            <a:r>
              <a:rPr lang="en-US" sz="1600" b="1" dirty="0" smtClean="0">
                <a:solidFill>
                  <a:srgbClr val="000000"/>
                </a:solidFill>
                <a:latin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cs typeface="Times New Roman" panose="02020603050405020304" pitchFamily="18" charset="0"/>
              </a:rPr>
              <a:t>Imaging Biol. 2013 A</a:t>
            </a:r>
          </a:p>
        </p:txBody>
      </p:sp>
      <p:sp>
        <p:nvSpPr>
          <p:cNvPr id="5" name="Line 26"/>
          <p:cNvSpPr>
            <a:spLocks noChangeShapeType="1"/>
          </p:cNvSpPr>
          <p:nvPr/>
        </p:nvSpPr>
        <p:spPr bwMode="auto">
          <a:xfrm>
            <a:off x="7307" y="10668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a:lnSpc>
                <a:spcPct val="85000"/>
              </a:lnSpc>
              <a:defRPr/>
            </a:pPr>
            <a:endParaRPr lang="en-US" sz="3600" dirty="0">
              <a:solidFill>
                <a:srgbClr val="FFFFFF"/>
              </a:solidFill>
              <a:ea typeface="Osaka" charset="-128"/>
            </a:endParaRPr>
          </a:p>
        </p:txBody>
      </p:sp>
    </p:spTree>
    <p:extLst>
      <p:ext uri="{BB962C8B-B14F-4D97-AF65-F5344CB8AC3E}">
        <p14:creationId xmlns:p14="http://schemas.microsoft.com/office/powerpoint/2010/main" val="3781947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67"/>
          <p:cNvSpPr>
            <a:spLocks noChangeArrowheads="1"/>
          </p:cNvSpPr>
          <p:nvPr/>
        </p:nvSpPr>
        <p:spPr bwMode="auto">
          <a:xfrm>
            <a:off x="2882901" y="1524001"/>
            <a:ext cx="1549400" cy="3759200"/>
          </a:xfrm>
          <a:prstGeom prst="rect">
            <a:avLst/>
          </a:prstGeom>
          <a:solidFill>
            <a:schemeClr val="bg1"/>
          </a:solidFill>
          <a:ln w="9525">
            <a:noFill/>
            <a:miter lim="800000"/>
            <a:headEnd/>
            <a:tailEnd/>
          </a:ln>
        </p:spPr>
        <p:txBody>
          <a:bodyPr wrap="none" anchor="ctr"/>
          <a:lstStyle/>
          <a:p>
            <a:endParaRPr lang="en-US"/>
          </a:p>
        </p:txBody>
      </p:sp>
      <p:grpSp>
        <p:nvGrpSpPr>
          <p:cNvPr id="2" name="Group 68"/>
          <p:cNvGrpSpPr>
            <a:grpSpLocks/>
          </p:cNvGrpSpPr>
          <p:nvPr/>
        </p:nvGrpSpPr>
        <p:grpSpPr bwMode="auto">
          <a:xfrm>
            <a:off x="2895602" y="2286000"/>
            <a:ext cx="1498600" cy="1638300"/>
            <a:chOff x="1632" y="768"/>
            <a:chExt cx="1392" cy="1616"/>
          </a:xfrm>
        </p:grpSpPr>
        <p:pic>
          <p:nvPicPr>
            <p:cNvPr id="43076" name="Picture 69" descr="C:\Documents and Settings\lthomas1\Application Data\Microsoft\Media Catalog\Downloaded Clips\cl72\j0285053.jpg"/>
            <p:cNvPicPr>
              <a:picLocks noChangeAspect="1" noChangeArrowheads="1"/>
            </p:cNvPicPr>
            <p:nvPr/>
          </p:nvPicPr>
          <p:blipFill>
            <a:blip r:embed="rId3" cstate="print">
              <a:lum bright="18000" contrast="12000"/>
            </a:blip>
            <a:srcRect l="50905" r="19640"/>
            <a:stretch>
              <a:fillRect/>
            </a:stretch>
          </p:blipFill>
          <p:spPr bwMode="auto">
            <a:xfrm>
              <a:off x="1632" y="768"/>
              <a:ext cx="672" cy="1616"/>
            </a:xfrm>
            <a:prstGeom prst="rect">
              <a:avLst/>
            </a:prstGeom>
            <a:noFill/>
            <a:ln w="9525">
              <a:noFill/>
              <a:miter lim="800000"/>
              <a:headEnd/>
              <a:tailEnd/>
            </a:ln>
          </p:spPr>
        </p:pic>
        <p:pic>
          <p:nvPicPr>
            <p:cNvPr id="43077" name="Picture 70" descr="C:\Documents and Settings\lthomas1\Application Data\Microsoft\Media Catalog\Downloaded Clips\cl72\j0285053.jpg"/>
            <p:cNvPicPr>
              <a:picLocks noChangeAspect="1" noChangeArrowheads="1"/>
            </p:cNvPicPr>
            <p:nvPr/>
          </p:nvPicPr>
          <p:blipFill>
            <a:blip r:embed="rId3" cstate="print">
              <a:lum bright="30000" contrast="12000"/>
            </a:blip>
            <a:srcRect l="15898" r="52505"/>
            <a:stretch>
              <a:fillRect/>
            </a:stretch>
          </p:blipFill>
          <p:spPr bwMode="auto">
            <a:xfrm>
              <a:off x="2304" y="768"/>
              <a:ext cx="720" cy="1616"/>
            </a:xfrm>
            <a:prstGeom prst="rect">
              <a:avLst/>
            </a:prstGeom>
            <a:noFill/>
            <a:ln w="9525">
              <a:noFill/>
              <a:miter lim="800000"/>
              <a:headEnd/>
              <a:tailEnd/>
            </a:ln>
          </p:spPr>
        </p:pic>
      </p:grpSp>
      <p:sp>
        <p:nvSpPr>
          <p:cNvPr id="43012" name="Text Box 3"/>
          <p:cNvSpPr txBox="1">
            <a:spLocks noChangeArrowheads="1"/>
          </p:cNvSpPr>
          <p:nvPr/>
        </p:nvSpPr>
        <p:spPr bwMode="auto">
          <a:xfrm>
            <a:off x="190500" y="125008"/>
            <a:ext cx="9944100" cy="929485"/>
          </a:xfrm>
          <a:prstGeom prst="rect">
            <a:avLst/>
          </a:prstGeom>
          <a:noFill/>
          <a:ln w="9525">
            <a:noFill/>
            <a:miter lim="800000"/>
            <a:headEnd/>
            <a:tailEnd/>
          </a:ln>
        </p:spPr>
        <p:txBody>
          <a:bodyPr>
            <a:spAutoFit/>
          </a:bodyPr>
          <a:lstStyle/>
          <a:p>
            <a:pPr algn="ctr">
              <a:lnSpc>
                <a:spcPct val="85000"/>
              </a:lnSpc>
            </a:pPr>
            <a:r>
              <a:rPr lang="en-US" b="1" dirty="0">
                <a:solidFill>
                  <a:srgbClr val="000000"/>
                </a:solidFill>
                <a:latin typeface="Times New Roman" charset="0"/>
              </a:rPr>
              <a:t> </a:t>
            </a:r>
            <a:r>
              <a:rPr lang="en-US" b="1" i="0" dirty="0">
                <a:solidFill>
                  <a:srgbClr val="000000"/>
                </a:solidFill>
                <a:latin typeface="Times New Roman" charset="0"/>
              </a:rPr>
              <a:t>ADDICTION IS A DEVELOPMENTAL DISEASE</a:t>
            </a:r>
          </a:p>
          <a:p>
            <a:pPr algn="ctr">
              <a:lnSpc>
                <a:spcPct val="85000"/>
              </a:lnSpc>
            </a:pPr>
            <a:r>
              <a:rPr lang="en-US" b="1" dirty="0">
                <a:solidFill>
                  <a:srgbClr val="000000"/>
                </a:solidFill>
                <a:latin typeface="Times New Roman" charset="0"/>
              </a:rPr>
              <a:t>it starts in adolescence and childhood</a:t>
            </a:r>
          </a:p>
        </p:txBody>
      </p:sp>
      <p:sp>
        <p:nvSpPr>
          <p:cNvPr id="43013" name="Text Box 4"/>
          <p:cNvSpPr txBox="1">
            <a:spLocks noChangeArrowheads="1"/>
          </p:cNvSpPr>
          <p:nvPr/>
        </p:nvSpPr>
        <p:spPr bwMode="auto">
          <a:xfrm>
            <a:off x="1790701" y="6445249"/>
            <a:ext cx="9563100" cy="338554"/>
          </a:xfrm>
          <a:prstGeom prst="rect">
            <a:avLst/>
          </a:prstGeom>
          <a:noFill/>
          <a:ln w="9525">
            <a:noFill/>
            <a:miter lim="800000"/>
            <a:headEnd/>
            <a:tailEnd/>
          </a:ln>
        </p:spPr>
        <p:txBody>
          <a:bodyPr>
            <a:spAutoFit/>
          </a:bodyPr>
          <a:lstStyle/>
          <a:p>
            <a:pPr>
              <a:spcBef>
                <a:spcPct val="50000"/>
              </a:spcBef>
            </a:pPr>
            <a:r>
              <a:rPr lang="en-US" sz="1600" b="1">
                <a:solidFill>
                  <a:prstClr val="black"/>
                </a:solidFill>
                <a:latin typeface="Times New Roman" charset="0"/>
              </a:rPr>
              <a:t>NIAAA National Epidemiologic Survey on Alcohol and Related Conditions, 2003. </a:t>
            </a:r>
          </a:p>
        </p:txBody>
      </p:sp>
      <p:sp>
        <p:nvSpPr>
          <p:cNvPr id="43014" name="Rectangle 5"/>
          <p:cNvSpPr>
            <a:spLocks noChangeArrowheads="1"/>
          </p:cNvSpPr>
          <p:nvPr/>
        </p:nvSpPr>
        <p:spPr bwMode="auto">
          <a:xfrm>
            <a:off x="4822828" y="5592186"/>
            <a:ext cx="533800" cy="384721"/>
          </a:xfrm>
          <a:prstGeom prst="rect">
            <a:avLst/>
          </a:prstGeom>
          <a:noFill/>
          <a:ln w="9525">
            <a:noFill/>
            <a:miter lim="800000"/>
            <a:headEnd/>
            <a:tailEnd/>
          </a:ln>
        </p:spPr>
        <p:txBody>
          <a:bodyPr wrap="none" lIns="0" tIns="0" rIns="0" bIns="0">
            <a:spAutoFit/>
          </a:bodyPr>
          <a:lstStyle/>
          <a:p>
            <a:r>
              <a:rPr lang="en-US" sz="2500" b="1" i="0">
                <a:solidFill>
                  <a:srgbClr val="000000"/>
                </a:solidFill>
                <a:latin typeface="Times New Roman" charset="0"/>
              </a:rPr>
              <a:t>Age</a:t>
            </a:r>
            <a:endParaRPr lang="en-US" sz="4000" i="0">
              <a:solidFill>
                <a:srgbClr val="000000"/>
              </a:solidFill>
              <a:latin typeface="Times New Roman" charset="0"/>
            </a:endParaRPr>
          </a:p>
        </p:txBody>
      </p:sp>
      <p:sp>
        <p:nvSpPr>
          <p:cNvPr id="43015" name="Text Box 6"/>
          <p:cNvSpPr txBox="1">
            <a:spLocks noChangeArrowheads="1"/>
          </p:cNvSpPr>
          <p:nvPr/>
        </p:nvSpPr>
        <p:spPr bwMode="auto">
          <a:xfrm>
            <a:off x="304801" y="6020818"/>
            <a:ext cx="9677400" cy="361637"/>
          </a:xfrm>
          <a:prstGeom prst="rect">
            <a:avLst/>
          </a:prstGeom>
          <a:solidFill>
            <a:srgbClr val="000066"/>
          </a:solidFill>
          <a:ln w="57150">
            <a:solidFill>
              <a:srgbClr val="FF230E"/>
            </a:solidFill>
            <a:miter lim="800000"/>
            <a:headEnd/>
            <a:tailEnd/>
          </a:ln>
        </p:spPr>
        <p:txBody>
          <a:bodyPr>
            <a:spAutoFit/>
          </a:bodyPr>
          <a:lstStyle/>
          <a:p>
            <a:pPr algn="ctr">
              <a:lnSpc>
                <a:spcPct val="85000"/>
              </a:lnSpc>
            </a:pPr>
            <a:r>
              <a:rPr lang="en-US" sz="2000" b="1" i="0">
                <a:solidFill>
                  <a:prstClr val="white"/>
                </a:solidFill>
                <a:latin typeface="Times New Roman" charset="0"/>
              </a:rPr>
              <a:t>Age at </a:t>
            </a:r>
            <a:r>
              <a:rPr lang="en-US" sz="2000" b="1" i="0">
                <a:solidFill>
                  <a:srgbClr val="FF0000"/>
                </a:solidFill>
                <a:latin typeface="Times New Roman" charset="0"/>
              </a:rPr>
              <a:t>tobacco</a:t>
            </a:r>
            <a:r>
              <a:rPr lang="en-US" sz="2000" b="1" i="0">
                <a:solidFill>
                  <a:prstClr val="white"/>
                </a:solidFill>
                <a:latin typeface="Times New Roman" charset="0"/>
              </a:rPr>
              <a:t>, at </a:t>
            </a:r>
            <a:r>
              <a:rPr lang="en-US" sz="2000" b="1" i="0">
                <a:solidFill>
                  <a:srgbClr val="00FF00"/>
                </a:solidFill>
                <a:latin typeface="Times New Roman" charset="0"/>
              </a:rPr>
              <a:t>alcohol </a:t>
            </a:r>
            <a:r>
              <a:rPr lang="en-US" sz="2000" b="1" i="0">
                <a:solidFill>
                  <a:prstClr val="white"/>
                </a:solidFill>
                <a:latin typeface="Times New Roman" charset="0"/>
              </a:rPr>
              <a:t>and at</a:t>
            </a:r>
            <a:r>
              <a:rPr lang="en-US" sz="2000" b="1" i="0">
                <a:latin typeface="Times New Roman" charset="0"/>
              </a:rPr>
              <a:t> cannabis</a:t>
            </a:r>
            <a:r>
              <a:rPr lang="en-US" sz="2000" b="1" i="0">
                <a:solidFill>
                  <a:prstClr val="white"/>
                </a:solidFill>
                <a:latin typeface="Times New Roman" charset="0"/>
              </a:rPr>
              <a:t> use dependence as per DSM IV</a:t>
            </a:r>
          </a:p>
        </p:txBody>
      </p:sp>
      <p:sp>
        <p:nvSpPr>
          <p:cNvPr id="43016" name="Line 7"/>
          <p:cNvSpPr>
            <a:spLocks noChangeShapeType="1"/>
          </p:cNvSpPr>
          <p:nvPr/>
        </p:nvSpPr>
        <p:spPr bwMode="auto">
          <a:xfrm>
            <a:off x="2533649" y="1622425"/>
            <a:ext cx="1589" cy="3678238"/>
          </a:xfrm>
          <a:prstGeom prst="line">
            <a:avLst/>
          </a:prstGeom>
          <a:noFill/>
          <a:ln w="15875">
            <a:solidFill>
              <a:schemeClr val="tx1"/>
            </a:solidFill>
            <a:round/>
            <a:headEnd/>
            <a:tailEnd/>
          </a:ln>
        </p:spPr>
        <p:txBody>
          <a:bodyPr/>
          <a:lstStyle/>
          <a:p>
            <a:endParaRPr lang="en-US"/>
          </a:p>
        </p:txBody>
      </p:sp>
      <p:sp>
        <p:nvSpPr>
          <p:cNvPr id="113673" name="Line 8"/>
          <p:cNvSpPr>
            <a:spLocks noChangeShapeType="1"/>
          </p:cNvSpPr>
          <p:nvPr/>
        </p:nvSpPr>
        <p:spPr bwMode="auto">
          <a:xfrm>
            <a:off x="2487617" y="5212782"/>
            <a:ext cx="46037" cy="1587"/>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74" name="Line 9"/>
          <p:cNvSpPr>
            <a:spLocks noChangeShapeType="1"/>
          </p:cNvSpPr>
          <p:nvPr/>
        </p:nvSpPr>
        <p:spPr bwMode="auto">
          <a:xfrm>
            <a:off x="2487617" y="4895850"/>
            <a:ext cx="46037" cy="1588"/>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75" name="Line 10"/>
          <p:cNvSpPr>
            <a:spLocks noChangeShapeType="1"/>
          </p:cNvSpPr>
          <p:nvPr/>
        </p:nvSpPr>
        <p:spPr bwMode="auto">
          <a:xfrm>
            <a:off x="2487617" y="4479357"/>
            <a:ext cx="46037" cy="1587"/>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76" name="Line 11"/>
          <p:cNvSpPr>
            <a:spLocks noChangeShapeType="1"/>
          </p:cNvSpPr>
          <p:nvPr/>
        </p:nvSpPr>
        <p:spPr bwMode="auto">
          <a:xfrm>
            <a:off x="2487617" y="4075113"/>
            <a:ext cx="46037" cy="0"/>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77" name="Line 12"/>
          <p:cNvSpPr>
            <a:spLocks noChangeShapeType="1"/>
          </p:cNvSpPr>
          <p:nvPr/>
        </p:nvSpPr>
        <p:spPr bwMode="auto">
          <a:xfrm>
            <a:off x="2487617" y="3668744"/>
            <a:ext cx="46037" cy="1587"/>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78" name="Line 13"/>
          <p:cNvSpPr>
            <a:spLocks noChangeShapeType="1"/>
          </p:cNvSpPr>
          <p:nvPr/>
        </p:nvSpPr>
        <p:spPr bwMode="auto">
          <a:xfrm>
            <a:off x="2487617" y="3253807"/>
            <a:ext cx="46037" cy="1587"/>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79" name="Line 14"/>
          <p:cNvSpPr>
            <a:spLocks noChangeShapeType="1"/>
          </p:cNvSpPr>
          <p:nvPr/>
        </p:nvSpPr>
        <p:spPr bwMode="auto">
          <a:xfrm>
            <a:off x="2487617" y="2847975"/>
            <a:ext cx="46037" cy="1588"/>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80" name="Line 15"/>
          <p:cNvSpPr>
            <a:spLocks noChangeShapeType="1"/>
          </p:cNvSpPr>
          <p:nvPr/>
        </p:nvSpPr>
        <p:spPr bwMode="auto">
          <a:xfrm>
            <a:off x="2487617" y="2444182"/>
            <a:ext cx="46037" cy="1587"/>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81" name="Line 16"/>
          <p:cNvSpPr>
            <a:spLocks noChangeShapeType="1"/>
          </p:cNvSpPr>
          <p:nvPr/>
        </p:nvSpPr>
        <p:spPr bwMode="auto">
          <a:xfrm>
            <a:off x="2487617" y="2027238"/>
            <a:ext cx="46037" cy="0"/>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82" name="Line 17"/>
          <p:cNvSpPr>
            <a:spLocks noChangeShapeType="1"/>
          </p:cNvSpPr>
          <p:nvPr/>
        </p:nvSpPr>
        <p:spPr bwMode="auto">
          <a:xfrm>
            <a:off x="2487617" y="1622425"/>
            <a:ext cx="46037" cy="1588"/>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683" name="Line 18"/>
          <p:cNvSpPr>
            <a:spLocks noChangeShapeType="1"/>
          </p:cNvSpPr>
          <p:nvPr/>
        </p:nvSpPr>
        <p:spPr bwMode="auto">
          <a:xfrm>
            <a:off x="2533651" y="5301682"/>
            <a:ext cx="6259514" cy="1587"/>
          </a:xfrm>
          <a:prstGeom prst="line">
            <a:avLst/>
          </a:prstGeom>
          <a:noFill/>
          <a:ln w="15875">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43028" name="Freeform 19"/>
          <p:cNvSpPr>
            <a:spLocks/>
          </p:cNvSpPr>
          <p:nvPr/>
        </p:nvSpPr>
        <p:spPr bwMode="auto">
          <a:xfrm>
            <a:off x="2581292" y="1895475"/>
            <a:ext cx="6165851" cy="3405188"/>
          </a:xfrm>
          <a:custGeom>
            <a:avLst/>
            <a:gdLst>
              <a:gd name="T0" fmla="*/ 2147483647 w 4561"/>
              <a:gd name="T1" fmla="*/ 2147483647 h 2525"/>
              <a:gd name="T2" fmla="*/ 2147483647 w 4561"/>
              <a:gd name="T3" fmla="*/ 2147483647 h 2525"/>
              <a:gd name="T4" fmla="*/ 2147483647 w 4561"/>
              <a:gd name="T5" fmla="*/ 2147483647 h 2525"/>
              <a:gd name="T6" fmla="*/ 2147483647 w 4561"/>
              <a:gd name="T7" fmla="*/ 2147483647 h 2525"/>
              <a:gd name="T8" fmla="*/ 2147483647 w 4561"/>
              <a:gd name="T9" fmla="*/ 2147483647 h 2525"/>
              <a:gd name="T10" fmla="*/ 2147483647 w 4561"/>
              <a:gd name="T11" fmla="*/ 2147483647 h 2525"/>
              <a:gd name="T12" fmla="*/ 2147483647 w 4561"/>
              <a:gd name="T13" fmla="*/ 0 h 2525"/>
              <a:gd name="T14" fmla="*/ 2147483647 w 4561"/>
              <a:gd name="T15" fmla="*/ 2147483647 h 2525"/>
              <a:gd name="T16" fmla="*/ 2147483647 w 4561"/>
              <a:gd name="T17" fmla="*/ 2147483647 h 2525"/>
              <a:gd name="T18" fmla="*/ 2147483647 w 4561"/>
              <a:gd name="T19" fmla="*/ 2147483647 h 2525"/>
              <a:gd name="T20" fmla="*/ 2147483647 w 4561"/>
              <a:gd name="T21" fmla="*/ 2147483647 h 2525"/>
              <a:gd name="T22" fmla="*/ 2147483647 w 4561"/>
              <a:gd name="T23" fmla="*/ 2147483647 h 2525"/>
              <a:gd name="T24" fmla="*/ 2147483647 w 4561"/>
              <a:gd name="T25" fmla="*/ 2147483647 h 2525"/>
              <a:gd name="T26" fmla="*/ 2147483647 w 4561"/>
              <a:gd name="T27" fmla="*/ 2147483647 h 2525"/>
              <a:gd name="T28" fmla="*/ 2147483647 w 4561"/>
              <a:gd name="T29" fmla="*/ 2147483647 h 2525"/>
              <a:gd name="T30" fmla="*/ 2147483647 w 4561"/>
              <a:gd name="T31" fmla="*/ 2147483647 h 2525"/>
              <a:gd name="T32" fmla="*/ 2147483647 w 4561"/>
              <a:gd name="T33" fmla="*/ 2147483647 h 2525"/>
              <a:gd name="T34" fmla="*/ 2147483647 w 4561"/>
              <a:gd name="T35" fmla="*/ 2147483647 h 2525"/>
              <a:gd name="T36" fmla="*/ 2147483647 w 4561"/>
              <a:gd name="T37" fmla="*/ 2147483647 h 2525"/>
              <a:gd name="T38" fmla="*/ 2147483647 w 4561"/>
              <a:gd name="T39" fmla="*/ 2147483647 h 2525"/>
              <a:gd name="T40" fmla="*/ 2147483647 w 4561"/>
              <a:gd name="T41" fmla="*/ 2147483647 h 2525"/>
              <a:gd name="T42" fmla="*/ 2147483647 w 4561"/>
              <a:gd name="T43" fmla="*/ 2147483647 h 2525"/>
              <a:gd name="T44" fmla="*/ 2147483647 w 4561"/>
              <a:gd name="T45" fmla="*/ 2147483647 h 2525"/>
              <a:gd name="T46" fmla="*/ 2147483647 w 4561"/>
              <a:gd name="T47" fmla="*/ 2147483647 h 2525"/>
              <a:gd name="T48" fmla="*/ 2147483647 w 4561"/>
              <a:gd name="T49" fmla="*/ 2147483647 h 2525"/>
              <a:gd name="T50" fmla="*/ 2147483647 w 4561"/>
              <a:gd name="T51" fmla="*/ 2147483647 h 2525"/>
              <a:gd name="T52" fmla="*/ 2147483647 w 4561"/>
              <a:gd name="T53" fmla="*/ 2147483647 h 2525"/>
              <a:gd name="T54" fmla="*/ 2147483647 w 4561"/>
              <a:gd name="T55" fmla="*/ 2147483647 h 2525"/>
              <a:gd name="T56" fmla="*/ 2147483647 w 4561"/>
              <a:gd name="T57" fmla="*/ 2147483647 h 2525"/>
              <a:gd name="T58" fmla="*/ 2147483647 w 4561"/>
              <a:gd name="T59" fmla="*/ 2147483647 h 2525"/>
              <a:gd name="T60" fmla="*/ 2147483647 w 4561"/>
              <a:gd name="T61" fmla="*/ 2147483647 h 2525"/>
              <a:gd name="T62" fmla="*/ 2147483647 w 4561"/>
              <a:gd name="T63" fmla="*/ 2147483647 h 2525"/>
              <a:gd name="T64" fmla="*/ 2147483647 w 4561"/>
              <a:gd name="T65" fmla="*/ 2147483647 h 2525"/>
              <a:gd name="T66" fmla="*/ 2147483647 w 4561"/>
              <a:gd name="T67" fmla="*/ 2147483647 h 2525"/>
              <a:gd name="T68" fmla="*/ 2147483647 w 4561"/>
              <a:gd name="T69" fmla="*/ 2147483647 h 25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61"/>
              <a:gd name="T106" fmla="*/ 0 h 2525"/>
              <a:gd name="T107" fmla="*/ 4561 w 4561"/>
              <a:gd name="T108" fmla="*/ 2525 h 25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61" h="2525">
                <a:moveTo>
                  <a:pt x="0" y="2525"/>
                </a:moveTo>
                <a:lnTo>
                  <a:pt x="62" y="2525"/>
                </a:lnTo>
                <a:lnTo>
                  <a:pt x="124" y="2525"/>
                </a:lnTo>
                <a:lnTo>
                  <a:pt x="195" y="2516"/>
                </a:lnTo>
                <a:lnTo>
                  <a:pt x="257" y="2525"/>
                </a:lnTo>
                <a:lnTo>
                  <a:pt x="327" y="2525"/>
                </a:lnTo>
                <a:lnTo>
                  <a:pt x="389" y="2516"/>
                </a:lnTo>
                <a:lnTo>
                  <a:pt x="451" y="2454"/>
                </a:lnTo>
                <a:lnTo>
                  <a:pt x="522" y="2445"/>
                </a:lnTo>
                <a:lnTo>
                  <a:pt x="584" y="2295"/>
                </a:lnTo>
                <a:lnTo>
                  <a:pt x="646" y="2119"/>
                </a:lnTo>
                <a:lnTo>
                  <a:pt x="716" y="1704"/>
                </a:lnTo>
                <a:lnTo>
                  <a:pt x="778" y="1404"/>
                </a:lnTo>
                <a:lnTo>
                  <a:pt x="849" y="0"/>
                </a:lnTo>
                <a:lnTo>
                  <a:pt x="911" y="468"/>
                </a:lnTo>
                <a:lnTo>
                  <a:pt x="973" y="795"/>
                </a:lnTo>
                <a:lnTo>
                  <a:pt x="1043" y="548"/>
                </a:lnTo>
                <a:lnTo>
                  <a:pt x="1105" y="1271"/>
                </a:lnTo>
                <a:lnTo>
                  <a:pt x="1176" y="1730"/>
                </a:lnTo>
                <a:lnTo>
                  <a:pt x="1238" y="1827"/>
                </a:lnTo>
                <a:lnTo>
                  <a:pt x="1300" y="1421"/>
                </a:lnTo>
                <a:lnTo>
                  <a:pt x="1370" y="2154"/>
                </a:lnTo>
                <a:lnTo>
                  <a:pt x="1432" y="2119"/>
                </a:lnTo>
                <a:lnTo>
                  <a:pt x="1494" y="1995"/>
                </a:lnTo>
                <a:lnTo>
                  <a:pt x="1565" y="2163"/>
                </a:lnTo>
                <a:lnTo>
                  <a:pt x="1627" y="1668"/>
                </a:lnTo>
                <a:lnTo>
                  <a:pt x="1697" y="2295"/>
                </a:lnTo>
                <a:lnTo>
                  <a:pt x="1759" y="2198"/>
                </a:lnTo>
                <a:lnTo>
                  <a:pt x="1821" y="2313"/>
                </a:lnTo>
                <a:lnTo>
                  <a:pt x="1892" y="2207"/>
                </a:lnTo>
                <a:lnTo>
                  <a:pt x="1954" y="1907"/>
                </a:lnTo>
                <a:lnTo>
                  <a:pt x="2015" y="2295"/>
                </a:lnTo>
                <a:lnTo>
                  <a:pt x="2086" y="2251"/>
                </a:lnTo>
                <a:lnTo>
                  <a:pt x="2148" y="2145"/>
                </a:lnTo>
                <a:lnTo>
                  <a:pt x="2219" y="2233"/>
                </a:lnTo>
                <a:lnTo>
                  <a:pt x="2281" y="1951"/>
                </a:lnTo>
                <a:lnTo>
                  <a:pt x="2343" y="2322"/>
                </a:lnTo>
                <a:lnTo>
                  <a:pt x="2413" y="2313"/>
                </a:lnTo>
                <a:lnTo>
                  <a:pt x="2475" y="2383"/>
                </a:lnTo>
                <a:lnTo>
                  <a:pt x="2546" y="2304"/>
                </a:lnTo>
                <a:lnTo>
                  <a:pt x="2608" y="2083"/>
                </a:lnTo>
                <a:lnTo>
                  <a:pt x="2670" y="2322"/>
                </a:lnTo>
                <a:lnTo>
                  <a:pt x="2740" y="2383"/>
                </a:lnTo>
                <a:lnTo>
                  <a:pt x="2802" y="2375"/>
                </a:lnTo>
                <a:lnTo>
                  <a:pt x="2864" y="2383"/>
                </a:lnTo>
                <a:lnTo>
                  <a:pt x="2935" y="2357"/>
                </a:lnTo>
                <a:lnTo>
                  <a:pt x="2997" y="2472"/>
                </a:lnTo>
                <a:lnTo>
                  <a:pt x="3067" y="2392"/>
                </a:lnTo>
                <a:lnTo>
                  <a:pt x="3129" y="2410"/>
                </a:lnTo>
                <a:lnTo>
                  <a:pt x="3191" y="2480"/>
                </a:lnTo>
                <a:lnTo>
                  <a:pt x="3262" y="2419"/>
                </a:lnTo>
                <a:lnTo>
                  <a:pt x="3324" y="2436"/>
                </a:lnTo>
                <a:lnTo>
                  <a:pt x="3385" y="2463"/>
                </a:lnTo>
                <a:lnTo>
                  <a:pt x="3456" y="2480"/>
                </a:lnTo>
                <a:lnTo>
                  <a:pt x="3518" y="2419"/>
                </a:lnTo>
                <a:lnTo>
                  <a:pt x="3589" y="2436"/>
                </a:lnTo>
                <a:lnTo>
                  <a:pt x="3651" y="2498"/>
                </a:lnTo>
                <a:lnTo>
                  <a:pt x="3712" y="2410"/>
                </a:lnTo>
                <a:lnTo>
                  <a:pt x="3783" y="2498"/>
                </a:lnTo>
                <a:lnTo>
                  <a:pt x="3845" y="2480"/>
                </a:lnTo>
                <a:lnTo>
                  <a:pt x="3916" y="2445"/>
                </a:lnTo>
                <a:lnTo>
                  <a:pt x="3978" y="2472"/>
                </a:lnTo>
                <a:lnTo>
                  <a:pt x="4040" y="2507"/>
                </a:lnTo>
                <a:lnTo>
                  <a:pt x="4110" y="2525"/>
                </a:lnTo>
                <a:lnTo>
                  <a:pt x="4172" y="2489"/>
                </a:lnTo>
                <a:lnTo>
                  <a:pt x="4234" y="2480"/>
                </a:lnTo>
                <a:lnTo>
                  <a:pt x="4305" y="2525"/>
                </a:lnTo>
                <a:lnTo>
                  <a:pt x="4367" y="2445"/>
                </a:lnTo>
                <a:lnTo>
                  <a:pt x="4437" y="2525"/>
                </a:lnTo>
                <a:lnTo>
                  <a:pt x="4499" y="2525"/>
                </a:lnTo>
                <a:lnTo>
                  <a:pt x="4561" y="2525"/>
                </a:lnTo>
              </a:path>
            </a:pathLst>
          </a:custGeom>
          <a:noFill/>
          <a:ln w="57150">
            <a:solidFill>
              <a:srgbClr val="00FF00"/>
            </a:solidFill>
            <a:round/>
            <a:headEnd/>
            <a:tailEnd/>
          </a:ln>
        </p:spPr>
        <p:txBody>
          <a:bodyPr/>
          <a:lstStyle/>
          <a:p>
            <a:endParaRPr lang="en-US"/>
          </a:p>
        </p:txBody>
      </p:sp>
      <p:sp>
        <p:nvSpPr>
          <p:cNvPr id="470036" name="Rectangle 20"/>
          <p:cNvSpPr>
            <a:spLocks noChangeArrowheads="1"/>
          </p:cNvSpPr>
          <p:nvPr/>
        </p:nvSpPr>
        <p:spPr bwMode="auto">
          <a:xfrm>
            <a:off x="2022727" y="5193732"/>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0.0%</a:t>
            </a:r>
            <a:endParaRPr lang="en-US" sz="1600" i="0">
              <a:solidFill>
                <a:srgbClr val="000000"/>
              </a:solidFill>
              <a:latin typeface="Times New Roman" charset="0"/>
            </a:endParaRPr>
          </a:p>
        </p:txBody>
      </p:sp>
      <p:sp>
        <p:nvSpPr>
          <p:cNvPr id="470037" name="Rectangle 21"/>
          <p:cNvSpPr>
            <a:spLocks noChangeArrowheads="1"/>
          </p:cNvSpPr>
          <p:nvPr/>
        </p:nvSpPr>
        <p:spPr bwMode="auto">
          <a:xfrm>
            <a:off x="2022727" y="4788919"/>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0.2%</a:t>
            </a:r>
            <a:endParaRPr lang="en-US" sz="1600" i="0">
              <a:solidFill>
                <a:srgbClr val="000000"/>
              </a:solidFill>
              <a:latin typeface="Times New Roman" charset="0"/>
            </a:endParaRPr>
          </a:p>
        </p:txBody>
      </p:sp>
      <p:sp>
        <p:nvSpPr>
          <p:cNvPr id="470038" name="Rectangle 22"/>
          <p:cNvSpPr>
            <a:spLocks noChangeArrowheads="1"/>
          </p:cNvSpPr>
          <p:nvPr/>
        </p:nvSpPr>
        <p:spPr bwMode="auto">
          <a:xfrm>
            <a:off x="2022727" y="4374582"/>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0.4%</a:t>
            </a:r>
            <a:endParaRPr lang="en-US" sz="1600" i="0">
              <a:solidFill>
                <a:srgbClr val="000000"/>
              </a:solidFill>
              <a:latin typeface="Times New Roman" charset="0"/>
            </a:endParaRPr>
          </a:p>
        </p:txBody>
      </p:sp>
      <p:sp>
        <p:nvSpPr>
          <p:cNvPr id="470039" name="Rectangle 23"/>
          <p:cNvSpPr>
            <a:spLocks noChangeArrowheads="1"/>
          </p:cNvSpPr>
          <p:nvPr/>
        </p:nvSpPr>
        <p:spPr bwMode="auto">
          <a:xfrm>
            <a:off x="2022727" y="3967200"/>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0.6%</a:t>
            </a:r>
            <a:endParaRPr lang="en-US" sz="1600" i="0">
              <a:solidFill>
                <a:srgbClr val="000000"/>
              </a:solidFill>
              <a:latin typeface="Times New Roman" charset="0"/>
            </a:endParaRPr>
          </a:p>
        </p:txBody>
      </p:sp>
      <p:sp>
        <p:nvSpPr>
          <p:cNvPr id="470040" name="Rectangle 24"/>
          <p:cNvSpPr>
            <a:spLocks noChangeArrowheads="1"/>
          </p:cNvSpPr>
          <p:nvPr/>
        </p:nvSpPr>
        <p:spPr bwMode="auto">
          <a:xfrm>
            <a:off x="2022727" y="3563962"/>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0.8%</a:t>
            </a:r>
            <a:endParaRPr lang="en-US" sz="1600" i="0">
              <a:solidFill>
                <a:srgbClr val="000000"/>
              </a:solidFill>
              <a:latin typeface="Times New Roman" charset="0"/>
            </a:endParaRPr>
          </a:p>
        </p:txBody>
      </p:sp>
      <p:sp>
        <p:nvSpPr>
          <p:cNvPr id="470041" name="Rectangle 25"/>
          <p:cNvSpPr>
            <a:spLocks noChangeArrowheads="1"/>
          </p:cNvSpPr>
          <p:nvPr/>
        </p:nvSpPr>
        <p:spPr bwMode="auto">
          <a:xfrm>
            <a:off x="2022727" y="3147444"/>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1.0%</a:t>
            </a:r>
            <a:endParaRPr lang="en-US" sz="1600" i="0">
              <a:solidFill>
                <a:srgbClr val="000000"/>
              </a:solidFill>
              <a:latin typeface="Times New Roman" charset="0"/>
            </a:endParaRPr>
          </a:p>
        </p:txBody>
      </p:sp>
      <p:sp>
        <p:nvSpPr>
          <p:cNvPr id="470042" name="Rectangle 26"/>
          <p:cNvSpPr>
            <a:spLocks noChangeArrowheads="1"/>
          </p:cNvSpPr>
          <p:nvPr/>
        </p:nvSpPr>
        <p:spPr bwMode="auto">
          <a:xfrm>
            <a:off x="2022727" y="2742632"/>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1.2%</a:t>
            </a:r>
            <a:endParaRPr lang="en-US" sz="1600" i="0">
              <a:solidFill>
                <a:srgbClr val="000000"/>
              </a:solidFill>
              <a:latin typeface="Times New Roman" charset="0"/>
            </a:endParaRPr>
          </a:p>
        </p:txBody>
      </p:sp>
      <p:sp>
        <p:nvSpPr>
          <p:cNvPr id="470043" name="Rectangle 27"/>
          <p:cNvSpPr>
            <a:spLocks noChangeArrowheads="1"/>
          </p:cNvSpPr>
          <p:nvPr/>
        </p:nvSpPr>
        <p:spPr bwMode="auto">
          <a:xfrm>
            <a:off x="2022727" y="2334644"/>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1.4%</a:t>
            </a:r>
            <a:endParaRPr lang="en-US" sz="1600" i="0">
              <a:solidFill>
                <a:srgbClr val="000000"/>
              </a:solidFill>
              <a:latin typeface="Times New Roman" charset="0"/>
            </a:endParaRPr>
          </a:p>
        </p:txBody>
      </p:sp>
      <p:sp>
        <p:nvSpPr>
          <p:cNvPr id="470044" name="Rectangle 28"/>
          <p:cNvSpPr>
            <a:spLocks noChangeArrowheads="1"/>
          </p:cNvSpPr>
          <p:nvPr/>
        </p:nvSpPr>
        <p:spPr bwMode="auto">
          <a:xfrm>
            <a:off x="2022727" y="1917725"/>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1.6%</a:t>
            </a:r>
            <a:endParaRPr lang="en-US" sz="1600" i="0">
              <a:solidFill>
                <a:srgbClr val="000000"/>
              </a:solidFill>
              <a:latin typeface="Times New Roman" charset="0"/>
            </a:endParaRPr>
          </a:p>
        </p:txBody>
      </p:sp>
      <p:sp>
        <p:nvSpPr>
          <p:cNvPr id="470045" name="Rectangle 29"/>
          <p:cNvSpPr>
            <a:spLocks noChangeArrowheads="1"/>
          </p:cNvSpPr>
          <p:nvPr/>
        </p:nvSpPr>
        <p:spPr bwMode="auto">
          <a:xfrm>
            <a:off x="2022727" y="1515494"/>
            <a:ext cx="461665" cy="246221"/>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600" b="1" i="0">
                <a:solidFill>
                  <a:srgbClr val="000000"/>
                </a:solidFill>
                <a:latin typeface="Times New Roman" charset="0"/>
              </a:rPr>
              <a:t>1.8%</a:t>
            </a:r>
            <a:endParaRPr lang="en-US" sz="1600" i="0">
              <a:solidFill>
                <a:srgbClr val="000000"/>
              </a:solidFill>
              <a:latin typeface="Times New Roman" charset="0"/>
            </a:endParaRPr>
          </a:p>
        </p:txBody>
      </p:sp>
      <p:sp>
        <p:nvSpPr>
          <p:cNvPr id="470046" name="Rectangle 30"/>
          <p:cNvSpPr>
            <a:spLocks noChangeArrowheads="1"/>
          </p:cNvSpPr>
          <p:nvPr/>
        </p:nvSpPr>
        <p:spPr bwMode="auto">
          <a:xfrm>
            <a:off x="2536826" y="5392168"/>
            <a:ext cx="115416"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5</a:t>
            </a:r>
            <a:endParaRPr lang="en-US" sz="1800" i="0">
              <a:solidFill>
                <a:srgbClr val="000000"/>
              </a:solidFill>
              <a:latin typeface="Times New Roman" charset="0"/>
            </a:endParaRPr>
          </a:p>
        </p:txBody>
      </p:sp>
      <p:sp>
        <p:nvSpPr>
          <p:cNvPr id="470047" name="Rectangle 31"/>
          <p:cNvSpPr>
            <a:spLocks noChangeArrowheads="1"/>
          </p:cNvSpPr>
          <p:nvPr/>
        </p:nvSpPr>
        <p:spPr bwMode="auto">
          <a:xfrm>
            <a:off x="2916239"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10</a:t>
            </a:r>
            <a:endParaRPr lang="en-US" sz="1800" i="0">
              <a:solidFill>
                <a:srgbClr val="000000"/>
              </a:solidFill>
              <a:latin typeface="Times New Roman" charset="0"/>
            </a:endParaRPr>
          </a:p>
        </p:txBody>
      </p:sp>
      <p:sp>
        <p:nvSpPr>
          <p:cNvPr id="470048" name="Rectangle 32"/>
          <p:cNvSpPr>
            <a:spLocks noChangeArrowheads="1"/>
          </p:cNvSpPr>
          <p:nvPr/>
        </p:nvSpPr>
        <p:spPr bwMode="auto">
          <a:xfrm>
            <a:off x="3344864"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15</a:t>
            </a:r>
            <a:endParaRPr lang="en-US" sz="1800" i="0">
              <a:solidFill>
                <a:srgbClr val="000000"/>
              </a:solidFill>
              <a:latin typeface="Times New Roman" charset="0"/>
            </a:endParaRPr>
          </a:p>
        </p:txBody>
      </p:sp>
      <p:sp>
        <p:nvSpPr>
          <p:cNvPr id="113698" name="Rectangle 33"/>
          <p:cNvSpPr>
            <a:spLocks noChangeArrowheads="1"/>
          </p:cNvSpPr>
          <p:nvPr/>
        </p:nvSpPr>
        <p:spPr bwMode="auto">
          <a:xfrm>
            <a:off x="2554859" y="5392168"/>
            <a:ext cx="65" cy="276999"/>
          </a:xfrm>
          <a:prstGeom prst="rect">
            <a:avLst/>
          </a:prstGeom>
          <a:noFill/>
          <a:ln w="9525">
            <a:noFill/>
            <a:miter lim="800000"/>
            <a:headEnd/>
            <a:tailEnd/>
          </a:ln>
          <a:effectLst>
            <a:outerShdw dist="38100" dir="2700000" rotWithShape="0">
              <a:srgbClr val="808080">
                <a:alpha val="42998"/>
              </a:srgbClr>
            </a:outerShdw>
          </a:effectLst>
        </p:spPr>
        <p:txBody>
          <a:bodyPr wrap="none" lIns="0" tIns="0" rIns="0" bIns="0">
            <a:spAutoFit/>
          </a:bodyPr>
          <a:lstStyle/>
          <a:p>
            <a:pPr>
              <a:defRPr/>
            </a:pPr>
            <a:endParaRPr lang="en-US" sz="1800" i="0">
              <a:solidFill>
                <a:srgbClr val="000000"/>
              </a:solidFill>
              <a:latin typeface="Times New Roman" charset="0"/>
              <a:cs typeface="Osaka" charset="-128"/>
            </a:endParaRPr>
          </a:p>
        </p:txBody>
      </p:sp>
      <p:sp>
        <p:nvSpPr>
          <p:cNvPr id="470050" name="Rectangle 34"/>
          <p:cNvSpPr>
            <a:spLocks noChangeArrowheads="1"/>
          </p:cNvSpPr>
          <p:nvPr/>
        </p:nvSpPr>
        <p:spPr bwMode="auto">
          <a:xfrm>
            <a:off x="3886200"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21</a:t>
            </a:r>
            <a:endParaRPr lang="en-US" sz="1800" i="0">
              <a:solidFill>
                <a:srgbClr val="000000"/>
              </a:solidFill>
              <a:latin typeface="Times New Roman" charset="0"/>
            </a:endParaRPr>
          </a:p>
        </p:txBody>
      </p:sp>
      <p:sp>
        <p:nvSpPr>
          <p:cNvPr id="470051" name="Rectangle 35"/>
          <p:cNvSpPr>
            <a:spLocks noChangeArrowheads="1"/>
          </p:cNvSpPr>
          <p:nvPr/>
        </p:nvSpPr>
        <p:spPr bwMode="auto">
          <a:xfrm>
            <a:off x="4230689"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25</a:t>
            </a:r>
            <a:endParaRPr lang="en-US" sz="1800" i="0">
              <a:solidFill>
                <a:srgbClr val="000000"/>
              </a:solidFill>
              <a:latin typeface="Times New Roman" charset="0"/>
            </a:endParaRPr>
          </a:p>
        </p:txBody>
      </p:sp>
      <p:sp>
        <p:nvSpPr>
          <p:cNvPr id="470052" name="Rectangle 36"/>
          <p:cNvSpPr>
            <a:spLocks noChangeArrowheads="1"/>
          </p:cNvSpPr>
          <p:nvPr/>
        </p:nvSpPr>
        <p:spPr bwMode="auto">
          <a:xfrm>
            <a:off x="4672022"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30</a:t>
            </a:r>
            <a:endParaRPr lang="en-US" sz="1800" i="0">
              <a:solidFill>
                <a:srgbClr val="000000"/>
              </a:solidFill>
              <a:latin typeface="Times New Roman" charset="0"/>
            </a:endParaRPr>
          </a:p>
        </p:txBody>
      </p:sp>
      <p:sp>
        <p:nvSpPr>
          <p:cNvPr id="470053" name="Rectangle 37"/>
          <p:cNvSpPr>
            <a:spLocks noChangeArrowheads="1"/>
          </p:cNvSpPr>
          <p:nvPr/>
        </p:nvSpPr>
        <p:spPr bwMode="auto">
          <a:xfrm>
            <a:off x="5114925"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35</a:t>
            </a:r>
            <a:endParaRPr lang="en-US" sz="1800" i="0">
              <a:solidFill>
                <a:srgbClr val="000000"/>
              </a:solidFill>
              <a:latin typeface="Times New Roman" charset="0"/>
            </a:endParaRPr>
          </a:p>
        </p:txBody>
      </p:sp>
      <p:sp>
        <p:nvSpPr>
          <p:cNvPr id="470054" name="Rectangle 38"/>
          <p:cNvSpPr>
            <a:spLocks noChangeArrowheads="1"/>
          </p:cNvSpPr>
          <p:nvPr/>
        </p:nvSpPr>
        <p:spPr bwMode="auto">
          <a:xfrm>
            <a:off x="5556250"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40</a:t>
            </a:r>
            <a:endParaRPr lang="en-US" sz="1800" i="0">
              <a:solidFill>
                <a:srgbClr val="000000"/>
              </a:solidFill>
              <a:latin typeface="Times New Roman" charset="0"/>
            </a:endParaRPr>
          </a:p>
        </p:txBody>
      </p:sp>
      <p:sp>
        <p:nvSpPr>
          <p:cNvPr id="470055" name="Rectangle 39"/>
          <p:cNvSpPr>
            <a:spLocks noChangeArrowheads="1"/>
          </p:cNvSpPr>
          <p:nvPr/>
        </p:nvSpPr>
        <p:spPr bwMode="auto">
          <a:xfrm>
            <a:off x="5999163"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45</a:t>
            </a:r>
            <a:endParaRPr lang="en-US" sz="1800" i="0">
              <a:solidFill>
                <a:srgbClr val="000000"/>
              </a:solidFill>
              <a:latin typeface="Times New Roman" charset="0"/>
            </a:endParaRPr>
          </a:p>
        </p:txBody>
      </p:sp>
      <p:sp>
        <p:nvSpPr>
          <p:cNvPr id="470056" name="Rectangle 40"/>
          <p:cNvSpPr>
            <a:spLocks noChangeArrowheads="1"/>
          </p:cNvSpPr>
          <p:nvPr/>
        </p:nvSpPr>
        <p:spPr bwMode="auto">
          <a:xfrm>
            <a:off x="6440488"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50</a:t>
            </a:r>
            <a:endParaRPr lang="en-US" sz="1800" i="0">
              <a:solidFill>
                <a:srgbClr val="000000"/>
              </a:solidFill>
              <a:latin typeface="Times New Roman" charset="0"/>
            </a:endParaRPr>
          </a:p>
        </p:txBody>
      </p:sp>
      <p:sp>
        <p:nvSpPr>
          <p:cNvPr id="470057" name="Rectangle 41"/>
          <p:cNvSpPr>
            <a:spLocks noChangeArrowheads="1"/>
          </p:cNvSpPr>
          <p:nvPr/>
        </p:nvSpPr>
        <p:spPr bwMode="auto">
          <a:xfrm>
            <a:off x="6881813"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55</a:t>
            </a:r>
            <a:endParaRPr lang="en-US" sz="1800" i="0">
              <a:solidFill>
                <a:srgbClr val="000000"/>
              </a:solidFill>
              <a:latin typeface="Times New Roman" charset="0"/>
            </a:endParaRPr>
          </a:p>
        </p:txBody>
      </p:sp>
      <p:sp>
        <p:nvSpPr>
          <p:cNvPr id="470058" name="Rectangle 42"/>
          <p:cNvSpPr>
            <a:spLocks noChangeArrowheads="1"/>
          </p:cNvSpPr>
          <p:nvPr/>
        </p:nvSpPr>
        <p:spPr bwMode="auto">
          <a:xfrm>
            <a:off x="7324727"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60</a:t>
            </a:r>
            <a:endParaRPr lang="en-US" sz="1800" i="0">
              <a:solidFill>
                <a:srgbClr val="000000"/>
              </a:solidFill>
              <a:latin typeface="Times New Roman" charset="0"/>
            </a:endParaRPr>
          </a:p>
        </p:txBody>
      </p:sp>
      <p:sp>
        <p:nvSpPr>
          <p:cNvPr id="470059" name="Rectangle 43"/>
          <p:cNvSpPr>
            <a:spLocks noChangeArrowheads="1"/>
          </p:cNvSpPr>
          <p:nvPr/>
        </p:nvSpPr>
        <p:spPr bwMode="auto">
          <a:xfrm>
            <a:off x="7766050" y="5392168"/>
            <a:ext cx="230832" cy="276999"/>
          </a:xfrm>
          <a:prstGeom prst="rect">
            <a:avLst/>
          </a:prstGeom>
          <a:noFill/>
          <a:ln w="9525">
            <a:noFill/>
            <a:miter lim="800000"/>
            <a:headEnd/>
            <a:tailEnd/>
          </a:ln>
          <a:effectLst>
            <a:outerShdw dist="38100" dir="2700000" algn="ctr" rotWithShape="0">
              <a:srgbClr val="808080">
                <a:alpha val="42998"/>
              </a:srgbClr>
            </a:outerShdw>
          </a:effectLst>
        </p:spPr>
        <p:txBody>
          <a:bodyPr wrap="none" lIns="0" tIns="0" rIns="0" bIns="0">
            <a:spAutoFit/>
          </a:bodyPr>
          <a:lstStyle/>
          <a:p>
            <a:pPr>
              <a:defRPr/>
            </a:pPr>
            <a:r>
              <a:rPr lang="en-US" sz="1800" b="1" i="0">
                <a:solidFill>
                  <a:srgbClr val="000000"/>
                </a:solidFill>
                <a:latin typeface="Times New Roman" charset="0"/>
              </a:rPr>
              <a:t>65</a:t>
            </a:r>
            <a:endParaRPr lang="en-US" sz="1800" i="0">
              <a:solidFill>
                <a:srgbClr val="000000"/>
              </a:solidFill>
              <a:latin typeface="Times New Roman" charset="0"/>
            </a:endParaRPr>
          </a:p>
        </p:txBody>
      </p:sp>
      <p:sp>
        <p:nvSpPr>
          <p:cNvPr id="43053" name="Rectangle 44"/>
          <p:cNvSpPr>
            <a:spLocks noChangeArrowheads="1"/>
          </p:cNvSpPr>
          <p:nvPr/>
        </p:nvSpPr>
        <p:spPr bwMode="auto">
          <a:xfrm rot="16200000">
            <a:off x="-718844" y="3127791"/>
            <a:ext cx="4534959" cy="627864"/>
          </a:xfrm>
          <a:prstGeom prst="rect">
            <a:avLst/>
          </a:prstGeom>
          <a:noFill/>
          <a:ln w="9525">
            <a:noFill/>
            <a:miter lim="800000"/>
            <a:headEnd/>
            <a:tailEnd/>
          </a:ln>
        </p:spPr>
        <p:txBody>
          <a:bodyPr wrap="none" lIns="0" tIns="0" rIns="0" bIns="0">
            <a:spAutoFit/>
          </a:bodyPr>
          <a:lstStyle/>
          <a:p>
            <a:pPr algn="ctr">
              <a:lnSpc>
                <a:spcPct val="85000"/>
              </a:lnSpc>
            </a:pPr>
            <a:r>
              <a:rPr lang="en-US" sz="2400" b="1" i="0">
                <a:solidFill>
                  <a:srgbClr val="000000"/>
                </a:solidFill>
                <a:latin typeface="Times New Roman" charset="0"/>
              </a:rPr>
              <a:t>Percentage in each age group who </a:t>
            </a:r>
          </a:p>
          <a:p>
            <a:pPr algn="ctr">
              <a:lnSpc>
                <a:spcPct val="85000"/>
              </a:lnSpc>
            </a:pPr>
            <a:r>
              <a:rPr lang="en-US" sz="2400" b="1" i="0">
                <a:solidFill>
                  <a:srgbClr val="000000"/>
                </a:solidFill>
                <a:latin typeface="Times New Roman" charset="0"/>
              </a:rPr>
              <a:t>develop first-time dependence </a:t>
            </a:r>
            <a:endParaRPr lang="en-US" sz="2400" i="0">
              <a:solidFill>
                <a:srgbClr val="000000"/>
              </a:solidFill>
              <a:latin typeface="Times New Roman" charset="0"/>
            </a:endParaRPr>
          </a:p>
        </p:txBody>
      </p:sp>
      <p:sp>
        <p:nvSpPr>
          <p:cNvPr id="113710" name="Line 45"/>
          <p:cNvSpPr>
            <a:spLocks noChangeShapeType="1"/>
          </p:cNvSpPr>
          <p:nvPr/>
        </p:nvSpPr>
        <p:spPr bwMode="auto">
          <a:xfrm>
            <a:off x="2520950" y="5285807"/>
            <a:ext cx="5854700" cy="1587"/>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11" name="Line 46"/>
          <p:cNvSpPr>
            <a:spLocks noChangeShapeType="1"/>
          </p:cNvSpPr>
          <p:nvPr/>
        </p:nvSpPr>
        <p:spPr bwMode="auto">
          <a:xfrm flipV="1">
            <a:off x="2967266" y="5284788"/>
            <a:ext cx="1587"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12" name="Line 47"/>
          <p:cNvSpPr>
            <a:spLocks noChangeShapeType="1"/>
          </p:cNvSpPr>
          <p:nvPr/>
        </p:nvSpPr>
        <p:spPr bwMode="auto">
          <a:xfrm flipV="1">
            <a:off x="3413150" y="5284788"/>
            <a:ext cx="4763"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13" name="Line 48"/>
          <p:cNvSpPr>
            <a:spLocks noChangeShapeType="1"/>
          </p:cNvSpPr>
          <p:nvPr/>
        </p:nvSpPr>
        <p:spPr bwMode="auto">
          <a:xfrm flipV="1">
            <a:off x="3846513" y="5284788"/>
            <a:ext cx="0"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14" name="Line 49"/>
          <p:cNvSpPr>
            <a:spLocks noChangeShapeType="1"/>
          </p:cNvSpPr>
          <p:nvPr/>
        </p:nvSpPr>
        <p:spPr bwMode="auto">
          <a:xfrm flipV="1">
            <a:off x="4292599" y="5284788"/>
            <a:ext cx="1589"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15" name="Line 50"/>
          <p:cNvSpPr>
            <a:spLocks noChangeShapeType="1"/>
          </p:cNvSpPr>
          <p:nvPr/>
        </p:nvSpPr>
        <p:spPr bwMode="auto">
          <a:xfrm flipV="1">
            <a:off x="4739249" y="5284788"/>
            <a:ext cx="1587"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16" name="Line 51"/>
          <p:cNvSpPr>
            <a:spLocks noChangeShapeType="1"/>
          </p:cNvSpPr>
          <p:nvPr/>
        </p:nvSpPr>
        <p:spPr bwMode="auto">
          <a:xfrm flipV="1">
            <a:off x="5186518" y="5284788"/>
            <a:ext cx="1587"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17" name="Line 52"/>
          <p:cNvSpPr>
            <a:spLocks noChangeShapeType="1"/>
          </p:cNvSpPr>
          <p:nvPr/>
        </p:nvSpPr>
        <p:spPr bwMode="auto">
          <a:xfrm flipV="1">
            <a:off x="5632463" y="5284788"/>
            <a:ext cx="1589"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18" name="Line 53"/>
          <p:cNvSpPr>
            <a:spLocks noChangeShapeType="1"/>
          </p:cNvSpPr>
          <p:nvPr/>
        </p:nvSpPr>
        <p:spPr bwMode="auto">
          <a:xfrm flipV="1">
            <a:off x="6064249" y="5284788"/>
            <a:ext cx="1589"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19" name="Line 54"/>
          <p:cNvSpPr>
            <a:spLocks noChangeShapeType="1"/>
          </p:cNvSpPr>
          <p:nvPr/>
        </p:nvSpPr>
        <p:spPr bwMode="auto">
          <a:xfrm flipV="1">
            <a:off x="6511925" y="5284788"/>
            <a:ext cx="0"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20" name="Line 55"/>
          <p:cNvSpPr>
            <a:spLocks noChangeShapeType="1"/>
          </p:cNvSpPr>
          <p:nvPr/>
        </p:nvSpPr>
        <p:spPr bwMode="auto">
          <a:xfrm flipV="1">
            <a:off x="6959600" y="5284788"/>
            <a:ext cx="0"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21" name="Line 56"/>
          <p:cNvSpPr>
            <a:spLocks noChangeShapeType="1"/>
          </p:cNvSpPr>
          <p:nvPr/>
        </p:nvSpPr>
        <p:spPr bwMode="auto">
          <a:xfrm flipV="1">
            <a:off x="7402514" y="5284788"/>
            <a:ext cx="0"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113722" name="Line 57"/>
          <p:cNvSpPr>
            <a:spLocks noChangeShapeType="1"/>
          </p:cNvSpPr>
          <p:nvPr/>
        </p:nvSpPr>
        <p:spPr bwMode="auto">
          <a:xfrm flipV="1">
            <a:off x="7834313" y="5284788"/>
            <a:ext cx="0" cy="44450"/>
          </a:xfrm>
          <a:prstGeom prst="line">
            <a:avLst/>
          </a:prstGeom>
          <a:noFill/>
          <a:ln w="17463">
            <a:solidFill>
              <a:schemeClr val="tx1"/>
            </a:solidFill>
            <a:round/>
            <a:headEnd/>
            <a:tailEnd/>
          </a:ln>
          <a:effectLst>
            <a:outerShdw dist="38100" dir="2700000" rotWithShape="0">
              <a:srgbClr val="808080">
                <a:alpha val="42998"/>
              </a:srgbClr>
            </a:outerShdw>
          </a:effectLst>
        </p:spPr>
        <p:txBody>
          <a:bodyPr/>
          <a:lstStyle/>
          <a:p>
            <a:pPr>
              <a:defRPr/>
            </a:pPr>
            <a:endParaRPr lang="en-US"/>
          </a:p>
        </p:txBody>
      </p:sp>
      <p:sp>
        <p:nvSpPr>
          <p:cNvPr id="43067" name="Freeform 58"/>
          <p:cNvSpPr>
            <a:spLocks/>
          </p:cNvSpPr>
          <p:nvPr/>
        </p:nvSpPr>
        <p:spPr bwMode="auto">
          <a:xfrm>
            <a:off x="2552700" y="2339983"/>
            <a:ext cx="5757863" cy="2932113"/>
          </a:xfrm>
          <a:custGeom>
            <a:avLst/>
            <a:gdLst>
              <a:gd name="T0" fmla="*/ 2147483647 w 4164"/>
              <a:gd name="T1" fmla="*/ 2147483647 h 2166"/>
              <a:gd name="T2" fmla="*/ 2147483647 w 4164"/>
              <a:gd name="T3" fmla="*/ 2147483647 h 2166"/>
              <a:gd name="T4" fmla="*/ 2147483647 w 4164"/>
              <a:gd name="T5" fmla="*/ 2147483647 h 2166"/>
              <a:gd name="T6" fmla="*/ 2147483647 w 4164"/>
              <a:gd name="T7" fmla="*/ 2147483647 h 2166"/>
              <a:gd name="T8" fmla="*/ 2147483647 w 4164"/>
              <a:gd name="T9" fmla="*/ 2147483647 h 2166"/>
              <a:gd name="T10" fmla="*/ 2147483647 w 4164"/>
              <a:gd name="T11" fmla="*/ 2147483647 h 2166"/>
              <a:gd name="T12" fmla="*/ 2147483647 w 4164"/>
              <a:gd name="T13" fmla="*/ 0 h 2166"/>
              <a:gd name="T14" fmla="*/ 2147483647 w 4164"/>
              <a:gd name="T15" fmla="*/ 2147483647 h 2166"/>
              <a:gd name="T16" fmla="*/ 2147483647 w 4164"/>
              <a:gd name="T17" fmla="*/ 2147483647 h 2166"/>
              <a:gd name="T18" fmla="*/ 2147483647 w 4164"/>
              <a:gd name="T19" fmla="*/ 2147483647 h 2166"/>
              <a:gd name="T20" fmla="*/ 2147483647 w 4164"/>
              <a:gd name="T21" fmla="*/ 2147483647 h 2166"/>
              <a:gd name="T22" fmla="*/ 2147483647 w 4164"/>
              <a:gd name="T23" fmla="*/ 2147483647 h 2166"/>
              <a:gd name="T24" fmla="*/ 2147483647 w 4164"/>
              <a:gd name="T25" fmla="*/ 2147483647 h 2166"/>
              <a:gd name="T26" fmla="*/ 2147483647 w 4164"/>
              <a:gd name="T27" fmla="*/ 2147483647 h 2166"/>
              <a:gd name="T28" fmla="*/ 2147483647 w 4164"/>
              <a:gd name="T29" fmla="*/ 2147483647 h 2166"/>
              <a:gd name="T30" fmla="*/ 2147483647 w 4164"/>
              <a:gd name="T31" fmla="*/ 2147483647 h 2166"/>
              <a:gd name="T32" fmla="*/ 2147483647 w 4164"/>
              <a:gd name="T33" fmla="*/ 2147483647 h 2166"/>
              <a:gd name="T34" fmla="*/ 2147483647 w 4164"/>
              <a:gd name="T35" fmla="*/ 2147483647 h 2166"/>
              <a:gd name="T36" fmla="*/ 2147483647 w 4164"/>
              <a:gd name="T37" fmla="*/ 2147483647 h 2166"/>
              <a:gd name="T38" fmla="*/ 2147483647 w 4164"/>
              <a:gd name="T39" fmla="*/ 2147483647 h 2166"/>
              <a:gd name="T40" fmla="*/ 2147483647 w 4164"/>
              <a:gd name="T41" fmla="*/ 2147483647 h 2166"/>
              <a:gd name="T42" fmla="*/ 2147483647 w 4164"/>
              <a:gd name="T43" fmla="*/ 2147483647 h 2166"/>
              <a:gd name="T44" fmla="*/ 2147483647 w 4164"/>
              <a:gd name="T45" fmla="*/ 2147483647 h 2166"/>
              <a:gd name="T46" fmla="*/ 2147483647 w 4164"/>
              <a:gd name="T47" fmla="*/ 2147483647 h 2166"/>
              <a:gd name="T48" fmla="*/ 2147483647 w 4164"/>
              <a:gd name="T49" fmla="*/ 2147483647 h 2166"/>
              <a:gd name="T50" fmla="*/ 2147483647 w 4164"/>
              <a:gd name="T51" fmla="*/ 2147483647 h 2166"/>
              <a:gd name="T52" fmla="*/ 2147483647 w 4164"/>
              <a:gd name="T53" fmla="*/ 2147483647 h 2166"/>
              <a:gd name="T54" fmla="*/ 2147483647 w 4164"/>
              <a:gd name="T55" fmla="*/ 2147483647 h 2166"/>
              <a:gd name="T56" fmla="*/ 2147483647 w 4164"/>
              <a:gd name="T57" fmla="*/ 2147483647 h 2166"/>
              <a:gd name="T58" fmla="*/ 2147483647 w 4164"/>
              <a:gd name="T59" fmla="*/ 2147483647 h 2166"/>
              <a:gd name="T60" fmla="*/ 2147483647 w 4164"/>
              <a:gd name="T61" fmla="*/ 2147483647 h 2166"/>
              <a:gd name="T62" fmla="*/ 2147483647 w 4164"/>
              <a:gd name="T63" fmla="*/ 2147483647 h 2166"/>
              <a:gd name="T64" fmla="*/ 2147483647 w 4164"/>
              <a:gd name="T65" fmla="*/ 2147483647 h 21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64"/>
              <a:gd name="T100" fmla="*/ 0 h 2166"/>
              <a:gd name="T101" fmla="*/ 4164 w 4164"/>
              <a:gd name="T102" fmla="*/ 2166 h 21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64" h="2166">
                <a:moveTo>
                  <a:pt x="0" y="2103"/>
                </a:moveTo>
                <a:lnTo>
                  <a:pt x="67" y="2155"/>
                </a:lnTo>
                <a:lnTo>
                  <a:pt x="122" y="2155"/>
                </a:lnTo>
                <a:lnTo>
                  <a:pt x="189" y="2166"/>
                </a:lnTo>
                <a:lnTo>
                  <a:pt x="256" y="2134"/>
                </a:lnTo>
                <a:lnTo>
                  <a:pt x="323" y="2134"/>
                </a:lnTo>
                <a:lnTo>
                  <a:pt x="378" y="2134"/>
                </a:lnTo>
                <a:lnTo>
                  <a:pt x="445" y="2062"/>
                </a:lnTo>
                <a:lnTo>
                  <a:pt x="512" y="1886"/>
                </a:lnTo>
                <a:lnTo>
                  <a:pt x="579" y="1616"/>
                </a:lnTo>
                <a:lnTo>
                  <a:pt x="634" y="1368"/>
                </a:lnTo>
                <a:lnTo>
                  <a:pt x="701" y="332"/>
                </a:lnTo>
                <a:lnTo>
                  <a:pt x="768" y="269"/>
                </a:lnTo>
                <a:lnTo>
                  <a:pt x="835" y="0"/>
                </a:lnTo>
                <a:lnTo>
                  <a:pt x="891" y="1015"/>
                </a:lnTo>
                <a:lnTo>
                  <a:pt x="957" y="1295"/>
                </a:lnTo>
                <a:lnTo>
                  <a:pt x="1024" y="1482"/>
                </a:lnTo>
                <a:lnTo>
                  <a:pt x="1091" y="1689"/>
                </a:lnTo>
                <a:lnTo>
                  <a:pt x="1158" y="1824"/>
                </a:lnTo>
                <a:lnTo>
                  <a:pt x="1214" y="1855"/>
                </a:lnTo>
                <a:lnTo>
                  <a:pt x="1280" y="1668"/>
                </a:lnTo>
                <a:lnTo>
                  <a:pt x="1347" y="1958"/>
                </a:lnTo>
                <a:lnTo>
                  <a:pt x="1414" y="2041"/>
                </a:lnTo>
                <a:lnTo>
                  <a:pt x="1470" y="1958"/>
                </a:lnTo>
                <a:lnTo>
                  <a:pt x="1536" y="2124"/>
                </a:lnTo>
                <a:lnTo>
                  <a:pt x="1603" y="1958"/>
                </a:lnTo>
                <a:lnTo>
                  <a:pt x="1670" y="2103"/>
                </a:lnTo>
                <a:lnTo>
                  <a:pt x="1726" y="2083"/>
                </a:lnTo>
                <a:lnTo>
                  <a:pt x="1793" y="2114"/>
                </a:lnTo>
                <a:lnTo>
                  <a:pt x="1859" y="2103"/>
                </a:lnTo>
                <a:lnTo>
                  <a:pt x="1926" y="2062"/>
                </a:lnTo>
                <a:lnTo>
                  <a:pt x="1982" y="2134"/>
                </a:lnTo>
                <a:lnTo>
                  <a:pt x="2049" y="2114"/>
                </a:lnTo>
                <a:lnTo>
                  <a:pt x="2116" y="2124"/>
                </a:lnTo>
                <a:lnTo>
                  <a:pt x="2182" y="2134"/>
                </a:lnTo>
                <a:lnTo>
                  <a:pt x="2238" y="2103"/>
                </a:lnTo>
                <a:lnTo>
                  <a:pt x="2305" y="2145"/>
                </a:lnTo>
                <a:lnTo>
                  <a:pt x="2372" y="2145"/>
                </a:lnTo>
                <a:lnTo>
                  <a:pt x="2438" y="2166"/>
                </a:lnTo>
                <a:lnTo>
                  <a:pt x="2494" y="2134"/>
                </a:lnTo>
                <a:lnTo>
                  <a:pt x="2561" y="2114"/>
                </a:lnTo>
                <a:lnTo>
                  <a:pt x="2628" y="2155"/>
                </a:lnTo>
                <a:lnTo>
                  <a:pt x="2695" y="2166"/>
                </a:lnTo>
                <a:lnTo>
                  <a:pt x="2750" y="2145"/>
                </a:lnTo>
                <a:lnTo>
                  <a:pt x="2817" y="2166"/>
                </a:lnTo>
                <a:lnTo>
                  <a:pt x="2884" y="2166"/>
                </a:lnTo>
                <a:lnTo>
                  <a:pt x="2951" y="2155"/>
                </a:lnTo>
                <a:lnTo>
                  <a:pt x="3006" y="2166"/>
                </a:lnTo>
                <a:lnTo>
                  <a:pt x="3073" y="2166"/>
                </a:lnTo>
                <a:lnTo>
                  <a:pt x="3140" y="2145"/>
                </a:lnTo>
                <a:lnTo>
                  <a:pt x="3207" y="2134"/>
                </a:lnTo>
                <a:lnTo>
                  <a:pt x="3274" y="2155"/>
                </a:lnTo>
                <a:lnTo>
                  <a:pt x="3329" y="2166"/>
                </a:lnTo>
                <a:lnTo>
                  <a:pt x="3396" y="2166"/>
                </a:lnTo>
                <a:lnTo>
                  <a:pt x="3463" y="2155"/>
                </a:lnTo>
                <a:lnTo>
                  <a:pt x="3530" y="2155"/>
                </a:lnTo>
                <a:lnTo>
                  <a:pt x="3585" y="2166"/>
                </a:lnTo>
                <a:lnTo>
                  <a:pt x="3652" y="2166"/>
                </a:lnTo>
                <a:lnTo>
                  <a:pt x="3719" y="2155"/>
                </a:lnTo>
                <a:lnTo>
                  <a:pt x="3786" y="2155"/>
                </a:lnTo>
                <a:lnTo>
                  <a:pt x="3841" y="2166"/>
                </a:lnTo>
                <a:lnTo>
                  <a:pt x="3908" y="2166"/>
                </a:lnTo>
                <a:lnTo>
                  <a:pt x="3975" y="2166"/>
                </a:lnTo>
                <a:lnTo>
                  <a:pt x="4042" y="2166"/>
                </a:lnTo>
                <a:lnTo>
                  <a:pt x="4098" y="2166"/>
                </a:lnTo>
                <a:lnTo>
                  <a:pt x="4164" y="2166"/>
                </a:lnTo>
              </a:path>
            </a:pathLst>
          </a:custGeom>
          <a:noFill/>
          <a:ln w="52388">
            <a:solidFill>
              <a:srgbClr val="6600FF"/>
            </a:solidFill>
            <a:round/>
            <a:headEnd/>
            <a:tailEnd/>
          </a:ln>
        </p:spPr>
        <p:txBody>
          <a:bodyPr/>
          <a:lstStyle/>
          <a:p>
            <a:endParaRPr lang="en-US"/>
          </a:p>
        </p:txBody>
      </p:sp>
      <p:sp>
        <p:nvSpPr>
          <p:cNvPr id="470075" name="Text Box 59"/>
          <p:cNvSpPr txBox="1">
            <a:spLocks noChangeArrowheads="1"/>
          </p:cNvSpPr>
          <p:nvPr/>
        </p:nvSpPr>
        <p:spPr bwMode="auto">
          <a:xfrm>
            <a:off x="4267860" y="1828831"/>
            <a:ext cx="851515" cy="461665"/>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sz="2400" b="1" i="0" dirty="0">
                <a:solidFill>
                  <a:srgbClr val="6600FF"/>
                </a:solidFill>
                <a:latin typeface="Times New Roman" charset="0"/>
                <a:cs typeface="Osaka" charset="-128"/>
              </a:rPr>
              <a:t>THC</a:t>
            </a:r>
          </a:p>
        </p:txBody>
      </p:sp>
      <p:sp>
        <p:nvSpPr>
          <p:cNvPr id="470076" name="Text Box 60"/>
          <p:cNvSpPr txBox="1">
            <a:spLocks noChangeArrowheads="1"/>
          </p:cNvSpPr>
          <p:nvPr/>
        </p:nvSpPr>
        <p:spPr bwMode="auto">
          <a:xfrm>
            <a:off x="4811714" y="2057485"/>
            <a:ext cx="1757212" cy="461665"/>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sz="2400" b="1" i="0">
                <a:solidFill>
                  <a:srgbClr val="00FF00"/>
                </a:solidFill>
                <a:latin typeface="Times New Roman" charset="0"/>
                <a:cs typeface="Osaka" charset="-128"/>
              </a:rPr>
              <a:t>ALCOHOL</a:t>
            </a:r>
          </a:p>
        </p:txBody>
      </p:sp>
      <p:sp>
        <p:nvSpPr>
          <p:cNvPr id="470077" name="Line 61"/>
          <p:cNvSpPr>
            <a:spLocks noChangeShapeType="1"/>
          </p:cNvSpPr>
          <p:nvPr/>
        </p:nvSpPr>
        <p:spPr bwMode="auto">
          <a:xfrm flipH="1">
            <a:off x="4114816" y="2438400"/>
            <a:ext cx="762000" cy="533400"/>
          </a:xfrm>
          <a:prstGeom prst="line">
            <a:avLst/>
          </a:prstGeom>
          <a:noFill/>
          <a:ln w="9525">
            <a:solidFill>
              <a:srgbClr val="00FF00"/>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cs typeface="Osaka" charset="-128"/>
            </a:endParaRPr>
          </a:p>
        </p:txBody>
      </p:sp>
      <p:sp>
        <p:nvSpPr>
          <p:cNvPr id="470078" name="Line 62"/>
          <p:cNvSpPr>
            <a:spLocks noChangeShapeType="1"/>
          </p:cNvSpPr>
          <p:nvPr/>
        </p:nvSpPr>
        <p:spPr bwMode="auto">
          <a:xfrm flipH="1">
            <a:off x="3752854" y="2133600"/>
            <a:ext cx="590550" cy="457200"/>
          </a:xfrm>
          <a:prstGeom prst="line">
            <a:avLst/>
          </a:prstGeom>
          <a:noFill/>
          <a:ln w="9525">
            <a:solidFill>
              <a:srgbClr val="6600FF"/>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cs typeface="Osaka" charset="-128"/>
            </a:endParaRPr>
          </a:p>
        </p:txBody>
      </p:sp>
      <p:sp>
        <p:nvSpPr>
          <p:cNvPr id="43072" name="Freeform 63"/>
          <p:cNvSpPr>
            <a:spLocks/>
          </p:cNvSpPr>
          <p:nvPr/>
        </p:nvSpPr>
        <p:spPr bwMode="auto">
          <a:xfrm>
            <a:off x="2562225" y="2819401"/>
            <a:ext cx="6146800" cy="2425700"/>
          </a:xfrm>
          <a:custGeom>
            <a:avLst/>
            <a:gdLst>
              <a:gd name="T0" fmla="*/ 2147483647 w 4419"/>
              <a:gd name="T1" fmla="*/ 2147483647 h 2374"/>
              <a:gd name="T2" fmla="*/ 2147483647 w 4419"/>
              <a:gd name="T3" fmla="*/ 2147483647 h 2374"/>
              <a:gd name="T4" fmla="*/ 2147483647 w 4419"/>
              <a:gd name="T5" fmla="*/ 2147483647 h 2374"/>
              <a:gd name="T6" fmla="*/ 2147483647 w 4419"/>
              <a:gd name="T7" fmla="*/ 2147483647 h 2374"/>
              <a:gd name="T8" fmla="*/ 2147483647 w 4419"/>
              <a:gd name="T9" fmla="*/ 2147483647 h 2374"/>
              <a:gd name="T10" fmla="*/ 2147483647 w 4419"/>
              <a:gd name="T11" fmla="*/ 2147483647 h 2374"/>
              <a:gd name="T12" fmla="*/ 2147483647 w 4419"/>
              <a:gd name="T13" fmla="*/ 0 h 2374"/>
              <a:gd name="T14" fmla="*/ 2147483647 w 4419"/>
              <a:gd name="T15" fmla="*/ 2147483647 h 2374"/>
              <a:gd name="T16" fmla="*/ 2147483647 w 4419"/>
              <a:gd name="T17" fmla="*/ 2147483647 h 2374"/>
              <a:gd name="T18" fmla="*/ 2147483647 w 4419"/>
              <a:gd name="T19" fmla="*/ 2147483647 h 2374"/>
              <a:gd name="T20" fmla="*/ 2147483647 w 4419"/>
              <a:gd name="T21" fmla="*/ 2147483647 h 2374"/>
              <a:gd name="T22" fmla="*/ 2147483647 w 4419"/>
              <a:gd name="T23" fmla="*/ 2147483647 h 2374"/>
              <a:gd name="T24" fmla="*/ 2147483647 w 4419"/>
              <a:gd name="T25" fmla="*/ 2147483647 h 2374"/>
              <a:gd name="T26" fmla="*/ 2147483647 w 4419"/>
              <a:gd name="T27" fmla="*/ 2147483647 h 2374"/>
              <a:gd name="T28" fmla="*/ 2147483647 w 4419"/>
              <a:gd name="T29" fmla="*/ 2147483647 h 2374"/>
              <a:gd name="T30" fmla="*/ 2147483647 w 4419"/>
              <a:gd name="T31" fmla="*/ 2147483647 h 2374"/>
              <a:gd name="T32" fmla="*/ 2147483647 w 4419"/>
              <a:gd name="T33" fmla="*/ 2147483647 h 2374"/>
              <a:gd name="T34" fmla="*/ 2147483647 w 4419"/>
              <a:gd name="T35" fmla="*/ 2147483647 h 2374"/>
              <a:gd name="T36" fmla="*/ 2147483647 w 4419"/>
              <a:gd name="T37" fmla="*/ 2147483647 h 2374"/>
              <a:gd name="T38" fmla="*/ 2147483647 w 4419"/>
              <a:gd name="T39" fmla="*/ 2147483647 h 2374"/>
              <a:gd name="T40" fmla="*/ 2147483647 w 4419"/>
              <a:gd name="T41" fmla="*/ 2147483647 h 2374"/>
              <a:gd name="T42" fmla="*/ 2147483647 w 4419"/>
              <a:gd name="T43" fmla="*/ 2147483647 h 2374"/>
              <a:gd name="T44" fmla="*/ 2147483647 w 4419"/>
              <a:gd name="T45" fmla="*/ 2147483647 h 2374"/>
              <a:gd name="T46" fmla="*/ 2147483647 w 4419"/>
              <a:gd name="T47" fmla="*/ 2147483647 h 2374"/>
              <a:gd name="T48" fmla="*/ 2147483647 w 4419"/>
              <a:gd name="T49" fmla="*/ 2147483647 h 2374"/>
              <a:gd name="T50" fmla="*/ 2147483647 w 4419"/>
              <a:gd name="T51" fmla="*/ 2147483647 h 2374"/>
              <a:gd name="T52" fmla="*/ 2147483647 w 4419"/>
              <a:gd name="T53" fmla="*/ 2147483647 h 2374"/>
              <a:gd name="T54" fmla="*/ 2147483647 w 4419"/>
              <a:gd name="T55" fmla="*/ 2147483647 h 2374"/>
              <a:gd name="T56" fmla="*/ 2147483647 w 4419"/>
              <a:gd name="T57" fmla="*/ 2147483647 h 2374"/>
              <a:gd name="T58" fmla="*/ 2147483647 w 4419"/>
              <a:gd name="T59" fmla="*/ 2147483647 h 2374"/>
              <a:gd name="T60" fmla="*/ 2147483647 w 4419"/>
              <a:gd name="T61" fmla="*/ 2147483647 h 2374"/>
              <a:gd name="T62" fmla="*/ 2147483647 w 4419"/>
              <a:gd name="T63" fmla="*/ 2147483647 h 2374"/>
              <a:gd name="T64" fmla="*/ 2147483647 w 4419"/>
              <a:gd name="T65" fmla="*/ 2147483647 h 2374"/>
              <a:gd name="T66" fmla="*/ 2147483647 w 4419"/>
              <a:gd name="T67" fmla="*/ 2147483647 h 2374"/>
              <a:gd name="T68" fmla="*/ 2147483647 w 4419"/>
              <a:gd name="T69" fmla="*/ 2147483647 h 23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19"/>
              <a:gd name="T106" fmla="*/ 0 h 2374"/>
              <a:gd name="T107" fmla="*/ 4419 w 4419"/>
              <a:gd name="T108" fmla="*/ 2374 h 23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19" h="2374">
                <a:moveTo>
                  <a:pt x="0" y="2374"/>
                </a:moveTo>
                <a:lnTo>
                  <a:pt x="62" y="2374"/>
                </a:lnTo>
                <a:lnTo>
                  <a:pt x="123" y="2365"/>
                </a:lnTo>
                <a:lnTo>
                  <a:pt x="185" y="2365"/>
                </a:lnTo>
                <a:lnTo>
                  <a:pt x="247" y="2339"/>
                </a:lnTo>
                <a:lnTo>
                  <a:pt x="309" y="2330"/>
                </a:lnTo>
                <a:lnTo>
                  <a:pt x="380" y="2312"/>
                </a:lnTo>
                <a:lnTo>
                  <a:pt x="442" y="2206"/>
                </a:lnTo>
                <a:lnTo>
                  <a:pt x="504" y="2206"/>
                </a:lnTo>
                <a:lnTo>
                  <a:pt x="565" y="2136"/>
                </a:lnTo>
                <a:lnTo>
                  <a:pt x="627" y="1844"/>
                </a:lnTo>
                <a:lnTo>
                  <a:pt x="689" y="1368"/>
                </a:lnTo>
                <a:lnTo>
                  <a:pt x="751" y="873"/>
                </a:lnTo>
                <a:lnTo>
                  <a:pt x="822" y="0"/>
                </a:lnTo>
                <a:lnTo>
                  <a:pt x="884" y="803"/>
                </a:lnTo>
                <a:lnTo>
                  <a:pt x="945" y="414"/>
                </a:lnTo>
                <a:lnTo>
                  <a:pt x="1007" y="856"/>
                </a:lnTo>
                <a:lnTo>
                  <a:pt x="1069" y="962"/>
                </a:lnTo>
                <a:lnTo>
                  <a:pt x="1131" y="1174"/>
                </a:lnTo>
                <a:lnTo>
                  <a:pt x="1202" y="1226"/>
                </a:lnTo>
                <a:lnTo>
                  <a:pt x="1264" y="53"/>
                </a:lnTo>
                <a:lnTo>
                  <a:pt x="1325" y="1553"/>
                </a:lnTo>
                <a:lnTo>
                  <a:pt x="1387" y="1474"/>
                </a:lnTo>
                <a:lnTo>
                  <a:pt x="1449" y="1377"/>
                </a:lnTo>
                <a:lnTo>
                  <a:pt x="1511" y="1650"/>
                </a:lnTo>
                <a:lnTo>
                  <a:pt x="1573" y="132"/>
                </a:lnTo>
                <a:lnTo>
                  <a:pt x="1644" y="1580"/>
                </a:lnTo>
                <a:lnTo>
                  <a:pt x="1706" y="1712"/>
                </a:lnTo>
                <a:lnTo>
                  <a:pt x="1767" y="1659"/>
                </a:lnTo>
                <a:lnTo>
                  <a:pt x="1829" y="1703"/>
                </a:lnTo>
                <a:lnTo>
                  <a:pt x="1891" y="723"/>
                </a:lnTo>
                <a:lnTo>
                  <a:pt x="1953" y="1394"/>
                </a:lnTo>
                <a:lnTo>
                  <a:pt x="2024" y="1500"/>
                </a:lnTo>
                <a:lnTo>
                  <a:pt x="2086" y="1482"/>
                </a:lnTo>
                <a:lnTo>
                  <a:pt x="2147" y="1518"/>
                </a:lnTo>
                <a:lnTo>
                  <a:pt x="2209" y="820"/>
                </a:lnTo>
                <a:lnTo>
                  <a:pt x="2271" y="1465"/>
                </a:lnTo>
                <a:lnTo>
                  <a:pt x="2333" y="1288"/>
                </a:lnTo>
                <a:lnTo>
                  <a:pt x="2395" y="1500"/>
                </a:lnTo>
                <a:lnTo>
                  <a:pt x="2466" y="1474"/>
                </a:lnTo>
                <a:lnTo>
                  <a:pt x="2528" y="1041"/>
                </a:lnTo>
                <a:lnTo>
                  <a:pt x="2589" y="1279"/>
                </a:lnTo>
                <a:lnTo>
                  <a:pt x="2651" y="1597"/>
                </a:lnTo>
                <a:lnTo>
                  <a:pt x="2713" y="1527"/>
                </a:lnTo>
                <a:lnTo>
                  <a:pt x="2775" y="1430"/>
                </a:lnTo>
                <a:lnTo>
                  <a:pt x="2846" y="1094"/>
                </a:lnTo>
                <a:lnTo>
                  <a:pt x="2908" y="1756"/>
                </a:lnTo>
                <a:lnTo>
                  <a:pt x="2969" y="1350"/>
                </a:lnTo>
                <a:lnTo>
                  <a:pt x="3031" y="1235"/>
                </a:lnTo>
                <a:lnTo>
                  <a:pt x="3093" y="1553"/>
                </a:lnTo>
                <a:lnTo>
                  <a:pt x="3155" y="1306"/>
                </a:lnTo>
                <a:lnTo>
                  <a:pt x="3217" y="1986"/>
                </a:lnTo>
                <a:lnTo>
                  <a:pt x="3288" y="1580"/>
                </a:lnTo>
                <a:lnTo>
                  <a:pt x="3350" y="1950"/>
                </a:lnTo>
                <a:lnTo>
                  <a:pt x="3411" y="1447"/>
                </a:lnTo>
                <a:lnTo>
                  <a:pt x="3473" y="1271"/>
                </a:lnTo>
                <a:lnTo>
                  <a:pt x="3535" y="1518"/>
                </a:lnTo>
                <a:lnTo>
                  <a:pt x="3597" y="1535"/>
                </a:lnTo>
                <a:lnTo>
                  <a:pt x="3668" y="1385"/>
                </a:lnTo>
                <a:lnTo>
                  <a:pt x="3730" y="1730"/>
                </a:lnTo>
                <a:lnTo>
                  <a:pt x="3791" y="1456"/>
                </a:lnTo>
                <a:lnTo>
                  <a:pt x="3853" y="1836"/>
                </a:lnTo>
                <a:lnTo>
                  <a:pt x="3915" y="2047"/>
                </a:lnTo>
                <a:lnTo>
                  <a:pt x="3977" y="1853"/>
                </a:lnTo>
                <a:lnTo>
                  <a:pt x="4039" y="1924"/>
                </a:lnTo>
                <a:lnTo>
                  <a:pt x="4110" y="1836"/>
                </a:lnTo>
                <a:lnTo>
                  <a:pt x="4171" y="1836"/>
                </a:lnTo>
                <a:lnTo>
                  <a:pt x="4233" y="1765"/>
                </a:lnTo>
                <a:lnTo>
                  <a:pt x="4295" y="1897"/>
                </a:lnTo>
                <a:lnTo>
                  <a:pt x="4357" y="2003"/>
                </a:lnTo>
                <a:lnTo>
                  <a:pt x="4419" y="2091"/>
                </a:lnTo>
              </a:path>
            </a:pathLst>
          </a:custGeom>
          <a:noFill/>
          <a:ln w="57150">
            <a:solidFill>
              <a:srgbClr val="FF0000"/>
            </a:solidFill>
            <a:round/>
            <a:headEnd/>
            <a:tailEnd/>
          </a:ln>
        </p:spPr>
        <p:txBody>
          <a:bodyPr/>
          <a:lstStyle/>
          <a:p>
            <a:endParaRPr lang="en-US"/>
          </a:p>
        </p:txBody>
      </p:sp>
      <p:sp>
        <p:nvSpPr>
          <p:cNvPr id="470080" name="Text Box 64"/>
          <p:cNvSpPr txBox="1">
            <a:spLocks noChangeArrowheads="1"/>
          </p:cNvSpPr>
          <p:nvPr/>
        </p:nvSpPr>
        <p:spPr bwMode="auto">
          <a:xfrm>
            <a:off x="2542249" y="1524030"/>
            <a:ext cx="1735603" cy="461665"/>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sz="2400" b="1" i="0">
                <a:solidFill>
                  <a:srgbClr val="FF0000"/>
                </a:solidFill>
                <a:latin typeface="Times New Roman" charset="0"/>
                <a:cs typeface="Osaka" charset="-128"/>
              </a:rPr>
              <a:t>TOBACCO</a:t>
            </a:r>
          </a:p>
        </p:txBody>
      </p:sp>
      <p:sp>
        <p:nvSpPr>
          <p:cNvPr id="470081" name="Line 65"/>
          <p:cNvSpPr>
            <a:spLocks noChangeShapeType="1"/>
          </p:cNvSpPr>
          <p:nvPr/>
        </p:nvSpPr>
        <p:spPr bwMode="auto">
          <a:xfrm>
            <a:off x="2971804" y="1905000"/>
            <a:ext cx="609600" cy="1143000"/>
          </a:xfrm>
          <a:prstGeom prst="line">
            <a:avLst/>
          </a:prstGeom>
          <a:noFill/>
          <a:ln w="9525">
            <a:solidFill>
              <a:srgbClr val="FF0000"/>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cs typeface="Osaka" charset="-128"/>
            </a:endParaRPr>
          </a:p>
        </p:txBody>
      </p:sp>
      <p:sp>
        <p:nvSpPr>
          <p:cNvPr id="70" name="Line 26"/>
          <p:cNvSpPr>
            <a:spLocks noChangeShapeType="1"/>
          </p:cNvSpPr>
          <p:nvPr/>
        </p:nvSpPr>
        <p:spPr bwMode="auto">
          <a:xfrm>
            <a:off x="7345" y="11430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66120" y="34688"/>
            <a:ext cx="955476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lnSpc>
                <a:spcPct val="90000"/>
              </a:lnSpc>
            </a:pPr>
            <a:r>
              <a:rPr lang="en-GB" sz="3600" b="1" dirty="0" err="1" smtClean="0">
                <a:latin typeface="Times New Roman" pitchFamily="18" charset="0"/>
                <a:cs typeface="Times New Roman" pitchFamily="18" charset="0"/>
              </a:rPr>
              <a:t>Subcortical</a:t>
            </a:r>
            <a:r>
              <a:rPr lang="en-GB" sz="3600" b="1" dirty="0" smtClean="0">
                <a:latin typeface="Times New Roman" pitchFamily="18" charset="0"/>
                <a:cs typeface="Times New Roman" pitchFamily="18" charset="0"/>
              </a:rPr>
              <a:t> Structures Differences Between Regular Marijuana Users and Nonusers</a:t>
            </a:r>
            <a:endParaRPr lang="en-GB" sz="3600" b="1" dirty="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333" y="1152578"/>
            <a:ext cx="7528777" cy="5473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878980" y="6626136"/>
            <a:ext cx="440802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400" b="1" i="1" dirty="0" err="1">
                <a:latin typeface="Times New Roman" pitchFamily="18" charset="0"/>
                <a:cs typeface="Times New Roman" pitchFamily="18" charset="0"/>
              </a:rPr>
              <a:t>Weiland</a:t>
            </a:r>
            <a:r>
              <a:rPr lang="en-GB" sz="1400" b="1" i="1" dirty="0">
                <a:latin typeface="Times New Roman" pitchFamily="18" charset="0"/>
                <a:cs typeface="Times New Roman" pitchFamily="18" charset="0"/>
              </a:rPr>
              <a:t> B J et al. J. </a:t>
            </a:r>
            <a:r>
              <a:rPr lang="en-GB" sz="1400" b="1" i="1" dirty="0" err="1">
                <a:latin typeface="Times New Roman" pitchFamily="18" charset="0"/>
                <a:cs typeface="Times New Roman" pitchFamily="18" charset="0"/>
              </a:rPr>
              <a:t>Neurosci</a:t>
            </a:r>
            <a:r>
              <a:rPr lang="en-GB" sz="1400" b="1" i="1" dirty="0">
                <a:latin typeface="Times New Roman" pitchFamily="18" charset="0"/>
                <a:cs typeface="Times New Roman" pitchFamily="18" charset="0"/>
              </a:rPr>
              <a:t>. 2015;35:1505-1512</a:t>
            </a:r>
          </a:p>
        </p:txBody>
      </p:sp>
      <p:sp>
        <p:nvSpPr>
          <p:cNvPr id="5" name="Line 26"/>
          <p:cNvSpPr>
            <a:spLocks noChangeShapeType="1"/>
          </p:cNvSpPr>
          <p:nvPr/>
        </p:nvSpPr>
        <p:spPr bwMode="auto">
          <a:xfrm>
            <a:off x="7307" y="1164768"/>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a:lnSpc>
                <a:spcPct val="85000"/>
              </a:lnSpc>
              <a:defRPr/>
            </a:pPr>
            <a:endParaRPr lang="en-US" sz="3600" dirty="0">
              <a:solidFill>
                <a:srgbClr val="FFFFFF"/>
              </a:solidFill>
              <a:ea typeface="Osaka" charset="-128"/>
            </a:endParaRPr>
          </a:p>
        </p:txBody>
      </p:sp>
    </p:spTree>
    <p:extLst>
      <p:ext uri="{BB962C8B-B14F-4D97-AF65-F5344CB8AC3E}">
        <p14:creationId xmlns:p14="http://schemas.microsoft.com/office/powerpoint/2010/main" val="3349165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495300" y="1539761"/>
          <a:ext cx="89154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4"/>
          <p:cNvSpPr txBox="1">
            <a:spLocks/>
          </p:cNvSpPr>
          <p:nvPr/>
        </p:nvSpPr>
        <p:spPr>
          <a:xfrm>
            <a:off x="-339258" y="127052"/>
            <a:ext cx="9772650" cy="1143001"/>
          </a:xfrm>
          <a:prstGeom prst="rect">
            <a:avLst/>
          </a:prstGeom>
        </p:spPr>
        <p:txBody>
          <a:bodyPr/>
          <a:lstStyle/>
          <a:p>
            <a:pPr algn="ctr">
              <a:lnSpc>
                <a:spcPct val="80000"/>
              </a:lnSpc>
              <a:defRPr/>
            </a:pPr>
            <a:r>
              <a:rPr lang="en-US" b="1" i="0" kern="0" dirty="0" smtClean="0">
                <a:solidFill>
                  <a:srgbClr val="000000"/>
                </a:solidFill>
                <a:latin typeface="Times New Roman" charset="0"/>
                <a:ea typeface="Times New Roman" charset="0"/>
                <a:cs typeface="Times New Roman" charset="0"/>
              </a:rPr>
              <a:t>Percentage of U.S. 12</a:t>
            </a:r>
            <a:r>
              <a:rPr lang="en-US" b="1" i="0" kern="0" baseline="30000" dirty="0" smtClean="0">
                <a:solidFill>
                  <a:srgbClr val="000000"/>
                </a:solidFill>
                <a:latin typeface="Times New Roman" charset="0"/>
                <a:ea typeface="Times New Roman" charset="0"/>
                <a:cs typeface="Times New Roman" charset="0"/>
              </a:rPr>
              <a:t>th</a:t>
            </a:r>
            <a:r>
              <a:rPr lang="en-US" b="1" i="0" kern="0" dirty="0" smtClean="0">
                <a:solidFill>
                  <a:srgbClr val="000000"/>
                </a:solidFill>
                <a:latin typeface="Times New Roman" charset="0"/>
                <a:ea typeface="Times New Roman" charset="0"/>
                <a:cs typeface="Times New Roman" charset="0"/>
              </a:rPr>
              <a:t> Grade Students </a:t>
            </a:r>
          </a:p>
          <a:p>
            <a:pPr algn="ctr">
              <a:lnSpc>
                <a:spcPct val="80000"/>
              </a:lnSpc>
              <a:defRPr/>
            </a:pPr>
            <a:r>
              <a:rPr lang="en-US" b="1" i="0" kern="0" dirty="0" smtClean="0">
                <a:solidFill>
                  <a:srgbClr val="000000"/>
                </a:solidFill>
                <a:latin typeface="Times New Roman" charset="0"/>
                <a:ea typeface="Times New Roman" charset="0"/>
                <a:cs typeface="Times New Roman" charset="0"/>
              </a:rPr>
              <a:t>Reporting Past Month Use of </a:t>
            </a:r>
          </a:p>
          <a:p>
            <a:pPr algn="ctr">
              <a:lnSpc>
                <a:spcPct val="80000"/>
              </a:lnSpc>
              <a:defRPr/>
            </a:pPr>
            <a:r>
              <a:rPr lang="en-US" b="1" i="0" kern="0" dirty="0" smtClean="0">
                <a:solidFill>
                  <a:srgbClr val="000000"/>
                </a:solidFill>
                <a:latin typeface="Times New Roman" charset="0"/>
                <a:ea typeface="Times New Roman" charset="0"/>
                <a:cs typeface="Times New Roman" charset="0"/>
              </a:rPr>
              <a:t>Cigarettes, Marijuana and Alcohol</a:t>
            </a:r>
            <a:endParaRPr lang="en-US" b="1" i="0" kern="0" dirty="0">
              <a:solidFill>
                <a:srgbClr val="000000"/>
              </a:solidFill>
              <a:latin typeface="Times New Roman" charset="0"/>
              <a:ea typeface="Times New Roman" charset="0"/>
              <a:cs typeface="Times New Roman" charset="0"/>
            </a:endParaRPr>
          </a:p>
        </p:txBody>
      </p:sp>
      <p:grpSp>
        <p:nvGrpSpPr>
          <p:cNvPr id="2" name="Group 7"/>
          <p:cNvGrpSpPr>
            <a:grpSpLocks noChangeAspect="1"/>
          </p:cNvGrpSpPr>
          <p:nvPr/>
        </p:nvGrpSpPr>
        <p:grpSpPr bwMode="auto">
          <a:xfrm>
            <a:off x="9162910" y="4953000"/>
            <a:ext cx="476390" cy="762000"/>
            <a:chOff x="5736" y="2677"/>
            <a:chExt cx="427" cy="683"/>
          </a:xfrm>
        </p:grpSpPr>
        <p:sp>
          <p:nvSpPr>
            <p:cNvPr id="6" name="AutoShape 6"/>
            <p:cNvSpPr>
              <a:spLocks noChangeAspect="1" noChangeArrowheads="1" noTextEdit="1"/>
            </p:cNvSpPr>
            <p:nvPr/>
          </p:nvSpPr>
          <p:spPr bwMode="auto">
            <a:xfrm>
              <a:off x="5736" y="2677"/>
              <a:ext cx="427" cy="6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 name="Freeform 8"/>
            <p:cNvSpPr>
              <a:spLocks/>
            </p:cNvSpPr>
            <p:nvPr/>
          </p:nvSpPr>
          <p:spPr bwMode="auto">
            <a:xfrm>
              <a:off x="5840" y="2805"/>
              <a:ext cx="313" cy="247"/>
            </a:xfrm>
            <a:custGeom>
              <a:avLst/>
              <a:gdLst/>
              <a:ahLst/>
              <a:cxnLst>
                <a:cxn ang="0">
                  <a:pos x="932" y="173"/>
                </a:cxn>
                <a:cxn ang="0">
                  <a:pos x="757" y="0"/>
                </a:cxn>
                <a:cxn ang="0">
                  <a:pos x="192" y="184"/>
                </a:cxn>
                <a:cxn ang="0">
                  <a:pos x="0" y="316"/>
                </a:cxn>
                <a:cxn ang="0">
                  <a:pos x="206" y="492"/>
                </a:cxn>
                <a:cxn ang="0">
                  <a:pos x="206" y="735"/>
                </a:cxn>
                <a:cxn ang="0">
                  <a:pos x="230" y="739"/>
                </a:cxn>
                <a:cxn ang="0">
                  <a:pos x="252" y="737"/>
                </a:cxn>
                <a:cxn ang="0">
                  <a:pos x="271" y="734"/>
                </a:cxn>
                <a:cxn ang="0">
                  <a:pos x="287" y="728"/>
                </a:cxn>
                <a:cxn ang="0">
                  <a:pos x="300" y="722"/>
                </a:cxn>
                <a:cxn ang="0">
                  <a:pos x="309" y="717"/>
                </a:cxn>
                <a:cxn ang="0">
                  <a:pos x="314" y="712"/>
                </a:cxn>
                <a:cxn ang="0">
                  <a:pos x="316" y="711"/>
                </a:cxn>
                <a:cxn ang="0">
                  <a:pos x="887" y="487"/>
                </a:cxn>
                <a:cxn ang="0">
                  <a:pos x="899" y="479"/>
                </a:cxn>
                <a:cxn ang="0">
                  <a:pos x="909" y="471"/>
                </a:cxn>
                <a:cxn ang="0">
                  <a:pos x="918" y="463"/>
                </a:cxn>
                <a:cxn ang="0">
                  <a:pos x="925" y="455"/>
                </a:cxn>
                <a:cxn ang="0">
                  <a:pos x="930" y="448"/>
                </a:cxn>
                <a:cxn ang="0">
                  <a:pos x="934" y="442"/>
                </a:cxn>
                <a:cxn ang="0">
                  <a:pos x="936" y="439"/>
                </a:cxn>
                <a:cxn ang="0">
                  <a:pos x="937" y="437"/>
                </a:cxn>
                <a:cxn ang="0">
                  <a:pos x="937" y="252"/>
                </a:cxn>
                <a:cxn ang="0">
                  <a:pos x="938" y="223"/>
                </a:cxn>
                <a:cxn ang="0">
                  <a:pos x="937" y="198"/>
                </a:cxn>
                <a:cxn ang="0">
                  <a:pos x="933" y="180"/>
                </a:cxn>
                <a:cxn ang="0">
                  <a:pos x="932" y="173"/>
                </a:cxn>
              </a:cxnLst>
              <a:rect l="0" t="0" r="r" b="b"/>
              <a:pathLst>
                <a:path w="938" h="739">
                  <a:moveTo>
                    <a:pt x="932" y="173"/>
                  </a:moveTo>
                  <a:lnTo>
                    <a:pt x="757" y="0"/>
                  </a:lnTo>
                  <a:lnTo>
                    <a:pt x="192" y="184"/>
                  </a:lnTo>
                  <a:lnTo>
                    <a:pt x="0" y="316"/>
                  </a:lnTo>
                  <a:lnTo>
                    <a:pt x="206" y="492"/>
                  </a:lnTo>
                  <a:lnTo>
                    <a:pt x="206" y="735"/>
                  </a:lnTo>
                  <a:lnTo>
                    <a:pt x="230" y="739"/>
                  </a:lnTo>
                  <a:lnTo>
                    <a:pt x="252" y="737"/>
                  </a:lnTo>
                  <a:lnTo>
                    <a:pt x="271" y="734"/>
                  </a:lnTo>
                  <a:lnTo>
                    <a:pt x="287" y="728"/>
                  </a:lnTo>
                  <a:lnTo>
                    <a:pt x="300" y="722"/>
                  </a:lnTo>
                  <a:lnTo>
                    <a:pt x="309" y="717"/>
                  </a:lnTo>
                  <a:lnTo>
                    <a:pt x="314" y="712"/>
                  </a:lnTo>
                  <a:lnTo>
                    <a:pt x="316" y="711"/>
                  </a:lnTo>
                  <a:lnTo>
                    <a:pt x="887" y="487"/>
                  </a:lnTo>
                  <a:lnTo>
                    <a:pt x="899" y="479"/>
                  </a:lnTo>
                  <a:lnTo>
                    <a:pt x="909" y="471"/>
                  </a:lnTo>
                  <a:lnTo>
                    <a:pt x="918" y="463"/>
                  </a:lnTo>
                  <a:lnTo>
                    <a:pt x="925" y="455"/>
                  </a:lnTo>
                  <a:lnTo>
                    <a:pt x="930" y="448"/>
                  </a:lnTo>
                  <a:lnTo>
                    <a:pt x="934" y="442"/>
                  </a:lnTo>
                  <a:lnTo>
                    <a:pt x="936" y="439"/>
                  </a:lnTo>
                  <a:lnTo>
                    <a:pt x="937" y="437"/>
                  </a:lnTo>
                  <a:lnTo>
                    <a:pt x="937" y="252"/>
                  </a:lnTo>
                  <a:lnTo>
                    <a:pt x="938" y="223"/>
                  </a:lnTo>
                  <a:lnTo>
                    <a:pt x="937" y="198"/>
                  </a:lnTo>
                  <a:lnTo>
                    <a:pt x="933" y="180"/>
                  </a:lnTo>
                  <a:lnTo>
                    <a:pt x="932" y="17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 name="Freeform 9"/>
            <p:cNvSpPr>
              <a:spLocks/>
            </p:cNvSpPr>
            <p:nvPr/>
          </p:nvSpPr>
          <p:spPr bwMode="auto">
            <a:xfrm>
              <a:off x="5808" y="2911"/>
              <a:ext cx="101" cy="139"/>
            </a:xfrm>
            <a:custGeom>
              <a:avLst/>
              <a:gdLst/>
              <a:ahLst/>
              <a:cxnLst>
                <a:cxn ang="0">
                  <a:pos x="96" y="0"/>
                </a:cxn>
                <a:cxn ang="0">
                  <a:pos x="0" y="66"/>
                </a:cxn>
                <a:cxn ang="0">
                  <a:pos x="217" y="375"/>
                </a:cxn>
                <a:cxn ang="0">
                  <a:pos x="229" y="383"/>
                </a:cxn>
                <a:cxn ang="0">
                  <a:pos x="241" y="391"/>
                </a:cxn>
                <a:cxn ang="0">
                  <a:pos x="252" y="397"/>
                </a:cxn>
                <a:cxn ang="0">
                  <a:pos x="264" y="403"/>
                </a:cxn>
                <a:cxn ang="0">
                  <a:pos x="273" y="409"/>
                </a:cxn>
                <a:cxn ang="0">
                  <a:pos x="283" y="412"/>
                </a:cxn>
                <a:cxn ang="0">
                  <a:pos x="293" y="416"/>
                </a:cxn>
                <a:cxn ang="0">
                  <a:pos x="302" y="419"/>
                </a:cxn>
                <a:cxn ang="0">
                  <a:pos x="302" y="176"/>
                </a:cxn>
                <a:cxn ang="0">
                  <a:pos x="96" y="0"/>
                </a:cxn>
              </a:cxnLst>
              <a:rect l="0" t="0" r="r" b="b"/>
              <a:pathLst>
                <a:path w="302" h="419">
                  <a:moveTo>
                    <a:pt x="96" y="0"/>
                  </a:moveTo>
                  <a:lnTo>
                    <a:pt x="0" y="66"/>
                  </a:lnTo>
                  <a:lnTo>
                    <a:pt x="217" y="375"/>
                  </a:lnTo>
                  <a:lnTo>
                    <a:pt x="229" y="383"/>
                  </a:lnTo>
                  <a:lnTo>
                    <a:pt x="241" y="391"/>
                  </a:lnTo>
                  <a:lnTo>
                    <a:pt x="252" y="397"/>
                  </a:lnTo>
                  <a:lnTo>
                    <a:pt x="264" y="403"/>
                  </a:lnTo>
                  <a:lnTo>
                    <a:pt x="273" y="409"/>
                  </a:lnTo>
                  <a:lnTo>
                    <a:pt x="283" y="412"/>
                  </a:lnTo>
                  <a:lnTo>
                    <a:pt x="293" y="416"/>
                  </a:lnTo>
                  <a:lnTo>
                    <a:pt x="302" y="419"/>
                  </a:lnTo>
                  <a:lnTo>
                    <a:pt x="302" y="176"/>
                  </a:lnTo>
                  <a:lnTo>
                    <a:pt x="96" y="0"/>
                  </a:lnTo>
                  <a:close/>
                </a:path>
              </a:pathLst>
            </a:custGeom>
            <a:solidFill>
              <a:srgbClr val="F2F2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 name="Freeform 10"/>
            <p:cNvSpPr>
              <a:spLocks/>
            </p:cNvSpPr>
            <p:nvPr/>
          </p:nvSpPr>
          <p:spPr bwMode="auto">
            <a:xfrm>
              <a:off x="5914" y="2956"/>
              <a:ext cx="240" cy="390"/>
            </a:xfrm>
            <a:custGeom>
              <a:avLst/>
              <a:gdLst/>
              <a:ahLst/>
              <a:cxnLst>
                <a:cxn ang="0">
                  <a:pos x="650" y="55"/>
                </a:cxn>
                <a:cxn ang="0">
                  <a:pos x="109" y="259"/>
                </a:cxn>
                <a:cxn ang="0">
                  <a:pos x="107" y="260"/>
                </a:cxn>
                <a:cxn ang="0">
                  <a:pos x="100" y="262"/>
                </a:cxn>
                <a:cxn ang="0">
                  <a:pos x="89" y="267"/>
                </a:cxn>
                <a:cxn ang="0">
                  <a:pos x="77" y="271"/>
                </a:cxn>
                <a:cxn ang="0">
                  <a:pos x="60" y="276"/>
                </a:cxn>
                <a:cxn ang="0">
                  <a:pos x="42" y="280"/>
                </a:cxn>
                <a:cxn ang="0">
                  <a:pos x="21" y="283"/>
                </a:cxn>
                <a:cxn ang="0">
                  <a:pos x="0" y="284"/>
                </a:cxn>
                <a:cxn ang="0">
                  <a:pos x="0" y="1171"/>
                </a:cxn>
                <a:cxn ang="0">
                  <a:pos x="6" y="1171"/>
                </a:cxn>
                <a:cxn ang="0">
                  <a:pos x="12" y="1171"/>
                </a:cxn>
                <a:cxn ang="0">
                  <a:pos x="16" y="1171"/>
                </a:cxn>
                <a:cxn ang="0">
                  <a:pos x="22" y="1170"/>
                </a:cxn>
                <a:cxn ang="0">
                  <a:pos x="27" y="1169"/>
                </a:cxn>
                <a:cxn ang="0">
                  <a:pos x="31" y="1168"/>
                </a:cxn>
                <a:cxn ang="0">
                  <a:pos x="35" y="1167"/>
                </a:cxn>
                <a:cxn ang="0">
                  <a:pos x="39" y="1165"/>
                </a:cxn>
                <a:cxn ang="0">
                  <a:pos x="665" y="931"/>
                </a:cxn>
                <a:cxn ang="0">
                  <a:pos x="667" y="931"/>
                </a:cxn>
                <a:cxn ang="0">
                  <a:pos x="672" y="928"/>
                </a:cxn>
                <a:cxn ang="0">
                  <a:pos x="679" y="925"/>
                </a:cxn>
                <a:cxn ang="0">
                  <a:pos x="688" y="919"/>
                </a:cxn>
                <a:cxn ang="0">
                  <a:pos x="696" y="909"/>
                </a:cxn>
                <a:cxn ang="0">
                  <a:pos x="703" y="896"/>
                </a:cxn>
                <a:cxn ang="0">
                  <a:pos x="708" y="878"/>
                </a:cxn>
                <a:cxn ang="0">
                  <a:pos x="710" y="855"/>
                </a:cxn>
                <a:cxn ang="0">
                  <a:pos x="719" y="0"/>
                </a:cxn>
                <a:cxn ang="0">
                  <a:pos x="717" y="3"/>
                </a:cxn>
                <a:cxn ang="0">
                  <a:pos x="712" y="7"/>
                </a:cxn>
                <a:cxn ang="0">
                  <a:pos x="705" y="15"/>
                </a:cxn>
                <a:cxn ang="0">
                  <a:pos x="696" y="24"/>
                </a:cxn>
                <a:cxn ang="0">
                  <a:pos x="685" y="34"/>
                </a:cxn>
                <a:cxn ang="0">
                  <a:pos x="673" y="42"/>
                </a:cxn>
                <a:cxn ang="0">
                  <a:pos x="661" y="50"/>
                </a:cxn>
                <a:cxn ang="0">
                  <a:pos x="650" y="55"/>
                </a:cxn>
              </a:cxnLst>
              <a:rect l="0" t="0" r="r" b="b"/>
              <a:pathLst>
                <a:path w="719" h="1171">
                  <a:moveTo>
                    <a:pt x="650" y="55"/>
                  </a:moveTo>
                  <a:lnTo>
                    <a:pt x="109" y="259"/>
                  </a:lnTo>
                  <a:lnTo>
                    <a:pt x="107" y="260"/>
                  </a:lnTo>
                  <a:lnTo>
                    <a:pt x="100" y="262"/>
                  </a:lnTo>
                  <a:lnTo>
                    <a:pt x="89" y="267"/>
                  </a:lnTo>
                  <a:lnTo>
                    <a:pt x="77" y="271"/>
                  </a:lnTo>
                  <a:lnTo>
                    <a:pt x="60" y="276"/>
                  </a:lnTo>
                  <a:lnTo>
                    <a:pt x="42" y="280"/>
                  </a:lnTo>
                  <a:lnTo>
                    <a:pt x="21" y="283"/>
                  </a:lnTo>
                  <a:lnTo>
                    <a:pt x="0" y="284"/>
                  </a:lnTo>
                  <a:lnTo>
                    <a:pt x="0" y="1171"/>
                  </a:lnTo>
                  <a:lnTo>
                    <a:pt x="6" y="1171"/>
                  </a:lnTo>
                  <a:lnTo>
                    <a:pt x="12" y="1171"/>
                  </a:lnTo>
                  <a:lnTo>
                    <a:pt x="16" y="1171"/>
                  </a:lnTo>
                  <a:lnTo>
                    <a:pt x="22" y="1170"/>
                  </a:lnTo>
                  <a:lnTo>
                    <a:pt x="27" y="1169"/>
                  </a:lnTo>
                  <a:lnTo>
                    <a:pt x="31" y="1168"/>
                  </a:lnTo>
                  <a:lnTo>
                    <a:pt x="35" y="1167"/>
                  </a:lnTo>
                  <a:lnTo>
                    <a:pt x="39" y="1165"/>
                  </a:lnTo>
                  <a:lnTo>
                    <a:pt x="665" y="931"/>
                  </a:lnTo>
                  <a:lnTo>
                    <a:pt x="667" y="931"/>
                  </a:lnTo>
                  <a:lnTo>
                    <a:pt x="672" y="928"/>
                  </a:lnTo>
                  <a:lnTo>
                    <a:pt x="679" y="925"/>
                  </a:lnTo>
                  <a:lnTo>
                    <a:pt x="688" y="919"/>
                  </a:lnTo>
                  <a:lnTo>
                    <a:pt x="696" y="909"/>
                  </a:lnTo>
                  <a:lnTo>
                    <a:pt x="703" y="896"/>
                  </a:lnTo>
                  <a:lnTo>
                    <a:pt x="708" y="878"/>
                  </a:lnTo>
                  <a:lnTo>
                    <a:pt x="710" y="855"/>
                  </a:lnTo>
                  <a:lnTo>
                    <a:pt x="719" y="0"/>
                  </a:lnTo>
                  <a:lnTo>
                    <a:pt x="717" y="3"/>
                  </a:lnTo>
                  <a:lnTo>
                    <a:pt x="712" y="7"/>
                  </a:lnTo>
                  <a:lnTo>
                    <a:pt x="705" y="15"/>
                  </a:lnTo>
                  <a:lnTo>
                    <a:pt x="696" y="24"/>
                  </a:lnTo>
                  <a:lnTo>
                    <a:pt x="685" y="34"/>
                  </a:lnTo>
                  <a:lnTo>
                    <a:pt x="673" y="42"/>
                  </a:lnTo>
                  <a:lnTo>
                    <a:pt x="661" y="50"/>
                  </a:lnTo>
                  <a:lnTo>
                    <a:pt x="650" y="55"/>
                  </a:lnTo>
                  <a:close/>
                </a:path>
              </a:pathLst>
            </a:custGeom>
            <a:solidFill>
              <a:srgbClr val="D8F2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0" name="Freeform 11"/>
            <p:cNvSpPr>
              <a:spLocks/>
            </p:cNvSpPr>
            <p:nvPr/>
          </p:nvSpPr>
          <p:spPr bwMode="auto">
            <a:xfrm>
              <a:off x="5808" y="2936"/>
              <a:ext cx="106" cy="410"/>
            </a:xfrm>
            <a:custGeom>
              <a:avLst/>
              <a:gdLst/>
              <a:ahLst/>
              <a:cxnLst>
                <a:cxn ang="0">
                  <a:pos x="214" y="308"/>
                </a:cxn>
                <a:cxn ang="0">
                  <a:pos x="0" y="0"/>
                </a:cxn>
                <a:cxn ang="0">
                  <a:pos x="0" y="905"/>
                </a:cxn>
                <a:cxn ang="0">
                  <a:pos x="1" y="914"/>
                </a:cxn>
                <a:cxn ang="0">
                  <a:pos x="7" y="935"/>
                </a:cxn>
                <a:cxn ang="0">
                  <a:pos x="13" y="962"/>
                </a:cxn>
                <a:cxn ang="0">
                  <a:pos x="24" y="985"/>
                </a:cxn>
                <a:cxn ang="0">
                  <a:pos x="234" y="1208"/>
                </a:cxn>
                <a:cxn ang="0">
                  <a:pos x="236" y="1209"/>
                </a:cxn>
                <a:cxn ang="0">
                  <a:pos x="242" y="1212"/>
                </a:cxn>
                <a:cxn ang="0">
                  <a:pos x="250" y="1215"/>
                </a:cxn>
                <a:cxn ang="0">
                  <a:pos x="261" y="1219"/>
                </a:cxn>
                <a:cxn ang="0">
                  <a:pos x="274" y="1223"/>
                </a:cxn>
                <a:cxn ang="0">
                  <a:pos x="289" y="1227"/>
                </a:cxn>
                <a:cxn ang="0">
                  <a:pos x="303" y="1230"/>
                </a:cxn>
                <a:cxn ang="0">
                  <a:pos x="318" y="1231"/>
                </a:cxn>
                <a:cxn ang="0">
                  <a:pos x="318" y="344"/>
                </a:cxn>
                <a:cxn ang="0">
                  <a:pos x="304" y="344"/>
                </a:cxn>
                <a:cxn ang="0">
                  <a:pos x="290" y="343"/>
                </a:cxn>
                <a:cxn ang="0">
                  <a:pos x="276" y="341"/>
                </a:cxn>
                <a:cxn ang="0">
                  <a:pos x="264" y="336"/>
                </a:cxn>
                <a:cxn ang="0">
                  <a:pos x="250" y="331"/>
                </a:cxn>
                <a:cxn ang="0">
                  <a:pos x="238" y="326"/>
                </a:cxn>
                <a:cxn ang="0">
                  <a:pos x="225" y="318"/>
                </a:cxn>
                <a:cxn ang="0">
                  <a:pos x="214" y="308"/>
                </a:cxn>
              </a:cxnLst>
              <a:rect l="0" t="0" r="r" b="b"/>
              <a:pathLst>
                <a:path w="318" h="1231">
                  <a:moveTo>
                    <a:pt x="214" y="308"/>
                  </a:moveTo>
                  <a:lnTo>
                    <a:pt x="0" y="0"/>
                  </a:lnTo>
                  <a:lnTo>
                    <a:pt x="0" y="905"/>
                  </a:lnTo>
                  <a:lnTo>
                    <a:pt x="1" y="914"/>
                  </a:lnTo>
                  <a:lnTo>
                    <a:pt x="7" y="935"/>
                  </a:lnTo>
                  <a:lnTo>
                    <a:pt x="13" y="962"/>
                  </a:lnTo>
                  <a:lnTo>
                    <a:pt x="24" y="985"/>
                  </a:lnTo>
                  <a:lnTo>
                    <a:pt x="234" y="1208"/>
                  </a:lnTo>
                  <a:lnTo>
                    <a:pt x="236" y="1209"/>
                  </a:lnTo>
                  <a:lnTo>
                    <a:pt x="242" y="1212"/>
                  </a:lnTo>
                  <a:lnTo>
                    <a:pt x="250" y="1215"/>
                  </a:lnTo>
                  <a:lnTo>
                    <a:pt x="261" y="1219"/>
                  </a:lnTo>
                  <a:lnTo>
                    <a:pt x="274" y="1223"/>
                  </a:lnTo>
                  <a:lnTo>
                    <a:pt x="289" y="1227"/>
                  </a:lnTo>
                  <a:lnTo>
                    <a:pt x="303" y="1230"/>
                  </a:lnTo>
                  <a:lnTo>
                    <a:pt x="318" y="1231"/>
                  </a:lnTo>
                  <a:lnTo>
                    <a:pt x="318" y="344"/>
                  </a:lnTo>
                  <a:lnTo>
                    <a:pt x="304" y="344"/>
                  </a:lnTo>
                  <a:lnTo>
                    <a:pt x="290" y="343"/>
                  </a:lnTo>
                  <a:lnTo>
                    <a:pt x="276" y="341"/>
                  </a:lnTo>
                  <a:lnTo>
                    <a:pt x="264" y="336"/>
                  </a:lnTo>
                  <a:lnTo>
                    <a:pt x="250" y="331"/>
                  </a:lnTo>
                  <a:lnTo>
                    <a:pt x="238" y="326"/>
                  </a:lnTo>
                  <a:lnTo>
                    <a:pt x="225" y="318"/>
                  </a:lnTo>
                  <a:lnTo>
                    <a:pt x="214" y="308"/>
                  </a:lnTo>
                  <a:close/>
                </a:path>
              </a:pathLst>
            </a:custGeom>
            <a:solidFill>
              <a:srgbClr val="CCE5E5"/>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1" name="Freeform 12"/>
            <p:cNvSpPr>
              <a:spLocks/>
            </p:cNvSpPr>
            <p:nvPr/>
          </p:nvSpPr>
          <p:spPr bwMode="auto">
            <a:xfrm>
              <a:off x="5736" y="2764"/>
              <a:ext cx="160" cy="167"/>
            </a:xfrm>
            <a:custGeom>
              <a:avLst/>
              <a:gdLst/>
              <a:ahLst/>
              <a:cxnLst>
                <a:cxn ang="0">
                  <a:pos x="0" y="217"/>
                </a:cxn>
                <a:cxn ang="0">
                  <a:pos x="216" y="502"/>
                </a:cxn>
                <a:cxn ang="0">
                  <a:pos x="469" y="347"/>
                </a:cxn>
                <a:cxn ang="0">
                  <a:pos x="470" y="347"/>
                </a:cxn>
                <a:cxn ang="0">
                  <a:pos x="472" y="346"/>
                </a:cxn>
                <a:cxn ang="0">
                  <a:pos x="475" y="344"/>
                </a:cxn>
                <a:cxn ang="0">
                  <a:pos x="480" y="342"/>
                </a:cxn>
                <a:cxn ang="0">
                  <a:pos x="223" y="0"/>
                </a:cxn>
                <a:cxn ang="0">
                  <a:pos x="214" y="4"/>
                </a:cxn>
                <a:cxn ang="0">
                  <a:pos x="204" y="10"/>
                </a:cxn>
                <a:cxn ang="0">
                  <a:pos x="192" y="17"/>
                </a:cxn>
                <a:cxn ang="0">
                  <a:pos x="180" y="25"/>
                </a:cxn>
                <a:cxn ang="0">
                  <a:pos x="166" y="34"/>
                </a:cxn>
                <a:cxn ang="0">
                  <a:pos x="152" y="45"/>
                </a:cxn>
                <a:cxn ang="0">
                  <a:pos x="136" y="56"/>
                </a:cxn>
                <a:cxn ang="0">
                  <a:pos x="121" y="70"/>
                </a:cxn>
                <a:cxn ang="0">
                  <a:pos x="104" y="84"/>
                </a:cxn>
                <a:cxn ang="0">
                  <a:pos x="88" y="99"/>
                </a:cxn>
                <a:cxn ang="0">
                  <a:pos x="72" y="117"/>
                </a:cxn>
                <a:cxn ang="0">
                  <a:pos x="56" y="134"/>
                </a:cxn>
                <a:cxn ang="0">
                  <a:pos x="41" y="153"/>
                </a:cxn>
                <a:cxn ang="0">
                  <a:pos x="26" y="173"/>
                </a:cxn>
                <a:cxn ang="0">
                  <a:pos x="13" y="194"/>
                </a:cxn>
                <a:cxn ang="0">
                  <a:pos x="0" y="217"/>
                </a:cxn>
              </a:cxnLst>
              <a:rect l="0" t="0" r="r" b="b"/>
              <a:pathLst>
                <a:path w="480" h="502">
                  <a:moveTo>
                    <a:pt x="0" y="217"/>
                  </a:moveTo>
                  <a:lnTo>
                    <a:pt x="216" y="502"/>
                  </a:lnTo>
                  <a:lnTo>
                    <a:pt x="469" y="347"/>
                  </a:lnTo>
                  <a:lnTo>
                    <a:pt x="470" y="347"/>
                  </a:lnTo>
                  <a:lnTo>
                    <a:pt x="472" y="346"/>
                  </a:lnTo>
                  <a:lnTo>
                    <a:pt x="475" y="344"/>
                  </a:lnTo>
                  <a:lnTo>
                    <a:pt x="480" y="342"/>
                  </a:lnTo>
                  <a:lnTo>
                    <a:pt x="223" y="0"/>
                  </a:lnTo>
                  <a:lnTo>
                    <a:pt x="214" y="4"/>
                  </a:lnTo>
                  <a:lnTo>
                    <a:pt x="204" y="10"/>
                  </a:lnTo>
                  <a:lnTo>
                    <a:pt x="192" y="17"/>
                  </a:lnTo>
                  <a:lnTo>
                    <a:pt x="180" y="25"/>
                  </a:lnTo>
                  <a:lnTo>
                    <a:pt x="166" y="34"/>
                  </a:lnTo>
                  <a:lnTo>
                    <a:pt x="152" y="45"/>
                  </a:lnTo>
                  <a:lnTo>
                    <a:pt x="136" y="56"/>
                  </a:lnTo>
                  <a:lnTo>
                    <a:pt x="121" y="70"/>
                  </a:lnTo>
                  <a:lnTo>
                    <a:pt x="104" y="84"/>
                  </a:lnTo>
                  <a:lnTo>
                    <a:pt x="88" y="99"/>
                  </a:lnTo>
                  <a:lnTo>
                    <a:pt x="72" y="117"/>
                  </a:lnTo>
                  <a:lnTo>
                    <a:pt x="56" y="134"/>
                  </a:lnTo>
                  <a:lnTo>
                    <a:pt x="41" y="153"/>
                  </a:lnTo>
                  <a:lnTo>
                    <a:pt x="26" y="173"/>
                  </a:lnTo>
                  <a:lnTo>
                    <a:pt x="13" y="194"/>
                  </a:lnTo>
                  <a:lnTo>
                    <a:pt x="0" y="217"/>
                  </a:lnTo>
                  <a:close/>
                </a:path>
              </a:pathLst>
            </a:custGeom>
            <a:solidFill>
              <a:srgbClr val="CCE5E5"/>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2" name="Freeform 13"/>
            <p:cNvSpPr>
              <a:spLocks/>
            </p:cNvSpPr>
            <p:nvPr/>
          </p:nvSpPr>
          <p:spPr bwMode="auto">
            <a:xfrm>
              <a:off x="5811" y="2680"/>
              <a:ext cx="340" cy="198"/>
            </a:xfrm>
            <a:custGeom>
              <a:avLst/>
              <a:gdLst/>
              <a:ahLst/>
              <a:cxnLst>
                <a:cxn ang="0">
                  <a:pos x="792" y="0"/>
                </a:cxn>
                <a:cxn ang="0">
                  <a:pos x="12" y="245"/>
                </a:cxn>
                <a:cxn ang="0">
                  <a:pos x="11" y="245"/>
                </a:cxn>
                <a:cxn ang="0">
                  <a:pos x="9" y="246"/>
                </a:cxn>
                <a:cxn ang="0">
                  <a:pos x="5" y="248"/>
                </a:cxn>
                <a:cxn ang="0">
                  <a:pos x="0" y="251"/>
                </a:cxn>
                <a:cxn ang="0">
                  <a:pos x="257" y="593"/>
                </a:cxn>
                <a:cxn ang="0">
                  <a:pos x="266" y="589"/>
                </a:cxn>
                <a:cxn ang="0">
                  <a:pos x="279" y="582"/>
                </a:cxn>
                <a:cxn ang="0">
                  <a:pos x="294" y="575"/>
                </a:cxn>
                <a:cxn ang="0">
                  <a:pos x="311" y="568"/>
                </a:cxn>
                <a:cxn ang="0">
                  <a:pos x="331" y="560"/>
                </a:cxn>
                <a:cxn ang="0">
                  <a:pos x="352" y="551"/>
                </a:cxn>
                <a:cxn ang="0">
                  <a:pos x="376" y="543"/>
                </a:cxn>
                <a:cxn ang="0">
                  <a:pos x="400" y="533"/>
                </a:cxn>
                <a:cxn ang="0">
                  <a:pos x="956" y="358"/>
                </a:cxn>
                <a:cxn ang="0">
                  <a:pos x="959" y="357"/>
                </a:cxn>
                <a:cxn ang="0">
                  <a:pos x="964" y="355"/>
                </a:cxn>
                <a:cxn ang="0">
                  <a:pos x="974" y="351"/>
                </a:cxn>
                <a:cxn ang="0">
                  <a:pos x="985" y="346"/>
                </a:cxn>
                <a:cxn ang="0">
                  <a:pos x="996" y="339"/>
                </a:cxn>
                <a:cxn ang="0">
                  <a:pos x="1006" y="332"/>
                </a:cxn>
                <a:cxn ang="0">
                  <a:pos x="1015" y="324"/>
                </a:cxn>
                <a:cxn ang="0">
                  <a:pos x="1021" y="314"/>
                </a:cxn>
                <a:cxn ang="0">
                  <a:pos x="792" y="0"/>
                </a:cxn>
              </a:cxnLst>
              <a:rect l="0" t="0" r="r" b="b"/>
              <a:pathLst>
                <a:path w="1021" h="593">
                  <a:moveTo>
                    <a:pt x="792" y="0"/>
                  </a:moveTo>
                  <a:lnTo>
                    <a:pt x="12" y="245"/>
                  </a:lnTo>
                  <a:lnTo>
                    <a:pt x="11" y="245"/>
                  </a:lnTo>
                  <a:lnTo>
                    <a:pt x="9" y="246"/>
                  </a:lnTo>
                  <a:lnTo>
                    <a:pt x="5" y="248"/>
                  </a:lnTo>
                  <a:lnTo>
                    <a:pt x="0" y="251"/>
                  </a:lnTo>
                  <a:lnTo>
                    <a:pt x="257" y="593"/>
                  </a:lnTo>
                  <a:lnTo>
                    <a:pt x="266" y="589"/>
                  </a:lnTo>
                  <a:lnTo>
                    <a:pt x="279" y="582"/>
                  </a:lnTo>
                  <a:lnTo>
                    <a:pt x="294" y="575"/>
                  </a:lnTo>
                  <a:lnTo>
                    <a:pt x="311" y="568"/>
                  </a:lnTo>
                  <a:lnTo>
                    <a:pt x="331" y="560"/>
                  </a:lnTo>
                  <a:lnTo>
                    <a:pt x="352" y="551"/>
                  </a:lnTo>
                  <a:lnTo>
                    <a:pt x="376" y="543"/>
                  </a:lnTo>
                  <a:lnTo>
                    <a:pt x="400" y="533"/>
                  </a:lnTo>
                  <a:lnTo>
                    <a:pt x="956" y="358"/>
                  </a:lnTo>
                  <a:lnTo>
                    <a:pt x="959" y="357"/>
                  </a:lnTo>
                  <a:lnTo>
                    <a:pt x="964" y="355"/>
                  </a:lnTo>
                  <a:lnTo>
                    <a:pt x="974" y="351"/>
                  </a:lnTo>
                  <a:lnTo>
                    <a:pt x="985" y="346"/>
                  </a:lnTo>
                  <a:lnTo>
                    <a:pt x="996" y="339"/>
                  </a:lnTo>
                  <a:lnTo>
                    <a:pt x="1006" y="332"/>
                  </a:lnTo>
                  <a:lnTo>
                    <a:pt x="1015" y="324"/>
                  </a:lnTo>
                  <a:lnTo>
                    <a:pt x="1021" y="314"/>
                  </a:lnTo>
                  <a:lnTo>
                    <a:pt x="792" y="0"/>
                  </a:lnTo>
                  <a:close/>
                </a:path>
              </a:pathLst>
            </a:custGeom>
            <a:solidFill>
              <a:srgbClr val="D8F2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3" name="Freeform 14"/>
            <p:cNvSpPr>
              <a:spLocks/>
            </p:cNvSpPr>
            <p:nvPr/>
          </p:nvSpPr>
          <p:spPr bwMode="auto">
            <a:xfrm>
              <a:off x="5769" y="2799"/>
              <a:ext cx="108" cy="122"/>
            </a:xfrm>
            <a:custGeom>
              <a:avLst/>
              <a:gdLst/>
              <a:ahLst/>
              <a:cxnLst>
                <a:cxn ang="0">
                  <a:pos x="114" y="0"/>
                </a:cxn>
                <a:cxn ang="0">
                  <a:pos x="322" y="276"/>
                </a:cxn>
                <a:cxn ang="0">
                  <a:pos x="181" y="364"/>
                </a:cxn>
                <a:cxn ang="0">
                  <a:pos x="0" y="115"/>
                </a:cxn>
                <a:cxn ang="0">
                  <a:pos x="114" y="0"/>
                </a:cxn>
              </a:cxnLst>
              <a:rect l="0" t="0" r="r" b="b"/>
              <a:pathLst>
                <a:path w="322" h="364">
                  <a:moveTo>
                    <a:pt x="114" y="0"/>
                  </a:moveTo>
                  <a:lnTo>
                    <a:pt x="322" y="276"/>
                  </a:lnTo>
                  <a:lnTo>
                    <a:pt x="181" y="364"/>
                  </a:lnTo>
                  <a:lnTo>
                    <a:pt x="0" y="115"/>
                  </a:lnTo>
                  <a:lnTo>
                    <a:pt x="114" y="0"/>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4" name="Freeform 15"/>
            <p:cNvSpPr>
              <a:spLocks/>
            </p:cNvSpPr>
            <p:nvPr/>
          </p:nvSpPr>
          <p:spPr bwMode="auto">
            <a:xfrm>
              <a:off x="5828" y="2960"/>
              <a:ext cx="55" cy="337"/>
            </a:xfrm>
            <a:custGeom>
              <a:avLst/>
              <a:gdLst/>
              <a:ahLst/>
              <a:cxnLst>
                <a:cxn ang="0">
                  <a:pos x="164" y="242"/>
                </a:cxn>
                <a:cxn ang="0">
                  <a:pos x="164" y="1013"/>
                </a:cxn>
                <a:cxn ang="0">
                  <a:pos x="0" y="864"/>
                </a:cxn>
                <a:cxn ang="0">
                  <a:pos x="0" y="0"/>
                </a:cxn>
                <a:cxn ang="0">
                  <a:pos x="164" y="242"/>
                </a:cxn>
              </a:cxnLst>
              <a:rect l="0" t="0" r="r" b="b"/>
              <a:pathLst>
                <a:path w="164" h="1013">
                  <a:moveTo>
                    <a:pt x="164" y="242"/>
                  </a:moveTo>
                  <a:lnTo>
                    <a:pt x="164" y="1013"/>
                  </a:lnTo>
                  <a:lnTo>
                    <a:pt x="0" y="864"/>
                  </a:lnTo>
                  <a:lnTo>
                    <a:pt x="0" y="0"/>
                  </a:lnTo>
                  <a:lnTo>
                    <a:pt x="164" y="242"/>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5" name="Freeform 16"/>
            <p:cNvSpPr>
              <a:spLocks/>
            </p:cNvSpPr>
            <p:nvPr/>
          </p:nvSpPr>
          <p:spPr bwMode="auto">
            <a:xfrm>
              <a:off x="5878" y="2706"/>
              <a:ext cx="255" cy="152"/>
            </a:xfrm>
            <a:custGeom>
              <a:avLst/>
              <a:gdLst/>
              <a:ahLst/>
              <a:cxnLst>
                <a:cxn ang="0">
                  <a:pos x="765" y="282"/>
                </a:cxn>
                <a:cxn ang="0">
                  <a:pos x="204" y="457"/>
                </a:cxn>
                <a:cxn ang="0">
                  <a:pos x="0" y="178"/>
                </a:cxn>
                <a:cxn ang="0">
                  <a:pos x="546" y="0"/>
                </a:cxn>
                <a:cxn ang="0">
                  <a:pos x="765" y="282"/>
                </a:cxn>
              </a:cxnLst>
              <a:rect l="0" t="0" r="r" b="b"/>
              <a:pathLst>
                <a:path w="765" h="457">
                  <a:moveTo>
                    <a:pt x="765" y="282"/>
                  </a:moveTo>
                  <a:lnTo>
                    <a:pt x="204" y="457"/>
                  </a:lnTo>
                  <a:lnTo>
                    <a:pt x="0" y="178"/>
                  </a:lnTo>
                  <a:lnTo>
                    <a:pt x="546" y="0"/>
                  </a:lnTo>
                  <a:lnTo>
                    <a:pt x="765" y="282"/>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6" name="Freeform 17"/>
            <p:cNvSpPr>
              <a:spLocks/>
            </p:cNvSpPr>
            <p:nvPr/>
          </p:nvSpPr>
          <p:spPr bwMode="auto">
            <a:xfrm>
              <a:off x="5951" y="2971"/>
              <a:ext cx="183" cy="338"/>
            </a:xfrm>
            <a:custGeom>
              <a:avLst/>
              <a:gdLst/>
              <a:ahLst/>
              <a:cxnLst>
                <a:cxn ang="0">
                  <a:pos x="0" y="213"/>
                </a:cxn>
                <a:cxn ang="0">
                  <a:pos x="0" y="1014"/>
                </a:cxn>
                <a:cxn ang="0">
                  <a:pos x="551" y="803"/>
                </a:cxn>
                <a:cxn ang="0">
                  <a:pos x="551" y="0"/>
                </a:cxn>
                <a:cxn ang="0">
                  <a:pos x="0" y="213"/>
                </a:cxn>
              </a:cxnLst>
              <a:rect l="0" t="0" r="r" b="b"/>
              <a:pathLst>
                <a:path w="551" h="1014">
                  <a:moveTo>
                    <a:pt x="0" y="213"/>
                  </a:moveTo>
                  <a:lnTo>
                    <a:pt x="0" y="1014"/>
                  </a:lnTo>
                  <a:lnTo>
                    <a:pt x="551" y="803"/>
                  </a:lnTo>
                  <a:lnTo>
                    <a:pt x="551" y="0"/>
                  </a:lnTo>
                  <a:lnTo>
                    <a:pt x="0" y="213"/>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7" name="Freeform 18"/>
            <p:cNvSpPr>
              <a:spLocks/>
            </p:cNvSpPr>
            <p:nvPr/>
          </p:nvSpPr>
          <p:spPr bwMode="auto">
            <a:xfrm>
              <a:off x="5844" y="2817"/>
              <a:ext cx="306" cy="188"/>
            </a:xfrm>
            <a:custGeom>
              <a:avLst/>
              <a:gdLst/>
              <a:ahLst/>
              <a:cxnLst>
                <a:cxn ang="0">
                  <a:pos x="0" y="313"/>
                </a:cxn>
                <a:cxn ang="0">
                  <a:pos x="130" y="445"/>
                </a:cxn>
                <a:cxn ang="0">
                  <a:pos x="150" y="456"/>
                </a:cxn>
                <a:cxn ang="0">
                  <a:pos x="187" y="466"/>
                </a:cxn>
                <a:cxn ang="0">
                  <a:pos x="239" y="467"/>
                </a:cxn>
                <a:cxn ang="0">
                  <a:pos x="271" y="459"/>
                </a:cxn>
                <a:cxn ang="0">
                  <a:pos x="288" y="454"/>
                </a:cxn>
                <a:cxn ang="0">
                  <a:pos x="310" y="458"/>
                </a:cxn>
                <a:cxn ang="0">
                  <a:pos x="327" y="480"/>
                </a:cxn>
                <a:cxn ang="0">
                  <a:pos x="330" y="506"/>
                </a:cxn>
                <a:cxn ang="0">
                  <a:pos x="330" y="526"/>
                </a:cxn>
                <a:cxn ang="0">
                  <a:pos x="337" y="552"/>
                </a:cxn>
                <a:cxn ang="0">
                  <a:pos x="362" y="564"/>
                </a:cxn>
                <a:cxn ang="0">
                  <a:pos x="761" y="416"/>
                </a:cxn>
                <a:cxn ang="0">
                  <a:pos x="767" y="414"/>
                </a:cxn>
                <a:cxn ang="0">
                  <a:pos x="779" y="405"/>
                </a:cxn>
                <a:cxn ang="0">
                  <a:pos x="789" y="379"/>
                </a:cxn>
                <a:cxn ang="0">
                  <a:pos x="791" y="334"/>
                </a:cxn>
                <a:cxn ang="0">
                  <a:pos x="791" y="322"/>
                </a:cxn>
                <a:cxn ang="0">
                  <a:pos x="796" y="295"/>
                </a:cxn>
                <a:cxn ang="0">
                  <a:pos x="810" y="264"/>
                </a:cxn>
                <a:cxn ang="0">
                  <a:pos x="841" y="244"/>
                </a:cxn>
                <a:cxn ang="0">
                  <a:pos x="855" y="239"/>
                </a:cxn>
                <a:cxn ang="0">
                  <a:pos x="885" y="225"/>
                </a:cxn>
                <a:cxn ang="0">
                  <a:pos x="911" y="201"/>
                </a:cxn>
                <a:cxn ang="0">
                  <a:pos x="915" y="165"/>
                </a:cxn>
                <a:cxn ang="0">
                  <a:pos x="781" y="110"/>
                </a:cxn>
                <a:cxn ang="0">
                  <a:pos x="657" y="0"/>
                </a:cxn>
                <a:cxn ang="0">
                  <a:pos x="537" y="67"/>
                </a:cxn>
                <a:cxn ang="0">
                  <a:pos x="430" y="105"/>
                </a:cxn>
                <a:cxn ang="0">
                  <a:pos x="323" y="152"/>
                </a:cxn>
                <a:cxn ang="0">
                  <a:pos x="215" y="191"/>
                </a:cxn>
                <a:cxn ang="0">
                  <a:pos x="108" y="235"/>
                </a:cxn>
                <a:cxn ang="0">
                  <a:pos x="0" y="285"/>
                </a:cxn>
              </a:cxnLst>
              <a:rect l="0" t="0" r="r" b="b"/>
              <a:pathLst>
                <a:path w="918" h="564">
                  <a:moveTo>
                    <a:pt x="0" y="285"/>
                  </a:moveTo>
                  <a:lnTo>
                    <a:pt x="0" y="313"/>
                  </a:lnTo>
                  <a:lnTo>
                    <a:pt x="128" y="443"/>
                  </a:lnTo>
                  <a:lnTo>
                    <a:pt x="130" y="445"/>
                  </a:lnTo>
                  <a:lnTo>
                    <a:pt x="138" y="449"/>
                  </a:lnTo>
                  <a:lnTo>
                    <a:pt x="150" y="456"/>
                  </a:lnTo>
                  <a:lnTo>
                    <a:pt x="167" y="461"/>
                  </a:lnTo>
                  <a:lnTo>
                    <a:pt x="187" y="466"/>
                  </a:lnTo>
                  <a:lnTo>
                    <a:pt x="211" y="468"/>
                  </a:lnTo>
                  <a:lnTo>
                    <a:pt x="239" y="467"/>
                  </a:lnTo>
                  <a:lnTo>
                    <a:pt x="269" y="460"/>
                  </a:lnTo>
                  <a:lnTo>
                    <a:pt x="271" y="459"/>
                  </a:lnTo>
                  <a:lnTo>
                    <a:pt x="278" y="457"/>
                  </a:lnTo>
                  <a:lnTo>
                    <a:pt x="288" y="454"/>
                  </a:lnTo>
                  <a:lnTo>
                    <a:pt x="298" y="454"/>
                  </a:lnTo>
                  <a:lnTo>
                    <a:pt x="310" y="458"/>
                  </a:lnTo>
                  <a:lnTo>
                    <a:pt x="319" y="466"/>
                  </a:lnTo>
                  <a:lnTo>
                    <a:pt x="327" y="480"/>
                  </a:lnTo>
                  <a:lnTo>
                    <a:pt x="330" y="503"/>
                  </a:lnTo>
                  <a:lnTo>
                    <a:pt x="330" y="506"/>
                  </a:lnTo>
                  <a:lnTo>
                    <a:pt x="329" y="515"/>
                  </a:lnTo>
                  <a:lnTo>
                    <a:pt x="330" y="526"/>
                  </a:lnTo>
                  <a:lnTo>
                    <a:pt x="333" y="539"/>
                  </a:lnTo>
                  <a:lnTo>
                    <a:pt x="337" y="552"/>
                  </a:lnTo>
                  <a:lnTo>
                    <a:pt x="347" y="561"/>
                  </a:lnTo>
                  <a:lnTo>
                    <a:pt x="362" y="564"/>
                  </a:lnTo>
                  <a:lnTo>
                    <a:pt x="381" y="562"/>
                  </a:lnTo>
                  <a:lnTo>
                    <a:pt x="761" y="416"/>
                  </a:lnTo>
                  <a:lnTo>
                    <a:pt x="762" y="416"/>
                  </a:lnTo>
                  <a:lnTo>
                    <a:pt x="767" y="414"/>
                  </a:lnTo>
                  <a:lnTo>
                    <a:pt x="773" y="410"/>
                  </a:lnTo>
                  <a:lnTo>
                    <a:pt x="779" y="405"/>
                  </a:lnTo>
                  <a:lnTo>
                    <a:pt x="784" y="394"/>
                  </a:lnTo>
                  <a:lnTo>
                    <a:pt x="789" y="379"/>
                  </a:lnTo>
                  <a:lnTo>
                    <a:pt x="793" y="359"/>
                  </a:lnTo>
                  <a:lnTo>
                    <a:pt x="791" y="334"/>
                  </a:lnTo>
                  <a:lnTo>
                    <a:pt x="791" y="330"/>
                  </a:lnTo>
                  <a:lnTo>
                    <a:pt x="791" y="322"/>
                  </a:lnTo>
                  <a:lnTo>
                    <a:pt x="793" y="310"/>
                  </a:lnTo>
                  <a:lnTo>
                    <a:pt x="796" y="295"/>
                  </a:lnTo>
                  <a:lnTo>
                    <a:pt x="801" y="279"/>
                  </a:lnTo>
                  <a:lnTo>
                    <a:pt x="810" y="264"/>
                  </a:lnTo>
                  <a:lnTo>
                    <a:pt x="823" y="252"/>
                  </a:lnTo>
                  <a:lnTo>
                    <a:pt x="841" y="244"/>
                  </a:lnTo>
                  <a:lnTo>
                    <a:pt x="845" y="242"/>
                  </a:lnTo>
                  <a:lnTo>
                    <a:pt x="855" y="239"/>
                  </a:lnTo>
                  <a:lnTo>
                    <a:pt x="869" y="233"/>
                  </a:lnTo>
                  <a:lnTo>
                    <a:pt x="885" y="225"/>
                  </a:lnTo>
                  <a:lnTo>
                    <a:pt x="899" y="215"/>
                  </a:lnTo>
                  <a:lnTo>
                    <a:pt x="911" y="201"/>
                  </a:lnTo>
                  <a:lnTo>
                    <a:pt x="918" y="184"/>
                  </a:lnTo>
                  <a:lnTo>
                    <a:pt x="915" y="165"/>
                  </a:lnTo>
                  <a:lnTo>
                    <a:pt x="787" y="158"/>
                  </a:lnTo>
                  <a:lnTo>
                    <a:pt x="781" y="110"/>
                  </a:lnTo>
                  <a:lnTo>
                    <a:pt x="781" y="33"/>
                  </a:lnTo>
                  <a:lnTo>
                    <a:pt x="657" y="0"/>
                  </a:lnTo>
                  <a:lnTo>
                    <a:pt x="647" y="70"/>
                  </a:lnTo>
                  <a:lnTo>
                    <a:pt x="537" y="67"/>
                  </a:lnTo>
                  <a:lnTo>
                    <a:pt x="537" y="111"/>
                  </a:lnTo>
                  <a:lnTo>
                    <a:pt x="430" y="105"/>
                  </a:lnTo>
                  <a:lnTo>
                    <a:pt x="430" y="176"/>
                  </a:lnTo>
                  <a:lnTo>
                    <a:pt x="323" y="152"/>
                  </a:lnTo>
                  <a:lnTo>
                    <a:pt x="323" y="213"/>
                  </a:lnTo>
                  <a:lnTo>
                    <a:pt x="215" y="191"/>
                  </a:lnTo>
                  <a:lnTo>
                    <a:pt x="215" y="257"/>
                  </a:lnTo>
                  <a:lnTo>
                    <a:pt x="108" y="235"/>
                  </a:lnTo>
                  <a:lnTo>
                    <a:pt x="108" y="308"/>
                  </a:lnTo>
                  <a:lnTo>
                    <a:pt x="0" y="285"/>
                  </a:lnTo>
                  <a:close/>
                </a:path>
              </a:pathLst>
            </a:custGeom>
            <a:solidFill>
              <a:srgbClr val="FF9E3F"/>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8" name="Freeform 19"/>
            <p:cNvSpPr>
              <a:spLocks/>
            </p:cNvSpPr>
            <p:nvPr/>
          </p:nvSpPr>
          <p:spPr bwMode="auto">
            <a:xfrm>
              <a:off x="5888" y="2940"/>
              <a:ext cx="42" cy="30"/>
            </a:xfrm>
            <a:custGeom>
              <a:avLst/>
              <a:gdLst/>
              <a:ahLst/>
              <a:cxnLst>
                <a:cxn ang="0">
                  <a:pos x="70" y="0"/>
                </a:cxn>
                <a:cxn ang="0">
                  <a:pos x="83" y="3"/>
                </a:cxn>
                <a:cxn ang="0">
                  <a:pos x="94" y="7"/>
                </a:cxn>
                <a:cxn ang="0">
                  <a:pos x="103" y="13"/>
                </a:cxn>
                <a:cxn ang="0">
                  <a:pos x="113" y="20"/>
                </a:cxn>
                <a:cxn ang="0">
                  <a:pos x="120" y="27"/>
                </a:cxn>
                <a:cxn ang="0">
                  <a:pos x="124" y="35"/>
                </a:cxn>
                <a:cxn ang="0">
                  <a:pos x="127" y="44"/>
                </a:cxn>
                <a:cxn ang="0">
                  <a:pos x="127" y="52"/>
                </a:cxn>
                <a:cxn ang="0">
                  <a:pos x="124" y="61"/>
                </a:cxn>
                <a:cxn ang="0">
                  <a:pos x="120" y="69"/>
                </a:cxn>
                <a:cxn ang="0">
                  <a:pos x="113" y="76"/>
                </a:cxn>
                <a:cxn ang="0">
                  <a:pos x="105" y="82"/>
                </a:cxn>
                <a:cxn ang="0">
                  <a:pos x="94" y="86"/>
                </a:cxn>
                <a:cxn ang="0">
                  <a:pos x="83" y="88"/>
                </a:cxn>
                <a:cxn ang="0">
                  <a:pos x="71" y="89"/>
                </a:cxn>
                <a:cxn ang="0">
                  <a:pos x="58" y="88"/>
                </a:cxn>
                <a:cxn ang="0">
                  <a:pos x="46" y="86"/>
                </a:cxn>
                <a:cxn ang="0">
                  <a:pos x="34" y="82"/>
                </a:cxn>
                <a:cxn ang="0">
                  <a:pos x="24" y="76"/>
                </a:cxn>
                <a:cxn ang="0">
                  <a:pos x="15" y="71"/>
                </a:cxn>
                <a:cxn ang="0">
                  <a:pos x="8" y="62"/>
                </a:cxn>
                <a:cxn ang="0">
                  <a:pos x="3" y="54"/>
                </a:cxn>
                <a:cxn ang="0">
                  <a:pos x="0" y="45"/>
                </a:cxn>
                <a:cxn ang="0">
                  <a:pos x="0" y="36"/>
                </a:cxn>
                <a:cxn ang="0">
                  <a:pos x="3" y="28"/>
                </a:cxn>
                <a:cxn ang="0">
                  <a:pos x="7" y="20"/>
                </a:cxn>
                <a:cxn ang="0">
                  <a:pos x="14" y="13"/>
                </a:cxn>
                <a:cxn ang="0">
                  <a:pos x="24" y="7"/>
                </a:cxn>
                <a:cxn ang="0">
                  <a:pos x="34" y="3"/>
                </a:cxn>
                <a:cxn ang="0">
                  <a:pos x="44" y="1"/>
                </a:cxn>
                <a:cxn ang="0">
                  <a:pos x="57" y="0"/>
                </a:cxn>
                <a:cxn ang="0">
                  <a:pos x="70" y="0"/>
                </a:cxn>
              </a:cxnLst>
              <a:rect l="0" t="0" r="r" b="b"/>
              <a:pathLst>
                <a:path w="127" h="89">
                  <a:moveTo>
                    <a:pt x="70" y="0"/>
                  </a:moveTo>
                  <a:lnTo>
                    <a:pt x="83" y="3"/>
                  </a:lnTo>
                  <a:lnTo>
                    <a:pt x="94" y="7"/>
                  </a:lnTo>
                  <a:lnTo>
                    <a:pt x="103" y="13"/>
                  </a:lnTo>
                  <a:lnTo>
                    <a:pt x="113" y="20"/>
                  </a:lnTo>
                  <a:lnTo>
                    <a:pt x="120" y="27"/>
                  </a:lnTo>
                  <a:lnTo>
                    <a:pt x="124" y="35"/>
                  </a:lnTo>
                  <a:lnTo>
                    <a:pt x="127" y="44"/>
                  </a:lnTo>
                  <a:lnTo>
                    <a:pt x="127" y="52"/>
                  </a:lnTo>
                  <a:lnTo>
                    <a:pt x="124" y="61"/>
                  </a:lnTo>
                  <a:lnTo>
                    <a:pt x="120" y="69"/>
                  </a:lnTo>
                  <a:lnTo>
                    <a:pt x="113" y="76"/>
                  </a:lnTo>
                  <a:lnTo>
                    <a:pt x="105" y="82"/>
                  </a:lnTo>
                  <a:lnTo>
                    <a:pt x="94" y="86"/>
                  </a:lnTo>
                  <a:lnTo>
                    <a:pt x="83" y="88"/>
                  </a:lnTo>
                  <a:lnTo>
                    <a:pt x="71" y="89"/>
                  </a:lnTo>
                  <a:lnTo>
                    <a:pt x="58" y="88"/>
                  </a:lnTo>
                  <a:lnTo>
                    <a:pt x="46" y="86"/>
                  </a:lnTo>
                  <a:lnTo>
                    <a:pt x="34" y="82"/>
                  </a:lnTo>
                  <a:lnTo>
                    <a:pt x="24" y="76"/>
                  </a:lnTo>
                  <a:lnTo>
                    <a:pt x="15" y="71"/>
                  </a:lnTo>
                  <a:lnTo>
                    <a:pt x="8" y="62"/>
                  </a:lnTo>
                  <a:lnTo>
                    <a:pt x="3" y="54"/>
                  </a:lnTo>
                  <a:lnTo>
                    <a:pt x="0" y="45"/>
                  </a:lnTo>
                  <a:lnTo>
                    <a:pt x="0" y="36"/>
                  </a:lnTo>
                  <a:lnTo>
                    <a:pt x="3" y="28"/>
                  </a:lnTo>
                  <a:lnTo>
                    <a:pt x="7" y="20"/>
                  </a:lnTo>
                  <a:lnTo>
                    <a:pt x="14" y="13"/>
                  </a:lnTo>
                  <a:lnTo>
                    <a:pt x="24" y="7"/>
                  </a:lnTo>
                  <a:lnTo>
                    <a:pt x="34" y="3"/>
                  </a:lnTo>
                  <a:lnTo>
                    <a:pt x="44" y="1"/>
                  </a:lnTo>
                  <a:lnTo>
                    <a:pt x="57" y="0"/>
                  </a:lnTo>
                  <a:lnTo>
                    <a:pt x="70" y="0"/>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9" name="Freeform 20"/>
            <p:cNvSpPr>
              <a:spLocks/>
            </p:cNvSpPr>
            <p:nvPr/>
          </p:nvSpPr>
          <p:spPr bwMode="auto">
            <a:xfrm>
              <a:off x="5885" y="2911"/>
              <a:ext cx="42" cy="30"/>
            </a:xfrm>
            <a:custGeom>
              <a:avLst/>
              <a:gdLst/>
              <a:ahLst/>
              <a:cxnLst>
                <a:cxn ang="0">
                  <a:pos x="68" y="1"/>
                </a:cxn>
                <a:cxn ang="0">
                  <a:pos x="81" y="3"/>
                </a:cxn>
                <a:cxn ang="0">
                  <a:pos x="93" y="8"/>
                </a:cxn>
                <a:cxn ang="0">
                  <a:pos x="103" y="14"/>
                </a:cxn>
                <a:cxn ang="0">
                  <a:pos x="111" y="21"/>
                </a:cxn>
                <a:cxn ang="0">
                  <a:pos x="118" y="28"/>
                </a:cxn>
                <a:cxn ang="0">
                  <a:pos x="123" y="37"/>
                </a:cxn>
                <a:cxn ang="0">
                  <a:pos x="126" y="45"/>
                </a:cxn>
                <a:cxn ang="0">
                  <a:pos x="126" y="54"/>
                </a:cxn>
                <a:cxn ang="0">
                  <a:pos x="124" y="62"/>
                </a:cxn>
                <a:cxn ang="0">
                  <a:pos x="119" y="71"/>
                </a:cxn>
                <a:cxn ang="0">
                  <a:pos x="112" y="76"/>
                </a:cxn>
                <a:cxn ang="0">
                  <a:pos x="103" y="82"/>
                </a:cxn>
                <a:cxn ang="0">
                  <a:pos x="93" y="87"/>
                </a:cxn>
                <a:cxn ang="0">
                  <a:pos x="82" y="89"/>
                </a:cxn>
                <a:cxn ang="0">
                  <a:pos x="69" y="90"/>
                </a:cxn>
                <a:cxn ang="0">
                  <a:pos x="57" y="89"/>
                </a:cxn>
                <a:cxn ang="0">
                  <a:pos x="44" y="87"/>
                </a:cxn>
                <a:cxn ang="0">
                  <a:pos x="32" y="82"/>
                </a:cxn>
                <a:cxn ang="0">
                  <a:pos x="23" y="78"/>
                </a:cxn>
                <a:cxn ang="0">
                  <a:pos x="14" y="71"/>
                </a:cxn>
                <a:cxn ang="0">
                  <a:pos x="7" y="62"/>
                </a:cxn>
                <a:cxn ang="0">
                  <a:pos x="2" y="54"/>
                </a:cxn>
                <a:cxn ang="0">
                  <a:pos x="0" y="46"/>
                </a:cxn>
                <a:cxn ang="0">
                  <a:pos x="0" y="37"/>
                </a:cxn>
                <a:cxn ang="0">
                  <a:pos x="2" y="28"/>
                </a:cxn>
                <a:cxn ang="0">
                  <a:pos x="7" y="21"/>
                </a:cxn>
                <a:cxn ang="0">
                  <a:pos x="14" y="14"/>
                </a:cxn>
                <a:cxn ang="0">
                  <a:pos x="22" y="8"/>
                </a:cxn>
                <a:cxn ang="0">
                  <a:pos x="32" y="5"/>
                </a:cxn>
                <a:cxn ang="0">
                  <a:pos x="44" y="1"/>
                </a:cxn>
                <a:cxn ang="0">
                  <a:pos x="56" y="0"/>
                </a:cxn>
                <a:cxn ang="0">
                  <a:pos x="68" y="1"/>
                </a:cxn>
              </a:cxnLst>
              <a:rect l="0" t="0" r="r" b="b"/>
              <a:pathLst>
                <a:path w="126" h="90">
                  <a:moveTo>
                    <a:pt x="68" y="1"/>
                  </a:moveTo>
                  <a:lnTo>
                    <a:pt x="81" y="3"/>
                  </a:lnTo>
                  <a:lnTo>
                    <a:pt x="93" y="8"/>
                  </a:lnTo>
                  <a:lnTo>
                    <a:pt x="103" y="14"/>
                  </a:lnTo>
                  <a:lnTo>
                    <a:pt x="111" y="21"/>
                  </a:lnTo>
                  <a:lnTo>
                    <a:pt x="118" y="28"/>
                  </a:lnTo>
                  <a:lnTo>
                    <a:pt x="123" y="37"/>
                  </a:lnTo>
                  <a:lnTo>
                    <a:pt x="126" y="45"/>
                  </a:lnTo>
                  <a:lnTo>
                    <a:pt x="126" y="54"/>
                  </a:lnTo>
                  <a:lnTo>
                    <a:pt x="124" y="62"/>
                  </a:lnTo>
                  <a:lnTo>
                    <a:pt x="119" y="71"/>
                  </a:lnTo>
                  <a:lnTo>
                    <a:pt x="112" y="76"/>
                  </a:lnTo>
                  <a:lnTo>
                    <a:pt x="103" y="82"/>
                  </a:lnTo>
                  <a:lnTo>
                    <a:pt x="93" y="87"/>
                  </a:lnTo>
                  <a:lnTo>
                    <a:pt x="82" y="89"/>
                  </a:lnTo>
                  <a:lnTo>
                    <a:pt x="69" y="90"/>
                  </a:lnTo>
                  <a:lnTo>
                    <a:pt x="57" y="89"/>
                  </a:lnTo>
                  <a:lnTo>
                    <a:pt x="44" y="87"/>
                  </a:lnTo>
                  <a:lnTo>
                    <a:pt x="32" y="82"/>
                  </a:lnTo>
                  <a:lnTo>
                    <a:pt x="23" y="78"/>
                  </a:lnTo>
                  <a:lnTo>
                    <a:pt x="14" y="71"/>
                  </a:lnTo>
                  <a:lnTo>
                    <a:pt x="7" y="62"/>
                  </a:lnTo>
                  <a:lnTo>
                    <a:pt x="2" y="54"/>
                  </a:lnTo>
                  <a:lnTo>
                    <a:pt x="0" y="46"/>
                  </a:lnTo>
                  <a:lnTo>
                    <a:pt x="0" y="37"/>
                  </a:lnTo>
                  <a:lnTo>
                    <a:pt x="2" y="28"/>
                  </a:lnTo>
                  <a:lnTo>
                    <a:pt x="7" y="21"/>
                  </a:lnTo>
                  <a:lnTo>
                    <a:pt x="14" y="14"/>
                  </a:lnTo>
                  <a:lnTo>
                    <a:pt x="22" y="8"/>
                  </a:lnTo>
                  <a:lnTo>
                    <a:pt x="32" y="5"/>
                  </a:lnTo>
                  <a:lnTo>
                    <a:pt x="44" y="1"/>
                  </a:lnTo>
                  <a:lnTo>
                    <a:pt x="56" y="0"/>
                  </a:lnTo>
                  <a:lnTo>
                    <a:pt x="68" y="1"/>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0" name="Freeform 21"/>
            <p:cNvSpPr>
              <a:spLocks/>
            </p:cNvSpPr>
            <p:nvPr/>
          </p:nvSpPr>
          <p:spPr bwMode="auto">
            <a:xfrm>
              <a:off x="5925" y="2927"/>
              <a:ext cx="41" cy="30"/>
            </a:xfrm>
            <a:custGeom>
              <a:avLst/>
              <a:gdLst/>
              <a:ahLst/>
              <a:cxnLst>
                <a:cxn ang="0">
                  <a:pos x="69" y="2"/>
                </a:cxn>
                <a:cxn ang="0">
                  <a:pos x="81" y="5"/>
                </a:cxn>
                <a:cxn ang="0">
                  <a:pos x="93" y="9"/>
                </a:cxn>
                <a:cxn ang="0">
                  <a:pos x="102" y="14"/>
                </a:cxn>
                <a:cxn ang="0">
                  <a:pos x="112" y="20"/>
                </a:cxn>
                <a:cxn ang="0">
                  <a:pos x="119" y="28"/>
                </a:cxn>
                <a:cxn ang="0">
                  <a:pos x="123" y="36"/>
                </a:cxn>
                <a:cxn ang="0">
                  <a:pos x="125" y="44"/>
                </a:cxn>
                <a:cxn ang="0">
                  <a:pos x="125" y="54"/>
                </a:cxn>
                <a:cxn ang="0">
                  <a:pos x="123" y="63"/>
                </a:cxn>
                <a:cxn ang="0">
                  <a:pos x="119" y="71"/>
                </a:cxn>
                <a:cxn ang="0">
                  <a:pos x="112" y="78"/>
                </a:cxn>
                <a:cxn ang="0">
                  <a:pos x="103" y="83"/>
                </a:cxn>
                <a:cxn ang="0">
                  <a:pos x="93" y="87"/>
                </a:cxn>
                <a:cxn ang="0">
                  <a:pos x="83" y="90"/>
                </a:cxn>
                <a:cxn ang="0">
                  <a:pos x="70" y="91"/>
                </a:cxn>
                <a:cxn ang="0">
                  <a:pos x="57" y="90"/>
                </a:cxn>
                <a:cxn ang="0">
                  <a:pos x="44" y="87"/>
                </a:cxn>
                <a:cxn ang="0">
                  <a:pos x="33" y="83"/>
                </a:cxn>
                <a:cxn ang="0">
                  <a:pos x="24" y="78"/>
                </a:cxn>
                <a:cxn ang="0">
                  <a:pos x="14" y="71"/>
                </a:cxn>
                <a:cxn ang="0">
                  <a:pos x="7" y="63"/>
                </a:cxn>
                <a:cxn ang="0">
                  <a:pos x="3" y="55"/>
                </a:cxn>
                <a:cxn ang="0">
                  <a:pos x="0" y="47"/>
                </a:cxn>
                <a:cxn ang="0">
                  <a:pos x="0" y="37"/>
                </a:cxn>
                <a:cxn ang="0">
                  <a:pos x="3" y="28"/>
                </a:cxn>
                <a:cxn ang="0">
                  <a:pos x="7" y="21"/>
                </a:cxn>
                <a:cxn ang="0">
                  <a:pos x="14" y="14"/>
                </a:cxn>
                <a:cxn ang="0">
                  <a:pos x="22" y="9"/>
                </a:cxn>
                <a:cxn ang="0">
                  <a:pos x="33" y="5"/>
                </a:cxn>
                <a:cxn ang="0">
                  <a:pos x="44" y="2"/>
                </a:cxn>
                <a:cxn ang="0">
                  <a:pos x="56" y="0"/>
                </a:cxn>
                <a:cxn ang="0">
                  <a:pos x="69" y="2"/>
                </a:cxn>
              </a:cxnLst>
              <a:rect l="0" t="0" r="r" b="b"/>
              <a:pathLst>
                <a:path w="125" h="91">
                  <a:moveTo>
                    <a:pt x="69" y="2"/>
                  </a:moveTo>
                  <a:lnTo>
                    <a:pt x="81" y="5"/>
                  </a:lnTo>
                  <a:lnTo>
                    <a:pt x="93" y="9"/>
                  </a:lnTo>
                  <a:lnTo>
                    <a:pt x="102" y="14"/>
                  </a:lnTo>
                  <a:lnTo>
                    <a:pt x="112" y="20"/>
                  </a:lnTo>
                  <a:lnTo>
                    <a:pt x="119" y="28"/>
                  </a:lnTo>
                  <a:lnTo>
                    <a:pt x="123" y="36"/>
                  </a:lnTo>
                  <a:lnTo>
                    <a:pt x="125" y="44"/>
                  </a:lnTo>
                  <a:lnTo>
                    <a:pt x="125" y="54"/>
                  </a:lnTo>
                  <a:lnTo>
                    <a:pt x="123" y="63"/>
                  </a:lnTo>
                  <a:lnTo>
                    <a:pt x="119" y="71"/>
                  </a:lnTo>
                  <a:lnTo>
                    <a:pt x="112" y="78"/>
                  </a:lnTo>
                  <a:lnTo>
                    <a:pt x="103" y="83"/>
                  </a:lnTo>
                  <a:lnTo>
                    <a:pt x="93" y="87"/>
                  </a:lnTo>
                  <a:lnTo>
                    <a:pt x="83" y="90"/>
                  </a:lnTo>
                  <a:lnTo>
                    <a:pt x="70" y="91"/>
                  </a:lnTo>
                  <a:lnTo>
                    <a:pt x="57" y="90"/>
                  </a:lnTo>
                  <a:lnTo>
                    <a:pt x="44" y="87"/>
                  </a:lnTo>
                  <a:lnTo>
                    <a:pt x="33" y="83"/>
                  </a:lnTo>
                  <a:lnTo>
                    <a:pt x="24" y="78"/>
                  </a:lnTo>
                  <a:lnTo>
                    <a:pt x="14" y="71"/>
                  </a:lnTo>
                  <a:lnTo>
                    <a:pt x="7" y="63"/>
                  </a:lnTo>
                  <a:lnTo>
                    <a:pt x="3" y="55"/>
                  </a:lnTo>
                  <a:lnTo>
                    <a:pt x="0" y="47"/>
                  </a:lnTo>
                  <a:lnTo>
                    <a:pt x="0" y="37"/>
                  </a:lnTo>
                  <a:lnTo>
                    <a:pt x="3" y="28"/>
                  </a:lnTo>
                  <a:lnTo>
                    <a:pt x="7" y="21"/>
                  </a:lnTo>
                  <a:lnTo>
                    <a:pt x="14" y="14"/>
                  </a:lnTo>
                  <a:lnTo>
                    <a:pt x="22" y="9"/>
                  </a:lnTo>
                  <a:lnTo>
                    <a:pt x="33" y="5"/>
                  </a:lnTo>
                  <a:lnTo>
                    <a:pt x="44" y="2"/>
                  </a:lnTo>
                  <a:lnTo>
                    <a:pt x="56" y="0"/>
                  </a:lnTo>
                  <a:lnTo>
                    <a:pt x="69" y="2"/>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1" name="Freeform 22"/>
            <p:cNvSpPr>
              <a:spLocks/>
            </p:cNvSpPr>
            <p:nvPr/>
          </p:nvSpPr>
          <p:spPr bwMode="auto">
            <a:xfrm>
              <a:off x="5921" y="2898"/>
              <a:ext cx="42" cy="30"/>
            </a:xfrm>
            <a:custGeom>
              <a:avLst/>
              <a:gdLst/>
              <a:ahLst/>
              <a:cxnLst>
                <a:cxn ang="0">
                  <a:pos x="69" y="1"/>
                </a:cxn>
                <a:cxn ang="0">
                  <a:pos x="82" y="3"/>
                </a:cxn>
                <a:cxn ang="0">
                  <a:pos x="92" y="8"/>
                </a:cxn>
                <a:cxn ang="0">
                  <a:pos x="103" y="12"/>
                </a:cxn>
                <a:cxn ang="0">
                  <a:pos x="111" y="19"/>
                </a:cxn>
                <a:cxn ang="0">
                  <a:pos x="118" y="27"/>
                </a:cxn>
                <a:cxn ang="0">
                  <a:pos x="123" y="35"/>
                </a:cxn>
                <a:cxn ang="0">
                  <a:pos x="125" y="44"/>
                </a:cxn>
                <a:cxn ang="0">
                  <a:pos x="125" y="53"/>
                </a:cxn>
                <a:cxn ang="0">
                  <a:pos x="123" y="62"/>
                </a:cxn>
                <a:cxn ang="0">
                  <a:pos x="118" y="69"/>
                </a:cxn>
                <a:cxn ang="0">
                  <a:pos x="112" y="76"/>
                </a:cxn>
                <a:cxn ang="0">
                  <a:pos x="104" y="82"/>
                </a:cxn>
                <a:cxn ang="0">
                  <a:pos x="94" y="85"/>
                </a:cxn>
                <a:cxn ang="0">
                  <a:pos x="82" y="89"/>
                </a:cxn>
                <a:cxn ang="0">
                  <a:pos x="70" y="90"/>
                </a:cxn>
                <a:cxn ang="0">
                  <a:pos x="58" y="89"/>
                </a:cxn>
                <a:cxn ang="0">
                  <a:pos x="45" y="85"/>
                </a:cxn>
                <a:cxn ang="0">
                  <a:pos x="33" y="82"/>
                </a:cxn>
                <a:cxn ang="0">
                  <a:pos x="23" y="76"/>
                </a:cxn>
                <a:cxn ang="0">
                  <a:pos x="15" y="69"/>
                </a:cxn>
                <a:cxn ang="0">
                  <a:pos x="8" y="62"/>
                </a:cxn>
                <a:cxn ang="0">
                  <a:pos x="2" y="54"/>
                </a:cxn>
                <a:cxn ang="0">
                  <a:pos x="0" y="46"/>
                </a:cxn>
                <a:cxn ang="0">
                  <a:pos x="0" y="37"/>
                </a:cxn>
                <a:cxn ang="0">
                  <a:pos x="2" y="27"/>
                </a:cxn>
                <a:cxn ang="0">
                  <a:pos x="7" y="20"/>
                </a:cxn>
                <a:cxn ang="0">
                  <a:pos x="14" y="13"/>
                </a:cxn>
                <a:cxn ang="0">
                  <a:pos x="23" y="8"/>
                </a:cxn>
                <a:cxn ang="0">
                  <a:pos x="33" y="4"/>
                </a:cxn>
                <a:cxn ang="0">
                  <a:pos x="44" y="1"/>
                </a:cxn>
                <a:cxn ang="0">
                  <a:pos x="57" y="0"/>
                </a:cxn>
                <a:cxn ang="0">
                  <a:pos x="69" y="1"/>
                </a:cxn>
              </a:cxnLst>
              <a:rect l="0" t="0" r="r" b="b"/>
              <a:pathLst>
                <a:path w="125" h="90">
                  <a:moveTo>
                    <a:pt x="69" y="1"/>
                  </a:moveTo>
                  <a:lnTo>
                    <a:pt x="82" y="3"/>
                  </a:lnTo>
                  <a:lnTo>
                    <a:pt x="92" y="8"/>
                  </a:lnTo>
                  <a:lnTo>
                    <a:pt x="103" y="12"/>
                  </a:lnTo>
                  <a:lnTo>
                    <a:pt x="111" y="19"/>
                  </a:lnTo>
                  <a:lnTo>
                    <a:pt x="118" y="27"/>
                  </a:lnTo>
                  <a:lnTo>
                    <a:pt x="123" y="35"/>
                  </a:lnTo>
                  <a:lnTo>
                    <a:pt x="125" y="44"/>
                  </a:lnTo>
                  <a:lnTo>
                    <a:pt x="125" y="53"/>
                  </a:lnTo>
                  <a:lnTo>
                    <a:pt x="123" y="62"/>
                  </a:lnTo>
                  <a:lnTo>
                    <a:pt x="118" y="69"/>
                  </a:lnTo>
                  <a:lnTo>
                    <a:pt x="112" y="76"/>
                  </a:lnTo>
                  <a:lnTo>
                    <a:pt x="104" y="82"/>
                  </a:lnTo>
                  <a:lnTo>
                    <a:pt x="94" y="85"/>
                  </a:lnTo>
                  <a:lnTo>
                    <a:pt x="82" y="89"/>
                  </a:lnTo>
                  <a:lnTo>
                    <a:pt x="70" y="90"/>
                  </a:lnTo>
                  <a:lnTo>
                    <a:pt x="58" y="89"/>
                  </a:lnTo>
                  <a:lnTo>
                    <a:pt x="45" y="85"/>
                  </a:lnTo>
                  <a:lnTo>
                    <a:pt x="33" y="82"/>
                  </a:lnTo>
                  <a:lnTo>
                    <a:pt x="23" y="76"/>
                  </a:lnTo>
                  <a:lnTo>
                    <a:pt x="15" y="69"/>
                  </a:lnTo>
                  <a:lnTo>
                    <a:pt x="8" y="62"/>
                  </a:lnTo>
                  <a:lnTo>
                    <a:pt x="2" y="54"/>
                  </a:lnTo>
                  <a:lnTo>
                    <a:pt x="0" y="46"/>
                  </a:lnTo>
                  <a:lnTo>
                    <a:pt x="0" y="37"/>
                  </a:lnTo>
                  <a:lnTo>
                    <a:pt x="2" y="27"/>
                  </a:lnTo>
                  <a:lnTo>
                    <a:pt x="7" y="20"/>
                  </a:lnTo>
                  <a:lnTo>
                    <a:pt x="14" y="13"/>
                  </a:lnTo>
                  <a:lnTo>
                    <a:pt x="23" y="8"/>
                  </a:lnTo>
                  <a:lnTo>
                    <a:pt x="33" y="4"/>
                  </a:lnTo>
                  <a:lnTo>
                    <a:pt x="44" y="1"/>
                  </a:lnTo>
                  <a:lnTo>
                    <a:pt x="57" y="0"/>
                  </a:lnTo>
                  <a:lnTo>
                    <a:pt x="69" y="1"/>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2" name="Freeform 23"/>
            <p:cNvSpPr>
              <a:spLocks/>
            </p:cNvSpPr>
            <p:nvPr/>
          </p:nvSpPr>
          <p:spPr bwMode="auto">
            <a:xfrm>
              <a:off x="5960" y="2912"/>
              <a:ext cx="42" cy="30"/>
            </a:xfrm>
            <a:custGeom>
              <a:avLst/>
              <a:gdLst/>
              <a:ahLst/>
              <a:cxnLst>
                <a:cxn ang="0">
                  <a:pos x="68" y="0"/>
                </a:cxn>
                <a:cxn ang="0">
                  <a:pos x="81" y="4"/>
                </a:cxn>
                <a:cxn ang="0">
                  <a:pos x="92" y="7"/>
                </a:cxn>
                <a:cxn ang="0">
                  <a:pos x="103" y="13"/>
                </a:cxn>
                <a:cxn ang="0">
                  <a:pos x="111" y="20"/>
                </a:cxn>
                <a:cxn ang="0">
                  <a:pos x="118" y="28"/>
                </a:cxn>
                <a:cxn ang="0">
                  <a:pos x="123" y="36"/>
                </a:cxn>
                <a:cxn ang="0">
                  <a:pos x="126" y="44"/>
                </a:cxn>
                <a:cxn ang="0">
                  <a:pos x="126" y="54"/>
                </a:cxn>
                <a:cxn ang="0">
                  <a:pos x="124" y="63"/>
                </a:cxn>
                <a:cxn ang="0">
                  <a:pos x="119" y="70"/>
                </a:cxn>
                <a:cxn ang="0">
                  <a:pos x="112" y="77"/>
                </a:cxn>
                <a:cxn ang="0">
                  <a:pos x="103" y="83"/>
                </a:cxn>
                <a:cxn ang="0">
                  <a:pos x="92" y="86"/>
                </a:cxn>
                <a:cxn ang="0">
                  <a:pos x="82" y="90"/>
                </a:cxn>
                <a:cxn ang="0">
                  <a:pos x="69" y="91"/>
                </a:cxn>
                <a:cxn ang="0">
                  <a:pos x="57" y="90"/>
                </a:cxn>
                <a:cxn ang="0">
                  <a:pos x="44" y="86"/>
                </a:cxn>
                <a:cxn ang="0">
                  <a:pos x="32" y="83"/>
                </a:cxn>
                <a:cxn ang="0">
                  <a:pos x="23" y="77"/>
                </a:cxn>
                <a:cxn ang="0">
                  <a:pos x="14" y="70"/>
                </a:cxn>
                <a:cxn ang="0">
                  <a:pos x="7" y="63"/>
                </a:cxn>
                <a:cxn ang="0">
                  <a:pos x="2" y="55"/>
                </a:cxn>
                <a:cxn ang="0">
                  <a:pos x="0" y="47"/>
                </a:cxn>
                <a:cxn ang="0">
                  <a:pos x="0" y="37"/>
                </a:cxn>
                <a:cxn ang="0">
                  <a:pos x="2" y="28"/>
                </a:cxn>
                <a:cxn ang="0">
                  <a:pos x="7" y="20"/>
                </a:cxn>
                <a:cxn ang="0">
                  <a:pos x="14" y="13"/>
                </a:cxn>
                <a:cxn ang="0">
                  <a:pos x="22" y="9"/>
                </a:cxn>
                <a:cxn ang="0">
                  <a:pos x="32" y="4"/>
                </a:cxn>
                <a:cxn ang="0">
                  <a:pos x="44" y="2"/>
                </a:cxn>
                <a:cxn ang="0">
                  <a:pos x="55" y="0"/>
                </a:cxn>
                <a:cxn ang="0">
                  <a:pos x="68" y="0"/>
                </a:cxn>
              </a:cxnLst>
              <a:rect l="0" t="0" r="r" b="b"/>
              <a:pathLst>
                <a:path w="126" h="91">
                  <a:moveTo>
                    <a:pt x="68" y="0"/>
                  </a:moveTo>
                  <a:lnTo>
                    <a:pt x="81" y="4"/>
                  </a:lnTo>
                  <a:lnTo>
                    <a:pt x="92" y="7"/>
                  </a:lnTo>
                  <a:lnTo>
                    <a:pt x="103" y="13"/>
                  </a:lnTo>
                  <a:lnTo>
                    <a:pt x="111" y="20"/>
                  </a:lnTo>
                  <a:lnTo>
                    <a:pt x="118" y="28"/>
                  </a:lnTo>
                  <a:lnTo>
                    <a:pt x="123" y="36"/>
                  </a:lnTo>
                  <a:lnTo>
                    <a:pt x="126" y="44"/>
                  </a:lnTo>
                  <a:lnTo>
                    <a:pt x="126" y="54"/>
                  </a:lnTo>
                  <a:lnTo>
                    <a:pt x="124" y="63"/>
                  </a:lnTo>
                  <a:lnTo>
                    <a:pt x="119" y="70"/>
                  </a:lnTo>
                  <a:lnTo>
                    <a:pt x="112" y="77"/>
                  </a:lnTo>
                  <a:lnTo>
                    <a:pt x="103" y="83"/>
                  </a:lnTo>
                  <a:lnTo>
                    <a:pt x="92" y="86"/>
                  </a:lnTo>
                  <a:lnTo>
                    <a:pt x="82" y="90"/>
                  </a:lnTo>
                  <a:lnTo>
                    <a:pt x="69" y="91"/>
                  </a:lnTo>
                  <a:lnTo>
                    <a:pt x="57" y="90"/>
                  </a:lnTo>
                  <a:lnTo>
                    <a:pt x="44" y="86"/>
                  </a:lnTo>
                  <a:lnTo>
                    <a:pt x="32" y="83"/>
                  </a:lnTo>
                  <a:lnTo>
                    <a:pt x="23" y="77"/>
                  </a:lnTo>
                  <a:lnTo>
                    <a:pt x="14" y="70"/>
                  </a:lnTo>
                  <a:lnTo>
                    <a:pt x="7" y="63"/>
                  </a:lnTo>
                  <a:lnTo>
                    <a:pt x="2" y="55"/>
                  </a:lnTo>
                  <a:lnTo>
                    <a:pt x="0" y="47"/>
                  </a:lnTo>
                  <a:lnTo>
                    <a:pt x="0" y="37"/>
                  </a:lnTo>
                  <a:lnTo>
                    <a:pt x="2" y="28"/>
                  </a:lnTo>
                  <a:lnTo>
                    <a:pt x="7" y="20"/>
                  </a:lnTo>
                  <a:lnTo>
                    <a:pt x="14" y="13"/>
                  </a:lnTo>
                  <a:lnTo>
                    <a:pt x="22" y="9"/>
                  </a:lnTo>
                  <a:lnTo>
                    <a:pt x="32" y="4"/>
                  </a:lnTo>
                  <a:lnTo>
                    <a:pt x="44" y="2"/>
                  </a:lnTo>
                  <a:lnTo>
                    <a:pt x="55" y="0"/>
                  </a:lnTo>
                  <a:lnTo>
                    <a:pt x="68" y="0"/>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3" name="Freeform 24"/>
            <p:cNvSpPr>
              <a:spLocks/>
            </p:cNvSpPr>
            <p:nvPr/>
          </p:nvSpPr>
          <p:spPr bwMode="auto">
            <a:xfrm>
              <a:off x="5956" y="2883"/>
              <a:ext cx="42" cy="30"/>
            </a:xfrm>
            <a:custGeom>
              <a:avLst/>
              <a:gdLst/>
              <a:ahLst/>
              <a:cxnLst>
                <a:cxn ang="0">
                  <a:pos x="70" y="2"/>
                </a:cxn>
                <a:cxn ang="0">
                  <a:pos x="82" y="4"/>
                </a:cxn>
                <a:cxn ang="0">
                  <a:pos x="94" y="8"/>
                </a:cxn>
                <a:cxn ang="0">
                  <a:pos x="103" y="14"/>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1" y="91"/>
                </a:cxn>
                <a:cxn ang="0">
                  <a:pos x="58" y="90"/>
                </a:cxn>
                <a:cxn ang="0">
                  <a:pos x="45" y="87"/>
                </a:cxn>
                <a:cxn ang="0">
                  <a:pos x="34" y="83"/>
                </a:cxn>
                <a:cxn ang="0">
                  <a:pos x="23" y="78"/>
                </a:cxn>
                <a:cxn ang="0">
                  <a:pos x="15" y="71"/>
                </a:cxn>
                <a:cxn ang="0">
                  <a:pos x="8" y="63"/>
                </a:cxn>
                <a:cxn ang="0">
                  <a:pos x="4" y="55"/>
                </a:cxn>
                <a:cxn ang="0">
                  <a:pos x="0" y="47"/>
                </a:cxn>
                <a:cxn ang="0">
                  <a:pos x="0" y="37"/>
                </a:cxn>
                <a:cxn ang="0">
                  <a:pos x="3" y="28"/>
                </a:cxn>
                <a:cxn ang="0">
                  <a:pos x="7" y="21"/>
                </a:cxn>
                <a:cxn ang="0">
                  <a:pos x="14" y="14"/>
                </a:cxn>
                <a:cxn ang="0">
                  <a:pos x="23" y="8"/>
                </a:cxn>
                <a:cxn ang="0">
                  <a:pos x="34" y="5"/>
                </a:cxn>
                <a:cxn ang="0">
                  <a:pos x="44" y="2"/>
                </a:cxn>
                <a:cxn ang="0">
                  <a:pos x="57" y="0"/>
                </a:cxn>
                <a:cxn ang="0">
                  <a:pos x="70" y="2"/>
                </a:cxn>
              </a:cxnLst>
              <a:rect l="0" t="0" r="r" b="b"/>
              <a:pathLst>
                <a:path w="126" h="91">
                  <a:moveTo>
                    <a:pt x="70" y="2"/>
                  </a:moveTo>
                  <a:lnTo>
                    <a:pt x="82" y="4"/>
                  </a:lnTo>
                  <a:lnTo>
                    <a:pt x="94" y="8"/>
                  </a:lnTo>
                  <a:lnTo>
                    <a:pt x="103" y="14"/>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1" y="91"/>
                  </a:lnTo>
                  <a:lnTo>
                    <a:pt x="58" y="90"/>
                  </a:lnTo>
                  <a:lnTo>
                    <a:pt x="45" y="87"/>
                  </a:lnTo>
                  <a:lnTo>
                    <a:pt x="34" y="83"/>
                  </a:lnTo>
                  <a:lnTo>
                    <a:pt x="23" y="78"/>
                  </a:lnTo>
                  <a:lnTo>
                    <a:pt x="15" y="71"/>
                  </a:lnTo>
                  <a:lnTo>
                    <a:pt x="8" y="63"/>
                  </a:lnTo>
                  <a:lnTo>
                    <a:pt x="4" y="55"/>
                  </a:lnTo>
                  <a:lnTo>
                    <a:pt x="0" y="47"/>
                  </a:lnTo>
                  <a:lnTo>
                    <a:pt x="0" y="37"/>
                  </a:lnTo>
                  <a:lnTo>
                    <a:pt x="3" y="28"/>
                  </a:lnTo>
                  <a:lnTo>
                    <a:pt x="7" y="21"/>
                  </a:lnTo>
                  <a:lnTo>
                    <a:pt x="14" y="14"/>
                  </a:lnTo>
                  <a:lnTo>
                    <a:pt x="23" y="8"/>
                  </a:lnTo>
                  <a:lnTo>
                    <a:pt x="34" y="5"/>
                  </a:lnTo>
                  <a:lnTo>
                    <a:pt x="44" y="2"/>
                  </a:lnTo>
                  <a:lnTo>
                    <a:pt x="57" y="0"/>
                  </a:lnTo>
                  <a:lnTo>
                    <a:pt x="70" y="2"/>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4" name="Freeform 25"/>
            <p:cNvSpPr>
              <a:spLocks/>
            </p:cNvSpPr>
            <p:nvPr/>
          </p:nvSpPr>
          <p:spPr bwMode="auto">
            <a:xfrm>
              <a:off x="5996" y="2899"/>
              <a:ext cx="42" cy="30"/>
            </a:xfrm>
            <a:custGeom>
              <a:avLst/>
              <a:gdLst/>
              <a:ahLst/>
              <a:cxnLst>
                <a:cxn ang="0">
                  <a:pos x="68" y="1"/>
                </a:cxn>
                <a:cxn ang="0">
                  <a:pos x="80" y="3"/>
                </a:cxn>
                <a:cxn ang="0">
                  <a:pos x="91" y="8"/>
                </a:cxn>
                <a:cxn ang="0">
                  <a:pos x="100" y="14"/>
                </a:cxn>
                <a:cxn ang="0">
                  <a:pos x="110" y="20"/>
                </a:cxn>
                <a:cxn ang="0">
                  <a:pos x="115" y="28"/>
                </a:cxn>
                <a:cxn ang="0">
                  <a:pos x="120" y="36"/>
                </a:cxn>
                <a:cxn ang="0">
                  <a:pos x="124" y="45"/>
                </a:cxn>
                <a:cxn ang="0">
                  <a:pos x="124" y="54"/>
                </a:cxn>
                <a:cxn ang="0">
                  <a:pos x="121" y="62"/>
                </a:cxn>
                <a:cxn ang="0">
                  <a:pos x="117" y="71"/>
                </a:cxn>
                <a:cxn ang="0">
                  <a:pos x="110" y="77"/>
                </a:cxn>
                <a:cxn ang="0">
                  <a:pos x="102" y="82"/>
                </a:cxn>
                <a:cxn ang="0">
                  <a:pos x="92" y="87"/>
                </a:cxn>
                <a:cxn ang="0">
                  <a:pos x="81" y="89"/>
                </a:cxn>
                <a:cxn ang="0">
                  <a:pos x="69" y="90"/>
                </a:cxn>
                <a:cxn ang="0">
                  <a:pos x="56" y="90"/>
                </a:cxn>
                <a:cxn ang="0">
                  <a:pos x="44" y="87"/>
                </a:cxn>
                <a:cxn ang="0">
                  <a:pos x="32" y="83"/>
                </a:cxn>
                <a:cxn ang="0">
                  <a:pos x="23" y="77"/>
                </a:cxn>
                <a:cxn ang="0">
                  <a:pos x="14" y="71"/>
                </a:cxn>
                <a:cxn ang="0">
                  <a:pos x="7" y="62"/>
                </a:cxn>
                <a:cxn ang="0">
                  <a:pos x="2" y="54"/>
                </a:cxn>
                <a:cxn ang="0">
                  <a:pos x="0" y="46"/>
                </a:cxn>
                <a:cxn ang="0">
                  <a:pos x="0" y="37"/>
                </a:cxn>
                <a:cxn ang="0">
                  <a:pos x="2" y="28"/>
                </a:cxn>
                <a:cxn ang="0">
                  <a:pos x="7" y="21"/>
                </a:cxn>
                <a:cxn ang="0">
                  <a:pos x="14" y="14"/>
                </a:cxn>
                <a:cxn ang="0">
                  <a:pos x="23" y="8"/>
                </a:cxn>
                <a:cxn ang="0">
                  <a:pos x="32" y="4"/>
                </a:cxn>
                <a:cxn ang="0">
                  <a:pos x="44" y="1"/>
                </a:cxn>
                <a:cxn ang="0">
                  <a:pos x="55" y="0"/>
                </a:cxn>
                <a:cxn ang="0">
                  <a:pos x="68" y="1"/>
                </a:cxn>
              </a:cxnLst>
              <a:rect l="0" t="0" r="r" b="b"/>
              <a:pathLst>
                <a:path w="124" h="90">
                  <a:moveTo>
                    <a:pt x="68" y="1"/>
                  </a:moveTo>
                  <a:lnTo>
                    <a:pt x="80" y="3"/>
                  </a:lnTo>
                  <a:lnTo>
                    <a:pt x="91" y="8"/>
                  </a:lnTo>
                  <a:lnTo>
                    <a:pt x="100" y="14"/>
                  </a:lnTo>
                  <a:lnTo>
                    <a:pt x="110" y="20"/>
                  </a:lnTo>
                  <a:lnTo>
                    <a:pt x="115" y="28"/>
                  </a:lnTo>
                  <a:lnTo>
                    <a:pt x="120" y="36"/>
                  </a:lnTo>
                  <a:lnTo>
                    <a:pt x="124" y="45"/>
                  </a:lnTo>
                  <a:lnTo>
                    <a:pt x="124" y="54"/>
                  </a:lnTo>
                  <a:lnTo>
                    <a:pt x="121" y="62"/>
                  </a:lnTo>
                  <a:lnTo>
                    <a:pt x="117" y="71"/>
                  </a:lnTo>
                  <a:lnTo>
                    <a:pt x="110" y="77"/>
                  </a:lnTo>
                  <a:lnTo>
                    <a:pt x="102" y="82"/>
                  </a:lnTo>
                  <a:lnTo>
                    <a:pt x="92" y="87"/>
                  </a:lnTo>
                  <a:lnTo>
                    <a:pt x="81" y="89"/>
                  </a:lnTo>
                  <a:lnTo>
                    <a:pt x="69" y="90"/>
                  </a:lnTo>
                  <a:lnTo>
                    <a:pt x="56" y="90"/>
                  </a:lnTo>
                  <a:lnTo>
                    <a:pt x="44" y="87"/>
                  </a:lnTo>
                  <a:lnTo>
                    <a:pt x="32" y="83"/>
                  </a:lnTo>
                  <a:lnTo>
                    <a:pt x="23" y="77"/>
                  </a:lnTo>
                  <a:lnTo>
                    <a:pt x="14" y="71"/>
                  </a:lnTo>
                  <a:lnTo>
                    <a:pt x="7" y="62"/>
                  </a:lnTo>
                  <a:lnTo>
                    <a:pt x="2" y="54"/>
                  </a:lnTo>
                  <a:lnTo>
                    <a:pt x="0" y="46"/>
                  </a:lnTo>
                  <a:lnTo>
                    <a:pt x="0" y="37"/>
                  </a:lnTo>
                  <a:lnTo>
                    <a:pt x="2" y="28"/>
                  </a:lnTo>
                  <a:lnTo>
                    <a:pt x="7" y="21"/>
                  </a:lnTo>
                  <a:lnTo>
                    <a:pt x="14" y="14"/>
                  </a:lnTo>
                  <a:lnTo>
                    <a:pt x="23" y="8"/>
                  </a:lnTo>
                  <a:lnTo>
                    <a:pt x="32" y="4"/>
                  </a:lnTo>
                  <a:lnTo>
                    <a:pt x="44" y="1"/>
                  </a:lnTo>
                  <a:lnTo>
                    <a:pt x="55" y="0"/>
                  </a:lnTo>
                  <a:lnTo>
                    <a:pt x="68" y="1"/>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5" name="Freeform 26"/>
            <p:cNvSpPr>
              <a:spLocks/>
            </p:cNvSpPr>
            <p:nvPr/>
          </p:nvSpPr>
          <p:spPr bwMode="auto">
            <a:xfrm>
              <a:off x="5993" y="2870"/>
              <a:ext cx="41" cy="29"/>
            </a:xfrm>
            <a:custGeom>
              <a:avLst/>
              <a:gdLst/>
              <a:ahLst/>
              <a:cxnLst>
                <a:cxn ang="0">
                  <a:pos x="67" y="1"/>
                </a:cxn>
                <a:cxn ang="0">
                  <a:pos x="80" y="3"/>
                </a:cxn>
                <a:cxn ang="0">
                  <a:pos x="92" y="8"/>
                </a:cxn>
                <a:cxn ang="0">
                  <a:pos x="101" y="13"/>
                </a:cxn>
                <a:cxn ang="0">
                  <a:pos x="110" y="20"/>
                </a:cxn>
                <a:cxn ang="0">
                  <a:pos x="116" y="28"/>
                </a:cxn>
                <a:cxn ang="0">
                  <a:pos x="121" y="36"/>
                </a:cxn>
                <a:cxn ang="0">
                  <a:pos x="124" y="44"/>
                </a:cxn>
                <a:cxn ang="0">
                  <a:pos x="124" y="53"/>
                </a:cxn>
                <a:cxn ang="0">
                  <a:pos x="122" y="61"/>
                </a:cxn>
                <a:cxn ang="0">
                  <a:pos x="117" y="69"/>
                </a:cxn>
                <a:cxn ang="0">
                  <a:pos x="110" y="76"/>
                </a:cxn>
                <a:cxn ang="0">
                  <a:pos x="102" y="81"/>
                </a:cxn>
                <a:cxn ang="0">
                  <a:pos x="92" y="86"/>
                </a:cxn>
                <a:cxn ang="0">
                  <a:pos x="80" y="88"/>
                </a:cxn>
                <a:cxn ang="0">
                  <a:pos x="69" y="89"/>
                </a:cxn>
                <a:cxn ang="0">
                  <a:pos x="56" y="89"/>
                </a:cxn>
                <a:cxn ang="0">
                  <a:pos x="43" y="87"/>
                </a:cxn>
                <a:cxn ang="0">
                  <a:pos x="33" y="82"/>
                </a:cxn>
                <a:cxn ang="0">
                  <a:pos x="22" y="76"/>
                </a:cxn>
                <a:cxn ang="0">
                  <a:pos x="14" y="69"/>
                </a:cxn>
                <a:cxn ang="0">
                  <a:pos x="7" y="63"/>
                </a:cxn>
                <a:cxn ang="0">
                  <a:pos x="3" y="54"/>
                </a:cxn>
                <a:cxn ang="0">
                  <a:pos x="0" y="46"/>
                </a:cxn>
                <a:cxn ang="0">
                  <a:pos x="0" y="37"/>
                </a:cxn>
                <a:cxn ang="0">
                  <a:pos x="3" y="28"/>
                </a:cxn>
                <a:cxn ang="0">
                  <a:pos x="7" y="21"/>
                </a:cxn>
                <a:cxn ang="0">
                  <a:pos x="14" y="14"/>
                </a:cxn>
                <a:cxn ang="0">
                  <a:pos x="22" y="8"/>
                </a:cxn>
                <a:cxn ang="0">
                  <a:pos x="33" y="5"/>
                </a:cxn>
                <a:cxn ang="0">
                  <a:pos x="43" y="1"/>
                </a:cxn>
                <a:cxn ang="0">
                  <a:pos x="55" y="0"/>
                </a:cxn>
                <a:cxn ang="0">
                  <a:pos x="67" y="1"/>
                </a:cxn>
              </a:cxnLst>
              <a:rect l="0" t="0" r="r" b="b"/>
              <a:pathLst>
                <a:path w="124" h="89">
                  <a:moveTo>
                    <a:pt x="67" y="1"/>
                  </a:moveTo>
                  <a:lnTo>
                    <a:pt x="80" y="3"/>
                  </a:lnTo>
                  <a:lnTo>
                    <a:pt x="92" y="8"/>
                  </a:lnTo>
                  <a:lnTo>
                    <a:pt x="101" y="13"/>
                  </a:lnTo>
                  <a:lnTo>
                    <a:pt x="110" y="20"/>
                  </a:lnTo>
                  <a:lnTo>
                    <a:pt x="116" y="28"/>
                  </a:lnTo>
                  <a:lnTo>
                    <a:pt x="121" y="36"/>
                  </a:lnTo>
                  <a:lnTo>
                    <a:pt x="124" y="44"/>
                  </a:lnTo>
                  <a:lnTo>
                    <a:pt x="124" y="53"/>
                  </a:lnTo>
                  <a:lnTo>
                    <a:pt x="122" y="61"/>
                  </a:lnTo>
                  <a:lnTo>
                    <a:pt x="117" y="69"/>
                  </a:lnTo>
                  <a:lnTo>
                    <a:pt x="110" y="76"/>
                  </a:lnTo>
                  <a:lnTo>
                    <a:pt x="102" y="81"/>
                  </a:lnTo>
                  <a:lnTo>
                    <a:pt x="92" y="86"/>
                  </a:lnTo>
                  <a:lnTo>
                    <a:pt x="80" y="88"/>
                  </a:lnTo>
                  <a:lnTo>
                    <a:pt x="69" y="89"/>
                  </a:lnTo>
                  <a:lnTo>
                    <a:pt x="56" y="89"/>
                  </a:lnTo>
                  <a:lnTo>
                    <a:pt x="43" y="87"/>
                  </a:lnTo>
                  <a:lnTo>
                    <a:pt x="33" y="82"/>
                  </a:lnTo>
                  <a:lnTo>
                    <a:pt x="22" y="76"/>
                  </a:lnTo>
                  <a:lnTo>
                    <a:pt x="14" y="69"/>
                  </a:lnTo>
                  <a:lnTo>
                    <a:pt x="7" y="63"/>
                  </a:lnTo>
                  <a:lnTo>
                    <a:pt x="3" y="54"/>
                  </a:lnTo>
                  <a:lnTo>
                    <a:pt x="0" y="46"/>
                  </a:lnTo>
                  <a:lnTo>
                    <a:pt x="0" y="37"/>
                  </a:lnTo>
                  <a:lnTo>
                    <a:pt x="3" y="28"/>
                  </a:lnTo>
                  <a:lnTo>
                    <a:pt x="7" y="21"/>
                  </a:lnTo>
                  <a:lnTo>
                    <a:pt x="14" y="14"/>
                  </a:lnTo>
                  <a:lnTo>
                    <a:pt x="22" y="8"/>
                  </a:lnTo>
                  <a:lnTo>
                    <a:pt x="33" y="5"/>
                  </a:lnTo>
                  <a:lnTo>
                    <a:pt x="43" y="1"/>
                  </a:lnTo>
                  <a:lnTo>
                    <a:pt x="55" y="0"/>
                  </a:lnTo>
                  <a:lnTo>
                    <a:pt x="67" y="1"/>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6" name="Freeform 27"/>
            <p:cNvSpPr>
              <a:spLocks/>
            </p:cNvSpPr>
            <p:nvPr/>
          </p:nvSpPr>
          <p:spPr bwMode="auto">
            <a:xfrm>
              <a:off x="6027" y="2855"/>
              <a:ext cx="42" cy="30"/>
            </a:xfrm>
            <a:custGeom>
              <a:avLst/>
              <a:gdLst/>
              <a:ahLst/>
              <a:cxnLst>
                <a:cxn ang="0">
                  <a:pos x="69" y="1"/>
                </a:cxn>
                <a:cxn ang="0">
                  <a:pos x="81" y="4"/>
                </a:cxn>
                <a:cxn ang="0">
                  <a:pos x="93" y="8"/>
                </a:cxn>
                <a:cxn ang="0">
                  <a:pos x="103" y="14"/>
                </a:cxn>
                <a:cxn ang="0">
                  <a:pos x="111" y="20"/>
                </a:cxn>
                <a:cxn ang="0">
                  <a:pos x="118" y="28"/>
                </a:cxn>
                <a:cxn ang="0">
                  <a:pos x="123" y="36"/>
                </a:cxn>
                <a:cxn ang="0">
                  <a:pos x="127" y="44"/>
                </a:cxn>
                <a:cxn ang="0">
                  <a:pos x="127" y="53"/>
                </a:cxn>
                <a:cxn ang="0">
                  <a:pos x="124" y="62"/>
                </a:cxn>
                <a:cxn ang="0">
                  <a:pos x="120" y="69"/>
                </a:cxn>
                <a:cxn ang="0">
                  <a:pos x="113" y="76"/>
                </a:cxn>
                <a:cxn ang="0">
                  <a:pos x="103" y="82"/>
                </a:cxn>
                <a:cxn ang="0">
                  <a:pos x="93" y="86"/>
                </a:cxn>
                <a:cxn ang="0">
                  <a:pos x="83" y="89"/>
                </a:cxn>
                <a:cxn ang="0">
                  <a:pos x="70" y="90"/>
                </a:cxn>
                <a:cxn ang="0">
                  <a:pos x="57" y="89"/>
                </a:cxn>
                <a:cxn ang="0">
                  <a:pos x="44" y="87"/>
                </a:cxn>
                <a:cxn ang="0">
                  <a:pos x="33" y="82"/>
                </a:cxn>
                <a:cxn ang="0">
                  <a:pos x="23" y="77"/>
                </a:cxn>
                <a:cxn ang="0">
                  <a:pos x="15" y="70"/>
                </a:cxn>
                <a:cxn ang="0">
                  <a:pos x="8" y="62"/>
                </a:cxn>
                <a:cxn ang="0">
                  <a:pos x="4" y="54"/>
                </a:cxn>
                <a:cxn ang="0">
                  <a:pos x="0" y="46"/>
                </a:cxn>
                <a:cxn ang="0">
                  <a:pos x="0" y="37"/>
                </a:cxn>
                <a:cxn ang="0">
                  <a:pos x="3" y="28"/>
                </a:cxn>
                <a:cxn ang="0">
                  <a:pos x="7" y="21"/>
                </a:cxn>
                <a:cxn ang="0">
                  <a:pos x="14" y="14"/>
                </a:cxn>
                <a:cxn ang="0">
                  <a:pos x="22" y="8"/>
                </a:cxn>
                <a:cxn ang="0">
                  <a:pos x="33" y="4"/>
                </a:cxn>
                <a:cxn ang="0">
                  <a:pos x="44" y="1"/>
                </a:cxn>
                <a:cxn ang="0">
                  <a:pos x="56" y="0"/>
                </a:cxn>
                <a:cxn ang="0">
                  <a:pos x="69" y="1"/>
                </a:cxn>
              </a:cxnLst>
              <a:rect l="0" t="0" r="r" b="b"/>
              <a:pathLst>
                <a:path w="127" h="90">
                  <a:moveTo>
                    <a:pt x="69" y="1"/>
                  </a:moveTo>
                  <a:lnTo>
                    <a:pt x="81" y="4"/>
                  </a:lnTo>
                  <a:lnTo>
                    <a:pt x="93" y="8"/>
                  </a:lnTo>
                  <a:lnTo>
                    <a:pt x="103" y="14"/>
                  </a:lnTo>
                  <a:lnTo>
                    <a:pt x="111" y="20"/>
                  </a:lnTo>
                  <a:lnTo>
                    <a:pt x="118" y="28"/>
                  </a:lnTo>
                  <a:lnTo>
                    <a:pt x="123" y="36"/>
                  </a:lnTo>
                  <a:lnTo>
                    <a:pt x="127" y="44"/>
                  </a:lnTo>
                  <a:lnTo>
                    <a:pt x="127" y="53"/>
                  </a:lnTo>
                  <a:lnTo>
                    <a:pt x="124" y="62"/>
                  </a:lnTo>
                  <a:lnTo>
                    <a:pt x="120" y="69"/>
                  </a:lnTo>
                  <a:lnTo>
                    <a:pt x="113" y="76"/>
                  </a:lnTo>
                  <a:lnTo>
                    <a:pt x="103" y="82"/>
                  </a:lnTo>
                  <a:lnTo>
                    <a:pt x="93" y="86"/>
                  </a:lnTo>
                  <a:lnTo>
                    <a:pt x="83" y="89"/>
                  </a:lnTo>
                  <a:lnTo>
                    <a:pt x="70" y="90"/>
                  </a:lnTo>
                  <a:lnTo>
                    <a:pt x="57" y="89"/>
                  </a:lnTo>
                  <a:lnTo>
                    <a:pt x="44" y="87"/>
                  </a:lnTo>
                  <a:lnTo>
                    <a:pt x="33" y="82"/>
                  </a:lnTo>
                  <a:lnTo>
                    <a:pt x="23" y="77"/>
                  </a:lnTo>
                  <a:lnTo>
                    <a:pt x="15" y="70"/>
                  </a:lnTo>
                  <a:lnTo>
                    <a:pt x="8" y="62"/>
                  </a:lnTo>
                  <a:lnTo>
                    <a:pt x="4" y="54"/>
                  </a:lnTo>
                  <a:lnTo>
                    <a:pt x="0" y="46"/>
                  </a:lnTo>
                  <a:lnTo>
                    <a:pt x="0" y="37"/>
                  </a:lnTo>
                  <a:lnTo>
                    <a:pt x="3" y="28"/>
                  </a:lnTo>
                  <a:lnTo>
                    <a:pt x="7" y="21"/>
                  </a:lnTo>
                  <a:lnTo>
                    <a:pt x="14" y="14"/>
                  </a:lnTo>
                  <a:lnTo>
                    <a:pt x="22" y="8"/>
                  </a:lnTo>
                  <a:lnTo>
                    <a:pt x="33" y="4"/>
                  </a:lnTo>
                  <a:lnTo>
                    <a:pt x="44" y="1"/>
                  </a:lnTo>
                  <a:lnTo>
                    <a:pt x="56" y="0"/>
                  </a:lnTo>
                  <a:lnTo>
                    <a:pt x="69" y="1"/>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7" name="Freeform 28"/>
            <p:cNvSpPr>
              <a:spLocks/>
            </p:cNvSpPr>
            <p:nvPr/>
          </p:nvSpPr>
          <p:spPr bwMode="auto">
            <a:xfrm>
              <a:off x="6067" y="2871"/>
              <a:ext cx="42" cy="30"/>
            </a:xfrm>
            <a:custGeom>
              <a:avLst/>
              <a:gdLst/>
              <a:ahLst/>
              <a:cxnLst>
                <a:cxn ang="0">
                  <a:pos x="69" y="2"/>
                </a:cxn>
                <a:cxn ang="0">
                  <a:pos x="82" y="4"/>
                </a:cxn>
                <a:cxn ang="0">
                  <a:pos x="93" y="7"/>
                </a:cxn>
                <a:cxn ang="0">
                  <a:pos x="104" y="13"/>
                </a:cxn>
                <a:cxn ang="0">
                  <a:pos x="112" y="20"/>
                </a:cxn>
                <a:cxn ang="0">
                  <a:pos x="119" y="27"/>
                </a:cxn>
                <a:cxn ang="0">
                  <a:pos x="124" y="36"/>
                </a:cxn>
                <a:cxn ang="0">
                  <a:pos x="127" y="44"/>
                </a:cxn>
                <a:cxn ang="0">
                  <a:pos x="127" y="54"/>
                </a:cxn>
                <a:cxn ang="0">
                  <a:pos x="125" y="62"/>
                </a:cxn>
                <a:cxn ang="0">
                  <a:pos x="120" y="70"/>
                </a:cxn>
                <a:cxn ang="0">
                  <a:pos x="113" y="77"/>
                </a:cxn>
                <a:cxn ang="0">
                  <a:pos x="104" y="82"/>
                </a:cxn>
                <a:cxn ang="0">
                  <a:pos x="93" y="86"/>
                </a:cxn>
                <a:cxn ang="0">
                  <a:pos x="83" y="88"/>
                </a:cxn>
                <a:cxn ang="0">
                  <a:pos x="70" y="90"/>
                </a:cxn>
                <a:cxn ang="0">
                  <a:pos x="58" y="88"/>
                </a:cxn>
                <a:cxn ang="0">
                  <a:pos x="45" y="86"/>
                </a:cxn>
                <a:cxn ang="0">
                  <a:pos x="33" y="82"/>
                </a:cxn>
                <a:cxn ang="0">
                  <a:pos x="23" y="77"/>
                </a:cxn>
                <a:cxn ang="0">
                  <a:pos x="15" y="70"/>
                </a:cxn>
                <a:cxn ang="0">
                  <a:pos x="8" y="62"/>
                </a:cxn>
                <a:cxn ang="0">
                  <a:pos x="3" y="54"/>
                </a:cxn>
                <a:cxn ang="0">
                  <a:pos x="0" y="46"/>
                </a:cxn>
                <a:cxn ang="0">
                  <a:pos x="0" y="36"/>
                </a:cxn>
                <a:cxn ang="0">
                  <a:pos x="2" y="28"/>
                </a:cxn>
                <a:cxn ang="0">
                  <a:pos x="8" y="20"/>
                </a:cxn>
                <a:cxn ang="0">
                  <a:pos x="15" y="13"/>
                </a:cxn>
                <a:cxn ang="0">
                  <a:pos x="23" y="9"/>
                </a:cxn>
                <a:cxn ang="0">
                  <a:pos x="33" y="4"/>
                </a:cxn>
                <a:cxn ang="0">
                  <a:pos x="45" y="2"/>
                </a:cxn>
                <a:cxn ang="0">
                  <a:pos x="56" y="0"/>
                </a:cxn>
                <a:cxn ang="0">
                  <a:pos x="69" y="2"/>
                </a:cxn>
              </a:cxnLst>
              <a:rect l="0" t="0" r="r" b="b"/>
              <a:pathLst>
                <a:path w="127" h="90">
                  <a:moveTo>
                    <a:pt x="69" y="2"/>
                  </a:moveTo>
                  <a:lnTo>
                    <a:pt x="82" y="4"/>
                  </a:lnTo>
                  <a:lnTo>
                    <a:pt x="93" y="7"/>
                  </a:lnTo>
                  <a:lnTo>
                    <a:pt x="104" y="13"/>
                  </a:lnTo>
                  <a:lnTo>
                    <a:pt x="112" y="20"/>
                  </a:lnTo>
                  <a:lnTo>
                    <a:pt x="119" y="27"/>
                  </a:lnTo>
                  <a:lnTo>
                    <a:pt x="124" y="36"/>
                  </a:lnTo>
                  <a:lnTo>
                    <a:pt x="127" y="44"/>
                  </a:lnTo>
                  <a:lnTo>
                    <a:pt x="127" y="54"/>
                  </a:lnTo>
                  <a:lnTo>
                    <a:pt x="125" y="62"/>
                  </a:lnTo>
                  <a:lnTo>
                    <a:pt x="120" y="70"/>
                  </a:lnTo>
                  <a:lnTo>
                    <a:pt x="113" y="77"/>
                  </a:lnTo>
                  <a:lnTo>
                    <a:pt x="104" y="82"/>
                  </a:lnTo>
                  <a:lnTo>
                    <a:pt x="93" y="86"/>
                  </a:lnTo>
                  <a:lnTo>
                    <a:pt x="83" y="88"/>
                  </a:lnTo>
                  <a:lnTo>
                    <a:pt x="70" y="90"/>
                  </a:lnTo>
                  <a:lnTo>
                    <a:pt x="58" y="88"/>
                  </a:lnTo>
                  <a:lnTo>
                    <a:pt x="45" y="86"/>
                  </a:lnTo>
                  <a:lnTo>
                    <a:pt x="33" y="82"/>
                  </a:lnTo>
                  <a:lnTo>
                    <a:pt x="23" y="77"/>
                  </a:lnTo>
                  <a:lnTo>
                    <a:pt x="15" y="70"/>
                  </a:lnTo>
                  <a:lnTo>
                    <a:pt x="8" y="62"/>
                  </a:lnTo>
                  <a:lnTo>
                    <a:pt x="3" y="54"/>
                  </a:lnTo>
                  <a:lnTo>
                    <a:pt x="0" y="46"/>
                  </a:lnTo>
                  <a:lnTo>
                    <a:pt x="0" y="36"/>
                  </a:lnTo>
                  <a:lnTo>
                    <a:pt x="2" y="28"/>
                  </a:lnTo>
                  <a:lnTo>
                    <a:pt x="8" y="20"/>
                  </a:lnTo>
                  <a:lnTo>
                    <a:pt x="15" y="13"/>
                  </a:lnTo>
                  <a:lnTo>
                    <a:pt x="23" y="9"/>
                  </a:lnTo>
                  <a:lnTo>
                    <a:pt x="33" y="4"/>
                  </a:lnTo>
                  <a:lnTo>
                    <a:pt x="45" y="2"/>
                  </a:lnTo>
                  <a:lnTo>
                    <a:pt x="56" y="0"/>
                  </a:lnTo>
                  <a:lnTo>
                    <a:pt x="69" y="2"/>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8" name="Freeform 29"/>
            <p:cNvSpPr>
              <a:spLocks/>
            </p:cNvSpPr>
            <p:nvPr/>
          </p:nvSpPr>
          <p:spPr bwMode="auto">
            <a:xfrm>
              <a:off x="6063" y="2841"/>
              <a:ext cx="42" cy="31"/>
            </a:xfrm>
            <a:custGeom>
              <a:avLst/>
              <a:gdLst/>
              <a:ahLst/>
              <a:cxnLst>
                <a:cxn ang="0">
                  <a:pos x="70" y="2"/>
                </a:cxn>
                <a:cxn ang="0">
                  <a:pos x="82" y="4"/>
                </a:cxn>
                <a:cxn ang="0">
                  <a:pos x="94" y="9"/>
                </a:cxn>
                <a:cxn ang="0">
                  <a:pos x="103" y="13"/>
                </a:cxn>
                <a:cxn ang="0">
                  <a:pos x="113" y="20"/>
                </a:cxn>
                <a:cxn ang="0">
                  <a:pos x="118" y="28"/>
                </a:cxn>
                <a:cxn ang="0">
                  <a:pos x="123" y="36"/>
                </a:cxn>
                <a:cxn ang="0">
                  <a:pos x="126" y="44"/>
                </a:cxn>
                <a:cxn ang="0">
                  <a:pos x="126" y="54"/>
                </a:cxn>
                <a:cxn ang="0">
                  <a:pos x="124" y="63"/>
                </a:cxn>
                <a:cxn ang="0">
                  <a:pos x="119" y="70"/>
                </a:cxn>
                <a:cxn ang="0">
                  <a:pos x="113" y="77"/>
                </a:cxn>
                <a:cxn ang="0">
                  <a:pos x="104" y="83"/>
                </a:cxn>
                <a:cxn ang="0">
                  <a:pos x="94" y="86"/>
                </a:cxn>
                <a:cxn ang="0">
                  <a:pos x="82" y="90"/>
                </a:cxn>
                <a:cxn ang="0">
                  <a:pos x="70" y="91"/>
                </a:cxn>
                <a:cxn ang="0">
                  <a:pos x="57" y="90"/>
                </a:cxn>
                <a:cxn ang="0">
                  <a:pos x="44" y="87"/>
                </a:cxn>
                <a:cxn ang="0">
                  <a:pos x="33" y="83"/>
                </a:cxn>
                <a:cxn ang="0">
                  <a:pos x="23" y="77"/>
                </a:cxn>
                <a:cxn ang="0">
                  <a:pos x="15" y="70"/>
                </a:cxn>
                <a:cxn ang="0">
                  <a:pos x="8" y="63"/>
                </a:cxn>
                <a:cxn ang="0">
                  <a:pos x="4" y="54"/>
                </a:cxn>
                <a:cxn ang="0">
                  <a:pos x="0" y="46"/>
                </a:cxn>
                <a:cxn ang="0">
                  <a:pos x="0" y="36"/>
                </a:cxn>
                <a:cxn ang="0">
                  <a:pos x="2" y="28"/>
                </a:cxn>
                <a:cxn ang="0">
                  <a:pos x="7" y="20"/>
                </a:cxn>
                <a:cxn ang="0">
                  <a:pos x="14" y="14"/>
                </a:cxn>
                <a:cxn ang="0">
                  <a:pos x="23" y="9"/>
                </a:cxn>
                <a:cxn ang="0">
                  <a:pos x="33" y="4"/>
                </a:cxn>
                <a:cxn ang="0">
                  <a:pos x="44" y="2"/>
                </a:cxn>
                <a:cxn ang="0">
                  <a:pos x="57" y="0"/>
                </a:cxn>
                <a:cxn ang="0">
                  <a:pos x="70" y="2"/>
                </a:cxn>
              </a:cxnLst>
              <a:rect l="0" t="0" r="r" b="b"/>
              <a:pathLst>
                <a:path w="126" h="91">
                  <a:moveTo>
                    <a:pt x="70" y="2"/>
                  </a:moveTo>
                  <a:lnTo>
                    <a:pt x="82" y="4"/>
                  </a:lnTo>
                  <a:lnTo>
                    <a:pt x="94" y="9"/>
                  </a:lnTo>
                  <a:lnTo>
                    <a:pt x="103" y="13"/>
                  </a:lnTo>
                  <a:lnTo>
                    <a:pt x="113" y="20"/>
                  </a:lnTo>
                  <a:lnTo>
                    <a:pt x="118" y="28"/>
                  </a:lnTo>
                  <a:lnTo>
                    <a:pt x="123" y="36"/>
                  </a:lnTo>
                  <a:lnTo>
                    <a:pt x="126" y="44"/>
                  </a:lnTo>
                  <a:lnTo>
                    <a:pt x="126" y="54"/>
                  </a:lnTo>
                  <a:lnTo>
                    <a:pt x="124" y="63"/>
                  </a:lnTo>
                  <a:lnTo>
                    <a:pt x="119" y="70"/>
                  </a:lnTo>
                  <a:lnTo>
                    <a:pt x="113" y="77"/>
                  </a:lnTo>
                  <a:lnTo>
                    <a:pt x="104" y="83"/>
                  </a:lnTo>
                  <a:lnTo>
                    <a:pt x="94" y="86"/>
                  </a:lnTo>
                  <a:lnTo>
                    <a:pt x="82" y="90"/>
                  </a:lnTo>
                  <a:lnTo>
                    <a:pt x="70" y="91"/>
                  </a:lnTo>
                  <a:lnTo>
                    <a:pt x="57" y="90"/>
                  </a:lnTo>
                  <a:lnTo>
                    <a:pt x="44" y="87"/>
                  </a:lnTo>
                  <a:lnTo>
                    <a:pt x="33" y="83"/>
                  </a:lnTo>
                  <a:lnTo>
                    <a:pt x="23" y="77"/>
                  </a:lnTo>
                  <a:lnTo>
                    <a:pt x="15" y="70"/>
                  </a:lnTo>
                  <a:lnTo>
                    <a:pt x="8" y="63"/>
                  </a:lnTo>
                  <a:lnTo>
                    <a:pt x="4" y="54"/>
                  </a:lnTo>
                  <a:lnTo>
                    <a:pt x="0" y="46"/>
                  </a:lnTo>
                  <a:lnTo>
                    <a:pt x="0" y="36"/>
                  </a:lnTo>
                  <a:lnTo>
                    <a:pt x="2" y="28"/>
                  </a:lnTo>
                  <a:lnTo>
                    <a:pt x="7" y="20"/>
                  </a:lnTo>
                  <a:lnTo>
                    <a:pt x="14" y="14"/>
                  </a:lnTo>
                  <a:lnTo>
                    <a:pt x="23" y="9"/>
                  </a:lnTo>
                  <a:lnTo>
                    <a:pt x="33" y="4"/>
                  </a:lnTo>
                  <a:lnTo>
                    <a:pt x="44" y="2"/>
                  </a:lnTo>
                  <a:lnTo>
                    <a:pt x="57" y="0"/>
                  </a:lnTo>
                  <a:lnTo>
                    <a:pt x="70" y="2"/>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29" name="Freeform 30"/>
            <p:cNvSpPr>
              <a:spLocks/>
            </p:cNvSpPr>
            <p:nvPr/>
          </p:nvSpPr>
          <p:spPr bwMode="auto">
            <a:xfrm>
              <a:off x="6107" y="2855"/>
              <a:ext cx="42" cy="30"/>
            </a:xfrm>
            <a:custGeom>
              <a:avLst/>
              <a:gdLst/>
              <a:ahLst/>
              <a:cxnLst>
                <a:cxn ang="0">
                  <a:pos x="69" y="1"/>
                </a:cxn>
                <a:cxn ang="0">
                  <a:pos x="82" y="4"/>
                </a:cxn>
                <a:cxn ang="0">
                  <a:pos x="94" y="8"/>
                </a:cxn>
                <a:cxn ang="0">
                  <a:pos x="103" y="13"/>
                </a:cxn>
                <a:cxn ang="0">
                  <a:pos x="112" y="20"/>
                </a:cxn>
                <a:cxn ang="0">
                  <a:pos x="118" y="28"/>
                </a:cxn>
                <a:cxn ang="0">
                  <a:pos x="123" y="36"/>
                </a:cxn>
                <a:cxn ang="0">
                  <a:pos x="126" y="44"/>
                </a:cxn>
                <a:cxn ang="0">
                  <a:pos x="126" y="53"/>
                </a:cxn>
                <a:cxn ang="0">
                  <a:pos x="124" y="63"/>
                </a:cxn>
                <a:cxn ang="0">
                  <a:pos x="119" y="71"/>
                </a:cxn>
                <a:cxn ang="0">
                  <a:pos x="112" y="78"/>
                </a:cxn>
                <a:cxn ang="0">
                  <a:pos x="104" y="82"/>
                </a:cxn>
                <a:cxn ang="0">
                  <a:pos x="94" y="87"/>
                </a:cxn>
                <a:cxn ang="0">
                  <a:pos x="82" y="89"/>
                </a:cxn>
                <a:cxn ang="0">
                  <a:pos x="69" y="90"/>
                </a:cxn>
                <a:cxn ang="0">
                  <a:pos x="57" y="89"/>
                </a:cxn>
                <a:cxn ang="0">
                  <a:pos x="44" y="87"/>
                </a:cxn>
                <a:cxn ang="0">
                  <a:pos x="32" y="82"/>
                </a:cxn>
                <a:cxn ang="0">
                  <a:pos x="23" y="78"/>
                </a:cxn>
                <a:cxn ang="0">
                  <a:pos x="15" y="71"/>
                </a:cxn>
                <a:cxn ang="0">
                  <a:pos x="8" y="63"/>
                </a:cxn>
                <a:cxn ang="0">
                  <a:pos x="3" y="55"/>
                </a:cxn>
                <a:cxn ang="0">
                  <a:pos x="0" y="46"/>
                </a:cxn>
                <a:cxn ang="0">
                  <a:pos x="0" y="37"/>
                </a:cxn>
                <a:cxn ang="0">
                  <a:pos x="2" y="28"/>
                </a:cxn>
                <a:cxn ang="0">
                  <a:pos x="7" y="21"/>
                </a:cxn>
                <a:cxn ang="0">
                  <a:pos x="14" y="14"/>
                </a:cxn>
                <a:cxn ang="0">
                  <a:pos x="23" y="8"/>
                </a:cxn>
                <a:cxn ang="0">
                  <a:pos x="32" y="5"/>
                </a:cxn>
                <a:cxn ang="0">
                  <a:pos x="44" y="1"/>
                </a:cxn>
                <a:cxn ang="0">
                  <a:pos x="57" y="0"/>
                </a:cxn>
                <a:cxn ang="0">
                  <a:pos x="69" y="1"/>
                </a:cxn>
              </a:cxnLst>
              <a:rect l="0" t="0" r="r" b="b"/>
              <a:pathLst>
                <a:path w="126" h="90">
                  <a:moveTo>
                    <a:pt x="69" y="1"/>
                  </a:moveTo>
                  <a:lnTo>
                    <a:pt x="82" y="4"/>
                  </a:lnTo>
                  <a:lnTo>
                    <a:pt x="94" y="8"/>
                  </a:lnTo>
                  <a:lnTo>
                    <a:pt x="103" y="13"/>
                  </a:lnTo>
                  <a:lnTo>
                    <a:pt x="112" y="20"/>
                  </a:lnTo>
                  <a:lnTo>
                    <a:pt x="118" y="28"/>
                  </a:lnTo>
                  <a:lnTo>
                    <a:pt x="123" y="36"/>
                  </a:lnTo>
                  <a:lnTo>
                    <a:pt x="126" y="44"/>
                  </a:lnTo>
                  <a:lnTo>
                    <a:pt x="126" y="53"/>
                  </a:lnTo>
                  <a:lnTo>
                    <a:pt x="124" y="63"/>
                  </a:lnTo>
                  <a:lnTo>
                    <a:pt x="119" y="71"/>
                  </a:lnTo>
                  <a:lnTo>
                    <a:pt x="112" y="78"/>
                  </a:lnTo>
                  <a:lnTo>
                    <a:pt x="104" y="82"/>
                  </a:lnTo>
                  <a:lnTo>
                    <a:pt x="94" y="87"/>
                  </a:lnTo>
                  <a:lnTo>
                    <a:pt x="82" y="89"/>
                  </a:lnTo>
                  <a:lnTo>
                    <a:pt x="69" y="90"/>
                  </a:lnTo>
                  <a:lnTo>
                    <a:pt x="57" y="89"/>
                  </a:lnTo>
                  <a:lnTo>
                    <a:pt x="44" y="87"/>
                  </a:lnTo>
                  <a:lnTo>
                    <a:pt x="32" y="82"/>
                  </a:lnTo>
                  <a:lnTo>
                    <a:pt x="23" y="78"/>
                  </a:lnTo>
                  <a:lnTo>
                    <a:pt x="15" y="71"/>
                  </a:lnTo>
                  <a:lnTo>
                    <a:pt x="8" y="63"/>
                  </a:lnTo>
                  <a:lnTo>
                    <a:pt x="3" y="55"/>
                  </a:lnTo>
                  <a:lnTo>
                    <a:pt x="0" y="46"/>
                  </a:lnTo>
                  <a:lnTo>
                    <a:pt x="0" y="37"/>
                  </a:lnTo>
                  <a:lnTo>
                    <a:pt x="2" y="28"/>
                  </a:lnTo>
                  <a:lnTo>
                    <a:pt x="7" y="21"/>
                  </a:lnTo>
                  <a:lnTo>
                    <a:pt x="14" y="14"/>
                  </a:lnTo>
                  <a:lnTo>
                    <a:pt x="23" y="8"/>
                  </a:lnTo>
                  <a:lnTo>
                    <a:pt x="32" y="5"/>
                  </a:lnTo>
                  <a:lnTo>
                    <a:pt x="44" y="1"/>
                  </a:lnTo>
                  <a:lnTo>
                    <a:pt x="57" y="0"/>
                  </a:lnTo>
                  <a:lnTo>
                    <a:pt x="69" y="1"/>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0" name="Freeform 31"/>
            <p:cNvSpPr>
              <a:spLocks/>
            </p:cNvSpPr>
            <p:nvPr/>
          </p:nvSpPr>
          <p:spPr bwMode="auto">
            <a:xfrm>
              <a:off x="5844" y="2897"/>
              <a:ext cx="42" cy="29"/>
            </a:xfrm>
            <a:custGeom>
              <a:avLst/>
              <a:gdLst/>
              <a:ahLst/>
              <a:cxnLst>
                <a:cxn ang="0">
                  <a:pos x="73" y="0"/>
                </a:cxn>
                <a:cxn ang="0">
                  <a:pos x="86" y="4"/>
                </a:cxn>
                <a:cxn ang="0">
                  <a:pos x="98" y="8"/>
                </a:cxn>
                <a:cxn ang="0">
                  <a:pos x="107" y="14"/>
                </a:cxn>
                <a:cxn ang="0">
                  <a:pos x="115" y="21"/>
                </a:cxn>
                <a:cxn ang="0">
                  <a:pos x="121" y="28"/>
                </a:cxn>
                <a:cxn ang="0">
                  <a:pos x="124" y="36"/>
                </a:cxn>
                <a:cxn ang="0">
                  <a:pos x="127" y="44"/>
                </a:cxn>
                <a:cxn ang="0">
                  <a:pos x="127" y="53"/>
                </a:cxn>
                <a:cxn ang="0">
                  <a:pos x="124" y="63"/>
                </a:cxn>
                <a:cxn ang="0">
                  <a:pos x="120" y="70"/>
                </a:cxn>
                <a:cxn ang="0">
                  <a:pos x="113" y="77"/>
                </a:cxn>
                <a:cxn ang="0">
                  <a:pos x="105" y="82"/>
                </a:cxn>
                <a:cxn ang="0">
                  <a:pos x="94" y="86"/>
                </a:cxn>
                <a:cxn ang="0">
                  <a:pos x="83" y="88"/>
                </a:cxn>
                <a:cxn ang="0">
                  <a:pos x="71" y="89"/>
                </a:cxn>
                <a:cxn ang="0">
                  <a:pos x="58" y="88"/>
                </a:cxn>
                <a:cxn ang="0">
                  <a:pos x="45" y="86"/>
                </a:cxn>
                <a:cxn ang="0">
                  <a:pos x="35" y="83"/>
                </a:cxn>
                <a:cxn ang="0">
                  <a:pos x="26" y="80"/>
                </a:cxn>
                <a:cxn ang="0">
                  <a:pos x="19" y="74"/>
                </a:cxn>
                <a:cxn ang="0">
                  <a:pos x="13" y="68"/>
                </a:cxn>
                <a:cxn ang="0">
                  <a:pos x="7" y="61"/>
                </a:cxn>
                <a:cxn ang="0">
                  <a:pos x="4" y="53"/>
                </a:cxn>
                <a:cxn ang="0">
                  <a:pos x="0" y="45"/>
                </a:cxn>
                <a:cxn ang="0">
                  <a:pos x="4" y="43"/>
                </a:cxn>
                <a:cxn ang="0">
                  <a:pos x="12" y="38"/>
                </a:cxn>
                <a:cxn ang="0">
                  <a:pos x="23" y="31"/>
                </a:cxn>
                <a:cxn ang="0">
                  <a:pos x="37" y="22"/>
                </a:cxn>
                <a:cxn ang="0">
                  <a:pos x="50" y="14"/>
                </a:cxn>
                <a:cxn ang="0">
                  <a:pos x="62" y="7"/>
                </a:cxn>
                <a:cxn ang="0">
                  <a:pos x="70" y="2"/>
                </a:cxn>
                <a:cxn ang="0">
                  <a:pos x="73" y="0"/>
                </a:cxn>
              </a:cxnLst>
              <a:rect l="0" t="0" r="r" b="b"/>
              <a:pathLst>
                <a:path w="127" h="89">
                  <a:moveTo>
                    <a:pt x="73" y="0"/>
                  </a:moveTo>
                  <a:lnTo>
                    <a:pt x="86" y="4"/>
                  </a:lnTo>
                  <a:lnTo>
                    <a:pt x="98" y="8"/>
                  </a:lnTo>
                  <a:lnTo>
                    <a:pt x="107" y="14"/>
                  </a:lnTo>
                  <a:lnTo>
                    <a:pt x="115" y="21"/>
                  </a:lnTo>
                  <a:lnTo>
                    <a:pt x="121" y="28"/>
                  </a:lnTo>
                  <a:lnTo>
                    <a:pt x="124" y="36"/>
                  </a:lnTo>
                  <a:lnTo>
                    <a:pt x="127" y="44"/>
                  </a:lnTo>
                  <a:lnTo>
                    <a:pt x="127" y="53"/>
                  </a:lnTo>
                  <a:lnTo>
                    <a:pt x="124" y="63"/>
                  </a:lnTo>
                  <a:lnTo>
                    <a:pt x="120" y="70"/>
                  </a:lnTo>
                  <a:lnTo>
                    <a:pt x="113" y="77"/>
                  </a:lnTo>
                  <a:lnTo>
                    <a:pt x="105" y="82"/>
                  </a:lnTo>
                  <a:lnTo>
                    <a:pt x="94" y="86"/>
                  </a:lnTo>
                  <a:lnTo>
                    <a:pt x="83" y="88"/>
                  </a:lnTo>
                  <a:lnTo>
                    <a:pt x="71" y="89"/>
                  </a:lnTo>
                  <a:lnTo>
                    <a:pt x="58" y="88"/>
                  </a:lnTo>
                  <a:lnTo>
                    <a:pt x="45" y="86"/>
                  </a:lnTo>
                  <a:lnTo>
                    <a:pt x="35" y="83"/>
                  </a:lnTo>
                  <a:lnTo>
                    <a:pt x="26" y="80"/>
                  </a:lnTo>
                  <a:lnTo>
                    <a:pt x="19" y="74"/>
                  </a:lnTo>
                  <a:lnTo>
                    <a:pt x="13" y="68"/>
                  </a:lnTo>
                  <a:lnTo>
                    <a:pt x="7" y="61"/>
                  </a:lnTo>
                  <a:lnTo>
                    <a:pt x="4" y="53"/>
                  </a:lnTo>
                  <a:lnTo>
                    <a:pt x="0" y="45"/>
                  </a:lnTo>
                  <a:lnTo>
                    <a:pt x="4" y="43"/>
                  </a:lnTo>
                  <a:lnTo>
                    <a:pt x="12" y="38"/>
                  </a:lnTo>
                  <a:lnTo>
                    <a:pt x="23" y="31"/>
                  </a:lnTo>
                  <a:lnTo>
                    <a:pt x="37" y="22"/>
                  </a:lnTo>
                  <a:lnTo>
                    <a:pt x="50" y="14"/>
                  </a:lnTo>
                  <a:lnTo>
                    <a:pt x="62" y="7"/>
                  </a:lnTo>
                  <a:lnTo>
                    <a:pt x="70" y="2"/>
                  </a:lnTo>
                  <a:lnTo>
                    <a:pt x="73" y="0"/>
                  </a:lnTo>
                  <a:close/>
                </a:path>
              </a:pathLst>
            </a:custGeom>
            <a:solidFill>
              <a:srgbClr val="FFFFD8"/>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1" name="Freeform 32"/>
            <p:cNvSpPr>
              <a:spLocks/>
            </p:cNvSpPr>
            <p:nvPr/>
          </p:nvSpPr>
          <p:spPr bwMode="auto">
            <a:xfrm>
              <a:off x="5881" y="2884"/>
              <a:ext cx="42" cy="29"/>
            </a:xfrm>
            <a:custGeom>
              <a:avLst/>
              <a:gdLst/>
              <a:ahLst/>
              <a:cxnLst>
                <a:cxn ang="0">
                  <a:pos x="69" y="0"/>
                </a:cxn>
                <a:cxn ang="0">
                  <a:pos x="81" y="3"/>
                </a:cxn>
                <a:cxn ang="0">
                  <a:pos x="93" y="7"/>
                </a:cxn>
                <a:cxn ang="0">
                  <a:pos x="103" y="12"/>
                </a:cxn>
                <a:cxn ang="0">
                  <a:pos x="112" y="18"/>
                </a:cxn>
                <a:cxn ang="0">
                  <a:pos x="118" y="26"/>
                </a:cxn>
                <a:cxn ang="0">
                  <a:pos x="123" y="34"/>
                </a:cxn>
                <a:cxn ang="0">
                  <a:pos x="127" y="43"/>
                </a:cxn>
                <a:cxn ang="0">
                  <a:pos x="127" y="52"/>
                </a:cxn>
                <a:cxn ang="0">
                  <a:pos x="124" y="61"/>
                </a:cxn>
                <a:cxn ang="0">
                  <a:pos x="120" y="69"/>
                </a:cxn>
                <a:cxn ang="0">
                  <a:pos x="113" y="76"/>
                </a:cxn>
                <a:cxn ang="0">
                  <a:pos x="103" y="81"/>
                </a:cxn>
                <a:cxn ang="0">
                  <a:pos x="93" y="85"/>
                </a:cxn>
                <a:cxn ang="0">
                  <a:pos x="83" y="88"/>
                </a:cxn>
                <a:cxn ang="0">
                  <a:pos x="70" y="89"/>
                </a:cxn>
                <a:cxn ang="0">
                  <a:pos x="57" y="89"/>
                </a:cxn>
                <a:cxn ang="0">
                  <a:pos x="44" y="85"/>
                </a:cxn>
                <a:cxn ang="0">
                  <a:pos x="33" y="82"/>
                </a:cxn>
                <a:cxn ang="0">
                  <a:pos x="24" y="76"/>
                </a:cxn>
                <a:cxn ang="0">
                  <a:pos x="15" y="69"/>
                </a:cxn>
                <a:cxn ang="0">
                  <a:pos x="8" y="61"/>
                </a:cxn>
                <a:cxn ang="0">
                  <a:pos x="4" y="53"/>
                </a:cxn>
                <a:cxn ang="0">
                  <a:pos x="0" y="45"/>
                </a:cxn>
                <a:cxn ang="0">
                  <a:pos x="0" y="36"/>
                </a:cxn>
                <a:cxn ang="0">
                  <a:pos x="3" y="27"/>
                </a:cxn>
                <a:cxn ang="0">
                  <a:pos x="7" y="19"/>
                </a:cxn>
                <a:cxn ang="0">
                  <a:pos x="14" y="12"/>
                </a:cxn>
                <a:cxn ang="0">
                  <a:pos x="22" y="7"/>
                </a:cxn>
                <a:cxn ang="0">
                  <a:pos x="33" y="3"/>
                </a:cxn>
                <a:cxn ang="0">
                  <a:pos x="44" y="1"/>
                </a:cxn>
                <a:cxn ang="0">
                  <a:pos x="56" y="0"/>
                </a:cxn>
                <a:cxn ang="0">
                  <a:pos x="69" y="0"/>
                </a:cxn>
              </a:cxnLst>
              <a:rect l="0" t="0" r="r" b="b"/>
              <a:pathLst>
                <a:path w="127" h="89">
                  <a:moveTo>
                    <a:pt x="69" y="0"/>
                  </a:moveTo>
                  <a:lnTo>
                    <a:pt x="81" y="3"/>
                  </a:lnTo>
                  <a:lnTo>
                    <a:pt x="93" y="7"/>
                  </a:lnTo>
                  <a:lnTo>
                    <a:pt x="103" y="12"/>
                  </a:lnTo>
                  <a:lnTo>
                    <a:pt x="112" y="18"/>
                  </a:lnTo>
                  <a:lnTo>
                    <a:pt x="118" y="26"/>
                  </a:lnTo>
                  <a:lnTo>
                    <a:pt x="123" y="34"/>
                  </a:lnTo>
                  <a:lnTo>
                    <a:pt x="127" y="43"/>
                  </a:lnTo>
                  <a:lnTo>
                    <a:pt x="127" y="52"/>
                  </a:lnTo>
                  <a:lnTo>
                    <a:pt x="124" y="61"/>
                  </a:lnTo>
                  <a:lnTo>
                    <a:pt x="120" y="69"/>
                  </a:lnTo>
                  <a:lnTo>
                    <a:pt x="113" y="76"/>
                  </a:lnTo>
                  <a:lnTo>
                    <a:pt x="103" y="81"/>
                  </a:lnTo>
                  <a:lnTo>
                    <a:pt x="93" y="85"/>
                  </a:lnTo>
                  <a:lnTo>
                    <a:pt x="83" y="88"/>
                  </a:lnTo>
                  <a:lnTo>
                    <a:pt x="70" y="89"/>
                  </a:lnTo>
                  <a:lnTo>
                    <a:pt x="57" y="89"/>
                  </a:lnTo>
                  <a:lnTo>
                    <a:pt x="44" y="85"/>
                  </a:lnTo>
                  <a:lnTo>
                    <a:pt x="33" y="82"/>
                  </a:lnTo>
                  <a:lnTo>
                    <a:pt x="24" y="76"/>
                  </a:lnTo>
                  <a:lnTo>
                    <a:pt x="15" y="69"/>
                  </a:lnTo>
                  <a:lnTo>
                    <a:pt x="8" y="61"/>
                  </a:lnTo>
                  <a:lnTo>
                    <a:pt x="4" y="53"/>
                  </a:lnTo>
                  <a:lnTo>
                    <a:pt x="0" y="45"/>
                  </a:lnTo>
                  <a:lnTo>
                    <a:pt x="0" y="36"/>
                  </a:lnTo>
                  <a:lnTo>
                    <a:pt x="3" y="27"/>
                  </a:lnTo>
                  <a:lnTo>
                    <a:pt x="7" y="19"/>
                  </a:lnTo>
                  <a:lnTo>
                    <a:pt x="14" y="12"/>
                  </a:lnTo>
                  <a:lnTo>
                    <a:pt x="22" y="7"/>
                  </a:lnTo>
                  <a:lnTo>
                    <a:pt x="33" y="3"/>
                  </a:lnTo>
                  <a:lnTo>
                    <a:pt x="44" y="1"/>
                  </a:lnTo>
                  <a:lnTo>
                    <a:pt x="56" y="0"/>
                  </a:lnTo>
                  <a:lnTo>
                    <a:pt x="69" y="0"/>
                  </a:lnTo>
                  <a:close/>
                </a:path>
              </a:pathLst>
            </a:custGeom>
            <a:solidFill>
              <a:srgbClr val="FFFFD8"/>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2" name="Freeform 33"/>
            <p:cNvSpPr>
              <a:spLocks/>
            </p:cNvSpPr>
            <p:nvPr/>
          </p:nvSpPr>
          <p:spPr bwMode="auto">
            <a:xfrm>
              <a:off x="5916" y="2869"/>
              <a:ext cx="42" cy="30"/>
            </a:xfrm>
            <a:custGeom>
              <a:avLst/>
              <a:gdLst/>
              <a:ahLst/>
              <a:cxnLst>
                <a:cxn ang="0">
                  <a:pos x="68" y="1"/>
                </a:cxn>
                <a:cxn ang="0">
                  <a:pos x="81" y="3"/>
                </a:cxn>
                <a:cxn ang="0">
                  <a:pos x="92" y="8"/>
                </a:cxn>
                <a:cxn ang="0">
                  <a:pos x="103" y="12"/>
                </a:cxn>
                <a:cxn ang="0">
                  <a:pos x="111" y="19"/>
                </a:cxn>
                <a:cxn ang="0">
                  <a:pos x="118" y="27"/>
                </a:cxn>
                <a:cxn ang="0">
                  <a:pos x="124" y="35"/>
                </a:cxn>
                <a:cxn ang="0">
                  <a:pos x="126" y="44"/>
                </a:cxn>
                <a:cxn ang="0">
                  <a:pos x="126" y="53"/>
                </a:cxn>
                <a:cxn ang="0">
                  <a:pos x="124" y="62"/>
                </a:cxn>
                <a:cxn ang="0">
                  <a:pos x="119" y="69"/>
                </a:cxn>
                <a:cxn ang="0">
                  <a:pos x="112" y="76"/>
                </a:cxn>
                <a:cxn ang="0">
                  <a:pos x="103" y="82"/>
                </a:cxn>
                <a:cxn ang="0">
                  <a:pos x="92" y="85"/>
                </a:cxn>
                <a:cxn ang="0">
                  <a:pos x="82" y="89"/>
                </a:cxn>
                <a:cxn ang="0">
                  <a:pos x="69" y="90"/>
                </a:cxn>
                <a:cxn ang="0">
                  <a:pos x="56" y="89"/>
                </a:cxn>
                <a:cxn ang="0">
                  <a:pos x="44" y="86"/>
                </a:cxn>
                <a:cxn ang="0">
                  <a:pos x="32" y="82"/>
                </a:cxn>
                <a:cxn ang="0">
                  <a:pos x="23" y="77"/>
                </a:cxn>
                <a:cxn ang="0">
                  <a:pos x="14" y="70"/>
                </a:cxn>
                <a:cxn ang="0">
                  <a:pos x="7" y="62"/>
                </a:cxn>
                <a:cxn ang="0">
                  <a:pos x="2" y="54"/>
                </a:cxn>
                <a:cxn ang="0">
                  <a:pos x="0" y="46"/>
                </a:cxn>
                <a:cxn ang="0">
                  <a:pos x="0" y="37"/>
                </a:cxn>
                <a:cxn ang="0">
                  <a:pos x="2" y="27"/>
                </a:cxn>
                <a:cxn ang="0">
                  <a:pos x="7" y="19"/>
                </a:cxn>
                <a:cxn ang="0">
                  <a:pos x="14" y="12"/>
                </a:cxn>
                <a:cxn ang="0">
                  <a:pos x="22" y="8"/>
                </a:cxn>
                <a:cxn ang="0">
                  <a:pos x="32" y="3"/>
                </a:cxn>
                <a:cxn ang="0">
                  <a:pos x="44" y="1"/>
                </a:cxn>
                <a:cxn ang="0">
                  <a:pos x="55" y="0"/>
                </a:cxn>
                <a:cxn ang="0">
                  <a:pos x="68" y="1"/>
                </a:cxn>
              </a:cxnLst>
              <a:rect l="0" t="0" r="r" b="b"/>
              <a:pathLst>
                <a:path w="126" h="90">
                  <a:moveTo>
                    <a:pt x="68" y="1"/>
                  </a:moveTo>
                  <a:lnTo>
                    <a:pt x="81" y="3"/>
                  </a:lnTo>
                  <a:lnTo>
                    <a:pt x="92" y="8"/>
                  </a:lnTo>
                  <a:lnTo>
                    <a:pt x="103" y="12"/>
                  </a:lnTo>
                  <a:lnTo>
                    <a:pt x="111" y="19"/>
                  </a:lnTo>
                  <a:lnTo>
                    <a:pt x="118" y="27"/>
                  </a:lnTo>
                  <a:lnTo>
                    <a:pt x="124" y="35"/>
                  </a:lnTo>
                  <a:lnTo>
                    <a:pt x="126" y="44"/>
                  </a:lnTo>
                  <a:lnTo>
                    <a:pt x="126" y="53"/>
                  </a:lnTo>
                  <a:lnTo>
                    <a:pt x="124" y="62"/>
                  </a:lnTo>
                  <a:lnTo>
                    <a:pt x="119" y="69"/>
                  </a:lnTo>
                  <a:lnTo>
                    <a:pt x="112" y="76"/>
                  </a:lnTo>
                  <a:lnTo>
                    <a:pt x="103" y="82"/>
                  </a:lnTo>
                  <a:lnTo>
                    <a:pt x="92" y="85"/>
                  </a:lnTo>
                  <a:lnTo>
                    <a:pt x="82" y="89"/>
                  </a:lnTo>
                  <a:lnTo>
                    <a:pt x="69" y="90"/>
                  </a:lnTo>
                  <a:lnTo>
                    <a:pt x="56" y="89"/>
                  </a:lnTo>
                  <a:lnTo>
                    <a:pt x="44" y="86"/>
                  </a:lnTo>
                  <a:lnTo>
                    <a:pt x="32" y="82"/>
                  </a:lnTo>
                  <a:lnTo>
                    <a:pt x="23" y="77"/>
                  </a:lnTo>
                  <a:lnTo>
                    <a:pt x="14" y="70"/>
                  </a:lnTo>
                  <a:lnTo>
                    <a:pt x="7" y="62"/>
                  </a:lnTo>
                  <a:lnTo>
                    <a:pt x="2" y="54"/>
                  </a:lnTo>
                  <a:lnTo>
                    <a:pt x="0" y="46"/>
                  </a:lnTo>
                  <a:lnTo>
                    <a:pt x="0" y="37"/>
                  </a:lnTo>
                  <a:lnTo>
                    <a:pt x="2" y="27"/>
                  </a:lnTo>
                  <a:lnTo>
                    <a:pt x="7" y="19"/>
                  </a:lnTo>
                  <a:lnTo>
                    <a:pt x="14" y="12"/>
                  </a:lnTo>
                  <a:lnTo>
                    <a:pt x="22" y="8"/>
                  </a:lnTo>
                  <a:lnTo>
                    <a:pt x="32" y="3"/>
                  </a:lnTo>
                  <a:lnTo>
                    <a:pt x="44" y="1"/>
                  </a:lnTo>
                  <a:lnTo>
                    <a:pt x="55" y="0"/>
                  </a:lnTo>
                  <a:lnTo>
                    <a:pt x="68" y="1"/>
                  </a:lnTo>
                  <a:close/>
                </a:path>
              </a:pathLst>
            </a:custGeom>
            <a:solidFill>
              <a:srgbClr val="FFFFD8"/>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3" name="Freeform 34"/>
            <p:cNvSpPr>
              <a:spLocks/>
            </p:cNvSpPr>
            <p:nvPr/>
          </p:nvSpPr>
          <p:spPr bwMode="auto">
            <a:xfrm>
              <a:off x="5952" y="2855"/>
              <a:ext cx="42" cy="30"/>
            </a:xfrm>
            <a:custGeom>
              <a:avLst/>
              <a:gdLst/>
              <a:ahLst/>
              <a:cxnLst>
                <a:cxn ang="0">
                  <a:pos x="69" y="1"/>
                </a:cxn>
                <a:cxn ang="0">
                  <a:pos x="82" y="4"/>
                </a:cxn>
                <a:cxn ang="0">
                  <a:pos x="93" y="7"/>
                </a:cxn>
                <a:cxn ang="0">
                  <a:pos x="103" y="13"/>
                </a:cxn>
                <a:cxn ang="0">
                  <a:pos x="112" y="19"/>
                </a:cxn>
                <a:cxn ang="0">
                  <a:pos x="118" y="27"/>
                </a:cxn>
                <a:cxn ang="0">
                  <a:pos x="122" y="35"/>
                </a:cxn>
                <a:cxn ang="0">
                  <a:pos x="126" y="44"/>
                </a:cxn>
                <a:cxn ang="0">
                  <a:pos x="126" y="53"/>
                </a:cxn>
                <a:cxn ang="0">
                  <a:pos x="124" y="62"/>
                </a:cxn>
                <a:cxn ang="0">
                  <a:pos x="119" y="70"/>
                </a:cxn>
                <a:cxn ang="0">
                  <a:pos x="112" y="77"/>
                </a:cxn>
                <a:cxn ang="0">
                  <a:pos x="104" y="81"/>
                </a:cxn>
                <a:cxn ang="0">
                  <a:pos x="93" y="86"/>
                </a:cxn>
                <a:cxn ang="0">
                  <a:pos x="82" y="88"/>
                </a:cxn>
                <a:cxn ang="0">
                  <a:pos x="70" y="89"/>
                </a:cxn>
                <a:cxn ang="0">
                  <a:pos x="58" y="89"/>
                </a:cxn>
                <a:cxn ang="0">
                  <a:pos x="45" y="86"/>
                </a:cxn>
                <a:cxn ang="0">
                  <a:pos x="33" y="82"/>
                </a:cxn>
                <a:cxn ang="0">
                  <a:pos x="23" y="77"/>
                </a:cxn>
                <a:cxn ang="0">
                  <a:pos x="15" y="70"/>
                </a:cxn>
                <a:cxn ang="0">
                  <a:pos x="8" y="63"/>
                </a:cxn>
                <a:cxn ang="0">
                  <a:pos x="3" y="55"/>
                </a:cxn>
                <a:cxn ang="0">
                  <a:pos x="0" y="45"/>
                </a:cxn>
                <a:cxn ang="0">
                  <a:pos x="0" y="37"/>
                </a:cxn>
                <a:cxn ang="0">
                  <a:pos x="2" y="28"/>
                </a:cxn>
                <a:cxn ang="0">
                  <a:pos x="7" y="20"/>
                </a:cxn>
                <a:cxn ang="0">
                  <a:pos x="14" y="13"/>
                </a:cxn>
                <a:cxn ang="0">
                  <a:pos x="23" y="7"/>
                </a:cxn>
                <a:cxn ang="0">
                  <a:pos x="33" y="4"/>
                </a:cxn>
                <a:cxn ang="0">
                  <a:pos x="44" y="1"/>
                </a:cxn>
                <a:cxn ang="0">
                  <a:pos x="56" y="0"/>
                </a:cxn>
                <a:cxn ang="0">
                  <a:pos x="69" y="1"/>
                </a:cxn>
              </a:cxnLst>
              <a:rect l="0" t="0" r="r" b="b"/>
              <a:pathLst>
                <a:path w="126" h="89">
                  <a:moveTo>
                    <a:pt x="69" y="1"/>
                  </a:moveTo>
                  <a:lnTo>
                    <a:pt x="82" y="4"/>
                  </a:lnTo>
                  <a:lnTo>
                    <a:pt x="93" y="7"/>
                  </a:lnTo>
                  <a:lnTo>
                    <a:pt x="103" y="13"/>
                  </a:lnTo>
                  <a:lnTo>
                    <a:pt x="112" y="19"/>
                  </a:lnTo>
                  <a:lnTo>
                    <a:pt x="118" y="27"/>
                  </a:lnTo>
                  <a:lnTo>
                    <a:pt x="122" y="35"/>
                  </a:lnTo>
                  <a:lnTo>
                    <a:pt x="126" y="44"/>
                  </a:lnTo>
                  <a:lnTo>
                    <a:pt x="126" y="53"/>
                  </a:lnTo>
                  <a:lnTo>
                    <a:pt x="124" y="62"/>
                  </a:lnTo>
                  <a:lnTo>
                    <a:pt x="119" y="70"/>
                  </a:lnTo>
                  <a:lnTo>
                    <a:pt x="112" y="77"/>
                  </a:lnTo>
                  <a:lnTo>
                    <a:pt x="104" y="81"/>
                  </a:lnTo>
                  <a:lnTo>
                    <a:pt x="93" y="86"/>
                  </a:lnTo>
                  <a:lnTo>
                    <a:pt x="82" y="88"/>
                  </a:lnTo>
                  <a:lnTo>
                    <a:pt x="70" y="89"/>
                  </a:lnTo>
                  <a:lnTo>
                    <a:pt x="58" y="89"/>
                  </a:lnTo>
                  <a:lnTo>
                    <a:pt x="45" y="86"/>
                  </a:lnTo>
                  <a:lnTo>
                    <a:pt x="33" y="82"/>
                  </a:lnTo>
                  <a:lnTo>
                    <a:pt x="23" y="77"/>
                  </a:lnTo>
                  <a:lnTo>
                    <a:pt x="15" y="70"/>
                  </a:lnTo>
                  <a:lnTo>
                    <a:pt x="8" y="63"/>
                  </a:lnTo>
                  <a:lnTo>
                    <a:pt x="3" y="55"/>
                  </a:lnTo>
                  <a:lnTo>
                    <a:pt x="0" y="45"/>
                  </a:lnTo>
                  <a:lnTo>
                    <a:pt x="0" y="37"/>
                  </a:lnTo>
                  <a:lnTo>
                    <a:pt x="2" y="28"/>
                  </a:lnTo>
                  <a:lnTo>
                    <a:pt x="7" y="20"/>
                  </a:lnTo>
                  <a:lnTo>
                    <a:pt x="14" y="13"/>
                  </a:lnTo>
                  <a:lnTo>
                    <a:pt x="23" y="7"/>
                  </a:lnTo>
                  <a:lnTo>
                    <a:pt x="33" y="4"/>
                  </a:lnTo>
                  <a:lnTo>
                    <a:pt x="44" y="1"/>
                  </a:lnTo>
                  <a:lnTo>
                    <a:pt x="56" y="0"/>
                  </a:lnTo>
                  <a:lnTo>
                    <a:pt x="69" y="1"/>
                  </a:lnTo>
                  <a:close/>
                </a:path>
              </a:pathLst>
            </a:custGeom>
            <a:solidFill>
              <a:srgbClr val="FFFFD8"/>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4" name="Freeform 35"/>
            <p:cNvSpPr>
              <a:spLocks/>
            </p:cNvSpPr>
            <p:nvPr/>
          </p:nvSpPr>
          <p:spPr bwMode="auto">
            <a:xfrm>
              <a:off x="5988" y="2841"/>
              <a:ext cx="41" cy="29"/>
            </a:xfrm>
            <a:custGeom>
              <a:avLst/>
              <a:gdLst/>
              <a:ahLst/>
              <a:cxnLst>
                <a:cxn ang="0">
                  <a:pos x="67" y="0"/>
                </a:cxn>
                <a:cxn ang="0">
                  <a:pos x="80" y="2"/>
                </a:cxn>
                <a:cxn ang="0">
                  <a:pos x="92" y="6"/>
                </a:cxn>
                <a:cxn ang="0">
                  <a:pos x="101" y="12"/>
                </a:cxn>
                <a:cxn ang="0">
                  <a:pos x="109" y="19"/>
                </a:cxn>
                <a:cxn ang="0">
                  <a:pos x="116" y="26"/>
                </a:cxn>
                <a:cxn ang="0">
                  <a:pos x="121" y="35"/>
                </a:cxn>
                <a:cxn ang="0">
                  <a:pos x="123" y="43"/>
                </a:cxn>
                <a:cxn ang="0">
                  <a:pos x="123" y="52"/>
                </a:cxn>
                <a:cxn ang="0">
                  <a:pos x="121" y="62"/>
                </a:cxn>
                <a:cxn ang="0">
                  <a:pos x="116" y="68"/>
                </a:cxn>
                <a:cxn ang="0">
                  <a:pos x="109" y="75"/>
                </a:cxn>
                <a:cxn ang="0">
                  <a:pos x="101" y="81"/>
                </a:cxn>
                <a:cxn ang="0">
                  <a:pos x="92" y="85"/>
                </a:cxn>
                <a:cxn ang="0">
                  <a:pos x="80" y="88"/>
                </a:cxn>
                <a:cxn ang="0">
                  <a:pos x="69" y="89"/>
                </a:cxn>
                <a:cxn ang="0">
                  <a:pos x="56" y="88"/>
                </a:cxn>
                <a:cxn ang="0">
                  <a:pos x="43" y="86"/>
                </a:cxn>
                <a:cxn ang="0">
                  <a:pos x="33" y="81"/>
                </a:cxn>
                <a:cxn ang="0">
                  <a:pos x="22" y="77"/>
                </a:cxn>
                <a:cxn ang="0">
                  <a:pos x="14" y="70"/>
                </a:cxn>
                <a:cxn ang="0">
                  <a:pos x="7" y="62"/>
                </a:cxn>
                <a:cxn ang="0">
                  <a:pos x="2" y="53"/>
                </a:cxn>
                <a:cxn ang="0">
                  <a:pos x="0" y="45"/>
                </a:cxn>
                <a:cxn ang="0">
                  <a:pos x="0" y="36"/>
                </a:cxn>
                <a:cxn ang="0">
                  <a:pos x="2" y="28"/>
                </a:cxn>
                <a:cxn ang="0">
                  <a:pos x="8" y="20"/>
                </a:cxn>
                <a:cxn ang="0">
                  <a:pos x="16" y="13"/>
                </a:cxn>
                <a:cxn ang="0">
                  <a:pos x="26" y="8"/>
                </a:cxn>
                <a:cxn ang="0">
                  <a:pos x="36" y="4"/>
                </a:cxn>
                <a:cxn ang="0">
                  <a:pos x="46" y="1"/>
                </a:cxn>
                <a:cxn ang="0">
                  <a:pos x="58" y="0"/>
                </a:cxn>
                <a:cxn ang="0">
                  <a:pos x="67" y="0"/>
                </a:cxn>
              </a:cxnLst>
              <a:rect l="0" t="0" r="r" b="b"/>
              <a:pathLst>
                <a:path w="123" h="89">
                  <a:moveTo>
                    <a:pt x="67" y="0"/>
                  </a:moveTo>
                  <a:lnTo>
                    <a:pt x="80" y="2"/>
                  </a:lnTo>
                  <a:lnTo>
                    <a:pt x="92" y="6"/>
                  </a:lnTo>
                  <a:lnTo>
                    <a:pt x="101" y="12"/>
                  </a:lnTo>
                  <a:lnTo>
                    <a:pt x="109" y="19"/>
                  </a:lnTo>
                  <a:lnTo>
                    <a:pt x="116" y="26"/>
                  </a:lnTo>
                  <a:lnTo>
                    <a:pt x="121" y="35"/>
                  </a:lnTo>
                  <a:lnTo>
                    <a:pt x="123" y="43"/>
                  </a:lnTo>
                  <a:lnTo>
                    <a:pt x="123" y="52"/>
                  </a:lnTo>
                  <a:lnTo>
                    <a:pt x="121" y="62"/>
                  </a:lnTo>
                  <a:lnTo>
                    <a:pt x="116" y="68"/>
                  </a:lnTo>
                  <a:lnTo>
                    <a:pt x="109" y="75"/>
                  </a:lnTo>
                  <a:lnTo>
                    <a:pt x="101" y="81"/>
                  </a:lnTo>
                  <a:lnTo>
                    <a:pt x="92" y="85"/>
                  </a:lnTo>
                  <a:lnTo>
                    <a:pt x="80" y="88"/>
                  </a:lnTo>
                  <a:lnTo>
                    <a:pt x="69" y="89"/>
                  </a:lnTo>
                  <a:lnTo>
                    <a:pt x="56" y="88"/>
                  </a:lnTo>
                  <a:lnTo>
                    <a:pt x="43" y="86"/>
                  </a:lnTo>
                  <a:lnTo>
                    <a:pt x="33" y="81"/>
                  </a:lnTo>
                  <a:lnTo>
                    <a:pt x="22" y="77"/>
                  </a:lnTo>
                  <a:lnTo>
                    <a:pt x="14" y="70"/>
                  </a:lnTo>
                  <a:lnTo>
                    <a:pt x="7" y="62"/>
                  </a:lnTo>
                  <a:lnTo>
                    <a:pt x="2" y="53"/>
                  </a:lnTo>
                  <a:lnTo>
                    <a:pt x="0" y="45"/>
                  </a:lnTo>
                  <a:lnTo>
                    <a:pt x="0" y="36"/>
                  </a:lnTo>
                  <a:lnTo>
                    <a:pt x="2" y="28"/>
                  </a:lnTo>
                  <a:lnTo>
                    <a:pt x="8" y="20"/>
                  </a:lnTo>
                  <a:lnTo>
                    <a:pt x="16" y="13"/>
                  </a:lnTo>
                  <a:lnTo>
                    <a:pt x="26" y="8"/>
                  </a:lnTo>
                  <a:lnTo>
                    <a:pt x="36" y="4"/>
                  </a:lnTo>
                  <a:lnTo>
                    <a:pt x="46" y="1"/>
                  </a:lnTo>
                  <a:lnTo>
                    <a:pt x="58" y="0"/>
                  </a:lnTo>
                  <a:lnTo>
                    <a:pt x="67" y="0"/>
                  </a:lnTo>
                  <a:close/>
                </a:path>
              </a:pathLst>
            </a:custGeom>
            <a:solidFill>
              <a:srgbClr val="FFFFD8"/>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5" name="Freeform 36"/>
            <p:cNvSpPr>
              <a:spLocks/>
            </p:cNvSpPr>
            <p:nvPr/>
          </p:nvSpPr>
          <p:spPr bwMode="auto">
            <a:xfrm>
              <a:off x="6024" y="2827"/>
              <a:ext cx="41" cy="30"/>
            </a:xfrm>
            <a:custGeom>
              <a:avLst/>
              <a:gdLst/>
              <a:ahLst/>
              <a:cxnLst>
                <a:cxn ang="0">
                  <a:pos x="67" y="3"/>
                </a:cxn>
                <a:cxn ang="0">
                  <a:pos x="80" y="0"/>
                </a:cxn>
                <a:cxn ang="0">
                  <a:pos x="90" y="2"/>
                </a:cxn>
                <a:cxn ang="0">
                  <a:pos x="101" y="7"/>
                </a:cxn>
                <a:cxn ang="0">
                  <a:pos x="110" y="14"/>
                </a:cxn>
                <a:cxn ang="0">
                  <a:pos x="117" y="25"/>
                </a:cxn>
                <a:cxn ang="0">
                  <a:pos x="123" y="35"/>
                </a:cxn>
                <a:cxn ang="0">
                  <a:pos x="125" y="46"/>
                </a:cxn>
                <a:cxn ang="0">
                  <a:pos x="125" y="55"/>
                </a:cxn>
                <a:cxn ang="0">
                  <a:pos x="123" y="63"/>
                </a:cxn>
                <a:cxn ang="0">
                  <a:pos x="117" y="71"/>
                </a:cxn>
                <a:cxn ang="0">
                  <a:pos x="110" y="78"/>
                </a:cxn>
                <a:cxn ang="0">
                  <a:pos x="102" y="83"/>
                </a:cxn>
                <a:cxn ang="0">
                  <a:pos x="91" y="87"/>
                </a:cxn>
                <a:cxn ang="0">
                  <a:pos x="80" y="90"/>
                </a:cxn>
                <a:cxn ang="0">
                  <a:pos x="68" y="91"/>
                </a:cxn>
                <a:cxn ang="0">
                  <a:pos x="55" y="91"/>
                </a:cxn>
                <a:cxn ang="0">
                  <a:pos x="43" y="88"/>
                </a:cxn>
                <a:cxn ang="0">
                  <a:pos x="31" y="84"/>
                </a:cxn>
                <a:cxn ang="0">
                  <a:pos x="22" y="78"/>
                </a:cxn>
                <a:cxn ang="0">
                  <a:pos x="14" y="71"/>
                </a:cxn>
                <a:cxn ang="0">
                  <a:pos x="7" y="64"/>
                </a:cxn>
                <a:cxn ang="0">
                  <a:pos x="2" y="55"/>
                </a:cxn>
                <a:cxn ang="0">
                  <a:pos x="0" y="47"/>
                </a:cxn>
                <a:cxn ang="0">
                  <a:pos x="0" y="37"/>
                </a:cxn>
                <a:cxn ang="0">
                  <a:pos x="2" y="29"/>
                </a:cxn>
                <a:cxn ang="0">
                  <a:pos x="6" y="25"/>
                </a:cxn>
                <a:cxn ang="0">
                  <a:pos x="11" y="20"/>
                </a:cxn>
                <a:cxn ang="0">
                  <a:pos x="18" y="17"/>
                </a:cxn>
                <a:cxn ang="0">
                  <a:pos x="28" y="13"/>
                </a:cxn>
                <a:cxn ang="0">
                  <a:pos x="39" y="11"/>
                </a:cxn>
                <a:cxn ang="0">
                  <a:pos x="52" y="7"/>
                </a:cxn>
                <a:cxn ang="0">
                  <a:pos x="67" y="3"/>
                </a:cxn>
              </a:cxnLst>
              <a:rect l="0" t="0" r="r" b="b"/>
              <a:pathLst>
                <a:path w="125" h="91">
                  <a:moveTo>
                    <a:pt x="67" y="3"/>
                  </a:moveTo>
                  <a:lnTo>
                    <a:pt x="80" y="0"/>
                  </a:lnTo>
                  <a:lnTo>
                    <a:pt x="90" y="2"/>
                  </a:lnTo>
                  <a:lnTo>
                    <a:pt x="101" y="7"/>
                  </a:lnTo>
                  <a:lnTo>
                    <a:pt x="110" y="14"/>
                  </a:lnTo>
                  <a:lnTo>
                    <a:pt x="117" y="25"/>
                  </a:lnTo>
                  <a:lnTo>
                    <a:pt x="123" y="35"/>
                  </a:lnTo>
                  <a:lnTo>
                    <a:pt x="125" y="46"/>
                  </a:lnTo>
                  <a:lnTo>
                    <a:pt x="125" y="55"/>
                  </a:lnTo>
                  <a:lnTo>
                    <a:pt x="123" y="63"/>
                  </a:lnTo>
                  <a:lnTo>
                    <a:pt x="117" y="71"/>
                  </a:lnTo>
                  <a:lnTo>
                    <a:pt x="110" y="78"/>
                  </a:lnTo>
                  <a:lnTo>
                    <a:pt x="102" y="83"/>
                  </a:lnTo>
                  <a:lnTo>
                    <a:pt x="91" y="87"/>
                  </a:lnTo>
                  <a:lnTo>
                    <a:pt x="80" y="90"/>
                  </a:lnTo>
                  <a:lnTo>
                    <a:pt x="68" y="91"/>
                  </a:lnTo>
                  <a:lnTo>
                    <a:pt x="55" y="91"/>
                  </a:lnTo>
                  <a:lnTo>
                    <a:pt x="43" y="88"/>
                  </a:lnTo>
                  <a:lnTo>
                    <a:pt x="31" y="84"/>
                  </a:lnTo>
                  <a:lnTo>
                    <a:pt x="22" y="78"/>
                  </a:lnTo>
                  <a:lnTo>
                    <a:pt x="14" y="71"/>
                  </a:lnTo>
                  <a:lnTo>
                    <a:pt x="7" y="64"/>
                  </a:lnTo>
                  <a:lnTo>
                    <a:pt x="2" y="55"/>
                  </a:lnTo>
                  <a:lnTo>
                    <a:pt x="0" y="47"/>
                  </a:lnTo>
                  <a:lnTo>
                    <a:pt x="0" y="37"/>
                  </a:lnTo>
                  <a:lnTo>
                    <a:pt x="2" y="29"/>
                  </a:lnTo>
                  <a:lnTo>
                    <a:pt x="6" y="25"/>
                  </a:lnTo>
                  <a:lnTo>
                    <a:pt x="11" y="20"/>
                  </a:lnTo>
                  <a:lnTo>
                    <a:pt x="18" y="17"/>
                  </a:lnTo>
                  <a:lnTo>
                    <a:pt x="28" y="13"/>
                  </a:lnTo>
                  <a:lnTo>
                    <a:pt x="39" y="11"/>
                  </a:lnTo>
                  <a:lnTo>
                    <a:pt x="52" y="7"/>
                  </a:lnTo>
                  <a:lnTo>
                    <a:pt x="67" y="3"/>
                  </a:lnTo>
                  <a:close/>
                </a:path>
              </a:pathLst>
            </a:custGeom>
            <a:solidFill>
              <a:srgbClr val="FFFFD8"/>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6" name="Freeform 37"/>
            <p:cNvSpPr>
              <a:spLocks/>
            </p:cNvSpPr>
            <p:nvPr/>
          </p:nvSpPr>
          <p:spPr bwMode="auto">
            <a:xfrm>
              <a:off x="6061" y="2814"/>
              <a:ext cx="44" cy="28"/>
            </a:xfrm>
            <a:custGeom>
              <a:avLst/>
              <a:gdLst/>
              <a:ahLst/>
              <a:cxnLst>
                <a:cxn ang="0">
                  <a:pos x="77" y="0"/>
                </a:cxn>
                <a:cxn ang="0">
                  <a:pos x="88" y="5"/>
                </a:cxn>
                <a:cxn ang="0">
                  <a:pos x="99" y="10"/>
                </a:cxn>
                <a:cxn ang="0">
                  <a:pos x="109" y="14"/>
                </a:cxn>
                <a:cxn ang="0">
                  <a:pos x="117" y="19"/>
                </a:cxn>
                <a:cxn ang="0">
                  <a:pos x="123" y="25"/>
                </a:cxn>
                <a:cxn ang="0">
                  <a:pos x="128" y="30"/>
                </a:cxn>
                <a:cxn ang="0">
                  <a:pos x="130" y="37"/>
                </a:cxn>
                <a:cxn ang="0">
                  <a:pos x="130" y="47"/>
                </a:cxn>
                <a:cxn ang="0">
                  <a:pos x="128" y="55"/>
                </a:cxn>
                <a:cxn ang="0">
                  <a:pos x="123" y="63"/>
                </a:cxn>
                <a:cxn ang="0">
                  <a:pos x="116" y="70"/>
                </a:cxn>
                <a:cxn ang="0">
                  <a:pos x="108" y="74"/>
                </a:cxn>
                <a:cxn ang="0">
                  <a:pos x="98" y="79"/>
                </a:cxn>
                <a:cxn ang="0">
                  <a:pos x="86" y="81"/>
                </a:cxn>
                <a:cxn ang="0">
                  <a:pos x="73" y="83"/>
                </a:cxn>
                <a:cxn ang="0">
                  <a:pos x="61" y="83"/>
                </a:cxn>
                <a:cxn ang="0">
                  <a:pos x="48" y="79"/>
                </a:cxn>
                <a:cxn ang="0">
                  <a:pos x="34" y="74"/>
                </a:cxn>
                <a:cxn ang="0">
                  <a:pos x="22" y="68"/>
                </a:cxn>
                <a:cxn ang="0">
                  <a:pos x="12" y="59"/>
                </a:cxn>
                <a:cxn ang="0">
                  <a:pos x="5" y="51"/>
                </a:cxn>
                <a:cxn ang="0">
                  <a:pos x="0" y="43"/>
                </a:cxn>
                <a:cxn ang="0">
                  <a:pos x="0" y="36"/>
                </a:cxn>
                <a:cxn ang="0">
                  <a:pos x="5" y="30"/>
                </a:cxn>
                <a:cxn ang="0">
                  <a:pos x="12" y="26"/>
                </a:cxn>
                <a:cxn ang="0">
                  <a:pos x="21" y="20"/>
                </a:cxn>
                <a:cxn ang="0">
                  <a:pos x="33" y="15"/>
                </a:cxn>
                <a:cxn ang="0">
                  <a:pos x="44" y="10"/>
                </a:cxn>
                <a:cxn ang="0">
                  <a:pos x="56" y="6"/>
                </a:cxn>
                <a:cxn ang="0">
                  <a:pos x="66" y="3"/>
                </a:cxn>
                <a:cxn ang="0">
                  <a:pos x="73" y="0"/>
                </a:cxn>
                <a:cxn ang="0">
                  <a:pos x="77" y="0"/>
                </a:cxn>
              </a:cxnLst>
              <a:rect l="0" t="0" r="r" b="b"/>
              <a:pathLst>
                <a:path w="130" h="83">
                  <a:moveTo>
                    <a:pt x="77" y="0"/>
                  </a:moveTo>
                  <a:lnTo>
                    <a:pt x="88" y="5"/>
                  </a:lnTo>
                  <a:lnTo>
                    <a:pt x="99" y="10"/>
                  </a:lnTo>
                  <a:lnTo>
                    <a:pt x="109" y="14"/>
                  </a:lnTo>
                  <a:lnTo>
                    <a:pt x="117" y="19"/>
                  </a:lnTo>
                  <a:lnTo>
                    <a:pt x="123" y="25"/>
                  </a:lnTo>
                  <a:lnTo>
                    <a:pt x="128" y="30"/>
                  </a:lnTo>
                  <a:lnTo>
                    <a:pt x="130" y="37"/>
                  </a:lnTo>
                  <a:lnTo>
                    <a:pt x="130" y="47"/>
                  </a:lnTo>
                  <a:lnTo>
                    <a:pt x="128" y="55"/>
                  </a:lnTo>
                  <a:lnTo>
                    <a:pt x="123" y="63"/>
                  </a:lnTo>
                  <a:lnTo>
                    <a:pt x="116" y="70"/>
                  </a:lnTo>
                  <a:lnTo>
                    <a:pt x="108" y="74"/>
                  </a:lnTo>
                  <a:lnTo>
                    <a:pt x="98" y="79"/>
                  </a:lnTo>
                  <a:lnTo>
                    <a:pt x="86" y="81"/>
                  </a:lnTo>
                  <a:lnTo>
                    <a:pt x="73" y="83"/>
                  </a:lnTo>
                  <a:lnTo>
                    <a:pt x="61" y="83"/>
                  </a:lnTo>
                  <a:lnTo>
                    <a:pt x="48" y="79"/>
                  </a:lnTo>
                  <a:lnTo>
                    <a:pt x="34" y="74"/>
                  </a:lnTo>
                  <a:lnTo>
                    <a:pt x="22" y="68"/>
                  </a:lnTo>
                  <a:lnTo>
                    <a:pt x="12" y="59"/>
                  </a:lnTo>
                  <a:lnTo>
                    <a:pt x="5" y="51"/>
                  </a:lnTo>
                  <a:lnTo>
                    <a:pt x="0" y="43"/>
                  </a:lnTo>
                  <a:lnTo>
                    <a:pt x="0" y="36"/>
                  </a:lnTo>
                  <a:lnTo>
                    <a:pt x="5" y="30"/>
                  </a:lnTo>
                  <a:lnTo>
                    <a:pt x="12" y="26"/>
                  </a:lnTo>
                  <a:lnTo>
                    <a:pt x="21" y="20"/>
                  </a:lnTo>
                  <a:lnTo>
                    <a:pt x="33" y="15"/>
                  </a:lnTo>
                  <a:lnTo>
                    <a:pt x="44" y="10"/>
                  </a:lnTo>
                  <a:lnTo>
                    <a:pt x="56" y="6"/>
                  </a:lnTo>
                  <a:lnTo>
                    <a:pt x="66" y="3"/>
                  </a:lnTo>
                  <a:lnTo>
                    <a:pt x="73" y="0"/>
                  </a:lnTo>
                  <a:lnTo>
                    <a:pt x="77" y="0"/>
                  </a:lnTo>
                  <a:close/>
                </a:path>
              </a:pathLst>
            </a:custGeom>
            <a:solidFill>
              <a:srgbClr val="FFFFD8"/>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7" name="Freeform 38"/>
            <p:cNvSpPr>
              <a:spLocks/>
            </p:cNvSpPr>
            <p:nvPr/>
          </p:nvSpPr>
          <p:spPr bwMode="auto">
            <a:xfrm>
              <a:off x="6031" y="2809"/>
              <a:ext cx="41" cy="169"/>
            </a:xfrm>
            <a:custGeom>
              <a:avLst/>
              <a:gdLst/>
              <a:ahLst/>
              <a:cxnLst>
                <a:cxn ang="0">
                  <a:pos x="125" y="9"/>
                </a:cxn>
                <a:cxn ang="0">
                  <a:pos x="124" y="473"/>
                </a:cxn>
                <a:cxn ang="0">
                  <a:pos x="21" y="507"/>
                </a:cxn>
                <a:cxn ang="0">
                  <a:pos x="21" y="313"/>
                </a:cxn>
                <a:cxn ang="0">
                  <a:pos x="19" y="310"/>
                </a:cxn>
                <a:cxn ang="0">
                  <a:pos x="17" y="303"/>
                </a:cxn>
                <a:cxn ang="0">
                  <a:pos x="10" y="294"/>
                </a:cxn>
                <a:cxn ang="0">
                  <a:pos x="0" y="285"/>
                </a:cxn>
                <a:cxn ang="0">
                  <a:pos x="0" y="0"/>
                </a:cxn>
                <a:cxn ang="0">
                  <a:pos x="2" y="3"/>
                </a:cxn>
                <a:cxn ang="0">
                  <a:pos x="7" y="10"/>
                </a:cxn>
                <a:cxn ang="0">
                  <a:pos x="16" y="20"/>
                </a:cxn>
                <a:cxn ang="0">
                  <a:pos x="30" y="29"/>
                </a:cxn>
                <a:cxn ang="0">
                  <a:pos x="46" y="35"/>
                </a:cxn>
                <a:cxn ang="0">
                  <a:pos x="68" y="35"/>
                </a:cxn>
                <a:cxn ang="0">
                  <a:pos x="95" y="28"/>
                </a:cxn>
                <a:cxn ang="0">
                  <a:pos x="125" y="9"/>
                </a:cxn>
              </a:cxnLst>
              <a:rect l="0" t="0" r="r" b="b"/>
              <a:pathLst>
                <a:path w="125" h="507">
                  <a:moveTo>
                    <a:pt x="125" y="9"/>
                  </a:moveTo>
                  <a:lnTo>
                    <a:pt x="124" y="473"/>
                  </a:lnTo>
                  <a:lnTo>
                    <a:pt x="21" y="507"/>
                  </a:lnTo>
                  <a:lnTo>
                    <a:pt x="21" y="313"/>
                  </a:lnTo>
                  <a:lnTo>
                    <a:pt x="19" y="310"/>
                  </a:lnTo>
                  <a:lnTo>
                    <a:pt x="17" y="303"/>
                  </a:lnTo>
                  <a:lnTo>
                    <a:pt x="10" y="294"/>
                  </a:lnTo>
                  <a:lnTo>
                    <a:pt x="0" y="285"/>
                  </a:lnTo>
                  <a:lnTo>
                    <a:pt x="0" y="0"/>
                  </a:lnTo>
                  <a:lnTo>
                    <a:pt x="2" y="3"/>
                  </a:lnTo>
                  <a:lnTo>
                    <a:pt x="7" y="10"/>
                  </a:lnTo>
                  <a:lnTo>
                    <a:pt x="16" y="20"/>
                  </a:lnTo>
                  <a:lnTo>
                    <a:pt x="30" y="29"/>
                  </a:lnTo>
                  <a:lnTo>
                    <a:pt x="46" y="35"/>
                  </a:lnTo>
                  <a:lnTo>
                    <a:pt x="68" y="35"/>
                  </a:lnTo>
                  <a:lnTo>
                    <a:pt x="95" y="28"/>
                  </a:lnTo>
                  <a:lnTo>
                    <a:pt x="125" y="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8" name="Freeform 39"/>
            <p:cNvSpPr>
              <a:spLocks/>
            </p:cNvSpPr>
            <p:nvPr/>
          </p:nvSpPr>
          <p:spPr bwMode="auto">
            <a:xfrm>
              <a:off x="5814" y="3260"/>
              <a:ext cx="126" cy="88"/>
            </a:xfrm>
            <a:custGeom>
              <a:avLst/>
              <a:gdLst/>
              <a:ahLst/>
              <a:cxnLst>
                <a:cxn ang="0">
                  <a:pos x="0" y="0"/>
                </a:cxn>
                <a:cxn ang="0">
                  <a:pos x="188" y="225"/>
                </a:cxn>
                <a:cxn ang="0">
                  <a:pos x="189" y="226"/>
                </a:cxn>
                <a:cxn ang="0">
                  <a:pos x="191" y="228"/>
                </a:cxn>
                <a:cxn ang="0">
                  <a:pos x="195" y="232"/>
                </a:cxn>
                <a:cxn ang="0">
                  <a:pos x="200" y="235"/>
                </a:cxn>
                <a:cxn ang="0">
                  <a:pos x="208" y="241"/>
                </a:cxn>
                <a:cxn ang="0">
                  <a:pos x="217" y="246"/>
                </a:cxn>
                <a:cxn ang="0">
                  <a:pos x="227" y="251"/>
                </a:cxn>
                <a:cxn ang="0">
                  <a:pos x="239" y="256"/>
                </a:cxn>
                <a:cxn ang="0">
                  <a:pos x="251" y="259"/>
                </a:cxn>
                <a:cxn ang="0">
                  <a:pos x="266" y="263"/>
                </a:cxn>
                <a:cxn ang="0">
                  <a:pos x="281" y="265"/>
                </a:cxn>
                <a:cxn ang="0">
                  <a:pos x="299" y="265"/>
                </a:cxn>
                <a:cxn ang="0">
                  <a:pos x="317" y="264"/>
                </a:cxn>
                <a:cxn ang="0">
                  <a:pos x="336" y="261"/>
                </a:cxn>
                <a:cxn ang="0">
                  <a:pos x="357" y="255"/>
                </a:cxn>
                <a:cxn ang="0">
                  <a:pos x="379" y="247"/>
                </a:cxn>
                <a:cxn ang="0">
                  <a:pos x="378" y="247"/>
                </a:cxn>
                <a:cxn ang="0">
                  <a:pos x="374" y="249"/>
                </a:cxn>
                <a:cxn ang="0">
                  <a:pos x="367" y="250"/>
                </a:cxn>
                <a:cxn ang="0">
                  <a:pos x="359" y="253"/>
                </a:cxn>
                <a:cxn ang="0">
                  <a:pos x="350" y="255"/>
                </a:cxn>
                <a:cxn ang="0">
                  <a:pos x="338" y="257"/>
                </a:cxn>
                <a:cxn ang="0">
                  <a:pos x="325" y="258"/>
                </a:cxn>
                <a:cxn ang="0">
                  <a:pos x="312" y="259"/>
                </a:cxn>
                <a:cxn ang="0">
                  <a:pos x="298" y="259"/>
                </a:cxn>
                <a:cxn ang="0">
                  <a:pos x="283" y="257"/>
                </a:cxn>
                <a:cxn ang="0">
                  <a:pos x="266" y="254"/>
                </a:cxn>
                <a:cxn ang="0">
                  <a:pos x="250" y="249"/>
                </a:cxn>
                <a:cxn ang="0">
                  <a:pos x="235" y="241"/>
                </a:cxn>
                <a:cxn ang="0">
                  <a:pos x="220" y="232"/>
                </a:cxn>
                <a:cxn ang="0">
                  <a:pos x="205" y="219"/>
                </a:cxn>
                <a:cxn ang="0">
                  <a:pos x="191" y="203"/>
                </a:cxn>
                <a:cxn ang="0">
                  <a:pos x="0" y="0"/>
                </a:cxn>
              </a:cxnLst>
              <a:rect l="0" t="0" r="r" b="b"/>
              <a:pathLst>
                <a:path w="379" h="265">
                  <a:moveTo>
                    <a:pt x="0" y="0"/>
                  </a:moveTo>
                  <a:lnTo>
                    <a:pt x="188" y="225"/>
                  </a:lnTo>
                  <a:lnTo>
                    <a:pt x="189" y="226"/>
                  </a:lnTo>
                  <a:lnTo>
                    <a:pt x="191" y="228"/>
                  </a:lnTo>
                  <a:lnTo>
                    <a:pt x="195" y="232"/>
                  </a:lnTo>
                  <a:lnTo>
                    <a:pt x="200" y="235"/>
                  </a:lnTo>
                  <a:lnTo>
                    <a:pt x="208" y="241"/>
                  </a:lnTo>
                  <a:lnTo>
                    <a:pt x="217" y="246"/>
                  </a:lnTo>
                  <a:lnTo>
                    <a:pt x="227" y="251"/>
                  </a:lnTo>
                  <a:lnTo>
                    <a:pt x="239" y="256"/>
                  </a:lnTo>
                  <a:lnTo>
                    <a:pt x="251" y="259"/>
                  </a:lnTo>
                  <a:lnTo>
                    <a:pt x="266" y="263"/>
                  </a:lnTo>
                  <a:lnTo>
                    <a:pt x="281" y="265"/>
                  </a:lnTo>
                  <a:lnTo>
                    <a:pt x="299" y="265"/>
                  </a:lnTo>
                  <a:lnTo>
                    <a:pt x="317" y="264"/>
                  </a:lnTo>
                  <a:lnTo>
                    <a:pt x="336" y="261"/>
                  </a:lnTo>
                  <a:lnTo>
                    <a:pt x="357" y="255"/>
                  </a:lnTo>
                  <a:lnTo>
                    <a:pt x="379" y="247"/>
                  </a:lnTo>
                  <a:lnTo>
                    <a:pt x="378" y="247"/>
                  </a:lnTo>
                  <a:lnTo>
                    <a:pt x="374" y="249"/>
                  </a:lnTo>
                  <a:lnTo>
                    <a:pt x="367" y="250"/>
                  </a:lnTo>
                  <a:lnTo>
                    <a:pt x="359" y="253"/>
                  </a:lnTo>
                  <a:lnTo>
                    <a:pt x="350" y="255"/>
                  </a:lnTo>
                  <a:lnTo>
                    <a:pt x="338" y="257"/>
                  </a:lnTo>
                  <a:lnTo>
                    <a:pt x="325" y="258"/>
                  </a:lnTo>
                  <a:lnTo>
                    <a:pt x="312" y="259"/>
                  </a:lnTo>
                  <a:lnTo>
                    <a:pt x="298" y="259"/>
                  </a:lnTo>
                  <a:lnTo>
                    <a:pt x="283" y="257"/>
                  </a:lnTo>
                  <a:lnTo>
                    <a:pt x="266" y="254"/>
                  </a:lnTo>
                  <a:lnTo>
                    <a:pt x="250" y="249"/>
                  </a:lnTo>
                  <a:lnTo>
                    <a:pt x="235" y="241"/>
                  </a:lnTo>
                  <a:lnTo>
                    <a:pt x="220" y="232"/>
                  </a:lnTo>
                  <a:lnTo>
                    <a:pt x="205" y="219"/>
                  </a:lnTo>
                  <a:lnTo>
                    <a:pt x="191" y="203"/>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39" name="Freeform 40"/>
            <p:cNvSpPr>
              <a:spLocks/>
            </p:cNvSpPr>
            <p:nvPr/>
          </p:nvSpPr>
          <p:spPr bwMode="auto">
            <a:xfrm>
              <a:off x="5940" y="3238"/>
              <a:ext cx="215" cy="104"/>
            </a:xfrm>
            <a:custGeom>
              <a:avLst/>
              <a:gdLst/>
              <a:ahLst/>
              <a:cxnLst>
                <a:cxn ang="0">
                  <a:pos x="0" y="314"/>
                </a:cxn>
                <a:cxn ang="0">
                  <a:pos x="618" y="89"/>
                </a:cxn>
                <a:cxn ang="0">
                  <a:pos x="619" y="88"/>
                </a:cxn>
                <a:cxn ang="0">
                  <a:pos x="624" y="86"/>
                </a:cxn>
                <a:cxn ang="0">
                  <a:pos x="630" y="80"/>
                </a:cxn>
                <a:cxn ang="0">
                  <a:pos x="636" y="70"/>
                </a:cxn>
                <a:cxn ang="0">
                  <a:pos x="640" y="59"/>
                </a:cxn>
                <a:cxn ang="0">
                  <a:pos x="643" y="44"/>
                </a:cxn>
                <a:cxn ang="0">
                  <a:pos x="640" y="24"/>
                </a:cxn>
                <a:cxn ang="0">
                  <a:pos x="634" y="0"/>
                </a:cxn>
                <a:cxn ang="0">
                  <a:pos x="634" y="2"/>
                </a:cxn>
                <a:cxn ang="0">
                  <a:pos x="633" y="10"/>
                </a:cxn>
                <a:cxn ang="0">
                  <a:pos x="632" y="21"/>
                </a:cxn>
                <a:cxn ang="0">
                  <a:pos x="630" y="33"/>
                </a:cxn>
                <a:cxn ang="0">
                  <a:pos x="625" y="47"/>
                </a:cxn>
                <a:cxn ang="0">
                  <a:pos x="619" y="60"/>
                </a:cxn>
                <a:cxn ang="0">
                  <a:pos x="610" y="72"/>
                </a:cxn>
                <a:cxn ang="0">
                  <a:pos x="599" y="79"/>
                </a:cxn>
                <a:cxn ang="0">
                  <a:pos x="0" y="314"/>
                </a:cxn>
              </a:cxnLst>
              <a:rect l="0" t="0" r="r" b="b"/>
              <a:pathLst>
                <a:path w="643" h="314">
                  <a:moveTo>
                    <a:pt x="0" y="314"/>
                  </a:moveTo>
                  <a:lnTo>
                    <a:pt x="618" y="89"/>
                  </a:lnTo>
                  <a:lnTo>
                    <a:pt x="619" y="88"/>
                  </a:lnTo>
                  <a:lnTo>
                    <a:pt x="624" y="86"/>
                  </a:lnTo>
                  <a:lnTo>
                    <a:pt x="630" y="80"/>
                  </a:lnTo>
                  <a:lnTo>
                    <a:pt x="636" y="70"/>
                  </a:lnTo>
                  <a:lnTo>
                    <a:pt x="640" y="59"/>
                  </a:lnTo>
                  <a:lnTo>
                    <a:pt x="643" y="44"/>
                  </a:lnTo>
                  <a:lnTo>
                    <a:pt x="640" y="24"/>
                  </a:lnTo>
                  <a:lnTo>
                    <a:pt x="634" y="0"/>
                  </a:lnTo>
                  <a:lnTo>
                    <a:pt x="634" y="2"/>
                  </a:lnTo>
                  <a:lnTo>
                    <a:pt x="633" y="10"/>
                  </a:lnTo>
                  <a:lnTo>
                    <a:pt x="632" y="21"/>
                  </a:lnTo>
                  <a:lnTo>
                    <a:pt x="630" y="33"/>
                  </a:lnTo>
                  <a:lnTo>
                    <a:pt x="625" y="47"/>
                  </a:lnTo>
                  <a:lnTo>
                    <a:pt x="619" y="60"/>
                  </a:lnTo>
                  <a:lnTo>
                    <a:pt x="610" y="72"/>
                  </a:lnTo>
                  <a:lnTo>
                    <a:pt x="599" y="79"/>
                  </a:lnTo>
                  <a:lnTo>
                    <a:pt x="0" y="31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0" name="Freeform 41"/>
            <p:cNvSpPr>
              <a:spLocks/>
            </p:cNvSpPr>
            <p:nvPr/>
          </p:nvSpPr>
          <p:spPr bwMode="auto">
            <a:xfrm>
              <a:off x="5935" y="2785"/>
              <a:ext cx="218" cy="78"/>
            </a:xfrm>
            <a:custGeom>
              <a:avLst/>
              <a:gdLst/>
              <a:ahLst/>
              <a:cxnLst>
                <a:cxn ang="0">
                  <a:pos x="3" y="231"/>
                </a:cxn>
                <a:cxn ang="0">
                  <a:pos x="0" y="235"/>
                </a:cxn>
                <a:cxn ang="0">
                  <a:pos x="613" y="44"/>
                </a:cxn>
                <a:cxn ang="0">
                  <a:pos x="616" y="43"/>
                </a:cxn>
                <a:cxn ang="0">
                  <a:pos x="619" y="41"/>
                </a:cxn>
                <a:cxn ang="0">
                  <a:pos x="626" y="36"/>
                </a:cxn>
                <a:cxn ang="0">
                  <a:pos x="634" y="30"/>
                </a:cxn>
                <a:cxn ang="0">
                  <a:pos x="641" y="24"/>
                </a:cxn>
                <a:cxn ang="0">
                  <a:pos x="648" y="16"/>
                </a:cxn>
                <a:cxn ang="0">
                  <a:pos x="651" y="8"/>
                </a:cxn>
                <a:cxn ang="0">
                  <a:pos x="654" y="0"/>
                </a:cxn>
                <a:cxn ang="0">
                  <a:pos x="654" y="1"/>
                </a:cxn>
                <a:cxn ang="0">
                  <a:pos x="653" y="4"/>
                </a:cxn>
                <a:cxn ang="0">
                  <a:pos x="650" y="8"/>
                </a:cxn>
                <a:cxn ang="0">
                  <a:pos x="646" y="14"/>
                </a:cxn>
                <a:cxn ang="0">
                  <a:pos x="639" y="21"/>
                </a:cxn>
                <a:cxn ang="0">
                  <a:pos x="629" y="28"/>
                </a:cxn>
                <a:cxn ang="0">
                  <a:pos x="617" y="36"/>
                </a:cxn>
                <a:cxn ang="0">
                  <a:pos x="600" y="43"/>
                </a:cxn>
                <a:cxn ang="0">
                  <a:pos x="3" y="231"/>
                </a:cxn>
              </a:cxnLst>
              <a:rect l="0" t="0" r="r" b="b"/>
              <a:pathLst>
                <a:path w="654" h="235">
                  <a:moveTo>
                    <a:pt x="3" y="231"/>
                  </a:moveTo>
                  <a:lnTo>
                    <a:pt x="0" y="235"/>
                  </a:lnTo>
                  <a:lnTo>
                    <a:pt x="613" y="44"/>
                  </a:lnTo>
                  <a:lnTo>
                    <a:pt x="616" y="43"/>
                  </a:lnTo>
                  <a:lnTo>
                    <a:pt x="619" y="41"/>
                  </a:lnTo>
                  <a:lnTo>
                    <a:pt x="626" y="36"/>
                  </a:lnTo>
                  <a:lnTo>
                    <a:pt x="634" y="30"/>
                  </a:lnTo>
                  <a:lnTo>
                    <a:pt x="641" y="24"/>
                  </a:lnTo>
                  <a:lnTo>
                    <a:pt x="648" y="16"/>
                  </a:lnTo>
                  <a:lnTo>
                    <a:pt x="651" y="8"/>
                  </a:lnTo>
                  <a:lnTo>
                    <a:pt x="654" y="0"/>
                  </a:lnTo>
                  <a:lnTo>
                    <a:pt x="654" y="1"/>
                  </a:lnTo>
                  <a:lnTo>
                    <a:pt x="653" y="4"/>
                  </a:lnTo>
                  <a:lnTo>
                    <a:pt x="650" y="8"/>
                  </a:lnTo>
                  <a:lnTo>
                    <a:pt x="646" y="14"/>
                  </a:lnTo>
                  <a:lnTo>
                    <a:pt x="639" y="21"/>
                  </a:lnTo>
                  <a:lnTo>
                    <a:pt x="629" y="28"/>
                  </a:lnTo>
                  <a:lnTo>
                    <a:pt x="617" y="36"/>
                  </a:lnTo>
                  <a:lnTo>
                    <a:pt x="600" y="43"/>
                  </a:lnTo>
                  <a:lnTo>
                    <a:pt x="3" y="23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1" name="Freeform 42"/>
            <p:cNvSpPr>
              <a:spLocks/>
            </p:cNvSpPr>
            <p:nvPr/>
          </p:nvSpPr>
          <p:spPr bwMode="auto">
            <a:xfrm>
              <a:off x="5812" y="2677"/>
              <a:ext cx="262" cy="86"/>
            </a:xfrm>
            <a:custGeom>
              <a:avLst/>
              <a:gdLst/>
              <a:ahLst/>
              <a:cxnLst>
                <a:cxn ang="0">
                  <a:pos x="780" y="0"/>
                </a:cxn>
                <a:cxn ang="0">
                  <a:pos x="0" y="254"/>
                </a:cxn>
                <a:cxn ang="0">
                  <a:pos x="0" y="258"/>
                </a:cxn>
                <a:cxn ang="0">
                  <a:pos x="785" y="7"/>
                </a:cxn>
                <a:cxn ang="0">
                  <a:pos x="780" y="0"/>
                </a:cxn>
              </a:cxnLst>
              <a:rect l="0" t="0" r="r" b="b"/>
              <a:pathLst>
                <a:path w="785" h="258">
                  <a:moveTo>
                    <a:pt x="780" y="0"/>
                  </a:moveTo>
                  <a:lnTo>
                    <a:pt x="0" y="254"/>
                  </a:lnTo>
                  <a:lnTo>
                    <a:pt x="0" y="258"/>
                  </a:lnTo>
                  <a:lnTo>
                    <a:pt x="785" y="7"/>
                  </a:lnTo>
                  <a:lnTo>
                    <a:pt x="78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2" name="Freeform 43"/>
            <p:cNvSpPr>
              <a:spLocks/>
            </p:cNvSpPr>
            <p:nvPr/>
          </p:nvSpPr>
          <p:spPr bwMode="auto">
            <a:xfrm>
              <a:off x="5940" y="2940"/>
              <a:ext cx="213" cy="106"/>
            </a:xfrm>
            <a:custGeom>
              <a:avLst/>
              <a:gdLst/>
              <a:ahLst/>
              <a:cxnLst>
                <a:cxn ang="0">
                  <a:pos x="0" y="318"/>
                </a:cxn>
                <a:cxn ang="0">
                  <a:pos x="609" y="82"/>
                </a:cxn>
                <a:cxn ang="0">
                  <a:pos x="610" y="81"/>
                </a:cxn>
                <a:cxn ang="0">
                  <a:pos x="615" y="79"/>
                </a:cxn>
                <a:cxn ang="0">
                  <a:pos x="621" y="75"/>
                </a:cxn>
                <a:cxn ang="0">
                  <a:pos x="626" y="67"/>
                </a:cxn>
                <a:cxn ang="0">
                  <a:pos x="632" y="57"/>
                </a:cxn>
                <a:cxn ang="0">
                  <a:pos x="637" y="43"/>
                </a:cxn>
                <a:cxn ang="0">
                  <a:pos x="639" y="24"/>
                </a:cxn>
                <a:cxn ang="0">
                  <a:pos x="637" y="0"/>
                </a:cxn>
                <a:cxn ang="0">
                  <a:pos x="637" y="2"/>
                </a:cxn>
                <a:cxn ang="0">
                  <a:pos x="638" y="9"/>
                </a:cxn>
                <a:cxn ang="0">
                  <a:pos x="638" y="18"/>
                </a:cxn>
                <a:cxn ang="0">
                  <a:pos x="636" y="30"/>
                </a:cxn>
                <a:cxn ang="0">
                  <a:pos x="632" y="44"/>
                </a:cxn>
                <a:cxn ang="0">
                  <a:pos x="625" y="58"/>
                </a:cxn>
                <a:cxn ang="0">
                  <a:pos x="614" y="71"/>
                </a:cxn>
                <a:cxn ang="0">
                  <a:pos x="599" y="82"/>
                </a:cxn>
                <a:cxn ang="0">
                  <a:pos x="0" y="318"/>
                </a:cxn>
              </a:cxnLst>
              <a:rect l="0" t="0" r="r" b="b"/>
              <a:pathLst>
                <a:path w="639" h="318">
                  <a:moveTo>
                    <a:pt x="0" y="318"/>
                  </a:moveTo>
                  <a:lnTo>
                    <a:pt x="609" y="82"/>
                  </a:lnTo>
                  <a:lnTo>
                    <a:pt x="610" y="81"/>
                  </a:lnTo>
                  <a:lnTo>
                    <a:pt x="615" y="79"/>
                  </a:lnTo>
                  <a:lnTo>
                    <a:pt x="621" y="75"/>
                  </a:lnTo>
                  <a:lnTo>
                    <a:pt x="626" y="67"/>
                  </a:lnTo>
                  <a:lnTo>
                    <a:pt x="632" y="57"/>
                  </a:lnTo>
                  <a:lnTo>
                    <a:pt x="637" y="43"/>
                  </a:lnTo>
                  <a:lnTo>
                    <a:pt x="639" y="24"/>
                  </a:lnTo>
                  <a:lnTo>
                    <a:pt x="637" y="0"/>
                  </a:lnTo>
                  <a:lnTo>
                    <a:pt x="637" y="2"/>
                  </a:lnTo>
                  <a:lnTo>
                    <a:pt x="638" y="9"/>
                  </a:lnTo>
                  <a:lnTo>
                    <a:pt x="638" y="18"/>
                  </a:lnTo>
                  <a:lnTo>
                    <a:pt x="636" y="30"/>
                  </a:lnTo>
                  <a:lnTo>
                    <a:pt x="632" y="44"/>
                  </a:lnTo>
                  <a:lnTo>
                    <a:pt x="625" y="58"/>
                  </a:lnTo>
                  <a:lnTo>
                    <a:pt x="614" y="71"/>
                  </a:lnTo>
                  <a:lnTo>
                    <a:pt x="599" y="82"/>
                  </a:lnTo>
                  <a:lnTo>
                    <a:pt x="0" y="31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3" name="Freeform 44"/>
            <p:cNvSpPr>
              <a:spLocks/>
            </p:cNvSpPr>
            <p:nvPr/>
          </p:nvSpPr>
          <p:spPr bwMode="auto">
            <a:xfrm>
              <a:off x="5810" y="2934"/>
              <a:ext cx="130" cy="118"/>
            </a:xfrm>
            <a:custGeom>
              <a:avLst/>
              <a:gdLst/>
              <a:ahLst/>
              <a:cxnLst>
                <a:cxn ang="0">
                  <a:pos x="0" y="0"/>
                </a:cxn>
                <a:cxn ang="0">
                  <a:pos x="203" y="306"/>
                </a:cxn>
                <a:cxn ang="0">
                  <a:pos x="204" y="307"/>
                </a:cxn>
                <a:cxn ang="0">
                  <a:pos x="207" y="310"/>
                </a:cxn>
                <a:cxn ang="0">
                  <a:pos x="210" y="313"/>
                </a:cxn>
                <a:cxn ang="0">
                  <a:pos x="216" y="319"/>
                </a:cxn>
                <a:cxn ang="0">
                  <a:pos x="223" y="323"/>
                </a:cxn>
                <a:cxn ang="0">
                  <a:pos x="231" y="329"/>
                </a:cxn>
                <a:cxn ang="0">
                  <a:pos x="241" y="336"/>
                </a:cxn>
                <a:cxn ang="0">
                  <a:pos x="252" y="341"/>
                </a:cxn>
                <a:cxn ang="0">
                  <a:pos x="264" y="347"/>
                </a:cxn>
                <a:cxn ang="0">
                  <a:pos x="278" y="350"/>
                </a:cxn>
                <a:cxn ang="0">
                  <a:pos x="295" y="354"/>
                </a:cxn>
                <a:cxn ang="0">
                  <a:pos x="311" y="355"/>
                </a:cxn>
                <a:cxn ang="0">
                  <a:pos x="329" y="355"/>
                </a:cxn>
                <a:cxn ang="0">
                  <a:pos x="348" y="351"/>
                </a:cxn>
                <a:cxn ang="0">
                  <a:pos x="369" y="347"/>
                </a:cxn>
                <a:cxn ang="0">
                  <a:pos x="391" y="338"/>
                </a:cxn>
                <a:cxn ang="0">
                  <a:pos x="390" y="338"/>
                </a:cxn>
                <a:cxn ang="0">
                  <a:pos x="386" y="341"/>
                </a:cxn>
                <a:cxn ang="0">
                  <a:pos x="379" y="342"/>
                </a:cxn>
                <a:cxn ang="0">
                  <a:pos x="371" y="344"/>
                </a:cxn>
                <a:cxn ang="0">
                  <a:pos x="362" y="347"/>
                </a:cxn>
                <a:cxn ang="0">
                  <a:pos x="350" y="349"/>
                </a:cxn>
                <a:cxn ang="0">
                  <a:pos x="337" y="350"/>
                </a:cxn>
                <a:cxn ang="0">
                  <a:pos x="324" y="350"/>
                </a:cxn>
                <a:cxn ang="0">
                  <a:pos x="310" y="350"/>
                </a:cxn>
                <a:cxn ang="0">
                  <a:pos x="295" y="349"/>
                </a:cxn>
                <a:cxn ang="0">
                  <a:pos x="278" y="345"/>
                </a:cxn>
                <a:cxn ang="0">
                  <a:pos x="262" y="340"/>
                </a:cxn>
                <a:cxn ang="0">
                  <a:pos x="247" y="333"/>
                </a:cxn>
                <a:cxn ang="0">
                  <a:pos x="232" y="323"/>
                </a:cxn>
                <a:cxn ang="0">
                  <a:pos x="217" y="311"/>
                </a:cxn>
                <a:cxn ang="0">
                  <a:pos x="203" y="296"/>
                </a:cxn>
                <a:cxn ang="0">
                  <a:pos x="0" y="0"/>
                </a:cxn>
              </a:cxnLst>
              <a:rect l="0" t="0" r="r" b="b"/>
              <a:pathLst>
                <a:path w="391" h="355">
                  <a:moveTo>
                    <a:pt x="0" y="0"/>
                  </a:moveTo>
                  <a:lnTo>
                    <a:pt x="203" y="306"/>
                  </a:lnTo>
                  <a:lnTo>
                    <a:pt x="204" y="307"/>
                  </a:lnTo>
                  <a:lnTo>
                    <a:pt x="207" y="310"/>
                  </a:lnTo>
                  <a:lnTo>
                    <a:pt x="210" y="313"/>
                  </a:lnTo>
                  <a:lnTo>
                    <a:pt x="216" y="319"/>
                  </a:lnTo>
                  <a:lnTo>
                    <a:pt x="223" y="323"/>
                  </a:lnTo>
                  <a:lnTo>
                    <a:pt x="231" y="329"/>
                  </a:lnTo>
                  <a:lnTo>
                    <a:pt x="241" y="336"/>
                  </a:lnTo>
                  <a:lnTo>
                    <a:pt x="252" y="341"/>
                  </a:lnTo>
                  <a:lnTo>
                    <a:pt x="264" y="347"/>
                  </a:lnTo>
                  <a:lnTo>
                    <a:pt x="278" y="350"/>
                  </a:lnTo>
                  <a:lnTo>
                    <a:pt x="295" y="354"/>
                  </a:lnTo>
                  <a:lnTo>
                    <a:pt x="311" y="355"/>
                  </a:lnTo>
                  <a:lnTo>
                    <a:pt x="329" y="355"/>
                  </a:lnTo>
                  <a:lnTo>
                    <a:pt x="348" y="351"/>
                  </a:lnTo>
                  <a:lnTo>
                    <a:pt x="369" y="347"/>
                  </a:lnTo>
                  <a:lnTo>
                    <a:pt x="391" y="338"/>
                  </a:lnTo>
                  <a:lnTo>
                    <a:pt x="390" y="338"/>
                  </a:lnTo>
                  <a:lnTo>
                    <a:pt x="386" y="341"/>
                  </a:lnTo>
                  <a:lnTo>
                    <a:pt x="379" y="342"/>
                  </a:lnTo>
                  <a:lnTo>
                    <a:pt x="371" y="344"/>
                  </a:lnTo>
                  <a:lnTo>
                    <a:pt x="362" y="347"/>
                  </a:lnTo>
                  <a:lnTo>
                    <a:pt x="350" y="349"/>
                  </a:lnTo>
                  <a:lnTo>
                    <a:pt x="337" y="350"/>
                  </a:lnTo>
                  <a:lnTo>
                    <a:pt x="324" y="350"/>
                  </a:lnTo>
                  <a:lnTo>
                    <a:pt x="310" y="350"/>
                  </a:lnTo>
                  <a:lnTo>
                    <a:pt x="295" y="349"/>
                  </a:lnTo>
                  <a:lnTo>
                    <a:pt x="278" y="345"/>
                  </a:lnTo>
                  <a:lnTo>
                    <a:pt x="262" y="340"/>
                  </a:lnTo>
                  <a:lnTo>
                    <a:pt x="247" y="333"/>
                  </a:lnTo>
                  <a:lnTo>
                    <a:pt x="232" y="323"/>
                  </a:lnTo>
                  <a:lnTo>
                    <a:pt x="217" y="311"/>
                  </a:lnTo>
                  <a:lnTo>
                    <a:pt x="203" y="296"/>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4" name="Freeform 45"/>
            <p:cNvSpPr>
              <a:spLocks/>
            </p:cNvSpPr>
            <p:nvPr/>
          </p:nvSpPr>
          <p:spPr bwMode="auto">
            <a:xfrm>
              <a:off x="5839" y="2918"/>
              <a:ext cx="101" cy="57"/>
            </a:xfrm>
            <a:custGeom>
              <a:avLst/>
              <a:gdLst/>
              <a:ahLst/>
              <a:cxnLst>
                <a:cxn ang="0">
                  <a:pos x="0" y="0"/>
                </a:cxn>
                <a:cxn ang="0">
                  <a:pos x="116" y="119"/>
                </a:cxn>
                <a:cxn ang="0">
                  <a:pos x="117" y="120"/>
                </a:cxn>
                <a:cxn ang="0">
                  <a:pos x="118" y="123"/>
                </a:cxn>
                <a:cxn ang="0">
                  <a:pos x="123" y="127"/>
                </a:cxn>
                <a:cxn ang="0">
                  <a:pos x="128" y="132"/>
                </a:cxn>
                <a:cxn ang="0">
                  <a:pos x="135" y="138"/>
                </a:cxn>
                <a:cxn ang="0">
                  <a:pos x="143" y="145"/>
                </a:cxn>
                <a:cxn ang="0">
                  <a:pos x="152" y="150"/>
                </a:cxn>
                <a:cxn ang="0">
                  <a:pos x="162" y="156"/>
                </a:cxn>
                <a:cxn ang="0">
                  <a:pos x="175" y="162"/>
                </a:cxn>
                <a:cxn ang="0">
                  <a:pos x="189" y="167"/>
                </a:cxn>
                <a:cxn ang="0">
                  <a:pos x="204" y="169"/>
                </a:cxn>
                <a:cxn ang="0">
                  <a:pos x="221" y="170"/>
                </a:cxn>
                <a:cxn ang="0">
                  <a:pos x="240" y="170"/>
                </a:cxn>
                <a:cxn ang="0">
                  <a:pos x="260" y="167"/>
                </a:cxn>
                <a:cxn ang="0">
                  <a:pos x="281" y="161"/>
                </a:cxn>
                <a:cxn ang="0">
                  <a:pos x="304" y="152"/>
                </a:cxn>
                <a:cxn ang="0">
                  <a:pos x="303" y="152"/>
                </a:cxn>
                <a:cxn ang="0">
                  <a:pos x="299" y="154"/>
                </a:cxn>
                <a:cxn ang="0">
                  <a:pos x="292" y="155"/>
                </a:cxn>
                <a:cxn ang="0">
                  <a:pos x="284" y="157"/>
                </a:cxn>
                <a:cxn ang="0">
                  <a:pos x="275" y="160"/>
                </a:cxn>
                <a:cxn ang="0">
                  <a:pos x="263" y="162"/>
                </a:cxn>
                <a:cxn ang="0">
                  <a:pos x="250" y="163"/>
                </a:cxn>
                <a:cxn ang="0">
                  <a:pos x="237" y="163"/>
                </a:cxn>
                <a:cxn ang="0">
                  <a:pos x="223" y="163"/>
                </a:cxn>
                <a:cxn ang="0">
                  <a:pos x="208" y="161"/>
                </a:cxn>
                <a:cxn ang="0">
                  <a:pos x="191" y="157"/>
                </a:cxn>
                <a:cxn ang="0">
                  <a:pos x="175" y="153"/>
                </a:cxn>
                <a:cxn ang="0">
                  <a:pos x="160" y="145"/>
                </a:cxn>
                <a:cxn ang="0">
                  <a:pos x="145" y="135"/>
                </a:cxn>
                <a:cxn ang="0">
                  <a:pos x="130" y="123"/>
                </a:cxn>
                <a:cxn ang="0">
                  <a:pos x="116" y="107"/>
                </a:cxn>
                <a:cxn ang="0">
                  <a:pos x="0" y="0"/>
                </a:cxn>
              </a:cxnLst>
              <a:rect l="0" t="0" r="r" b="b"/>
              <a:pathLst>
                <a:path w="304" h="170">
                  <a:moveTo>
                    <a:pt x="0" y="0"/>
                  </a:moveTo>
                  <a:lnTo>
                    <a:pt x="116" y="119"/>
                  </a:lnTo>
                  <a:lnTo>
                    <a:pt x="117" y="120"/>
                  </a:lnTo>
                  <a:lnTo>
                    <a:pt x="118" y="123"/>
                  </a:lnTo>
                  <a:lnTo>
                    <a:pt x="123" y="127"/>
                  </a:lnTo>
                  <a:lnTo>
                    <a:pt x="128" y="132"/>
                  </a:lnTo>
                  <a:lnTo>
                    <a:pt x="135" y="138"/>
                  </a:lnTo>
                  <a:lnTo>
                    <a:pt x="143" y="145"/>
                  </a:lnTo>
                  <a:lnTo>
                    <a:pt x="152" y="150"/>
                  </a:lnTo>
                  <a:lnTo>
                    <a:pt x="162" y="156"/>
                  </a:lnTo>
                  <a:lnTo>
                    <a:pt x="175" y="162"/>
                  </a:lnTo>
                  <a:lnTo>
                    <a:pt x="189" y="167"/>
                  </a:lnTo>
                  <a:lnTo>
                    <a:pt x="204" y="169"/>
                  </a:lnTo>
                  <a:lnTo>
                    <a:pt x="221" y="170"/>
                  </a:lnTo>
                  <a:lnTo>
                    <a:pt x="240" y="170"/>
                  </a:lnTo>
                  <a:lnTo>
                    <a:pt x="260" y="167"/>
                  </a:lnTo>
                  <a:lnTo>
                    <a:pt x="281" y="161"/>
                  </a:lnTo>
                  <a:lnTo>
                    <a:pt x="304" y="152"/>
                  </a:lnTo>
                  <a:lnTo>
                    <a:pt x="303" y="152"/>
                  </a:lnTo>
                  <a:lnTo>
                    <a:pt x="299" y="154"/>
                  </a:lnTo>
                  <a:lnTo>
                    <a:pt x="292" y="155"/>
                  </a:lnTo>
                  <a:lnTo>
                    <a:pt x="284" y="157"/>
                  </a:lnTo>
                  <a:lnTo>
                    <a:pt x="275" y="160"/>
                  </a:lnTo>
                  <a:lnTo>
                    <a:pt x="263" y="162"/>
                  </a:lnTo>
                  <a:lnTo>
                    <a:pt x="250" y="163"/>
                  </a:lnTo>
                  <a:lnTo>
                    <a:pt x="237" y="163"/>
                  </a:lnTo>
                  <a:lnTo>
                    <a:pt x="223" y="163"/>
                  </a:lnTo>
                  <a:lnTo>
                    <a:pt x="208" y="161"/>
                  </a:lnTo>
                  <a:lnTo>
                    <a:pt x="191" y="157"/>
                  </a:lnTo>
                  <a:lnTo>
                    <a:pt x="175" y="153"/>
                  </a:lnTo>
                  <a:lnTo>
                    <a:pt x="160" y="145"/>
                  </a:lnTo>
                  <a:lnTo>
                    <a:pt x="145" y="135"/>
                  </a:lnTo>
                  <a:lnTo>
                    <a:pt x="130" y="123"/>
                  </a:lnTo>
                  <a:lnTo>
                    <a:pt x="116" y="107"/>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5" name="Freeform 46"/>
            <p:cNvSpPr>
              <a:spLocks/>
            </p:cNvSpPr>
            <p:nvPr/>
          </p:nvSpPr>
          <p:spPr bwMode="auto">
            <a:xfrm>
              <a:off x="6099" y="2811"/>
              <a:ext cx="54" cy="56"/>
            </a:xfrm>
            <a:custGeom>
              <a:avLst/>
              <a:gdLst/>
              <a:ahLst/>
              <a:cxnLst>
                <a:cxn ang="0">
                  <a:pos x="0" y="2"/>
                </a:cxn>
                <a:cxn ang="0">
                  <a:pos x="163" y="170"/>
                </a:cxn>
                <a:cxn ang="0">
                  <a:pos x="158" y="154"/>
                </a:cxn>
                <a:cxn ang="0">
                  <a:pos x="3" y="0"/>
                </a:cxn>
                <a:cxn ang="0">
                  <a:pos x="0" y="2"/>
                </a:cxn>
              </a:cxnLst>
              <a:rect l="0" t="0" r="r" b="b"/>
              <a:pathLst>
                <a:path w="163" h="170">
                  <a:moveTo>
                    <a:pt x="0" y="2"/>
                  </a:moveTo>
                  <a:lnTo>
                    <a:pt x="163" y="170"/>
                  </a:lnTo>
                  <a:lnTo>
                    <a:pt x="158" y="154"/>
                  </a:lnTo>
                  <a:lnTo>
                    <a:pt x="3" y="0"/>
                  </a:lnTo>
                  <a:lnTo>
                    <a:pt x="0" y="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6" name="Freeform 47"/>
            <p:cNvSpPr>
              <a:spLocks/>
            </p:cNvSpPr>
            <p:nvPr/>
          </p:nvSpPr>
          <p:spPr bwMode="auto">
            <a:xfrm>
              <a:off x="6119" y="2863"/>
              <a:ext cx="37" cy="37"/>
            </a:xfrm>
            <a:custGeom>
              <a:avLst/>
              <a:gdLst/>
              <a:ahLst/>
              <a:cxnLst>
                <a:cxn ang="0">
                  <a:pos x="0" y="111"/>
                </a:cxn>
                <a:cxn ang="0">
                  <a:pos x="89" y="77"/>
                </a:cxn>
                <a:cxn ang="0">
                  <a:pos x="91" y="76"/>
                </a:cxn>
                <a:cxn ang="0">
                  <a:pos x="96" y="72"/>
                </a:cxn>
                <a:cxn ang="0">
                  <a:pos x="102" y="66"/>
                </a:cxn>
                <a:cxn ang="0">
                  <a:pos x="108" y="57"/>
                </a:cxn>
                <a:cxn ang="0">
                  <a:pos x="111" y="47"/>
                </a:cxn>
                <a:cxn ang="0">
                  <a:pos x="112" y="34"/>
                </a:cxn>
                <a:cxn ang="0">
                  <a:pos x="110" y="18"/>
                </a:cxn>
                <a:cxn ang="0">
                  <a:pos x="101" y="0"/>
                </a:cxn>
                <a:cxn ang="0">
                  <a:pos x="102" y="3"/>
                </a:cxn>
                <a:cxn ang="0">
                  <a:pos x="103" y="7"/>
                </a:cxn>
                <a:cxn ang="0">
                  <a:pos x="104" y="15"/>
                </a:cxn>
                <a:cxn ang="0">
                  <a:pos x="104" y="25"/>
                </a:cxn>
                <a:cxn ang="0">
                  <a:pos x="102" y="36"/>
                </a:cxn>
                <a:cxn ang="0">
                  <a:pos x="97" y="49"/>
                </a:cxn>
                <a:cxn ang="0">
                  <a:pos x="90" y="62"/>
                </a:cxn>
                <a:cxn ang="0">
                  <a:pos x="77" y="74"/>
                </a:cxn>
                <a:cxn ang="0">
                  <a:pos x="0" y="111"/>
                </a:cxn>
              </a:cxnLst>
              <a:rect l="0" t="0" r="r" b="b"/>
              <a:pathLst>
                <a:path w="112" h="111">
                  <a:moveTo>
                    <a:pt x="0" y="111"/>
                  </a:moveTo>
                  <a:lnTo>
                    <a:pt x="89" y="77"/>
                  </a:lnTo>
                  <a:lnTo>
                    <a:pt x="91" y="76"/>
                  </a:lnTo>
                  <a:lnTo>
                    <a:pt x="96" y="72"/>
                  </a:lnTo>
                  <a:lnTo>
                    <a:pt x="102" y="66"/>
                  </a:lnTo>
                  <a:lnTo>
                    <a:pt x="108" y="57"/>
                  </a:lnTo>
                  <a:lnTo>
                    <a:pt x="111" y="47"/>
                  </a:lnTo>
                  <a:lnTo>
                    <a:pt x="112" y="34"/>
                  </a:lnTo>
                  <a:lnTo>
                    <a:pt x="110" y="18"/>
                  </a:lnTo>
                  <a:lnTo>
                    <a:pt x="101" y="0"/>
                  </a:lnTo>
                  <a:lnTo>
                    <a:pt x="102" y="3"/>
                  </a:lnTo>
                  <a:lnTo>
                    <a:pt x="103" y="7"/>
                  </a:lnTo>
                  <a:lnTo>
                    <a:pt x="104" y="15"/>
                  </a:lnTo>
                  <a:lnTo>
                    <a:pt x="104" y="25"/>
                  </a:lnTo>
                  <a:lnTo>
                    <a:pt x="102" y="36"/>
                  </a:lnTo>
                  <a:lnTo>
                    <a:pt x="97" y="49"/>
                  </a:lnTo>
                  <a:lnTo>
                    <a:pt x="90" y="62"/>
                  </a:lnTo>
                  <a:lnTo>
                    <a:pt x="77" y="74"/>
                  </a:lnTo>
                  <a:lnTo>
                    <a:pt x="0" y="11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7" name="Freeform 48"/>
            <p:cNvSpPr>
              <a:spLocks/>
            </p:cNvSpPr>
            <p:nvPr/>
          </p:nvSpPr>
          <p:spPr bwMode="auto">
            <a:xfrm>
              <a:off x="5808" y="3236"/>
              <a:ext cx="6" cy="24"/>
            </a:xfrm>
            <a:custGeom>
              <a:avLst/>
              <a:gdLst/>
              <a:ahLst/>
              <a:cxnLst>
                <a:cxn ang="0">
                  <a:pos x="19" y="71"/>
                </a:cxn>
                <a:cxn ang="0">
                  <a:pos x="15" y="69"/>
                </a:cxn>
                <a:cxn ang="0">
                  <a:pos x="6" y="59"/>
                </a:cxn>
                <a:cxn ang="0">
                  <a:pos x="0" y="39"/>
                </a:cxn>
                <a:cxn ang="0">
                  <a:pos x="0" y="0"/>
                </a:cxn>
                <a:cxn ang="0">
                  <a:pos x="2" y="10"/>
                </a:cxn>
                <a:cxn ang="0">
                  <a:pos x="5" y="32"/>
                </a:cxn>
                <a:cxn ang="0">
                  <a:pos x="11" y="56"/>
                </a:cxn>
                <a:cxn ang="0">
                  <a:pos x="19" y="71"/>
                </a:cxn>
              </a:cxnLst>
              <a:rect l="0" t="0" r="r" b="b"/>
              <a:pathLst>
                <a:path w="19" h="71">
                  <a:moveTo>
                    <a:pt x="19" y="71"/>
                  </a:moveTo>
                  <a:lnTo>
                    <a:pt x="15" y="69"/>
                  </a:lnTo>
                  <a:lnTo>
                    <a:pt x="6" y="59"/>
                  </a:lnTo>
                  <a:lnTo>
                    <a:pt x="0" y="39"/>
                  </a:lnTo>
                  <a:lnTo>
                    <a:pt x="0" y="0"/>
                  </a:lnTo>
                  <a:lnTo>
                    <a:pt x="2" y="10"/>
                  </a:lnTo>
                  <a:lnTo>
                    <a:pt x="5" y="32"/>
                  </a:lnTo>
                  <a:lnTo>
                    <a:pt x="11" y="56"/>
                  </a:lnTo>
                  <a:lnTo>
                    <a:pt x="19"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8" name="Freeform 49"/>
            <p:cNvSpPr>
              <a:spLocks/>
            </p:cNvSpPr>
            <p:nvPr/>
          </p:nvSpPr>
          <p:spPr bwMode="auto">
            <a:xfrm>
              <a:off x="5940" y="2967"/>
              <a:ext cx="15" cy="18"/>
            </a:xfrm>
            <a:custGeom>
              <a:avLst/>
              <a:gdLst/>
              <a:ahLst/>
              <a:cxnLst>
                <a:cxn ang="0">
                  <a:pos x="0" y="6"/>
                </a:cxn>
                <a:cxn ang="0">
                  <a:pos x="2" y="4"/>
                </a:cxn>
                <a:cxn ang="0">
                  <a:pos x="9" y="2"/>
                </a:cxn>
                <a:cxn ang="0">
                  <a:pos x="18" y="0"/>
                </a:cxn>
                <a:cxn ang="0">
                  <a:pos x="27" y="1"/>
                </a:cxn>
                <a:cxn ang="0">
                  <a:pos x="37" y="4"/>
                </a:cxn>
                <a:cxn ang="0">
                  <a:pos x="44" y="14"/>
                </a:cxn>
                <a:cxn ang="0">
                  <a:pos x="46" y="30"/>
                </a:cxn>
                <a:cxn ang="0">
                  <a:pos x="44" y="55"/>
                </a:cxn>
                <a:cxn ang="0">
                  <a:pos x="44" y="53"/>
                </a:cxn>
                <a:cxn ang="0">
                  <a:pos x="44" y="46"/>
                </a:cxn>
                <a:cxn ang="0">
                  <a:pos x="42" y="37"/>
                </a:cxn>
                <a:cxn ang="0">
                  <a:pos x="39" y="26"/>
                </a:cxn>
                <a:cxn ang="0">
                  <a:pos x="34" y="17"/>
                </a:cxn>
                <a:cxn ang="0">
                  <a:pos x="26" y="9"/>
                </a:cxn>
                <a:cxn ang="0">
                  <a:pos x="15" y="4"/>
                </a:cxn>
                <a:cxn ang="0">
                  <a:pos x="0" y="6"/>
                </a:cxn>
              </a:cxnLst>
              <a:rect l="0" t="0" r="r" b="b"/>
              <a:pathLst>
                <a:path w="46" h="55">
                  <a:moveTo>
                    <a:pt x="0" y="6"/>
                  </a:moveTo>
                  <a:lnTo>
                    <a:pt x="2" y="4"/>
                  </a:lnTo>
                  <a:lnTo>
                    <a:pt x="9" y="2"/>
                  </a:lnTo>
                  <a:lnTo>
                    <a:pt x="18" y="0"/>
                  </a:lnTo>
                  <a:lnTo>
                    <a:pt x="27" y="1"/>
                  </a:lnTo>
                  <a:lnTo>
                    <a:pt x="37" y="4"/>
                  </a:lnTo>
                  <a:lnTo>
                    <a:pt x="44" y="14"/>
                  </a:lnTo>
                  <a:lnTo>
                    <a:pt x="46" y="30"/>
                  </a:lnTo>
                  <a:lnTo>
                    <a:pt x="44" y="55"/>
                  </a:lnTo>
                  <a:lnTo>
                    <a:pt x="44" y="53"/>
                  </a:lnTo>
                  <a:lnTo>
                    <a:pt x="44" y="46"/>
                  </a:lnTo>
                  <a:lnTo>
                    <a:pt x="42" y="37"/>
                  </a:lnTo>
                  <a:lnTo>
                    <a:pt x="39" y="26"/>
                  </a:lnTo>
                  <a:lnTo>
                    <a:pt x="34" y="17"/>
                  </a:lnTo>
                  <a:lnTo>
                    <a:pt x="26" y="9"/>
                  </a:lnTo>
                  <a:lnTo>
                    <a:pt x="15" y="4"/>
                  </a:lnTo>
                  <a:lnTo>
                    <a:pt x="0" y="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49" name="Freeform 50"/>
            <p:cNvSpPr>
              <a:spLocks/>
            </p:cNvSpPr>
            <p:nvPr/>
          </p:nvSpPr>
          <p:spPr bwMode="auto">
            <a:xfrm>
              <a:off x="5953" y="2985"/>
              <a:ext cx="17" cy="22"/>
            </a:xfrm>
            <a:custGeom>
              <a:avLst/>
              <a:gdLst/>
              <a:ahLst/>
              <a:cxnLst>
                <a:cxn ang="0">
                  <a:pos x="5" y="0"/>
                </a:cxn>
                <a:cxn ang="0">
                  <a:pos x="4" y="4"/>
                </a:cxn>
                <a:cxn ang="0">
                  <a:pos x="1" y="14"/>
                </a:cxn>
                <a:cxn ang="0">
                  <a:pos x="0" y="28"/>
                </a:cxn>
                <a:cxn ang="0">
                  <a:pos x="0" y="42"/>
                </a:cxn>
                <a:cxn ang="0">
                  <a:pos x="4" y="55"/>
                </a:cxn>
                <a:cxn ang="0">
                  <a:pos x="13" y="64"/>
                </a:cxn>
                <a:cxn ang="0">
                  <a:pos x="28" y="66"/>
                </a:cxn>
                <a:cxn ang="0">
                  <a:pos x="50" y="59"/>
                </a:cxn>
                <a:cxn ang="0">
                  <a:pos x="48" y="59"/>
                </a:cxn>
                <a:cxn ang="0">
                  <a:pos x="41" y="60"/>
                </a:cxn>
                <a:cxn ang="0">
                  <a:pos x="33" y="60"/>
                </a:cxn>
                <a:cxn ang="0">
                  <a:pos x="22" y="57"/>
                </a:cxn>
                <a:cxn ang="0">
                  <a:pos x="14" y="51"/>
                </a:cxn>
                <a:cxn ang="0">
                  <a:pos x="6" y="41"/>
                </a:cxn>
                <a:cxn ang="0">
                  <a:pos x="4" y="24"/>
                </a:cxn>
                <a:cxn ang="0">
                  <a:pos x="5" y="0"/>
                </a:cxn>
              </a:cxnLst>
              <a:rect l="0" t="0" r="r" b="b"/>
              <a:pathLst>
                <a:path w="50" h="66">
                  <a:moveTo>
                    <a:pt x="5" y="0"/>
                  </a:moveTo>
                  <a:lnTo>
                    <a:pt x="4" y="4"/>
                  </a:lnTo>
                  <a:lnTo>
                    <a:pt x="1" y="14"/>
                  </a:lnTo>
                  <a:lnTo>
                    <a:pt x="0" y="28"/>
                  </a:lnTo>
                  <a:lnTo>
                    <a:pt x="0" y="42"/>
                  </a:lnTo>
                  <a:lnTo>
                    <a:pt x="4" y="55"/>
                  </a:lnTo>
                  <a:lnTo>
                    <a:pt x="13" y="64"/>
                  </a:lnTo>
                  <a:lnTo>
                    <a:pt x="28" y="66"/>
                  </a:lnTo>
                  <a:lnTo>
                    <a:pt x="50" y="59"/>
                  </a:lnTo>
                  <a:lnTo>
                    <a:pt x="48" y="59"/>
                  </a:lnTo>
                  <a:lnTo>
                    <a:pt x="41" y="60"/>
                  </a:lnTo>
                  <a:lnTo>
                    <a:pt x="33" y="60"/>
                  </a:lnTo>
                  <a:lnTo>
                    <a:pt x="22" y="57"/>
                  </a:lnTo>
                  <a:lnTo>
                    <a:pt x="14" y="51"/>
                  </a:lnTo>
                  <a:lnTo>
                    <a:pt x="6" y="41"/>
                  </a:lnTo>
                  <a:lnTo>
                    <a:pt x="4" y="24"/>
                  </a:lnTo>
                  <a:lnTo>
                    <a:pt x="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0" name="Freeform 51"/>
            <p:cNvSpPr>
              <a:spLocks/>
            </p:cNvSpPr>
            <p:nvPr/>
          </p:nvSpPr>
          <p:spPr bwMode="auto">
            <a:xfrm>
              <a:off x="6108" y="2900"/>
              <a:ext cx="11" cy="28"/>
            </a:xfrm>
            <a:custGeom>
              <a:avLst/>
              <a:gdLst/>
              <a:ahLst/>
              <a:cxnLst>
                <a:cxn ang="0">
                  <a:pos x="34" y="0"/>
                </a:cxn>
                <a:cxn ang="0">
                  <a:pos x="33" y="0"/>
                </a:cxn>
                <a:cxn ang="0">
                  <a:pos x="28" y="2"/>
                </a:cxn>
                <a:cxn ang="0">
                  <a:pos x="21" y="5"/>
                </a:cxn>
                <a:cxn ang="0">
                  <a:pos x="14" y="12"/>
                </a:cxn>
                <a:cxn ang="0">
                  <a:pos x="8" y="22"/>
                </a:cxn>
                <a:cxn ang="0">
                  <a:pos x="3" y="38"/>
                </a:cxn>
                <a:cxn ang="0">
                  <a:pos x="0" y="57"/>
                </a:cxn>
                <a:cxn ang="0">
                  <a:pos x="0" y="85"/>
                </a:cxn>
                <a:cxn ang="0">
                  <a:pos x="2" y="73"/>
                </a:cxn>
                <a:cxn ang="0">
                  <a:pos x="6" y="47"/>
                </a:cxn>
                <a:cxn ang="0">
                  <a:pos x="17" y="18"/>
                </a:cxn>
                <a:cxn ang="0">
                  <a:pos x="34" y="0"/>
                </a:cxn>
              </a:cxnLst>
              <a:rect l="0" t="0" r="r" b="b"/>
              <a:pathLst>
                <a:path w="34" h="85">
                  <a:moveTo>
                    <a:pt x="34" y="0"/>
                  </a:moveTo>
                  <a:lnTo>
                    <a:pt x="33" y="0"/>
                  </a:lnTo>
                  <a:lnTo>
                    <a:pt x="28" y="2"/>
                  </a:lnTo>
                  <a:lnTo>
                    <a:pt x="21" y="5"/>
                  </a:lnTo>
                  <a:lnTo>
                    <a:pt x="14" y="12"/>
                  </a:lnTo>
                  <a:lnTo>
                    <a:pt x="8" y="22"/>
                  </a:lnTo>
                  <a:lnTo>
                    <a:pt x="3" y="38"/>
                  </a:lnTo>
                  <a:lnTo>
                    <a:pt x="0" y="57"/>
                  </a:lnTo>
                  <a:lnTo>
                    <a:pt x="0" y="85"/>
                  </a:lnTo>
                  <a:lnTo>
                    <a:pt x="2" y="73"/>
                  </a:lnTo>
                  <a:lnTo>
                    <a:pt x="6" y="47"/>
                  </a:lnTo>
                  <a:lnTo>
                    <a:pt x="17" y="18"/>
                  </a:lnTo>
                  <a:lnTo>
                    <a:pt x="34"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1" name="Freeform 52"/>
            <p:cNvSpPr>
              <a:spLocks/>
            </p:cNvSpPr>
            <p:nvPr/>
          </p:nvSpPr>
          <p:spPr bwMode="auto">
            <a:xfrm>
              <a:off x="6098" y="2929"/>
              <a:ext cx="12" cy="27"/>
            </a:xfrm>
            <a:custGeom>
              <a:avLst/>
              <a:gdLst/>
              <a:ahLst/>
              <a:cxnLst>
                <a:cxn ang="0">
                  <a:pos x="29" y="0"/>
                </a:cxn>
                <a:cxn ang="0">
                  <a:pos x="31" y="4"/>
                </a:cxn>
                <a:cxn ang="0">
                  <a:pos x="33" y="12"/>
                </a:cxn>
                <a:cxn ang="0">
                  <a:pos x="35" y="25"/>
                </a:cxn>
                <a:cxn ang="0">
                  <a:pos x="36" y="38"/>
                </a:cxn>
                <a:cxn ang="0">
                  <a:pos x="34" y="53"/>
                </a:cxn>
                <a:cxn ang="0">
                  <a:pos x="28" y="66"/>
                </a:cxn>
                <a:cxn ang="0">
                  <a:pos x="18" y="77"/>
                </a:cxn>
                <a:cxn ang="0">
                  <a:pos x="0" y="81"/>
                </a:cxn>
                <a:cxn ang="0">
                  <a:pos x="2" y="80"/>
                </a:cxn>
                <a:cxn ang="0">
                  <a:pos x="6" y="78"/>
                </a:cxn>
                <a:cxn ang="0">
                  <a:pos x="12" y="72"/>
                </a:cxn>
                <a:cxn ang="0">
                  <a:pos x="18" y="65"/>
                </a:cxn>
                <a:cxn ang="0">
                  <a:pos x="24" y="53"/>
                </a:cxn>
                <a:cxn ang="0">
                  <a:pos x="28" y="40"/>
                </a:cxn>
                <a:cxn ang="0">
                  <a:pos x="31" y="22"/>
                </a:cxn>
                <a:cxn ang="0">
                  <a:pos x="29" y="0"/>
                </a:cxn>
              </a:cxnLst>
              <a:rect l="0" t="0" r="r" b="b"/>
              <a:pathLst>
                <a:path w="36" h="81">
                  <a:moveTo>
                    <a:pt x="29" y="0"/>
                  </a:moveTo>
                  <a:lnTo>
                    <a:pt x="31" y="4"/>
                  </a:lnTo>
                  <a:lnTo>
                    <a:pt x="33" y="12"/>
                  </a:lnTo>
                  <a:lnTo>
                    <a:pt x="35" y="25"/>
                  </a:lnTo>
                  <a:lnTo>
                    <a:pt x="36" y="38"/>
                  </a:lnTo>
                  <a:lnTo>
                    <a:pt x="34" y="53"/>
                  </a:lnTo>
                  <a:lnTo>
                    <a:pt x="28" y="66"/>
                  </a:lnTo>
                  <a:lnTo>
                    <a:pt x="18" y="77"/>
                  </a:lnTo>
                  <a:lnTo>
                    <a:pt x="0" y="81"/>
                  </a:lnTo>
                  <a:lnTo>
                    <a:pt x="2" y="80"/>
                  </a:lnTo>
                  <a:lnTo>
                    <a:pt x="6" y="78"/>
                  </a:lnTo>
                  <a:lnTo>
                    <a:pt x="12" y="72"/>
                  </a:lnTo>
                  <a:lnTo>
                    <a:pt x="18" y="65"/>
                  </a:lnTo>
                  <a:lnTo>
                    <a:pt x="24" y="53"/>
                  </a:lnTo>
                  <a:lnTo>
                    <a:pt x="28" y="40"/>
                  </a:lnTo>
                  <a:lnTo>
                    <a:pt x="31" y="22"/>
                  </a:lnTo>
                  <a:lnTo>
                    <a:pt x="2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2" name="Freeform 53"/>
            <p:cNvSpPr>
              <a:spLocks/>
            </p:cNvSpPr>
            <p:nvPr/>
          </p:nvSpPr>
          <p:spPr bwMode="auto">
            <a:xfrm>
              <a:off x="5810" y="2935"/>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3" name="Freeform 54"/>
            <p:cNvSpPr>
              <a:spLocks/>
            </p:cNvSpPr>
            <p:nvPr/>
          </p:nvSpPr>
          <p:spPr bwMode="auto">
            <a:xfrm>
              <a:off x="5811" y="2861"/>
              <a:ext cx="130" cy="72"/>
            </a:xfrm>
            <a:custGeom>
              <a:avLst/>
              <a:gdLst/>
              <a:ahLst/>
              <a:cxnLst>
                <a:cxn ang="0">
                  <a:pos x="0" y="214"/>
                </a:cxn>
                <a:cxn ang="0">
                  <a:pos x="251" y="50"/>
                </a:cxn>
                <a:cxn ang="0">
                  <a:pos x="256" y="48"/>
                </a:cxn>
                <a:cxn ang="0">
                  <a:pos x="266" y="42"/>
                </a:cxn>
                <a:cxn ang="0">
                  <a:pos x="284" y="34"/>
                </a:cxn>
                <a:cxn ang="0">
                  <a:pos x="303" y="25"/>
                </a:cxn>
                <a:cxn ang="0">
                  <a:pos x="325" y="15"/>
                </a:cxn>
                <a:cxn ang="0">
                  <a:pos x="348" y="6"/>
                </a:cxn>
                <a:cxn ang="0">
                  <a:pos x="369" y="2"/>
                </a:cxn>
                <a:cxn ang="0">
                  <a:pos x="388" y="0"/>
                </a:cxn>
                <a:cxn ang="0">
                  <a:pos x="386" y="1"/>
                </a:cxn>
                <a:cxn ang="0">
                  <a:pos x="377" y="3"/>
                </a:cxn>
                <a:cxn ang="0">
                  <a:pos x="366" y="6"/>
                </a:cxn>
                <a:cxn ang="0">
                  <a:pos x="351" y="12"/>
                </a:cxn>
                <a:cxn ang="0">
                  <a:pos x="331" y="20"/>
                </a:cxn>
                <a:cxn ang="0">
                  <a:pos x="309" y="31"/>
                </a:cxn>
                <a:cxn ang="0">
                  <a:pos x="285" y="42"/>
                </a:cxn>
                <a:cxn ang="0">
                  <a:pos x="257" y="56"/>
                </a:cxn>
                <a:cxn ang="0">
                  <a:pos x="0" y="214"/>
                </a:cxn>
              </a:cxnLst>
              <a:rect l="0" t="0" r="r" b="b"/>
              <a:pathLst>
                <a:path w="388" h="214">
                  <a:moveTo>
                    <a:pt x="0" y="214"/>
                  </a:moveTo>
                  <a:lnTo>
                    <a:pt x="251" y="50"/>
                  </a:lnTo>
                  <a:lnTo>
                    <a:pt x="256" y="48"/>
                  </a:lnTo>
                  <a:lnTo>
                    <a:pt x="266" y="42"/>
                  </a:lnTo>
                  <a:lnTo>
                    <a:pt x="284" y="34"/>
                  </a:lnTo>
                  <a:lnTo>
                    <a:pt x="303" y="25"/>
                  </a:lnTo>
                  <a:lnTo>
                    <a:pt x="325" y="15"/>
                  </a:lnTo>
                  <a:lnTo>
                    <a:pt x="348" y="6"/>
                  </a:lnTo>
                  <a:lnTo>
                    <a:pt x="369" y="2"/>
                  </a:lnTo>
                  <a:lnTo>
                    <a:pt x="388" y="0"/>
                  </a:lnTo>
                  <a:lnTo>
                    <a:pt x="386" y="1"/>
                  </a:lnTo>
                  <a:lnTo>
                    <a:pt x="377" y="3"/>
                  </a:lnTo>
                  <a:lnTo>
                    <a:pt x="366" y="6"/>
                  </a:lnTo>
                  <a:lnTo>
                    <a:pt x="351" y="12"/>
                  </a:lnTo>
                  <a:lnTo>
                    <a:pt x="331" y="20"/>
                  </a:lnTo>
                  <a:lnTo>
                    <a:pt x="309" y="31"/>
                  </a:lnTo>
                  <a:lnTo>
                    <a:pt x="285" y="42"/>
                  </a:lnTo>
                  <a:lnTo>
                    <a:pt x="257" y="56"/>
                  </a:lnTo>
                  <a:lnTo>
                    <a:pt x="0" y="21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4" name="Freeform 55"/>
            <p:cNvSpPr>
              <a:spLocks/>
            </p:cNvSpPr>
            <p:nvPr/>
          </p:nvSpPr>
          <p:spPr bwMode="auto">
            <a:xfrm>
              <a:off x="5736" y="2763"/>
              <a:ext cx="76" cy="73"/>
            </a:xfrm>
            <a:custGeom>
              <a:avLst/>
              <a:gdLst/>
              <a:ahLst/>
              <a:cxnLst>
                <a:cxn ang="0">
                  <a:pos x="226" y="0"/>
                </a:cxn>
                <a:cxn ang="0">
                  <a:pos x="225" y="0"/>
                </a:cxn>
                <a:cxn ang="0">
                  <a:pos x="219" y="1"/>
                </a:cxn>
                <a:cxn ang="0">
                  <a:pos x="212" y="4"/>
                </a:cxn>
                <a:cxn ang="0">
                  <a:pos x="202" y="8"/>
                </a:cxn>
                <a:cxn ang="0">
                  <a:pos x="189" y="13"/>
                </a:cxn>
                <a:cxn ang="0">
                  <a:pos x="174" y="20"/>
                </a:cxn>
                <a:cxn ang="0">
                  <a:pos x="159" y="28"/>
                </a:cxn>
                <a:cxn ang="0">
                  <a:pos x="141" y="39"/>
                </a:cxn>
                <a:cxn ang="0">
                  <a:pos x="123" y="52"/>
                </a:cxn>
                <a:cxn ang="0">
                  <a:pos x="104" y="67"/>
                </a:cxn>
                <a:cxn ang="0">
                  <a:pos x="86" y="85"/>
                </a:cxn>
                <a:cxn ang="0">
                  <a:pos x="67" y="106"/>
                </a:cxn>
                <a:cxn ang="0">
                  <a:pos x="49" y="130"/>
                </a:cxn>
                <a:cxn ang="0">
                  <a:pos x="31" y="157"/>
                </a:cxn>
                <a:cxn ang="0">
                  <a:pos x="15" y="187"/>
                </a:cxn>
                <a:cxn ang="0">
                  <a:pos x="0" y="220"/>
                </a:cxn>
                <a:cxn ang="0">
                  <a:pos x="1" y="218"/>
                </a:cxn>
                <a:cxn ang="0">
                  <a:pos x="4" y="213"/>
                </a:cxn>
                <a:cxn ang="0">
                  <a:pos x="9" y="204"/>
                </a:cxn>
                <a:cxn ang="0">
                  <a:pos x="15" y="193"/>
                </a:cxn>
                <a:cxn ang="0">
                  <a:pos x="24" y="180"/>
                </a:cxn>
                <a:cxn ang="0">
                  <a:pos x="35" y="164"/>
                </a:cxn>
                <a:cxn ang="0">
                  <a:pos x="46" y="147"/>
                </a:cxn>
                <a:cxn ang="0">
                  <a:pos x="60" y="129"/>
                </a:cxn>
                <a:cxn ang="0">
                  <a:pos x="75" y="110"/>
                </a:cxn>
                <a:cxn ang="0">
                  <a:pos x="93" y="92"/>
                </a:cxn>
                <a:cxn ang="0">
                  <a:pos x="111" y="73"/>
                </a:cxn>
                <a:cxn ang="0">
                  <a:pos x="131" y="56"/>
                </a:cxn>
                <a:cxn ang="0">
                  <a:pos x="153" y="40"/>
                </a:cxn>
                <a:cxn ang="0">
                  <a:pos x="176" y="25"/>
                </a:cxn>
                <a:cxn ang="0">
                  <a:pos x="201" y="11"/>
                </a:cxn>
                <a:cxn ang="0">
                  <a:pos x="226" y="0"/>
                </a:cxn>
              </a:cxnLst>
              <a:rect l="0" t="0" r="r" b="b"/>
              <a:pathLst>
                <a:path w="226" h="220">
                  <a:moveTo>
                    <a:pt x="226" y="0"/>
                  </a:moveTo>
                  <a:lnTo>
                    <a:pt x="225" y="0"/>
                  </a:lnTo>
                  <a:lnTo>
                    <a:pt x="219" y="1"/>
                  </a:lnTo>
                  <a:lnTo>
                    <a:pt x="212" y="4"/>
                  </a:lnTo>
                  <a:lnTo>
                    <a:pt x="202" y="8"/>
                  </a:lnTo>
                  <a:lnTo>
                    <a:pt x="189" y="13"/>
                  </a:lnTo>
                  <a:lnTo>
                    <a:pt x="174" y="20"/>
                  </a:lnTo>
                  <a:lnTo>
                    <a:pt x="159" y="28"/>
                  </a:lnTo>
                  <a:lnTo>
                    <a:pt x="141" y="39"/>
                  </a:lnTo>
                  <a:lnTo>
                    <a:pt x="123" y="52"/>
                  </a:lnTo>
                  <a:lnTo>
                    <a:pt x="104" y="67"/>
                  </a:lnTo>
                  <a:lnTo>
                    <a:pt x="86" y="85"/>
                  </a:lnTo>
                  <a:lnTo>
                    <a:pt x="67" y="106"/>
                  </a:lnTo>
                  <a:lnTo>
                    <a:pt x="49" y="130"/>
                  </a:lnTo>
                  <a:lnTo>
                    <a:pt x="31" y="157"/>
                  </a:lnTo>
                  <a:lnTo>
                    <a:pt x="15" y="187"/>
                  </a:lnTo>
                  <a:lnTo>
                    <a:pt x="0" y="220"/>
                  </a:lnTo>
                  <a:lnTo>
                    <a:pt x="1" y="218"/>
                  </a:lnTo>
                  <a:lnTo>
                    <a:pt x="4" y="213"/>
                  </a:lnTo>
                  <a:lnTo>
                    <a:pt x="9" y="204"/>
                  </a:lnTo>
                  <a:lnTo>
                    <a:pt x="15" y="193"/>
                  </a:lnTo>
                  <a:lnTo>
                    <a:pt x="24" y="180"/>
                  </a:lnTo>
                  <a:lnTo>
                    <a:pt x="35" y="164"/>
                  </a:lnTo>
                  <a:lnTo>
                    <a:pt x="46" y="147"/>
                  </a:lnTo>
                  <a:lnTo>
                    <a:pt x="60" y="129"/>
                  </a:lnTo>
                  <a:lnTo>
                    <a:pt x="75" y="110"/>
                  </a:lnTo>
                  <a:lnTo>
                    <a:pt x="93" y="92"/>
                  </a:lnTo>
                  <a:lnTo>
                    <a:pt x="111" y="73"/>
                  </a:lnTo>
                  <a:lnTo>
                    <a:pt x="131" y="56"/>
                  </a:lnTo>
                  <a:lnTo>
                    <a:pt x="153" y="40"/>
                  </a:lnTo>
                  <a:lnTo>
                    <a:pt x="176" y="25"/>
                  </a:lnTo>
                  <a:lnTo>
                    <a:pt x="201" y="11"/>
                  </a:lnTo>
                  <a:lnTo>
                    <a:pt x="22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5" name="Freeform 56"/>
            <p:cNvSpPr>
              <a:spLocks/>
            </p:cNvSpPr>
            <p:nvPr/>
          </p:nvSpPr>
          <p:spPr bwMode="auto">
            <a:xfrm>
              <a:off x="6031" y="2812"/>
              <a:ext cx="41" cy="87"/>
            </a:xfrm>
            <a:custGeom>
              <a:avLst/>
              <a:gdLst/>
              <a:ahLst/>
              <a:cxnLst>
                <a:cxn ang="0">
                  <a:pos x="0" y="0"/>
                </a:cxn>
                <a:cxn ang="0">
                  <a:pos x="0" y="223"/>
                </a:cxn>
                <a:cxn ang="0">
                  <a:pos x="0" y="224"/>
                </a:cxn>
                <a:cxn ang="0">
                  <a:pos x="1" y="228"/>
                </a:cxn>
                <a:cxn ang="0">
                  <a:pos x="2" y="235"/>
                </a:cxn>
                <a:cxn ang="0">
                  <a:pos x="7" y="242"/>
                </a:cxn>
                <a:cxn ang="0">
                  <a:pos x="15" y="249"/>
                </a:cxn>
                <a:cxn ang="0">
                  <a:pos x="28" y="256"/>
                </a:cxn>
                <a:cxn ang="0">
                  <a:pos x="45" y="261"/>
                </a:cxn>
                <a:cxn ang="0">
                  <a:pos x="69" y="263"/>
                </a:cxn>
                <a:cxn ang="0">
                  <a:pos x="72" y="263"/>
                </a:cxn>
                <a:cxn ang="0">
                  <a:pos x="76" y="261"/>
                </a:cxn>
                <a:cxn ang="0">
                  <a:pos x="84" y="259"/>
                </a:cxn>
                <a:cxn ang="0">
                  <a:pos x="94" y="254"/>
                </a:cxn>
                <a:cxn ang="0">
                  <a:pos x="103" y="248"/>
                </a:cxn>
                <a:cxn ang="0">
                  <a:pos x="112" y="240"/>
                </a:cxn>
                <a:cxn ang="0">
                  <a:pos x="120" y="230"/>
                </a:cxn>
                <a:cxn ang="0">
                  <a:pos x="125" y="218"/>
                </a:cxn>
                <a:cxn ang="0">
                  <a:pos x="125" y="7"/>
                </a:cxn>
                <a:cxn ang="0">
                  <a:pos x="121" y="10"/>
                </a:cxn>
                <a:cxn ang="0">
                  <a:pos x="113" y="16"/>
                </a:cxn>
                <a:cxn ang="0">
                  <a:pos x="99" y="23"/>
                </a:cxn>
                <a:cxn ang="0">
                  <a:pos x="83" y="30"/>
                </a:cxn>
                <a:cxn ang="0">
                  <a:pos x="63" y="34"/>
                </a:cxn>
                <a:cxn ang="0">
                  <a:pos x="43" y="32"/>
                </a:cxn>
                <a:cxn ang="0">
                  <a:pos x="21" y="21"/>
                </a:cxn>
                <a:cxn ang="0">
                  <a:pos x="0" y="0"/>
                </a:cxn>
              </a:cxnLst>
              <a:rect l="0" t="0" r="r" b="b"/>
              <a:pathLst>
                <a:path w="125" h="263">
                  <a:moveTo>
                    <a:pt x="0" y="0"/>
                  </a:moveTo>
                  <a:lnTo>
                    <a:pt x="0" y="223"/>
                  </a:lnTo>
                  <a:lnTo>
                    <a:pt x="0" y="224"/>
                  </a:lnTo>
                  <a:lnTo>
                    <a:pt x="1" y="228"/>
                  </a:lnTo>
                  <a:lnTo>
                    <a:pt x="2" y="235"/>
                  </a:lnTo>
                  <a:lnTo>
                    <a:pt x="7" y="242"/>
                  </a:lnTo>
                  <a:lnTo>
                    <a:pt x="15" y="249"/>
                  </a:lnTo>
                  <a:lnTo>
                    <a:pt x="28" y="256"/>
                  </a:lnTo>
                  <a:lnTo>
                    <a:pt x="45" y="261"/>
                  </a:lnTo>
                  <a:lnTo>
                    <a:pt x="69" y="263"/>
                  </a:lnTo>
                  <a:lnTo>
                    <a:pt x="72" y="263"/>
                  </a:lnTo>
                  <a:lnTo>
                    <a:pt x="76" y="261"/>
                  </a:lnTo>
                  <a:lnTo>
                    <a:pt x="84" y="259"/>
                  </a:lnTo>
                  <a:lnTo>
                    <a:pt x="94" y="254"/>
                  </a:lnTo>
                  <a:lnTo>
                    <a:pt x="103" y="248"/>
                  </a:lnTo>
                  <a:lnTo>
                    <a:pt x="112" y="240"/>
                  </a:lnTo>
                  <a:lnTo>
                    <a:pt x="120" y="230"/>
                  </a:lnTo>
                  <a:lnTo>
                    <a:pt x="125" y="218"/>
                  </a:lnTo>
                  <a:lnTo>
                    <a:pt x="125" y="7"/>
                  </a:lnTo>
                  <a:lnTo>
                    <a:pt x="121" y="10"/>
                  </a:lnTo>
                  <a:lnTo>
                    <a:pt x="113" y="16"/>
                  </a:lnTo>
                  <a:lnTo>
                    <a:pt x="99" y="23"/>
                  </a:lnTo>
                  <a:lnTo>
                    <a:pt x="83" y="30"/>
                  </a:lnTo>
                  <a:lnTo>
                    <a:pt x="63" y="34"/>
                  </a:lnTo>
                  <a:lnTo>
                    <a:pt x="43" y="32"/>
                  </a:lnTo>
                  <a:lnTo>
                    <a:pt x="21" y="21"/>
                  </a:lnTo>
                  <a:lnTo>
                    <a:pt x="0" y="0"/>
                  </a:lnTo>
                  <a:close/>
                </a:path>
              </a:pathLst>
            </a:custGeom>
            <a:solidFill>
              <a:srgbClr val="FF9E3F"/>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6" name="Freeform 57"/>
            <p:cNvSpPr>
              <a:spLocks/>
            </p:cNvSpPr>
            <p:nvPr/>
          </p:nvSpPr>
          <p:spPr bwMode="auto">
            <a:xfrm>
              <a:off x="6031" y="2796"/>
              <a:ext cx="42" cy="30"/>
            </a:xfrm>
            <a:custGeom>
              <a:avLst/>
              <a:gdLst/>
              <a:ahLst/>
              <a:cxnLst>
                <a:cxn ang="0">
                  <a:pos x="69" y="0"/>
                </a:cxn>
                <a:cxn ang="0">
                  <a:pos x="82" y="3"/>
                </a:cxn>
                <a:cxn ang="0">
                  <a:pos x="94" y="7"/>
                </a:cxn>
                <a:cxn ang="0">
                  <a:pos x="103" y="12"/>
                </a:cxn>
                <a:cxn ang="0">
                  <a:pos x="112" y="19"/>
                </a:cxn>
                <a:cxn ang="0">
                  <a:pos x="119" y="28"/>
                </a:cxn>
                <a:cxn ang="0">
                  <a:pos x="124" y="36"/>
                </a:cxn>
                <a:cxn ang="0">
                  <a:pos x="126" y="44"/>
                </a:cxn>
                <a:cxn ang="0">
                  <a:pos x="126" y="53"/>
                </a:cxn>
                <a:cxn ang="0">
                  <a:pos x="124" y="62"/>
                </a:cxn>
                <a:cxn ang="0">
                  <a:pos x="119" y="69"/>
                </a:cxn>
                <a:cxn ang="0">
                  <a:pos x="112" y="76"/>
                </a:cxn>
                <a:cxn ang="0">
                  <a:pos x="104" y="82"/>
                </a:cxn>
                <a:cxn ang="0">
                  <a:pos x="94" y="85"/>
                </a:cxn>
                <a:cxn ang="0">
                  <a:pos x="82" y="88"/>
                </a:cxn>
                <a:cxn ang="0">
                  <a:pos x="69" y="89"/>
                </a:cxn>
                <a:cxn ang="0">
                  <a:pos x="56" y="88"/>
                </a:cxn>
                <a:cxn ang="0">
                  <a:pos x="44" y="85"/>
                </a:cxn>
                <a:cxn ang="0">
                  <a:pos x="32" y="82"/>
                </a:cxn>
                <a:cxn ang="0">
                  <a:pos x="23" y="76"/>
                </a:cxn>
                <a:cxn ang="0">
                  <a:pos x="15" y="70"/>
                </a:cxn>
                <a:cxn ang="0">
                  <a:pos x="8" y="62"/>
                </a:cxn>
                <a:cxn ang="0">
                  <a:pos x="3" y="54"/>
                </a:cxn>
                <a:cxn ang="0">
                  <a:pos x="0" y="45"/>
                </a:cxn>
                <a:cxn ang="0">
                  <a:pos x="0" y="36"/>
                </a:cxn>
                <a:cxn ang="0">
                  <a:pos x="2" y="28"/>
                </a:cxn>
                <a:cxn ang="0">
                  <a:pos x="7" y="19"/>
                </a:cxn>
                <a:cxn ang="0">
                  <a:pos x="14" y="12"/>
                </a:cxn>
                <a:cxn ang="0">
                  <a:pos x="23" y="7"/>
                </a:cxn>
                <a:cxn ang="0">
                  <a:pos x="32" y="3"/>
                </a:cxn>
                <a:cxn ang="0">
                  <a:pos x="44" y="1"/>
                </a:cxn>
                <a:cxn ang="0">
                  <a:pos x="56" y="0"/>
                </a:cxn>
                <a:cxn ang="0">
                  <a:pos x="69" y="0"/>
                </a:cxn>
              </a:cxnLst>
              <a:rect l="0" t="0" r="r" b="b"/>
              <a:pathLst>
                <a:path w="126" h="89">
                  <a:moveTo>
                    <a:pt x="69" y="0"/>
                  </a:moveTo>
                  <a:lnTo>
                    <a:pt x="82" y="3"/>
                  </a:lnTo>
                  <a:lnTo>
                    <a:pt x="94" y="7"/>
                  </a:lnTo>
                  <a:lnTo>
                    <a:pt x="103" y="12"/>
                  </a:lnTo>
                  <a:lnTo>
                    <a:pt x="112" y="19"/>
                  </a:lnTo>
                  <a:lnTo>
                    <a:pt x="119" y="28"/>
                  </a:lnTo>
                  <a:lnTo>
                    <a:pt x="124" y="36"/>
                  </a:lnTo>
                  <a:lnTo>
                    <a:pt x="126" y="44"/>
                  </a:lnTo>
                  <a:lnTo>
                    <a:pt x="126" y="53"/>
                  </a:lnTo>
                  <a:lnTo>
                    <a:pt x="124" y="62"/>
                  </a:lnTo>
                  <a:lnTo>
                    <a:pt x="119" y="69"/>
                  </a:lnTo>
                  <a:lnTo>
                    <a:pt x="112" y="76"/>
                  </a:lnTo>
                  <a:lnTo>
                    <a:pt x="104" y="82"/>
                  </a:lnTo>
                  <a:lnTo>
                    <a:pt x="94" y="85"/>
                  </a:lnTo>
                  <a:lnTo>
                    <a:pt x="82" y="88"/>
                  </a:lnTo>
                  <a:lnTo>
                    <a:pt x="69" y="89"/>
                  </a:lnTo>
                  <a:lnTo>
                    <a:pt x="56" y="88"/>
                  </a:lnTo>
                  <a:lnTo>
                    <a:pt x="44" y="85"/>
                  </a:lnTo>
                  <a:lnTo>
                    <a:pt x="32" y="82"/>
                  </a:lnTo>
                  <a:lnTo>
                    <a:pt x="23" y="76"/>
                  </a:lnTo>
                  <a:lnTo>
                    <a:pt x="15" y="70"/>
                  </a:lnTo>
                  <a:lnTo>
                    <a:pt x="8" y="62"/>
                  </a:lnTo>
                  <a:lnTo>
                    <a:pt x="3" y="54"/>
                  </a:lnTo>
                  <a:lnTo>
                    <a:pt x="0" y="45"/>
                  </a:lnTo>
                  <a:lnTo>
                    <a:pt x="0" y="36"/>
                  </a:lnTo>
                  <a:lnTo>
                    <a:pt x="2" y="28"/>
                  </a:lnTo>
                  <a:lnTo>
                    <a:pt x="7" y="19"/>
                  </a:lnTo>
                  <a:lnTo>
                    <a:pt x="14" y="12"/>
                  </a:lnTo>
                  <a:lnTo>
                    <a:pt x="23" y="7"/>
                  </a:lnTo>
                  <a:lnTo>
                    <a:pt x="32" y="3"/>
                  </a:lnTo>
                  <a:lnTo>
                    <a:pt x="44" y="1"/>
                  </a:lnTo>
                  <a:lnTo>
                    <a:pt x="56" y="0"/>
                  </a:lnTo>
                  <a:lnTo>
                    <a:pt x="69" y="0"/>
                  </a:lnTo>
                  <a:close/>
                </a:path>
              </a:pathLst>
            </a:custGeom>
            <a:solidFill>
              <a:srgbClr val="FFFFF2"/>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7" name="Freeform 58"/>
            <p:cNvSpPr>
              <a:spLocks/>
            </p:cNvSpPr>
            <p:nvPr/>
          </p:nvSpPr>
          <p:spPr bwMode="auto">
            <a:xfrm>
              <a:off x="6031" y="2796"/>
              <a:ext cx="22" cy="11"/>
            </a:xfrm>
            <a:custGeom>
              <a:avLst/>
              <a:gdLst/>
              <a:ahLst/>
              <a:cxnLst>
                <a:cxn ang="0">
                  <a:pos x="0" y="34"/>
                </a:cxn>
                <a:cxn ang="0">
                  <a:pos x="0" y="32"/>
                </a:cxn>
                <a:cxn ang="0">
                  <a:pos x="0" y="27"/>
                </a:cxn>
                <a:cxn ang="0">
                  <a:pos x="2" y="20"/>
                </a:cxn>
                <a:cxn ang="0">
                  <a:pos x="7" y="13"/>
                </a:cxn>
                <a:cxn ang="0">
                  <a:pos x="15" y="7"/>
                </a:cxn>
                <a:cxn ang="0">
                  <a:pos x="26" y="2"/>
                </a:cxn>
                <a:cxn ang="0">
                  <a:pos x="43" y="0"/>
                </a:cxn>
                <a:cxn ang="0">
                  <a:pos x="66" y="1"/>
                </a:cxn>
                <a:cxn ang="0">
                  <a:pos x="63" y="1"/>
                </a:cxn>
                <a:cxn ang="0">
                  <a:pos x="56" y="1"/>
                </a:cxn>
                <a:cxn ang="0">
                  <a:pos x="46" y="2"/>
                </a:cxn>
                <a:cxn ang="0">
                  <a:pos x="34" y="3"/>
                </a:cxn>
                <a:cxn ang="0">
                  <a:pos x="22" y="8"/>
                </a:cxn>
                <a:cxn ang="0">
                  <a:pos x="11" y="13"/>
                </a:cxn>
                <a:cxn ang="0">
                  <a:pos x="3" y="23"/>
                </a:cxn>
                <a:cxn ang="0">
                  <a:pos x="0" y="34"/>
                </a:cxn>
              </a:cxnLst>
              <a:rect l="0" t="0" r="r" b="b"/>
              <a:pathLst>
                <a:path w="66" h="34">
                  <a:moveTo>
                    <a:pt x="0" y="34"/>
                  </a:moveTo>
                  <a:lnTo>
                    <a:pt x="0" y="32"/>
                  </a:lnTo>
                  <a:lnTo>
                    <a:pt x="0" y="27"/>
                  </a:lnTo>
                  <a:lnTo>
                    <a:pt x="2" y="20"/>
                  </a:lnTo>
                  <a:lnTo>
                    <a:pt x="7" y="13"/>
                  </a:lnTo>
                  <a:lnTo>
                    <a:pt x="15" y="7"/>
                  </a:lnTo>
                  <a:lnTo>
                    <a:pt x="26" y="2"/>
                  </a:lnTo>
                  <a:lnTo>
                    <a:pt x="43" y="0"/>
                  </a:lnTo>
                  <a:lnTo>
                    <a:pt x="66" y="1"/>
                  </a:lnTo>
                  <a:lnTo>
                    <a:pt x="63" y="1"/>
                  </a:lnTo>
                  <a:lnTo>
                    <a:pt x="56" y="1"/>
                  </a:lnTo>
                  <a:lnTo>
                    <a:pt x="46" y="2"/>
                  </a:lnTo>
                  <a:lnTo>
                    <a:pt x="34" y="3"/>
                  </a:lnTo>
                  <a:lnTo>
                    <a:pt x="22" y="8"/>
                  </a:lnTo>
                  <a:lnTo>
                    <a:pt x="11" y="13"/>
                  </a:lnTo>
                  <a:lnTo>
                    <a:pt x="3" y="23"/>
                  </a:lnTo>
                  <a:lnTo>
                    <a:pt x="0" y="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8" name="Freeform 59"/>
            <p:cNvSpPr>
              <a:spLocks/>
            </p:cNvSpPr>
            <p:nvPr/>
          </p:nvSpPr>
          <p:spPr bwMode="auto">
            <a:xfrm>
              <a:off x="6054" y="2796"/>
              <a:ext cx="19" cy="17"/>
            </a:xfrm>
            <a:custGeom>
              <a:avLst/>
              <a:gdLst/>
              <a:ahLst/>
              <a:cxnLst>
                <a:cxn ang="0">
                  <a:pos x="56" y="50"/>
                </a:cxn>
                <a:cxn ang="0">
                  <a:pos x="56" y="47"/>
                </a:cxn>
                <a:cxn ang="0">
                  <a:pos x="57" y="43"/>
                </a:cxn>
                <a:cxn ang="0">
                  <a:pos x="57" y="36"/>
                </a:cxn>
                <a:cxn ang="0">
                  <a:pos x="55" y="26"/>
                </a:cxn>
                <a:cxn ang="0">
                  <a:pos x="49" y="18"/>
                </a:cxn>
                <a:cxn ang="0">
                  <a:pos x="38" y="10"/>
                </a:cxn>
                <a:cxn ang="0">
                  <a:pos x="22" y="3"/>
                </a:cxn>
                <a:cxn ang="0">
                  <a:pos x="0" y="0"/>
                </a:cxn>
                <a:cxn ang="0">
                  <a:pos x="3" y="0"/>
                </a:cxn>
                <a:cxn ang="0">
                  <a:pos x="9" y="2"/>
                </a:cxn>
                <a:cxn ang="0">
                  <a:pos x="20" y="6"/>
                </a:cxn>
                <a:cxn ang="0">
                  <a:pos x="30" y="10"/>
                </a:cxn>
                <a:cxn ang="0">
                  <a:pos x="41" y="17"/>
                </a:cxn>
                <a:cxn ang="0">
                  <a:pos x="50" y="25"/>
                </a:cxn>
                <a:cxn ang="0">
                  <a:pos x="55" y="37"/>
                </a:cxn>
                <a:cxn ang="0">
                  <a:pos x="56" y="50"/>
                </a:cxn>
              </a:cxnLst>
              <a:rect l="0" t="0" r="r" b="b"/>
              <a:pathLst>
                <a:path w="57" h="50">
                  <a:moveTo>
                    <a:pt x="56" y="50"/>
                  </a:moveTo>
                  <a:lnTo>
                    <a:pt x="56" y="47"/>
                  </a:lnTo>
                  <a:lnTo>
                    <a:pt x="57" y="43"/>
                  </a:lnTo>
                  <a:lnTo>
                    <a:pt x="57" y="36"/>
                  </a:lnTo>
                  <a:lnTo>
                    <a:pt x="55" y="26"/>
                  </a:lnTo>
                  <a:lnTo>
                    <a:pt x="49" y="18"/>
                  </a:lnTo>
                  <a:lnTo>
                    <a:pt x="38" y="10"/>
                  </a:lnTo>
                  <a:lnTo>
                    <a:pt x="22" y="3"/>
                  </a:lnTo>
                  <a:lnTo>
                    <a:pt x="0" y="0"/>
                  </a:lnTo>
                  <a:lnTo>
                    <a:pt x="3" y="0"/>
                  </a:lnTo>
                  <a:lnTo>
                    <a:pt x="9" y="2"/>
                  </a:lnTo>
                  <a:lnTo>
                    <a:pt x="20" y="6"/>
                  </a:lnTo>
                  <a:lnTo>
                    <a:pt x="30" y="10"/>
                  </a:lnTo>
                  <a:lnTo>
                    <a:pt x="41" y="17"/>
                  </a:lnTo>
                  <a:lnTo>
                    <a:pt x="50" y="25"/>
                  </a:lnTo>
                  <a:lnTo>
                    <a:pt x="55" y="37"/>
                  </a:lnTo>
                  <a:lnTo>
                    <a:pt x="56"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59" name="Freeform 60"/>
            <p:cNvSpPr>
              <a:spLocks/>
            </p:cNvSpPr>
            <p:nvPr/>
          </p:nvSpPr>
          <p:spPr bwMode="auto">
            <a:xfrm>
              <a:off x="6031" y="2887"/>
              <a:ext cx="22" cy="12"/>
            </a:xfrm>
            <a:custGeom>
              <a:avLst/>
              <a:gdLst/>
              <a:ahLst/>
              <a:cxnLst>
                <a:cxn ang="0">
                  <a:pos x="0" y="0"/>
                </a:cxn>
                <a:cxn ang="0">
                  <a:pos x="0" y="3"/>
                </a:cxn>
                <a:cxn ang="0">
                  <a:pos x="1" y="7"/>
                </a:cxn>
                <a:cxn ang="0">
                  <a:pos x="3" y="14"/>
                </a:cxn>
                <a:cxn ang="0">
                  <a:pos x="8" y="21"/>
                </a:cxn>
                <a:cxn ang="0">
                  <a:pos x="16" y="28"/>
                </a:cxn>
                <a:cxn ang="0">
                  <a:pos x="28" y="34"/>
                </a:cxn>
                <a:cxn ang="0">
                  <a:pos x="44" y="36"/>
                </a:cxn>
                <a:cxn ang="0">
                  <a:pos x="66" y="35"/>
                </a:cxn>
                <a:cxn ang="0">
                  <a:pos x="63" y="35"/>
                </a:cxn>
                <a:cxn ang="0">
                  <a:pos x="56" y="35"/>
                </a:cxn>
                <a:cxn ang="0">
                  <a:pos x="46" y="33"/>
                </a:cxn>
                <a:cxn ang="0">
                  <a:pos x="34" y="30"/>
                </a:cxn>
                <a:cxn ang="0">
                  <a:pos x="23" y="27"/>
                </a:cxn>
                <a:cxn ang="0">
                  <a:pos x="12" y="20"/>
                </a:cxn>
                <a:cxn ang="0">
                  <a:pos x="4" y="12"/>
                </a:cxn>
                <a:cxn ang="0">
                  <a:pos x="0" y="0"/>
                </a:cxn>
              </a:cxnLst>
              <a:rect l="0" t="0" r="r" b="b"/>
              <a:pathLst>
                <a:path w="66" h="36">
                  <a:moveTo>
                    <a:pt x="0" y="0"/>
                  </a:moveTo>
                  <a:lnTo>
                    <a:pt x="0" y="3"/>
                  </a:lnTo>
                  <a:lnTo>
                    <a:pt x="1" y="7"/>
                  </a:lnTo>
                  <a:lnTo>
                    <a:pt x="3" y="14"/>
                  </a:lnTo>
                  <a:lnTo>
                    <a:pt x="8" y="21"/>
                  </a:lnTo>
                  <a:lnTo>
                    <a:pt x="16" y="28"/>
                  </a:lnTo>
                  <a:lnTo>
                    <a:pt x="28" y="34"/>
                  </a:lnTo>
                  <a:lnTo>
                    <a:pt x="44" y="36"/>
                  </a:lnTo>
                  <a:lnTo>
                    <a:pt x="66" y="35"/>
                  </a:lnTo>
                  <a:lnTo>
                    <a:pt x="63" y="35"/>
                  </a:lnTo>
                  <a:lnTo>
                    <a:pt x="56" y="35"/>
                  </a:lnTo>
                  <a:lnTo>
                    <a:pt x="46" y="33"/>
                  </a:lnTo>
                  <a:lnTo>
                    <a:pt x="34" y="30"/>
                  </a:lnTo>
                  <a:lnTo>
                    <a:pt x="23" y="27"/>
                  </a:lnTo>
                  <a:lnTo>
                    <a:pt x="12" y="20"/>
                  </a:lnTo>
                  <a:lnTo>
                    <a:pt x="4" y="12"/>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0" name="Freeform 61"/>
            <p:cNvSpPr>
              <a:spLocks/>
            </p:cNvSpPr>
            <p:nvPr/>
          </p:nvSpPr>
          <p:spPr bwMode="auto">
            <a:xfrm>
              <a:off x="6053" y="2882"/>
              <a:ext cx="19" cy="17"/>
            </a:xfrm>
            <a:custGeom>
              <a:avLst/>
              <a:gdLst/>
              <a:ahLst/>
              <a:cxnLst>
                <a:cxn ang="0">
                  <a:pos x="56" y="0"/>
                </a:cxn>
                <a:cxn ang="0">
                  <a:pos x="56" y="3"/>
                </a:cxn>
                <a:cxn ang="0">
                  <a:pos x="56" y="7"/>
                </a:cxn>
                <a:cxn ang="0">
                  <a:pos x="56" y="14"/>
                </a:cxn>
                <a:cxn ang="0">
                  <a:pos x="52" y="22"/>
                </a:cxn>
                <a:cxn ang="0">
                  <a:pos x="46" y="31"/>
                </a:cxn>
                <a:cxn ang="0">
                  <a:pos x="36" y="40"/>
                </a:cxn>
                <a:cxn ang="0">
                  <a:pos x="21" y="47"/>
                </a:cxn>
                <a:cxn ang="0">
                  <a:pos x="0" y="51"/>
                </a:cxn>
                <a:cxn ang="0">
                  <a:pos x="2" y="50"/>
                </a:cxn>
                <a:cxn ang="0">
                  <a:pos x="9" y="49"/>
                </a:cxn>
                <a:cxn ang="0">
                  <a:pos x="20" y="45"/>
                </a:cxn>
                <a:cxn ang="0">
                  <a:pos x="30" y="40"/>
                </a:cxn>
                <a:cxn ang="0">
                  <a:pos x="40" y="33"/>
                </a:cxn>
                <a:cxn ang="0">
                  <a:pos x="50" y="23"/>
                </a:cxn>
                <a:cxn ang="0">
                  <a:pos x="56" y="13"/>
                </a:cxn>
                <a:cxn ang="0">
                  <a:pos x="56" y="0"/>
                </a:cxn>
              </a:cxnLst>
              <a:rect l="0" t="0" r="r" b="b"/>
              <a:pathLst>
                <a:path w="56" h="51">
                  <a:moveTo>
                    <a:pt x="56" y="0"/>
                  </a:moveTo>
                  <a:lnTo>
                    <a:pt x="56" y="3"/>
                  </a:lnTo>
                  <a:lnTo>
                    <a:pt x="56" y="7"/>
                  </a:lnTo>
                  <a:lnTo>
                    <a:pt x="56" y="14"/>
                  </a:lnTo>
                  <a:lnTo>
                    <a:pt x="52" y="22"/>
                  </a:lnTo>
                  <a:lnTo>
                    <a:pt x="46" y="31"/>
                  </a:lnTo>
                  <a:lnTo>
                    <a:pt x="36" y="40"/>
                  </a:lnTo>
                  <a:lnTo>
                    <a:pt x="21" y="47"/>
                  </a:lnTo>
                  <a:lnTo>
                    <a:pt x="0" y="51"/>
                  </a:lnTo>
                  <a:lnTo>
                    <a:pt x="2" y="50"/>
                  </a:lnTo>
                  <a:lnTo>
                    <a:pt x="9" y="49"/>
                  </a:lnTo>
                  <a:lnTo>
                    <a:pt x="20" y="45"/>
                  </a:lnTo>
                  <a:lnTo>
                    <a:pt x="30" y="40"/>
                  </a:lnTo>
                  <a:lnTo>
                    <a:pt x="40" y="33"/>
                  </a:lnTo>
                  <a:lnTo>
                    <a:pt x="50" y="23"/>
                  </a:lnTo>
                  <a:lnTo>
                    <a:pt x="56" y="13"/>
                  </a:lnTo>
                  <a:lnTo>
                    <a:pt x="5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1" name="Freeform 62"/>
            <p:cNvSpPr>
              <a:spLocks/>
            </p:cNvSpPr>
            <p:nvPr/>
          </p:nvSpPr>
          <p:spPr bwMode="auto">
            <a:xfrm>
              <a:off x="6107" y="2854"/>
              <a:ext cx="22" cy="13"/>
            </a:xfrm>
            <a:custGeom>
              <a:avLst/>
              <a:gdLst/>
              <a:ahLst/>
              <a:cxnLst>
                <a:cxn ang="0">
                  <a:pos x="0" y="37"/>
                </a:cxn>
                <a:cxn ang="0">
                  <a:pos x="0" y="34"/>
                </a:cxn>
                <a:cxn ang="0">
                  <a:pos x="1" y="30"/>
                </a:cxn>
                <a:cxn ang="0">
                  <a:pos x="2" y="23"/>
                </a:cxn>
                <a:cxn ang="0">
                  <a:pos x="7" y="15"/>
                </a:cxn>
                <a:cxn ang="0">
                  <a:pos x="15" y="8"/>
                </a:cxn>
                <a:cxn ang="0">
                  <a:pos x="27" y="2"/>
                </a:cxn>
                <a:cxn ang="0">
                  <a:pos x="44" y="0"/>
                </a:cxn>
                <a:cxn ang="0">
                  <a:pos x="66" y="1"/>
                </a:cxn>
                <a:cxn ang="0">
                  <a:pos x="64" y="1"/>
                </a:cxn>
                <a:cxn ang="0">
                  <a:pos x="57" y="1"/>
                </a:cxn>
                <a:cxn ang="0">
                  <a:pos x="46" y="2"/>
                </a:cxn>
                <a:cxn ang="0">
                  <a:pos x="35" y="4"/>
                </a:cxn>
                <a:cxn ang="0">
                  <a:pos x="23" y="9"/>
                </a:cxn>
                <a:cxn ang="0">
                  <a:pos x="13" y="15"/>
                </a:cxn>
                <a:cxn ang="0">
                  <a:pos x="5" y="24"/>
                </a:cxn>
                <a:cxn ang="0">
                  <a:pos x="0" y="37"/>
                </a:cxn>
              </a:cxnLst>
              <a:rect l="0" t="0" r="r" b="b"/>
              <a:pathLst>
                <a:path w="66" h="37">
                  <a:moveTo>
                    <a:pt x="0" y="37"/>
                  </a:moveTo>
                  <a:lnTo>
                    <a:pt x="0" y="34"/>
                  </a:lnTo>
                  <a:lnTo>
                    <a:pt x="1" y="30"/>
                  </a:lnTo>
                  <a:lnTo>
                    <a:pt x="2" y="23"/>
                  </a:lnTo>
                  <a:lnTo>
                    <a:pt x="7" y="15"/>
                  </a:lnTo>
                  <a:lnTo>
                    <a:pt x="15" y="8"/>
                  </a:lnTo>
                  <a:lnTo>
                    <a:pt x="27" y="2"/>
                  </a:lnTo>
                  <a:lnTo>
                    <a:pt x="44" y="0"/>
                  </a:lnTo>
                  <a:lnTo>
                    <a:pt x="66" y="1"/>
                  </a:lnTo>
                  <a:lnTo>
                    <a:pt x="64" y="1"/>
                  </a:lnTo>
                  <a:lnTo>
                    <a:pt x="57" y="1"/>
                  </a:lnTo>
                  <a:lnTo>
                    <a:pt x="46" y="2"/>
                  </a:lnTo>
                  <a:lnTo>
                    <a:pt x="35" y="4"/>
                  </a:lnTo>
                  <a:lnTo>
                    <a:pt x="23" y="9"/>
                  </a:lnTo>
                  <a:lnTo>
                    <a:pt x="13" y="15"/>
                  </a:lnTo>
                  <a:lnTo>
                    <a:pt x="5" y="24"/>
                  </a:lnTo>
                  <a:lnTo>
                    <a:pt x="0" y="3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2" name="Freeform 63"/>
            <p:cNvSpPr>
              <a:spLocks/>
            </p:cNvSpPr>
            <p:nvPr/>
          </p:nvSpPr>
          <p:spPr bwMode="auto">
            <a:xfrm>
              <a:off x="6130" y="2855"/>
              <a:ext cx="19" cy="17"/>
            </a:xfrm>
            <a:custGeom>
              <a:avLst/>
              <a:gdLst/>
              <a:ahLst/>
              <a:cxnLst>
                <a:cxn ang="0">
                  <a:pos x="55" y="50"/>
                </a:cxn>
                <a:cxn ang="0">
                  <a:pos x="55" y="47"/>
                </a:cxn>
                <a:cxn ang="0">
                  <a:pos x="55" y="43"/>
                </a:cxn>
                <a:cxn ang="0">
                  <a:pos x="55" y="36"/>
                </a:cxn>
                <a:cxn ang="0">
                  <a:pos x="52" y="27"/>
                </a:cxn>
                <a:cxn ang="0">
                  <a:pos x="46" y="19"/>
                </a:cxn>
                <a:cxn ang="0">
                  <a:pos x="35" y="10"/>
                </a:cxn>
                <a:cxn ang="0">
                  <a:pos x="20" y="3"/>
                </a:cxn>
                <a:cxn ang="0">
                  <a:pos x="0" y="0"/>
                </a:cxn>
                <a:cxn ang="0">
                  <a:pos x="2" y="1"/>
                </a:cxn>
                <a:cxn ang="0">
                  <a:pos x="9" y="2"/>
                </a:cxn>
                <a:cxn ang="0">
                  <a:pos x="19" y="6"/>
                </a:cxn>
                <a:cxn ang="0">
                  <a:pos x="30" y="10"/>
                </a:cxn>
                <a:cxn ang="0">
                  <a:pos x="40" y="17"/>
                </a:cxn>
                <a:cxn ang="0">
                  <a:pos x="49" y="27"/>
                </a:cxn>
                <a:cxn ang="0">
                  <a:pos x="54" y="37"/>
                </a:cxn>
                <a:cxn ang="0">
                  <a:pos x="55" y="50"/>
                </a:cxn>
              </a:cxnLst>
              <a:rect l="0" t="0" r="r" b="b"/>
              <a:pathLst>
                <a:path w="55" h="50">
                  <a:moveTo>
                    <a:pt x="55" y="50"/>
                  </a:moveTo>
                  <a:lnTo>
                    <a:pt x="55" y="47"/>
                  </a:lnTo>
                  <a:lnTo>
                    <a:pt x="55" y="43"/>
                  </a:lnTo>
                  <a:lnTo>
                    <a:pt x="55" y="36"/>
                  </a:lnTo>
                  <a:lnTo>
                    <a:pt x="52" y="27"/>
                  </a:lnTo>
                  <a:lnTo>
                    <a:pt x="46" y="19"/>
                  </a:lnTo>
                  <a:lnTo>
                    <a:pt x="35" y="10"/>
                  </a:lnTo>
                  <a:lnTo>
                    <a:pt x="20" y="3"/>
                  </a:lnTo>
                  <a:lnTo>
                    <a:pt x="0" y="0"/>
                  </a:lnTo>
                  <a:lnTo>
                    <a:pt x="2" y="1"/>
                  </a:lnTo>
                  <a:lnTo>
                    <a:pt x="9" y="2"/>
                  </a:lnTo>
                  <a:lnTo>
                    <a:pt x="19" y="6"/>
                  </a:lnTo>
                  <a:lnTo>
                    <a:pt x="30" y="10"/>
                  </a:lnTo>
                  <a:lnTo>
                    <a:pt x="40" y="17"/>
                  </a:lnTo>
                  <a:lnTo>
                    <a:pt x="49" y="27"/>
                  </a:lnTo>
                  <a:lnTo>
                    <a:pt x="54" y="37"/>
                  </a:lnTo>
                  <a:lnTo>
                    <a:pt x="55"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3" name="Freeform 64"/>
            <p:cNvSpPr>
              <a:spLocks/>
            </p:cNvSpPr>
            <p:nvPr/>
          </p:nvSpPr>
          <p:spPr bwMode="auto">
            <a:xfrm>
              <a:off x="6087" y="2842"/>
              <a:ext cx="19" cy="16"/>
            </a:xfrm>
            <a:custGeom>
              <a:avLst/>
              <a:gdLst/>
              <a:ahLst/>
              <a:cxnLst>
                <a:cxn ang="0">
                  <a:pos x="55" y="48"/>
                </a:cxn>
                <a:cxn ang="0">
                  <a:pos x="55" y="46"/>
                </a:cxn>
                <a:cxn ang="0">
                  <a:pos x="57" y="41"/>
                </a:cxn>
                <a:cxn ang="0">
                  <a:pos x="57" y="34"/>
                </a:cxn>
                <a:cxn ang="0">
                  <a:pos x="54" y="26"/>
                </a:cxn>
                <a:cxn ang="0">
                  <a:pos x="48" y="17"/>
                </a:cxn>
                <a:cxn ang="0">
                  <a:pos x="38" y="10"/>
                </a:cxn>
                <a:cxn ang="0">
                  <a:pos x="22" y="3"/>
                </a:cxn>
                <a:cxn ang="0">
                  <a:pos x="0" y="0"/>
                </a:cxn>
                <a:cxn ang="0">
                  <a:pos x="2" y="1"/>
                </a:cxn>
                <a:cxn ang="0">
                  <a:pos x="9" y="2"/>
                </a:cxn>
                <a:cxn ang="0">
                  <a:pos x="18" y="5"/>
                </a:cxn>
                <a:cxn ang="0">
                  <a:pos x="30" y="10"/>
                </a:cxn>
                <a:cxn ang="0">
                  <a:pos x="40" y="17"/>
                </a:cxn>
                <a:cxn ang="0">
                  <a:pos x="48" y="25"/>
                </a:cxn>
                <a:cxn ang="0">
                  <a:pos x="54" y="35"/>
                </a:cxn>
                <a:cxn ang="0">
                  <a:pos x="55" y="48"/>
                </a:cxn>
              </a:cxnLst>
              <a:rect l="0" t="0" r="r" b="b"/>
              <a:pathLst>
                <a:path w="57" h="48">
                  <a:moveTo>
                    <a:pt x="55" y="48"/>
                  </a:moveTo>
                  <a:lnTo>
                    <a:pt x="55" y="46"/>
                  </a:lnTo>
                  <a:lnTo>
                    <a:pt x="57" y="41"/>
                  </a:lnTo>
                  <a:lnTo>
                    <a:pt x="57" y="34"/>
                  </a:lnTo>
                  <a:lnTo>
                    <a:pt x="54" y="26"/>
                  </a:lnTo>
                  <a:lnTo>
                    <a:pt x="48" y="17"/>
                  </a:lnTo>
                  <a:lnTo>
                    <a:pt x="38" y="10"/>
                  </a:lnTo>
                  <a:lnTo>
                    <a:pt x="22" y="3"/>
                  </a:lnTo>
                  <a:lnTo>
                    <a:pt x="0" y="0"/>
                  </a:lnTo>
                  <a:lnTo>
                    <a:pt x="2" y="1"/>
                  </a:lnTo>
                  <a:lnTo>
                    <a:pt x="9" y="2"/>
                  </a:lnTo>
                  <a:lnTo>
                    <a:pt x="18" y="5"/>
                  </a:lnTo>
                  <a:lnTo>
                    <a:pt x="30" y="10"/>
                  </a:lnTo>
                  <a:lnTo>
                    <a:pt x="40" y="17"/>
                  </a:lnTo>
                  <a:lnTo>
                    <a:pt x="48" y="25"/>
                  </a:lnTo>
                  <a:lnTo>
                    <a:pt x="54" y="35"/>
                  </a:lnTo>
                  <a:lnTo>
                    <a:pt x="55" y="4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4" name="Freeform 65"/>
            <p:cNvSpPr>
              <a:spLocks/>
            </p:cNvSpPr>
            <p:nvPr/>
          </p:nvSpPr>
          <p:spPr bwMode="auto">
            <a:xfrm>
              <a:off x="6088" y="2814"/>
              <a:ext cx="17" cy="16"/>
            </a:xfrm>
            <a:custGeom>
              <a:avLst/>
              <a:gdLst/>
              <a:ahLst/>
              <a:cxnLst>
                <a:cxn ang="0">
                  <a:pos x="52" y="47"/>
                </a:cxn>
                <a:cxn ang="0">
                  <a:pos x="52" y="45"/>
                </a:cxn>
                <a:cxn ang="0">
                  <a:pos x="53" y="41"/>
                </a:cxn>
                <a:cxn ang="0">
                  <a:pos x="53" y="34"/>
                </a:cxn>
                <a:cxn ang="0">
                  <a:pos x="51" y="27"/>
                </a:cxn>
                <a:cxn ang="0">
                  <a:pos x="45" y="19"/>
                </a:cxn>
                <a:cxn ang="0">
                  <a:pos x="36" y="12"/>
                </a:cxn>
                <a:cxn ang="0">
                  <a:pos x="21" y="5"/>
                </a:cxn>
                <a:cxn ang="0">
                  <a:pos x="0" y="0"/>
                </a:cxn>
                <a:cxn ang="0">
                  <a:pos x="2" y="0"/>
                </a:cxn>
                <a:cxn ang="0">
                  <a:pos x="9" y="3"/>
                </a:cxn>
                <a:cxn ang="0">
                  <a:pos x="18" y="5"/>
                </a:cxn>
                <a:cxn ang="0">
                  <a:pos x="28" y="9"/>
                </a:cxn>
                <a:cxn ang="0">
                  <a:pos x="38" y="16"/>
                </a:cxn>
                <a:cxn ang="0">
                  <a:pos x="46" y="25"/>
                </a:cxn>
                <a:cxn ang="0">
                  <a:pos x="51" y="34"/>
                </a:cxn>
                <a:cxn ang="0">
                  <a:pos x="52" y="47"/>
                </a:cxn>
              </a:cxnLst>
              <a:rect l="0" t="0" r="r" b="b"/>
              <a:pathLst>
                <a:path w="53" h="47">
                  <a:moveTo>
                    <a:pt x="52" y="47"/>
                  </a:moveTo>
                  <a:lnTo>
                    <a:pt x="52" y="45"/>
                  </a:lnTo>
                  <a:lnTo>
                    <a:pt x="53" y="41"/>
                  </a:lnTo>
                  <a:lnTo>
                    <a:pt x="53" y="34"/>
                  </a:lnTo>
                  <a:lnTo>
                    <a:pt x="51" y="27"/>
                  </a:lnTo>
                  <a:lnTo>
                    <a:pt x="45" y="19"/>
                  </a:lnTo>
                  <a:lnTo>
                    <a:pt x="36" y="12"/>
                  </a:lnTo>
                  <a:lnTo>
                    <a:pt x="21" y="5"/>
                  </a:lnTo>
                  <a:lnTo>
                    <a:pt x="0" y="0"/>
                  </a:lnTo>
                  <a:lnTo>
                    <a:pt x="2" y="0"/>
                  </a:lnTo>
                  <a:lnTo>
                    <a:pt x="9" y="3"/>
                  </a:lnTo>
                  <a:lnTo>
                    <a:pt x="18" y="5"/>
                  </a:lnTo>
                  <a:lnTo>
                    <a:pt x="28" y="9"/>
                  </a:lnTo>
                  <a:lnTo>
                    <a:pt x="38" y="16"/>
                  </a:lnTo>
                  <a:lnTo>
                    <a:pt x="46" y="25"/>
                  </a:lnTo>
                  <a:lnTo>
                    <a:pt x="51" y="34"/>
                  </a:lnTo>
                  <a:lnTo>
                    <a:pt x="52"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5" name="Freeform 66"/>
            <p:cNvSpPr>
              <a:spLocks/>
            </p:cNvSpPr>
            <p:nvPr/>
          </p:nvSpPr>
          <p:spPr bwMode="auto">
            <a:xfrm>
              <a:off x="6091" y="2871"/>
              <a:ext cx="19" cy="16"/>
            </a:xfrm>
            <a:custGeom>
              <a:avLst/>
              <a:gdLst/>
              <a:ahLst/>
              <a:cxnLst>
                <a:cxn ang="0">
                  <a:pos x="56" y="50"/>
                </a:cxn>
                <a:cxn ang="0">
                  <a:pos x="56" y="48"/>
                </a:cxn>
                <a:cxn ang="0">
                  <a:pos x="57" y="43"/>
                </a:cxn>
                <a:cxn ang="0">
                  <a:pos x="57" y="36"/>
                </a:cxn>
                <a:cxn ang="0">
                  <a:pos x="55" y="28"/>
                </a:cxn>
                <a:cxn ang="0">
                  <a:pos x="49" y="19"/>
                </a:cxn>
                <a:cxn ang="0">
                  <a:pos x="39" y="11"/>
                </a:cxn>
                <a:cxn ang="0">
                  <a:pos x="24" y="5"/>
                </a:cxn>
                <a:cxn ang="0">
                  <a:pos x="0" y="0"/>
                </a:cxn>
                <a:cxn ang="0">
                  <a:pos x="3" y="2"/>
                </a:cxn>
                <a:cxn ang="0">
                  <a:pos x="10" y="3"/>
                </a:cxn>
                <a:cxn ang="0">
                  <a:pos x="19" y="6"/>
                </a:cxn>
                <a:cxn ang="0">
                  <a:pos x="31" y="11"/>
                </a:cxn>
                <a:cxn ang="0">
                  <a:pos x="41" y="18"/>
                </a:cxn>
                <a:cxn ang="0">
                  <a:pos x="49" y="27"/>
                </a:cxn>
                <a:cxn ang="0">
                  <a:pos x="55" y="38"/>
                </a:cxn>
                <a:cxn ang="0">
                  <a:pos x="56" y="50"/>
                </a:cxn>
              </a:cxnLst>
              <a:rect l="0" t="0" r="r" b="b"/>
              <a:pathLst>
                <a:path w="57" h="50">
                  <a:moveTo>
                    <a:pt x="56" y="50"/>
                  </a:moveTo>
                  <a:lnTo>
                    <a:pt x="56" y="48"/>
                  </a:lnTo>
                  <a:lnTo>
                    <a:pt x="57" y="43"/>
                  </a:lnTo>
                  <a:lnTo>
                    <a:pt x="57" y="36"/>
                  </a:lnTo>
                  <a:lnTo>
                    <a:pt x="55" y="28"/>
                  </a:lnTo>
                  <a:lnTo>
                    <a:pt x="49" y="19"/>
                  </a:lnTo>
                  <a:lnTo>
                    <a:pt x="39" y="11"/>
                  </a:lnTo>
                  <a:lnTo>
                    <a:pt x="24" y="5"/>
                  </a:lnTo>
                  <a:lnTo>
                    <a:pt x="0" y="0"/>
                  </a:lnTo>
                  <a:lnTo>
                    <a:pt x="3" y="2"/>
                  </a:lnTo>
                  <a:lnTo>
                    <a:pt x="10" y="3"/>
                  </a:lnTo>
                  <a:lnTo>
                    <a:pt x="19" y="6"/>
                  </a:lnTo>
                  <a:lnTo>
                    <a:pt x="31" y="11"/>
                  </a:lnTo>
                  <a:lnTo>
                    <a:pt x="41" y="18"/>
                  </a:lnTo>
                  <a:lnTo>
                    <a:pt x="49" y="27"/>
                  </a:lnTo>
                  <a:lnTo>
                    <a:pt x="55" y="38"/>
                  </a:lnTo>
                  <a:lnTo>
                    <a:pt x="56"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6" name="Freeform 67"/>
            <p:cNvSpPr>
              <a:spLocks/>
            </p:cNvSpPr>
            <p:nvPr/>
          </p:nvSpPr>
          <p:spPr bwMode="auto">
            <a:xfrm>
              <a:off x="6011" y="2841"/>
              <a:ext cx="18" cy="16"/>
            </a:xfrm>
            <a:custGeom>
              <a:avLst/>
              <a:gdLst/>
              <a:ahLst/>
              <a:cxnLst>
                <a:cxn ang="0">
                  <a:pos x="54" y="49"/>
                </a:cxn>
                <a:cxn ang="0">
                  <a:pos x="55" y="48"/>
                </a:cxn>
                <a:cxn ang="0">
                  <a:pos x="55" y="43"/>
                </a:cxn>
                <a:cxn ang="0">
                  <a:pos x="55" y="37"/>
                </a:cxn>
                <a:cxn ang="0">
                  <a:pos x="54" y="29"/>
                </a:cxn>
                <a:cxn ang="0">
                  <a:pos x="48" y="22"/>
                </a:cxn>
                <a:cxn ang="0">
                  <a:pos x="39" y="14"/>
                </a:cxn>
                <a:cxn ang="0">
                  <a:pos x="23" y="6"/>
                </a:cxn>
                <a:cxn ang="0">
                  <a:pos x="0" y="0"/>
                </a:cxn>
                <a:cxn ang="0">
                  <a:pos x="2" y="1"/>
                </a:cxn>
                <a:cxn ang="0">
                  <a:pos x="9" y="2"/>
                </a:cxn>
                <a:cxn ang="0">
                  <a:pos x="18" y="6"/>
                </a:cxn>
                <a:cxn ang="0">
                  <a:pos x="28" y="11"/>
                </a:cxn>
                <a:cxn ang="0">
                  <a:pos x="39" y="17"/>
                </a:cxn>
                <a:cxn ang="0">
                  <a:pos x="48" y="26"/>
                </a:cxn>
                <a:cxn ang="0">
                  <a:pos x="53" y="36"/>
                </a:cxn>
                <a:cxn ang="0">
                  <a:pos x="54" y="49"/>
                </a:cxn>
              </a:cxnLst>
              <a:rect l="0" t="0" r="r" b="b"/>
              <a:pathLst>
                <a:path w="55" h="49">
                  <a:moveTo>
                    <a:pt x="54" y="49"/>
                  </a:moveTo>
                  <a:lnTo>
                    <a:pt x="55" y="48"/>
                  </a:lnTo>
                  <a:lnTo>
                    <a:pt x="55" y="43"/>
                  </a:lnTo>
                  <a:lnTo>
                    <a:pt x="55" y="37"/>
                  </a:lnTo>
                  <a:lnTo>
                    <a:pt x="54" y="29"/>
                  </a:lnTo>
                  <a:lnTo>
                    <a:pt x="48" y="22"/>
                  </a:lnTo>
                  <a:lnTo>
                    <a:pt x="39" y="14"/>
                  </a:lnTo>
                  <a:lnTo>
                    <a:pt x="23" y="6"/>
                  </a:lnTo>
                  <a:lnTo>
                    <a:pt x="0" y="0"/>
                  </a:lnTo>
                  <a:lnTo>
                    <a:pt x="2" y="1"/>
                  </a:lnTo>
                  <a:lnTo>
                    <a:pt x="9" y="2"/>
                  </a:lnTo>
                  <a:lnTo>
                    <a:pt x="18" y="6"/>
                  </a:lnTo>
                  <a:lnTo>
                    <a:pt x="28" y="11"/>
                  </a:lnTo>
                  <a:lnTo>
                    <a:pt x="39" y="17"/>
                  </a:lnTo>
                  <a:lnTo>
                    <a:pt x="48" y="26"/>
                  </a:lnTo>
                  <a:lnTo>
                    <a:pt x="53" y="36"/>
                  </a:lnTo>
                  <a:lnTo>
                    <a:pt x="54" y="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7" name="Freeform 68"/>
            <p:cNvSpPr>
              <a:spLocks/>
            </p:cNvSpPr>
            <p:nvPr/>
          </p:nvSpPr>
          <p:spPr bwMode="auto">
            <a:xfrm>
              <a:off x="5993" y="2869"/>
              <a:ext cx="21" cy="13"/>
            </a:xfrm>
            <a:custGeom>
              <a:avLst/>
              <a:gdLst/>
              <a:ahLst/>
              <a:cxnLst>
                <a:cxn ang="0">
                  <a:pos x="0" y="37"/>
                </a:cxn>
                <a:cxn ang="0">
                  <a:pos x="0" y="35"/>
                </a:cxn>
                <a:cxn ang="0">
                  <a:pos x="0" y="30"/>
                </a:cxn>
                <a:cxn ang="0">
                  <a:pos x="3" y="23"/>
                </a:cxn>
                <a:cxn ang="0">
                  <a:pos x="7" y="16"/>
                </a:cxn>
                <a:cxn ang="0">
                  <a:pos x="14" y="9"/>
                </a:cxn>
                <a:cxn ang="0">
                  <a:pos x="26" y="3"/>
                </a:cxn>
                <a:cxn ang="0">
                  <a:pos x="42" y="0"/>
                </a:cxn>
                <a:cxn ang="0">
                  <a:pos x="65" y="1"/>
                </a:cxn>
                <a:cxn ang="0">
                  <a:pos x="63" y="1"/>
                </a:cxn>
                <a:cxn ang="0">
                  <a:pos x="56" y="1"/>
                </a:cxn>
                <a:cxn ang="0">
                  <a:pos x="45" y="2"/>
                </a:cxn>
                <a:cxn ang="0">
                  <a:pos x="34" y="4"/>
                </a:cxn>
                <a:cxn ang="0">
                  <a:pos x="22" y="9"/>
                </a:cxn>
                <a:cxn ang="0">
                  <a:pos x="12" y="15"/>
                </a:cxn>
                <a:cxn ang="0">
                  <a:pos x="4" y="24"/>
                </a:cxn>
                <a:cxn ang="0">
                  <a:pos x="0" y="37"/>
                </a:cxn>
              </a:cxnLst>
              <a:rect l="0" t="0" r="r" b="b"/>
              <a:pathLst>
                <a:path w="65" h="37">
                  <a:moveTo>
                    <a:pt x="0" y="37"/>
                  </a:moveTo>
                  <a:lnTo>
                    <a:pt x="0" y="35"/>
                  </a:lnTo>
                  <a:lnTo>
                    <a:pt x="0" y="30"/>
                  </a:lnTo>
                  <a:lnTo>
                    <a:pt x="3" y="23"/>
                  </a:lnTo>
                  <a:lnTo>
                    <a:pt x="7" y="16"/>
                  </a:lnTo>
                  <a:lnTo>
                    <a:pt x="14" y="9"/>
                  </a:lnTo>
                  <a:lnTo>
                    <a:pt x="26" y="3"/>
                  </a:lnTo>
                  <a:lnTo>
                    <a:pt x="42" y="0"/>
                  </a:lnTo>
                  <a:lnTo>
                    <a:pt x="65" y="1"/>
                  </a:lnTo>
                  <a:lnTo>
                    <a:pt x="63" y="1"/>
                  </a:lnTo>
                  <a:lnTo>
                    <a:pt x="56" y="1"/>
                  </a:lnTo>
                  <a:lnTo>
                    <a:pt x="45" y="2"/>
                  </a:lnTo>
                  <a:lnTo>
                    <a:pt x="34" y="4"/>
                  </a:lnTo>
                  <a:lnTo>
                    <a:pt x="22" y="9"/>
                  </a:lnTo>
                  <a:lnTo>
                    <a:pt x="12" y="15"/>
                  </a:lnTo>
                  <a:lnTo>
                    <a:pt x="4" y="24"/>
                  </a:lnTo>
                  <a:lnTo>
                    <a:pt x="0" y="3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8" name="Freeform 69"/>
            <p:cNvSpPr>
              <a:spLocks/>
            </p:cNvSpPr>
            <p:nvPr/>
          </p:nvSpPr>
          <p:spPr bwMode="auto">
            <a:xfrm>
              <a:off x="5996" y="2899"/>
              <a:ext cx="22" cy="12"/>
            </a:xfrm>
            <a:custGeom>
              <a:avLst/>
              <a:gdLst/>
              <a:ahLst/>
              <a:cxnLst>
                <a:cxn ang="0">
                  <a:pos x="0" y="36"/>
                </a:cxn>
                <a:cxn ang="0">
                  <a:pos x="0" y="33"/>
                </a:cxn>
                <a:cxn ang="0">
                  <a:pos x="1" y="29"/>
                </a:cxn>
                <a:cxn ang="0">
                  <a:pos x="3" y="22"/>
                </a:cxn>
                <a:cxn ang="0">
                  <a:pos x="8" y="15"/>
                </a:cxn>
                <a:cxn ang="0">
                  <a:pos x="15" y="8"/>
                </a:cxn>
                <a:cxn ang="0">
                  <a:pos x="27" y="2"/>
                </a:cxn>
                <a:cxn ang="0">
                  <a:pos x="44" y="0"/>
                </a:cxn>
                <a:cxn ang="0">
                  <a:pos x="66" y="1"/>
                </a:cxn>
                <a:cxn ang="0">
                  <a:pos x="63" y="1"/>
                </a:cxn>
                <a:cxn ang="0">
                  <a:pos x="56" y="1"/>
                </a:cxn>
                <a:cxn ang="0">
                  <a:pos x="46" y="2"/>
                </a:cxn>
                <a:cxn ang="0">
                  <a:pos x="34" y="4"/>
                </a:cxn>
                <a:cxn ang="0">
                  <a:pos x="23" y="8"/>
                </a:cxn>
                <a:cxn ang="0">
                  <a:pos x="12" y="14"/>
                </a:cxn>
                <a:cxn ang="0">
                  <a:pos x="4" y="23"/>
                </a:cxn>
                <a:cxn ang="0">
                  <a:pos x="0" y="36"/>
                </a:cxn>
              </a:cxnLst>
              <a:rect l="0" t="0" r="r" b="b"/>
              <a:pathLst>
                <a:path w="66" h="36">
                  <a:moveTo>
                    <a:pt x="0" y="36"/>
                  </a:moveTo>
                  <a:lnTo>
                    <a:pt x="0" y="33"/>
                  </a:lnTo>
                  <a:lnTo>
                    <a:pt x="1" y="29"/>
                  </a:lnTo>
                  <a:lnTo>
                    <a:pt x="3" y="22"/>
                  </a:lnTo>
                  <a:lnTo>
                    <a:pt x="8" y="15"/>
                  </a:lnTo>
                  <a:lnTo>
                    <a:pt x="15" y="8"/>
                  </a:lnTo>
                  <a:lnTo>
                    <a:pt x="27" y="2"/>
                  </a:lnTo>
                  <a:lnTo>
                    <a:pt x="44" y="0"/>
                  </a:lnTo>
                  <a:lnTo>
                    <a:pt x="66" y="1"/>
                  </a:lnTo>
                  <a:lnTo>
                    <a:pt x="63" y="1"/>
                  </a:lnTo>
                  <a:lnTo>
                    <a:pt x="56" y="1"/>
                  </a:lnTo>
                  <a:lnTo>
                    <a:pt x="46" y="2"/>
                  </a:lnTo>
                  <a:lnTo>
                    <a:pt x="34" y="4"/>
                  </a:lnTo>
                  <a:lnTo>
                    <a:pt x="23" y="8"/>
                  </a:lnTo>
                  <a:lnTo>
                    <a:pt x="12" y="14"/>
                  </a:lnTo>
                  <a:lnTo>
                    <a:pt x="4" y="23"/>
                  </a:lnTo>
                  <a:lnTo>
                    <a:pt x="0"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69" name="Freeform 70"/>
            <p:cNvSpPr>
              <a:spLocks/>
            </p:cNvSpPr>
            <p:nvPr/>
          </p:nvSpPr>
          <p:spPr bwMode="auto">
            <a:xfrm>
              <a:off x="6020" y="2899"/>
              <a:ext cx="18" cy="17"/>
            </a:xfrm>
            <a:custGeom>
              <a:avLst/>
              <a:gdLst/>
              <a:ahLst/>
              <a:cxnLst>
                <a:cxn ang="0">
                  <a:pos x="54" y="50"/>
                </a:cxn>
                <a:cxn ang="0">
                  <a:pos x="54" y="48"/>
                </a:cxn>
                <a:cxn ang="0">
                  <a:pos x="55" y="43"/>
                </a:cxn>
                <a:cxn ang="0">
                  <a:pos x="55" y="36"/>
                </a:cxn>
                <a:cxn ang="0">
                  <a:pos x="52" y="28"/>
                </a:cxn>
                <a:cxn ang="0">
                  <a:pos x="47" y="19"/>
                </a:cxn>
                <a:cxn ang="0">
                  <a:pos x="37" y="10"/>
                </a:cxn>
                <a:cxn ang="0">
                  <a:pos x="22" y="5"/>
                </a:cxn>
                <a:cxn ang="0">
                  <a:pos x="0" y="0"/>
                </a:cxn>
                <a:cxn ang="0">
                  <a:pos x="3" y="1"/>
                </a:cxn>
                <a:cxn ang="0">
                  <a:pos x="10" y="2"/>
                </a:cxn>
                <a:cxn ang="0">
                  <a:pos x="19" y="6"/>
                </a:cxn>
                <a:cxn ang="0">
                  <a:pos x="29" y="10"/>
                </a:cxn>
                <a:cxn ang="0">
                  <a:pos x="40" y="17"/>
                </a:cxn>
                <a:cxn ang="0">
                  <a:pos x="48" y="27"/>
                </a:cxn>
                <a:cxn ang="0">
                  <a:pos x="52" y="37"/>
                </a:cxn>
                <a:cxn ang="0">
                  <a:pos x="54" y="50"/>
                </a:cxn>
              </a:cxnLst>
              <a:rect l="0" t="0" r="r" b="b"/>
              <a:pathLst>
                <a:path w="55" h="50">
                  <a:moveTo>
                    <a:pt x="54" y="50"/>
                  </a:moveTo>
                  <a:lnTo>
                    <a:pt x="54" y="48"/>
                  </a:lnTo>
                  <a:lnTo>
                    <a:pt x="55" y="43"/>
                  </a:lnTo>
                  <a:lnTo>
                    <a:pt x="55" y="36"/>
                  </a:lnTo>
                  <a:lnTo>
                    <a:pt x="52" y="28"/>
                  </a:lnTo>
                  <a:lnTo>
                    <a:pt x="47" y="19"/>
                  </a:lnTo>
                  <a:lnTo>
                    <a:pt x="37" y="10"/>
                  </a:lnTo>
                  <a:lnTo>
                    <a:pt x="22" y="5"/>
                  </a:lnTo>
                  <a:lnTo>
                    <a:pt x="0" y="0"/>
                  </a:lnTo>
                  <a:lnTo>
                    <a:pt x="3" y="1"/>
                  </a:lnTo>
                  <a:lnTo>
                    <a:pt x="10" y="2"/>
                  </a:lnTo>
                  <a:lnTo>
                    <a:pt x="19" y="6"/>
                  </a:lnTo>
                  <a:lnTo>
                    <a:pt x="29" y="10"/>
                  </a:lnTo>
                  <a:lnTo>
                    <a:pt x="40" y="17"/>
                  </a:lnTo>
                  <a:lnTo>
                    <a:pt x="48" y="27"/>
                  </a:lnTo>
                  <a:lnTo>
                    <a:pt x="52" y="37"/>
                  </a:lnTo>
                  <a:lnTo>
                    <a:pt x="54"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0" name="Freeform 71"/>
            <p:cNvSpPr>
              <a:spLocks/>
            </p:cNvSpPr>
            <p:nvPr/>
          </p:nvSpPr>
          <p:spPr bwMode="auto">
            <a:xfrm>
              <a:off x="5960" y="2912"/>
              <a:ext cx="22" cy="12"/>
            </a:xfrm>
            <a:custGeom>
              <a:avLst/>
              <a:gdLst/>
              <a:ahLst/>
              <a:cxnLst>
                <a:cxn ang="0">
                  <a:pos x="0" y="36"/>
                </a:cxn>
                <a:cxn ang="0">
                  <a:pos x="0" y="34"/>
                </a:cxn>
                <a:cxn ang="0">
                  <a:pos x="0" y="29"/>
                </a:cxn>
                <a:cxn ang="0">
                  <a:pos x="2" y="22"/>
                </a:cxn>
                <a:cxn ang="0">
                  <a:pos x="6" y="15"/>
                </a:cxn>
                <a:cxn ang="0">
                  <a:pos x="14" y="8"/>
                </a:cxn>
                <a:cxn ang="0">
                  <a:pos x="25" y="3"/>
                </a:cxn>
                <a:cxn ang="0">
                  <a:pos x="43" y="0"/>
                </a:cxn>
                <a:cxn ang="0">
                  <a:pos x="66" y="1"/>
                </a:cxn>
                <a:cxn ang="0">
                  <a:pos x="63" y="1"/>
                </a:cxn>
                <a:cxn ang="0">
                  <a:pos x="57" y="1"/>
                </a:cxn>
                <a:cxn ang="0">
                  <a:pos x="46" y="3"/>
                </a:cxn>
                <a:cxn ang="0">
                  <a:pos x="35" y="5"/>
                </a:cxn>
                <a:cxn ang="0">
                  <a:pos x="22" y="8"/>
                </a:cxn>
                <a:cxn ang="0">
                  <a:pos x="11" y="14"/>
                </a:cxn>
                <a:cxn ang="0">
                  <a:pos x="3" y="23"/>
                </a:cxn>
                <a:cxn ang="0">
                  <a:pos x="0" y="36"/>
                </a:cxn>
              </a:cxnLst>
              <a:rect l="0" t="0" r="r" b="b"/>
              <a:pathLst>
                <a:path w="66" h="36">
                  <a:moveTo>
                    <a:pt x="0" y="36"/>
                  </a:moveTo>
                  <a:lnTo>
                    <a:pt x="0" y="34"/>
                  </a:lnTo>
                  <a:lnTo>
                    <a:pt x="0" y="29"/>
                  </a:lnTo>
                  <a:lnTo>
                    <a:pt x="2" y="22"/>
                  </a:lnTo>
                  <a:lnTo>
                    <a:pt x="6" y="15"/>
                  </a:lnTo>
                  <a:lnTo>
                    <a:pt x="14" y="8"/>
                  </a:lnTo>
                  <a:lnTo>
                    <a:pt x="25" y="3"/>
                  </a:lnTo>
                  <a:lnTo>
                    <a:pt x="43" y="0"/>
                  </a:lnTo>
                  <a:lnTo>
                    <a:pt x="66" y="1"/>
                  </a:lnTo>
                  <a:lnTo>
                    <a:pt x="63" y="1"/>
                  </a:lnTo>
                  <a:lnTo>
                    <a:pt x="57" y="1"/>
                  </a:lnTo>
                  <a:lnTo>
                    <a:pt x="46" y="3"/>
                  </a:lnTo>
                  <a:lnTo>
                    <a:pt x="35" y="5"/>
                  </a:lnTo>
                  <a:lnTo>
                    <a:pt x="22" y="8"/>
                  </a:lnTo>
                  <a:lnTo>
                    <a:pt x="11" y="14"/>
                  </a:lnTo>
                  <a:lnTo>
                    <a:pt x="3" y="23"/>
                  </a:lnTo>
                  <a:lnTo>
                    <a:pt x="0"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1" name="Freeform 72"/>
            <p:cNvSpPr>
              <a:spLocks/>
            </p:cNvSpPr>
            <p:nvPr/>
          </p:nvSpPr>
          <p:spPr bwMode="auto">
            <a:xfrm>
              <a:off x="5983" y="2912"/>
              <a:ext cx="19" cy="17"/>
            </a:xfrm>
            <a:custGeom>
              <a:avLst/>
              <a:gdLst/>
              <a:ahLst/>
              <a:cxnLst>
                <a:cxn ang="0">
                  <a:pos x="56" y="51"/>
                </a:cxn>
                <a:cxn ang="0">
                  <a:pos x="56" y="49"/>
                </a:cxn>
                <a:cxn ang="0">
                  <a:pos x="57" y="44"/>
                </a:cxn>
                <a:cxn ang="0">
                  <a:pos x="57" y="37"/>
                </a:cxn>
                <a:cxn ang="0">
                  <a:pos x="55" y="29"/>
                </a:cxn>
                <a:cxn ang="0">
                  <a:pos x="49" y="20"/>
                </a:cxn>
                <a:cxn ang="0">
                  <a:pos x="39" y="12"/>
                </a:cxn>
                <a:cxn ang="0">
                  <a:pos x="22" y="5"/>
                </a:cxn>
                <a:cxn ang="0">
                  <a:pos x="0" y="0"/>
                </a:cxn>
                <a:cxn ang="0">
                  <a:pos x="3" y="2"/>
                </a:cxn>
                <a:cxn ang="0">
                  <a:pos x="10" y="3"/>
                </a:cxn>
                <a:cxn ang="0">
                  <a:pos x="19" y="6"/>
                </a:cxn>
                <a:cxn ang="0">
                  <a:pos x="31" y="12"/>
                </a:cxn>
                <a:cxn ang="0">
                  <a:pos x="41" y="19"/>
                </a:cxn>
                <a:cxn ang="0">
                  <a:pos x="49" y="27"/>
                </a:cxn>
                <a:cxn ang="0">
                  <a:pos x="55" y="39"/>
                </a:cxn>
                <a:cxn ang="0">
                  <a:pos x="56" y="51"/>
                </a:cxn>
              </a:cxnLst>
              <a:rect l="0" t="0" r="r" b="b"/>
              <a:pathLst>
                <a:path w="57" h="51">
                  <a:moveTo>
                    <a:pt x="56" y="51"/>
                  </a:moveTo>
                  <a:lnTo>
                    <a:pt x="56" y="49"/>
                  </a:lnTo>
                  <a:lnTo>
                    <a:pt x="57" y="44"/>
                  </a:lnTo>
                  <a:lnTo>
                    <a:pt x="57" y="37"/>
                  </a:lnTo>
                  <a:lnTo>
                    <a:pt x="55" y="29"/>
                  </a:lnTo>
                  <a:lnTo>
                    <a:pt x="49" y="20"/>
                  </a:lnTo>
                  <a:lnTo>
                    <a:pt x="39" y="12"/>
                  </a:lnTo>
                  <a:lnTo>
                    <a:pt x="22" y="5"/>
                  </a:lnTo>
                  <a:lnTo>
                    <a:pt x="0" y="0"/>
                  </a:lnTo>
                  <a:lnTo>
                    <a:pt x="3" y="2"/>
                  </a:lnTo>
                  <a:lnTo>
                    <a:pt x="10" y="3"/>
                  </a:lnTo>
                  <a:lnTo>
                    <a:pt x="19" y="6"/>
                  </a:lnTo>
                  <a:lnTo>
                    <a:pt x="31" y="12"/>
                  </a:lnTo>
                  <a:lnTo>
                    <a:pt x="41" y="19"/>
                  </a:lnTo>
                  <a:lnTo>
                    <a:pt x="49" y="27"/>
                  </a:lnTo>
                  <a:lnTo>
                    <a:pt x="55" y="39"/>
                  </a:lnTo>
                  <a:lnTo>
                    <a:pt x="56" y="5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2" name="Freeform 73"/>
            <p:cNvSpPr>
              <a:spLocks/>
            </p:cNvSpPr>
            <p:nvPr/>
          </p:nvSpPr>
          <p:spPr bwMode="auto">
            <a:xfrm>
              <a:off x="5956" y="2883"/>
              <a:ext cx="22" cy="12"/>
            </a:xfrm>
            <a:custGeom>
              <a:avLst/>
              <a:gdLst/>
              <a:ahLst/>
              <a:cxnLst>
                <a:cxn ang="0">
                  <a:pos x="0" y="36"/>
                </a:cxn>
                <a:cxn ang="0">
                  <a:pos x="0" y="34"/>
                </a:cxn>
                <a:cxn ang="0">
                  <a:pos x="0" y="29"/>
                </a:cxn>
                <a:cxn ang="0">
                  <a:pos x="3" y="24"/>
                </a:cxn>
                <a:cxn ang="0">
                  <a:pos x="6" y="15"/>
                </a:cxn>
                <a:cxn ang="0">
                  <a:pos x="14" y="8"/>
                </a:cxn>
                <a:cxn ang="0">
                  <a:pos x="26" y="3"/>
                </a:cxn>
                <a:cxn ang="0">
                  <a:pos x="43" y="0"/>
                </a:cxn>
                <a:cxn ang="0">
                  <a:pos x="66" y="0"/>
                </a:cxn>
                <a:cxn ang="0">
                  <a:pos x="64" y="0"/>
                </a:cxn>
                <a:cxn ang="0">
                  <a:pos x="57" y="0"/>
                </a:cxn>
                <a:cxn ang="0">
                  <a:pos x="47" y="2"/>
                </a:cxn>
                <a:cxn ang="0">
                  <a:pos x="35" y="4"/>
                </a:cxn>
                <a:cxn ang="0">
                  <a:pos x="22" y="8"/>
                </a:cxn>
                <a:cxn ang="0">
                  <a:pos x="12" y="15"/>
                </a:cxn>
                <a:cxn ang="0">
                  <a:pos x="4" y="24"/>
                </a:cxn>
                <a:cxn ang="0">
                  <a:pos x="0" y="36"/>
                </a:cxn>
              </a:cxnLst>
              <a:rect l="0" t="0" r="r" b="b"/>
              <a:pathLst>
                <a:path w="66" h="36">
                  <a:moveTo>
                    <a:pt x="0" y="36"/>
                  </a:moveTo>
                  <a:lnTo>
                    <a:pt x="0" y="34"/>
                  </a:lnTo>
                  <a:lnTo>
                    <a:pt x="0" y="29"/>
                  </a:lnTo>
                  <a:lnTo>
                    <a:pt x="3" y="24"/>
                  </a:lnTo>
                  <a:lnTo>
                    <a:pt x="6" y="15"/>
                  </a:lnTo>
                  <a:lnTo>
                    <a:pt x="14" y="8"/>
                  </a:lnTo>
                  <a:lnTo>
                    <a:pt x="26" y="3"/>
                  </a:lnTo>
                  <a:lnTo>
                    <a:pt x="43" y="0"/>
                  </a:lnTo>
                  <a:lnTo>
                    <a:pt x="66" y="0"/>
                  </a:lnTo>
                  <a:lnTo>
                    <a:pt x="64" y="0"/>
                  </a:lnTo>
                  <a:lnTo>
                    <a:pt x="57" y="0"/>
                  </a:lnTo>
                  <a:lnTo>
                    <a:pt x="47" y="2"/>
                  </a:lnTo>
                  <a:lnTo>
                    <a:pt x="35" y="4"/>
                  </a:lnTo>
                  <a:lnTo>
                    <a:pt x="22" y="8"/>
                  </a:lnTo>
                  <a:lnTo>
                    <a:pt x="12" y="15"/>
                  </a:lnTo>
                  <a:lnTo>
                    <a:pt x="4" y="24"/>
                  </a:lnTo>
                  <a:lnTo>
                    <a:pt x="0"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3" name="Freeform 74"/>
            <p:cNvSpPr>
              <a:spLocks/>
            </p:cNvSpPr>
            <p:nvPr/>
          </p:nvSpPr>
          <p:spPr bwMode="auto">
            <a:xfrm>
              <a:off x="5980" y="2883"/>
              <a:ext cx="19" cy="17"/>
            </a:xfrm>
            <a:custGeom>
              <a:avLst/>
              <a:gdLst/>
              <a:ahLst/>
              <a:cxnLst>
                <a:cxn ang="0">
                  <a:pos x="56" y="50"/>
                </a:cxn>
                <a:cxn ang="0">
                  <a:pos x="56" y="48"/>
                </a:cxn>
                <a:cxn ang="0">
                  <a:pos x="57" y="44"/>
                </a:cxn>
                <a:cxn ang="0">
                  <a:pos x="56" y="37"/>
                </a:cxn>
                <a:cxn ang="0">
                  <a:pos x="52" y="28"/>
                </a:cxn>
                <a:cxn ang="0">
                  <a:pos x="46" y="19"/>
                </a:cxn>
                <a:cxn ang="0">
                  <a:pos x="37" y="11"/>
                </a:cxn>
                <a:cxn ang="0">
                  <a:pos x="21" y="4"/>
                </a:cxn>
                <a:cxn ang="0">
                  <a:pos x="0" y="0"/>
                </a:cxn>
                <a:cxn ang="0">
                  <a:pos x="2" y="1"/>
                </a:cxn>
                <a:cxn ang="0">
                  <a:pos x="9" y="2"/>
                </a:cxn>
                <a:cxn ang="0">
                  <a:pos x="19" y="5"/>
                </a:cxn>
                <a:cxn ang="0">
                  <a:pos x="30" y="11"/>
                </a:cxn>
                <a:cxn ang="0">
                  <a:pos x="41" y="18"/>
                </a:cxn>
                <a:cxn ang="0">
                  <a:pos x="49" y="26"/>
                </a:cxn>
                <a:cxn ang="0">
                  <a:pos x="54" y="38"/>
                </a:cxn>
                <a:cxn ang="0">
                  <a:pos x="56" y="50"/>
                </a:cxn>
              </a:cxnLst>
              <a:rect l="0" t="0" r="r" b="b"/>
              <a:pathLst>
                <a:path w="57" h="50">
                  <a:moveTo>
                    <a:pt x="56" y="50"/>
                  </a:moveTo>
                  <a:lnTo>
                    <a:pt x="56" y="48"/>
                  </a:lnTo>
                  <a:lnTo>
                    <a:pt x="57" y="44"/>
                  </a:lnTo>
                  <a:lnTo>
                    <a:pt x="56" y="37"/>
                  </a:lnTo>
                  <a:lnTo>
                    <a:pt x="52" y="28"/>
                  </a:lnTo>
                  <a:lnTo>
                    <a:pt x="46" y="19"/>
                  </a:lnTo>
                  <a:lnTo>
                    <a:pt x="37" y="11"/>
                  </a:lnTo>
                  <a:lnTo>
                    <a:pt x="21" y="4"/>
                  </a:lnTo>
                  <a:lnTo>
                    <a:pt x="0" y="0"/>
                  </a:lnTo>
                  <a:lnTo>
                    <a:pt x="2" y="1"/>
                  </a:lnTo>
                  <a:lnTo>
                    <a:pt x="9" y="2"/>
                  </a:lnTo>
                  <a:lnTo>
                    <a:pt x="19" y="5"/>
                  </a:lnTo>
                  <a:lnTo>
                    <a:pt x="30" y="11"/>
                  </a:lnTo>
                  <a:lnTo>
                    <a:pt x="41" y="18"/>
                  </a:lnTo>
                  <a:lnTo>
                    <a:pt x="49" y="26"/>
                  </a:lnTo>
                  <a:lnTo>
                    <a:pt x="54" y="38"/>
                  </a:lnTo>
                  <a:lnTo>
                    <a:pt x="56"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4" name="Freeform 75"/>
            <p:cNvSpPr>
              <a:spLocks/>
            </p:cNvSpPr>
            <p:nvPr/>
          </p:nvSpPr>
          <p:spPr bwMode="auto">
            <a:xfrm>
              <a:off x="5952" y="2855"/>
              <a:ext cx="22" cy="12"/>
            </a:xfrm>
            <a:custGeom>
              <a:avLst/>
              <a:gdLst/>
              <a:ahLst/>
              <a:cxnLst>
                <a:cxn ang="0">
                  <a:pos x="0" y="37"/>
                </a:cxn>
                <a:cxn ang="0">
                  <a:pos x="0" y="36"/>
                </a:cxn>
                <a:cxn ang="0">
                  <a:pos x="1" y="31"/>
                </a:cxn>
                <a:cxn ang="0">
                  <a:pos x="4" y="24"/>
                </a:cxn>
                <a:cxn ang="0">
                  <a:pos x="9" y="17"/>
                </a:cxn>
                <a:cxn ang="0">
                  <a:pos x="17" y="10"/>
                </a:cxn>
                <a:cxn ang="0">
                  <a:pos x="29" y="6"/>
                </a:cxn>
                <a:cxn ang="0">
                  <a:pos x="45" y="1"/>
                </a:cxn>
                <a:cxn ang="0">
                  <a:pos x="66" y="1"/>
                </a:cxn>
                <a:cxn ang="0">
                  <a:pos x="63" y="1"/>
                </a:cxn>
                <a:cxn ang="0">
                  <a:pos x="55" y="0"/>
                </a:cxn>
                <a:cxn ang="0">
                  <a:pos x="45" y="0"/>
                </a:cxn>
                <a:cxn ang="0">
                  <a:pos x="33" y="1"/>
                </a:cxn>
                <a:cxn ang="0">
                  <a:pos x="20" y="5"/>
                </a:cxn>
                <a:cxn ang="0">
                  <a:pos x="10" y="12"/>
                </a:cxn>
                <a:cxn ang="0">
                  <a:pos x="2" y="22"/>
                </a:cxn>
                <a:cxn ang="0">
                  <a:pos x="0" y="37"/>
                </a:cxn>
              </a:cxnLst>
              <a:rect l="0" t="0" r="r" b="b"/>
              <a:pathLst>
                <a:path w="66" h="37">
                  <a:moveTo>
                    <a:pt x="0" y="37"/>
                  </a:moveTo>
                  <a:lnTo>
                    <a:pt x="0" y="36"/>
                  </a:lnTo>
                  <a:lnTo>
                    <a:pt x="1" y="31"/>
                  </a:lnTo>
                  <a:lnTo>
                    <a:pt x="4" y="24"/>
                  </a:lnTo>
                  <a:lnTo>
                    <a:pt x="9" y="17"/>
                  </a:lnTo>
                  <a:lnTo>
                    <a:pt x="17" y="10"/>
                  </a:lnTo>
                  <a:lnTo>
                    <a:pt x="29" y="6"/>
                  </a:lnTo>
                  <a:lnTo>
                    <a:pt x="45" y="1"/>
                  </a:lnTo>
                  <a:lnTo>
                    <a:pt x="66" y="1"/>
                  </a:lnTo>
                  <a:lnTo>
                    <a:pt x="63" y="1"/>
                  </a:lnTo>
                  <a:lnTo>
                    <a:pt x="55" y="0"/>
                  </a:lnTo>
                  <a:lnTo>
                    <a:pt x="45" y="0"/>
                  </a:lnTo>
                  <a:lnTo>
                    <a:pt x="33" y="1"/>
                  </a:lnTo>
                  <a:lnTo>
                    <a:pt x="20" y="5"/>
                  </a:lnTo>
                  <a:lnTo>
                    <a:pt x="10" y="12"/>
                  </a:lnTo>
                  <a:lnTo>
                    <a:pt x="2" y="22"/>
                  </a:lnTo>
                  <a:lnTo>
                    <a:pt x="0" y="3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5" name="Freeform 76"/>
            <p:cNvSpPr>
              <a:spLocks/>
            </p:cNvSpPr>
            <p:nvPr/>
          </p:nvSpPr>
          <p:spPr bwMode="auto">
            <a:xfrm>
              <a:off x="5976" y="2855"/>
              <a:ext cx="19" cy="17"/>
            </a:xfrm>
            <a:custGeom>
              <a:avLst/>
              <a:gdLst/>
              <a:ahLst/>
              <a:cxnLst>
                <a:cxn ang="0">
                  <a:pos x="56" y="50"/>
                </a:cxn>
                <a:cxn ang="0">
                  <a:pos x="56" y="49"/>
                </a:cxn>
                <a:cxn ang="0">
                  <a:pos x="57" y="44"/>
                </a:cxn>
                <a:cxn ang="0">
                  <a:pos x="57" y="37"/>
                </a:cxn>
                <a:cxn ang="0">
                  <a:pos x="55" y="29"/>
                </a:cxn>
                <a:cxn ang="0">
                  <a:pos x="49" y="21"/>
                </a:cxn>
                <a:cxn ang="0">
                  <a:pos x="38" y="13"/>
                </a:cxn>
                <a:cxn ang="0">
                  <a:pos x="23" y="5"/>
                </a:cxn>
                <a:cxn ang="0">
                  <a:pos x="0" y="0"/>
                </a:cxn>
                <a:cxn ang="0">
                  <a:pos x="3" y="1"/>
                </a:cxn>
                <a:cxn ang="0">
                  <a:pos x="10" y="2"/>
                </a:cxn>
                <a:cxn ang="0">
                  <a:pos x="19" y="6"/>
                </a:cxn>
                <a:cxn ang="0">
                  <a:pos x="30" y="12"/>
                </a:cxn>
                <a:cxn ang="0">
                  <a:pos x="41" y="19"/>
                </a:cxn>
                <a:cxn ang="0">
                  <a:pos x="49" y="27"/>
                </a:cxn>
                <a:cxn ang="0">
                  <a:pos x="55" y="37"/>
                </a:cxn>
                <a:cxn ang="0">
                  <a:pos x="56" y="50"/>
                </a:cxn>
              </a:cxnLst>
              <a:rect l="0" t="0" r="r" b="b"/>
              <a:pathLst>
                <a:path w="57" h="50">
                  <a:moveTo>
                    <a:pt x="56" y="50"/>
                  </a:moveTo>
                  <a:lnTo>
                    <a:pt x="56" y="49"/>
                  </a:lnTo>
                  <a:lnTo>
                    <a:pt x="57" y="44"/>
                  </a:lnTo>
                  <a:lnTo>
                    <a:pt x="57" y="37"/>
                  </a:lnTo>
                  <a:lnTo>
                    <a:pt x="55" y="29"/>
                  </a:lnTo>
                  <a:lnTo>
                    <a:pt x="49" y="21"/>
                  </a:lnTo>
                  <a:lnTo>
                    <a:pt x="38" y="13"/>
                  </a:lnTo>
                  <a:lnTo>
                    <a:pt x="23" y="5"/>
                  </a:lnTo>
                  <a:lnTo>
                    <a:pt x="0" y="0"/>
                  </a:lnTo>
                  <a:lnTo>
                    <a:pt x="3" y="1"/>
                  </a:lnTo>
                  <a:lnTo>
                    <a:pt x="10" y="2"/>
                  </a:lnTo>
                  <a:lnTo>
                    <a:pt x="19" y="6"/>
                  </a:lnTo>
                  <a:lnTo>
                    <a:pt x="30" y="12"/>
                  </a:lnTo>
                  <a:lnTo>
                    <a:pt x="41" y="19"/>
                  </a:lnTo>
                  <a:lnTo>
                    <a:pt x="49" y="27"/>
                  </a:lnTo>
                  <a:lnTo>
                    <a:pt x="55" y="37"/>
                  </a:lnTo>
                  <a:lnTo>
                    <a:pt x="56"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6" name="Freeform 77"/>
            <p:cNvSpPr>
              <a:spLocks/>
            </p:cNvSpPr>
            <p:nvPr/>
          </p:nvSpPr>
          <p:spPr bwMode="auto">
            <a:xfrm>
              <a:off x="5916" y="2868"/>
              <a:ext cx="22" cy="12"/>
            </a:xfrm>
            <a:custGeom>
              <a:avLst/>
              <a:gdLst/>
              <a:ahLst/>
              <a:cxnLst>
                <a:cxn ang="0">
                  <a:pos x="0" y="37"/>
                </a:cxn>
                <a:cxn ang="0">
                  <a:pos x="0" y="35"/>
                </a:cxn>
                <a:cxn ang="0">
                  <a:pos x="0" y="30"/>
                </a:cxn>
                <a:cxn ang="0">
                  <a:pos x="2" y="24"/>
                </a:cxn>
                <a:cxn ang="0">
                  <a:pos x="6" y="15"/>
                </a:cxn>
                <a:cxn ang="0">
                  <a:pos x="12" y="8"/>
                </a:cxn>
                <a:cxn ang="0">
                  <a:pos x="25" y="3"/>
                </a:cxn>
                <a:cxn ang="0">
                  <a:pos x="41" y="0"/>
                </a:cxn>
                <a:cxn ang="0">
                  <a:pos x="65" y="2"/>
                </a:cxn>
                <a:cxn ang="0">
                  <a:pos x="62" y="2"/>
                </a:cxn>
                <a:cxn ang="0">
                  <a:pos x="55" y="2"/>
                </a:cxn>
                <a:cxn ang="0">
                  <a:pos x="45" y="3"/>
                </a:cxn>
                <a:cxn ang="0">
                  <a:pos x="33" y="5"/>
                </a:cxn>
                <a:cxn ang="0">
                  <a:pos x="22" y="10"/>
                </a:cxn>
                <a:cxn ang="0">
                  <a:pos x="11" y="15"/>
                </a:cxn>
                <a:cxn ang="0">
                  <a:pos x="3" y="25"/>
                </a:cxn>
                <a:cxn ang="0">
                  <a:pos x="0" y="37"/>
                </a:cxn>
              </a:cxnLst>
              <a:rect l="0" t="0" r="r" b="b"/>
              <a:pathLst>
                <a:path w="65" h="37">
                  <a:moveTo>
                    <a:pt x="0" y="37"/>
                  </a:moveTo>
                  <a:lnTo>
                    <a:pt x="0" y="35"/>
                  </a:lnTo>
                  <a:lnTo>
                    <a:pt x="0" y="30"/>
                  </a:lnTo>
                  <a:lnTo>
                    <a:pt x="2" y="24"/>
                  </a:lnTo>
                  <a:lnTo>
                    <a:pt x="6" y="15"/>
                  </a:lnTo>
                  <a:lnTo>
                    <a:pt x="12" y="8"/>
                  </a:lnTo>
                  <a:lnTo>
                    <a:pt x="25" y="3"/>
                  </a:lnTo>
                  <a:lnTo>
                    <a:pt x="41" y="0"/>
                  </a:lnTo>
                  <a:lnTo>
                    <a:pt x="65" y="2"/>
                  </a:lnTo>
                  <a:lnTo>
                    <a:pt x="62" y="2"/>
                  </a:lnTo>
                  <a:lnTo>
                    <a:pt x="55" y="2"/>
                  </a:lnTo>
                  <a:lnTo>
                    <a:pt x="45" y="3"/>
                  </a:lnTo>
                  <a:lnTo>
                    <a:pt x="33" y="5"/>
                  </a:lnTo>
                  <a:lnTo>
                    <a:pt x="22" y="10"/>
                  </a:lnTo>
                  <a:lnTo>
                    <a:pt x="11" y="15"/>
                  </a:lnTo>
                  <a:lnTo>
                    <a:pt x="3" y="25"/>
                  </a:lnTo>
                  <a:lnTo>
                    <a:pt x="0" y="3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7" name="Freeform 78"/>
            <p:cNvSpPr>
              <a:spLocks/>
            </p:cNvSpPr>
            <p:nvPr/>
          </p:nvSpPr>
          <p:spPr bwMode="auto">
            <a:xfrm>
              <a:off x="5939" y="2869"/>
              <a:ext cx="19" cy="16"/>
            </a:xfrm>
            <a:custGeom>
              <a:avLst/>
              <a:gdLst/>
              <a:ahLst/>
              <a:cxnLst>
                <a:cxn ang="0">
                  <a:pos x="56" y="49"/>
                </a:cxn>
                <a:cxn ang="0">
                  <a:pos x="56" y="47"/>
                </a:cxn>
                <a:cxn ang="0">
                  <a:pos x="57" y="43"/>
                </a:cxn>
                <a:cxn ang="0">
                  <a:pos x="57" y="37"/>
                </a:cxn>
                <a:cxn ang="0">
                  <a:pos x="55" y="27"/>
                </a:cxn>
                <a:cxn ang="0">
                  <a:pos x="49" y="19"/>
                </a:cxn>
                <a:cxn ang="0">
                  <a:pos x="40" y="11"/>
                </a:cxn>
                <a:cxn ang="0">
                  <a:pos x="23" y="4"/>
                </a:cxn>
                <a:cxn ang="0">
                  <a:pos x="0" y="0"/>
                </a:cxn>
                <a:cxn ang="0">
                  <a:pos x="3" y="1"/>
                </a:cxn>
                <a:cxn ang="0">
                  <a:pos x="9" y="2"/>
                </a:cxn>
                <a:cxn ang="0">
                  <a:pos x="20" y="5"/>
                </a:cxn>
                <a:cxn ang="0">
                  <a:pos x="30" y="10"/>
                </a:cxn>
                <a:cxn ang="0">
                  <a:pos x="41" y="17"/>
                </a:cxn>
                <a:cxn ang="0">
                  <a:pos x="50" y="26"/>
                </a:cxn>
                <a:cxn ang="0">
                  <a:pos x="55" y="37"/>
                </a:cxn>
                <a:cxn ang="0">
                  <a:pos x="56" y="49"/>
                </a:cxn>
              </a:cxnLst>
              <a:rect l="0" t="0" r="r" b="b"/>
              <a:pathLst>
                <a:path w="57" h="49">
                  <a:moveTo>
                    <a:pt x="56" y="49"/>
                  </a:moveTo>
                  <a:lnTo>
                    <a:pt x="56" y="47"/>
                  </a:lnTo>
                  <a:lnTo>
                    <a:pt x="57" y="43"/>
                  </a:lnTo>
                  <a:lnTo>
                    <a:pt x="57" y="37"/>
                  </a:lnTo>
                  <a:lnTo>
                    <a:pt x="55" y="27"/>
                  </a:lnTo>
                  <a:lnTo>
                    <a:pt x="49" y="19"/>
                  </a:lnTo>
                  <a:lnTo>
                    <a:pt x="40" y="11"/>
                  </a:lnTo>
                  <a:lnTo>
                    <a:pt x="23" y="4"/>
                  </a:lnTo>
                  <a:lnTo>
                    <a:pt x="0" y="0"/>
                  </a:lnTo>
                  <a:lnTo>
                    <a:pt x="3" y="1"/>
                  </a:lnTo>
                  <a:lnTo>
                    <a:pt x="9" y="2"/>
                  </a:lnTo>
                  <a:lnTo>
                    <a:pt x="20" y="5"/>
                  </a:lnTo>
                  <a:lnTo>
                    <a:pt x="30" y="10"/>
                  </a:lnTo>
                  <a:lnTo>
                    <a:pt x="41" y="17"/>
                  </a:lnTo>
                  <a:lnTo>
                    <a:pt x="50" y="26"/>
                  </a:lnTo>
                  <a:lnTo>
                    <a:pt x="55" y="37"/>
                  </a:lnTo>
                  <a:lnTo>
                    <a:pt x="56" y="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8" name="Freeform 79"/>
            <p:cNvSpPr>
              <a:spLocks/>
            </p:cNvSpPr>
            <p:nvPr/>
          </p:nvSpPr>
          <p:spPr bwMode="auto">
            <a:xfrm>
              <a:off x="5921" y="2898"/>
              <a:ext cx="22" cy="11"/>
            </a:xfrm>
            <a:custGeom>
              <a:avLst/>
              <a:gdLst/>
              <a:ahLst/>
              <a:cxnLst>
                <a:cxn ang="0">
                  <a:pos x="0" y="34"/>
                </a:cxn>
                <a:cxn ang="0">
                  <a:pos x="0" y="32"/>
                </a:cxn>
                <a:cxn ang="0">
                  <a:pos x="0" y="27"/>
                </a:cxn>
                <a:cxn ang="0">
                  <a:pos x="2" y="22"/>
                </a:cxn>
                <a:cxn ang="0">
                  <a:pos x="6" y="15"/>
                </a:cxn>
                <a:cxn ang="0">
                  <a:pos x="14" y="8"/>
                </a:cxn>
                <a:cxn ang="0">
                  <a:pos x="25" y="2"/>
                </a:cxn>
                <a:cxn ang="0">
                  <a:pos x="43" y="0"/>
                </a:cxn>
                <a:cxn ang="0">
                  <a:pos x="66" y="0"/>
                </a:cxn>
                <a:cxn ang="0">
                  <a:pos x="63" y="0"/>
                </a:cxn>
                <a:cxn ang="0">
                  <a:pos x="57" y="0"/>
                </a:cxn>
                <a:cxn ang="0">
                  <a:pos x="46" y="1"/>
                </a:cxn>
                <a:cxn ang="0">
                  <a:pos x="35" y="3"/>
                </a:cxn>
                <a:cxn ang="0">
                  <a:pos x="22" y="6"/>
                </a:cxn>
                <a:cxn ang="0">
                  <a:pos x="11" y="12"/>
                </a:cxn>
                <a:cxn ang="0">
                  <a:pos x="3" y="22"/>
                </a:cxn>
                <a:cxn ang="0">
                  <a:pos x="0" y="34"/>
                </a:cxn>
              </a:cxnLst>
              <a:rect l="0" t="0" r="r" b="b"/>
              <a:pathLst>
                <a:path w="66" h="34">
                  <a:moveTo>
                    <a:pt x="0" y="34"/>
                  </a:moveTo>
                  <a:lnTo>
                    <a:pt x="0" y="32"/>
                  </a:lnTo>
                  <a:lnTo>
                    <a:pt x="0" y="27"/>
                  </a:lnTo>
                  <a:lnTo>
                    <a:pt x="2" y="22"/>
                  </a:lnTo>
                  <a:lnTo>
                    <a:pt x="6" y="15"/>
                  </a:lnTo>
                  <a:lnTo>
                    <a:pt x="14" y="8"/>
                  </a:lnTo>
                  <a:lnTo>
                    <a:pt x="25" y="2"/>
                  </a:lnTo>
                  <a:lnTo>
                    <a:pt x="43" y="0"/>
                  </a:lnTo>
                  <a:lnTo>
                    <a:pt x="66" y="0"/>
                  </a:lnTo>
                  <a:lnTo>
                    <a:pt x="63" y="0"/>
                  </a:lnTo>
                  <a:lnTo>
                    <a:pt x="57" y="0"/>
                  </a:lnTo>
                  <a:lnTo>
                    <a:pt x="46" y="1"/>
                  </a:lnTo>
                  <a:lnTo>
                    <a:pt x="35" y="3"/>
                  </a:lnTo>
                  <a:lnTo>
                    <a:pt x="22" y="6"/>
                  </a:lnTo>
                  <a:lnTo>
                    <a:pt x="11" y="12"/>
                  </a:lnTo>
                  <a:lnTo>
                    <a:pt x="3" y="22"/>
                  </a:lnTo>
                  <a:lnTo>
                    <a:pt x="0" y="3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79" name="Freeform 80"/>
            <p:cNvSpPr>
              <a:spLocks/>
            </p:cNvSpPr>
            <p:nvPr/>
          </p:nvSpPr>
          <p:spPr bwMode="auto">
            <a:xfrm>
              <a:off x="5944" y="2898"/>
              <a:ext cx="19" cy="16"/>
            </a:xfrm>
            <a:custGeom>
              <a:avLst/>
              <a:gdLst/>
              <a:ahLst/>
              <a:cxnLst>
                <a:cxn ang="0">
                  <a:pos x="55" y="49"/>
                </a:cxn>
                <a:cxn ang="0">
                  <a:pos x="55" y="48"/>
                </a:cxn>
                <a:cxn ang="0">
                  <a:pos x="56" y="44"/>
                </a:cxn>
                <a:cxn ang="0">
                  <a:pos x="56" y="37"/>
                </a:cxn>
                <a:cxn ang="0">
                  <a:pos x="54" y="28"/>
                </a:cxn>
                <a:cxn ang="0">
                  <a:pos x="48" y="20"/>
                </a:cxn>
                <a:cxn ang="0">
                  <a:pos x="38" y="12"/>
                </a:cxn>
                <a:cxn ang="0">
                  <a:pos x="22" y="4"/>
                </a:cxn>
                <a:cxn ang="0">
                  <a:pos x="0" y="0"/>
                </a:cxn>
                <a:cxn ang="0">
                  <a:pos x="3" y="1"/>
                </a:cxn>
                <a:cxn ang="0">
                  <a:pos x="10" y="2"/>
                </a:cxn>
                <a:cxn ang="0">
                  <a:pos x="19" y="5"/>
                </a:cxn>
                <a:cxn ang="0">
                  <a:pos x="29" y="10"/>
                </a:cxn>
                <a:cxn ang="0">
                  <a:pos x="40" y="17"/>
                </a:cxn>
                <a:cxn ang="0">
                  <a:pos x="49" y="26"/>
                </a:cxn>
                <a:cxn ang="0">
                  <a:pos x="54" y="37"/>
                </a:cxn>
                <a:cxn ang="0">
                  <a:pos x="55" y="49"/>
                </a:cxn>
              </a:cxnLst>
              <a:rect l="0" t="0" r="r" b="b"/>
              <a:pathLst>
                <a:path w="56" h="49">
                  <a:moveTo>
                    <a:pt x="55" y="49"/>
                  </a:moveTo>
                  <a:lnTo>
                    <a:pt x="55" y="48"/>
                  </a:lnTo>
                  <a:lnTo>
                    <a:pt x="56" y="44"/>
                  </a:lnTo>
                  <a:lnTo>
                    <a:pt x="56" y="37"/>
                  </a:lnTo>
                  <a:lnTo>
                    <a:pt x="54" y="28"/>
                  </a:lnTo>
                  <a:lnTo>
                    <a:pt x="48" y="20"/>
                  </a:lnTo>
                  <a:lnTo>
                    <a:pt x="38" y="12"/>
                  </a:lnTo>
                  <a:lnTo>
                    <a:pt x="22" y="4"/>
                  </a:lnTo>
                  <a:lnTo>
                    <a:pt x="0" y="0"/>
                  </a:lnTo>
                  <a:lnTo>
                    <a:pt x="3" y="1"/>
                  </a:lnTo>
                  <a:lnTo>
                    <a:pt x="10" y="2"/>
                  </a:lnTo>
                  <a:lnTo>
                    <a:pt x="19" y="5"/>
                  </a:lnTo>
                  <a:lnTo>
                    <a:pt x="29" y="10"/>
                  </a:lnTo>
                  <a:lnTo>
                    <a:pt x="40" y="17"/>
                  </a:lnTo>
                  <a:lnTo>
                    <a:pt x="49" y="26"/>
                  </a:lnTo>
                  <a:lnTo>
                    <a:pt x="54" y="37"/>
                  </a:lnTo>
                  <a:lnTo>
                    <a:pt x="55" y="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0" name="Freeform 81"/>
            <p:cNvSpPr>
              <a:spLocks/>
            </p:cNvSpPr>
            <p:nvPr/>
          </p:nvSpPr>
          <p:spPr bwMode="auto">
            <a:xfrm>
              <a:off x="5924" y="2927"/>
              <a:ext cx="22" cy="12"/>
            </a:xfrm>
            <a:custGeom>
              <a:avLst/>
              <a:gdLst/>
              <a:ahLst/>
              <a:cxnLst>
                <a:cxn ang="0">
                  <a:pos x="0" y="36"/>
                </a:cxn>
                <a:cxn ang="0">
                  <a:pos x="0" y="34"/>
                </a:cxn>
                <a:cxn ang="0">
                  <a:pos x="0" y="29"/>
                </a:cxn>
                <a:cxn ang="0">
                  <a:pos x="3" y="22"/>
                </a:cxn>
                <a:cxn ang="0">
                  <a:pos x="7" y="15"/>
                </a:cxn>
                <a:cxn ang="0">
                  <a:pos x="14" y="9"/>
                </a:cxn>
                <a:cxn ang="0">
                  <a:pos x="26" y="3"/>
                </a:cxn>
                <a:cxn ang="0">
                  <a:pos x="43" y="0"/>
                </a:cxn>
                <a:cxn ang="0">
                  <a:pos x="66" y="2"/>
                </a:cxn>
                <a:cxn ang="0">
                  <a:pos x="64" y="2"/>
                </a:cxn>
                <a:cxn ang="0">
                  <a:pos x="57" y="2"/>
                </a:cxn>
                <a:cxn ang="0">
                  <a:pos x="47" y="3"/>
                </a:cxn>
                <a:cxn ang="0">
                  <a:pos x="35" y="5"/>
                </a:cxn>
                <a:cxn ang="0">
                  <a:pos x="22" y="9"/>
                </a:cxn>
                <a:cxn ang="0">
                  <a:pos x="12" y="14"/>
                </a:cxn>
                <a:cxn ang="0">
                  <a:pos x="4" y="24"/>
                </a:cxn>
                <a:cxn ang="0">
                  <a:pos x="0" y="36"/>
                </a:cxn>
              </a:cxnLst>
              <a:rect l="0" t="0" r="r" b="b"/>
              <a:pathLst>
                <a:path w="66" h="36">
                  <a:moveTo>
                    <a:pt x="0" y="36"/>
                  </a:moveTo>
                  <a:lnTo>
                    <a:pt x="0" y="34"/>
                  </a:lnTo>
                  <a:lnTo>
                    <a:pt x="0" y="29"/>
                  </a:lnTo>
                  <a:lnTo>
                    <a:pt x="3" y="22"/>
                  </a:lnTo>
                  <a:lnTo>
                    <a:pt x="7" y="15"/>
                  </a:lnTo>
                  <a:lnTo>
                    <a:pt x="14" y="9"/>
                  </a:lnTo>
                  <a:lnTo>
                    <a:pt x="26" y="3"/>
                  </a:lnTo>
                  <a:lnTo>
                    <a:pt x="43" y="0"/>
                  </a:lnTo>
                  <a:lnTo>
                    <a:pt x="66" y="2"/>
                  </a:lnTo>
                  <a:lnTo>
                    <a:pt x="64" y="2"/>
                  </a:lnTo>
                  <a:lnTo>
                    <a:pt x="57" y="2"/>
                  </a:lnTo>
                  <a:lnTo>
                    <a:pt x="47" y="3"/>
                  </a:lnTo>
                  <a:lnTo>
                    <a:pt x="35" y="5"/>
                  </a:lnTo>
                  <a:lnTo>
                    <a:pt x="22" y="9"/>
                  </a:lnTo>
                  <a:lnTo>
                    <a:pt x="12" y="14"/>
                  </a:lnTo>
                  <a:lnTo>
                    <a:pt x="4" y="24"/>
                  </a:lnTo>
                  <a:lnTo>
                    <a:pt x="0"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1" name="Freeform 82"/>
            <p:cNvSpPr>
              <a:spLocks/>
            </p:cNvSpPr>
            <p:nvPr/>
          </p:nvSpPr>
          <p:spPr bwMode="auto">
            <a:xfrm>
              <a:off x="5948" y="2927"/>
              <a:ext cx="19" cy="17"/>
            </a:xfrm>
            <a:custGeom>
              <a:avLst/>
              <a:gdLst/>
              <a:ahLst/>
              <a:cxnLst>
                <a:cxn ang="0">
                  <a:pos x="57" y="49"/>
                </a:cxn>
                <a:cxn ang="0">
                  <a:pos x="57" y="47"/>
                </a:cxn>
                <a:cxn ang="0">
                  <a:pos x="58" y="42"/>
                </a:cxn>
                <a:cxn ang="0">
                  <a:pos x="57" y="35"/>
                </a:cxn>
                <a:cxn ang="0">
                  <a:pos x="54" y="27"/>
                </a:cxn>
                <a:cxn ang="0">
                  <a:pos x="49" y="19"/>
                </a:cxn>
                <a:cxn ang="0">
                  <a:pos x="38" y="11"/>
                </a:cxn>
                <a:cxn ang="0">
                  <a:pos x="22" y="4"/>
                </a:cxn>
                <a:cxn ang="0">
                  <a:pos x="0" y="0"/>
                </a:cxn>
                <a:cxn ang="0">
                  <a:pos x="2" y="0"/>
                </a:cxn>
                <a:cxn ang="0">
                  <a:pos x="8" y="2"/>
                </a:cxn>
                <a:cxn ang="0">
                  <a:pos x="17" y="5"/>
                </a:cxn>
                <a:cxn ang="0">
                  <a:pos x="28" y="10"/>
                </a:cxn>
                <a:cxn ang="0">
                  <a:pos x="38" y="16"/>
                </a:cxn>
                <a:cxn ang="0">
                  <a:pos x="47" y="25"/>
                </a:cxn>
                <a:cxn ang="0">
                  <a:pos x="53" y="35"/>
                </a:cxn>
                <a:cxn ang="0">
                  <a:pos x="57" y="49"/>
                </a:cxn>
              </a:cxnLst>
              <a:rect l="0" t="0" r="r" b="b"/>
              <a:pathLst>
                <a:path w="58" h="49">
                  <a:moveTo>
                    <a:pt x="57" y="49"/>
                  </a:moveTo>
                  <a:lnTo>
                    <a:pt x="57" y="47"/>
                  </a:lnTo>
                  <a:lnTo>
                    <a:pt x="58" y="42"/>
                  </a:lnTo>
                  <a:lnTo>
                    <a:pt x="57" y="35"/>
                  </a:lnTo>
                  <a:lnTo>
                    <a:pt x="54" y="27"/>
                  </a:lnTo>
                  <a:lnTo>
                    <a:pt x="49" y="19"/>
                  </a:lnTo>
                  <a:lnTo>
                    <a:pt x="38" y="11"/>
                  </a:lnTo>
                  <a:lnTo>
                    <a:pt x="22" y="4"/>
                  </a:lnTo>
                  <a:lnTo>
                    <a:pt x="0" y="0"/>
                  </a:lnTo>
                  <a:lnTo>
                    <a:pt x="2" y="0"/>
                  </a:lnTo>
                  <a:lnTo>
                    <a:pt x="8" y="2"/>
                  </a:lnTo>
                  <a:lnTo>
                    <a:pt x="17" y="5"/>
                  </a:lnTo>
                  <a:lnTo>
                    <a:pt x="28" y="10"/>
                  </a:lnTo>
                  <a:lnTo>
                    <a:pt x="38" y="16"/>
                  </a:lnTo>
                  <a:lnTo>
                    <a:pt x="47" y="25"/>
                  </a:lnTo>
                  <a:lnTo>
                    <a:pt x="53" y="35"/>
                  </a:lnTo>
                  <a:lnTo>
                    <a:pt x="57" y="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2" name="Freeform 83"/>
            <p:cNvSpPr>
              <a:spLocks/>
            </p:cNvSpPr>
            <p:nvPr/>
          </p:nvSpPr>
          <p:spPr bwMode="auto">
            <a:xfrm>
              <a:off x="5880" y="2883"/>
              <a:ext cx="22" cy="12"/>
            </a:xfrm>
            <a:custGeom>
              <a:avLst/>
              <a:gdLst/>
              <a:ahLst/>
              <a:cxnLst>
                <a:cxn ang="0">
                  <a:pos x="0" y="36"/>
                </a:cxn>
                <a:cxn ang="0">
                  <a:pos x="0" y="34"/>
                </a:cxn>
                <a:cxn ang="0">
                  <a:pos x="1" y="29"/>
                </a:cxn>
                <a:cxn ang="0">
                  <a:pos x="4" y="22"/>
                </a:cxn>
                <a:cxn ang="0">
                  <a:pos x="9" y="15"/>
                </a:cxn>
                <a:cxn ang="0">
                  <a:pos x="16" y="8"/>
                </a:cxn>
                <a:cxn ang="0">
                  <a:pos x="28" y="3"/>
                </a:cxn>
                <a:cxn ang="0">
                  <a:pos x="44" y="0"/>
                </a:cxn>
                <a:cxn ang="0">
                  <a:pos x="66" y="2"/>
                </a:cxn>
                <a:cxn ang="0">
                  <a:pos x="64" y="2"/>
                </a:cxn>
                <a:cxn ang="0">
                  <a:pos x="57" y="2"/>
                </a:cxn>
                <a:cxn ang="0">
                  <a:pos x="47" y="3"/>
                </a:cxn>
                <a:cxn ang="0">
                  <a:pos x="35" y="5"/>
                </a:cxn>
                <a:cxn ang="0">
                  <a:pos x="23" y="8"/>
                </a:cxn>
                <a:cxn ang="0">
                  <a:pos x="13" y="15"/>
                </a:cxn>
                <a:cxn ang="0">
                  <a:pos x="5" y="25"/>
                </a:cxn>
                <a:cxn ang="0">
                  <a:pos x="0" y="36"/>
                </a:cxn>
              </a:cxnLst>
              <a:rect l="0" t="0" r="r" b="b"/>
              <a:pathLst>
                <a:path w="66" h="36">
                  <a:moveTo>
                    <a:pt x="0" y="36"/>
                  </a:moveTo>
                  <a:lnTo>
                    <a:pt x="0" y="34"/>
                  </a:lnTo>
                  <a:lnTo>
                    <a:pt x="1" y="29"/>
                  </a:lnTo>
                  <a:lnTo>
                    <a:pt x="4" y="22"/>
                  </a:lnTo>
                  <a:lnTo>
                    <a:pt x="9" y="15"/>
                  </a:lnTo>
                  <a:lnTo>
                    <a:pt x="16" y="8"/>
                  </a:lnTo>
                  <a:lnTo>
                    <a:pt x="28" y="3"/>
                  </a:lnTo>
                  <a:lnTo>
                    <a:pt x="44" y="0"/>
                  </a:lnTo>
                  <a:lnTo>
                    <a:pt x="66" y="2"/>
                  </a:lnTo>
                  <a:lnTo>
                    <a:pt x="64" y="2"/>
                  </a:lnTo>
                  <a:lnTo>
                    <a:pt x="57" y="2"/>
                  </a:lnTo>
                  <a:lnTo>
                    <a:pt x="47" y="3"/>
                  </a:lnTo>
                  <a:lnTo>
                    <a:pt x="35" y="5"/>
                  </a:lnTo>
                  <a:lnTo>
                    <a:pt x="23" y="8"/>
                  </a:lnTo>
                  <a:lnTo>
                    <a:pt x="13" y="15"/>
                  </a:lnTo>
                  <a:lnTo>
                    <a:pt x="5" y="25"/>
                  </a:lnTo>
                  <a:lnTo>
                    <a:pt x="0"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3" name="Freeform 84"/>
            <p:cNvSpPr>
              <a:spLocks/>
            </p:cNvSpPr>
            <p:nvPr/>
          </p:nvSpPr>
          <p:spPr bwMode="auto">
            <a:xfrm>
              <a:off x="5904" y="2883"/>
              <a:ext cx="19" cy="17"/>
            </a:xfrm>
            <a:custGeom>
              <a:avLst/>
              <a:gdLst/>
              <a:ahLst/>
              <a:cxnLst>
                <a:cxn ang="0">
                  <a:pos x="56" y="50"/>
                </a:cxn>
                <a:cxn ang="0">
                  <a:pos x="56" y="48"/>
                </a:cxn>
                <a:cxn ang="0">
                  <a:pos x="57" y="44"/>
                </a:cxn>
                <a:cxn ang="0">
                  <a:pos x="56" y="37"/>
                </a:cxn>
                <a:cxn ang="0">
                  <a:pos x="53" y="28"/>
                </a:cxn>
                <a:cxn ang="0">
                  <a:pos x="47" y="19"/>
                </a:cxn>
                <a:cxn ang="0">
                  <a:pos x="37" y="11"/>
                </a:cxn>
                <a:cxn ang="0">
                  <a:pos x="22" y="4"/>
                </a:cxn>
                <a:cxn ang="0">
                  <a:pos x="0" y="0"/>
                </a:cxn>
                <a:cxn ang="0">
                  <a:pos x="2" y="1"/>
                </a:cxn>
                <a:cxn ang="0">
                  <a:pos x="9" y="2"/>
                </a:cxn>
                <a:cxn ang="0">
                  <a:pos x="19" y="5"/>
                </a:cxn>
                <a:cxn ang="0">
                  <a:pos x="30" y="11"/>
                </a:cxn>
                <a:cxn ang="0">
                  <a:pos x="41" y="18"/>
                </a:cxn>
                <a:cxn ang="0">
                  <a:pos x="49" y="27"/>
                </a:cxn>
                <a:cxn ang="0">
                  <a:pos x="54" y="38"/>
                </a:cxn>
                <a:cxn ang="0">
                  <a:pos x="56" y="50"/>
                </a:cxn>
              </a:cxnLst>
              <a:rect l="0" t="0" r="r" b="b"/>
              <a:pathLst>
                <a:path w="57" h="50">
                  <a:moveTo>
                    <a:pt x="56" y="50"/>
                  </a:moveTo>
                  <a:lnTo>
                    <a:pt x="56" y="48"/>
                  </a:lnTo>
                  <a:lnTo>
                    <a:pt x="57" y="44"/>
                  </a:lnTo>
                  <a:lnTo>
                    <a:pt x="56" y="37"/>
                  </a:lnTo>
                  <a:lnTo>
                    <a:pt x="53" y="28"/>
                  </a:lnTo>
                  <a:lnTo>
                    <a:pt x="47" y="19"/>
                  </a:lnTo>
                  <a:lnTo>
                    <a:pt x="37" y="11"/>
                  </a:lnTo>
                  <a:lnTo>
                    <a:pt x="22" y="4"/>
                  </a:lnTo>
                  <a:lnTo>
                    <a:pt x="0" y="0"/>
                  </a:lnTo>
                  <a:lnTo>
                    <a:pt x="2" y="1"/>
                  </a:lnTo>
                  <a:lnTo>
                    <a:pt x="9" y="2"/>
                  </a:lnTo>
                  <a:lnTo>
                    <a:pt x="19" y="5"/>
                  </a:lnTo>
                  <a:lnTo>
                    <a:pt x="30" y="11"/>
                  </a:lnTo>
                  <a:lnTo>
                    <a:pt x="41" y="18"/>
                  </a:lnTo>
                  <a:lnTo>
                    <a:pt x="49" y="27"/>
                  </a:lnTo>
                  <a:lnTo>
                    <a:pt x="54" y="38"/>
                  </a:lnTo>
                  <a:lnTo>
                    <a:pt x="56"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4" name="Freeform 85"/>
            <p:cNvSpPr>
              <a:spLocks/>
            </p:cNvSpPr>
            <p:nvPr/>
          </p:nvSpPr>
          <p:spPr bwMode="auto">
            <a:xfrm>
              <a:off x="5885" y="2911"/>
              <a:ext cx="22" cy="12"/>
            </a:xfrm>
            <a:custGeom>
              <a:avLst/>
              <a:gdLst/>
              <a:ahLst/>
              <a:cxnLst>
                <a:cxn ang="0">
                  <a:pos x="0" y="36"/>
                </a:cxn>
                <a:cxn ang="0">
                  <a:pos x="0" y="35"/>
                </a:cxn>
                <a:cxn ang="0">
                  <a:pos x="0" y="30"/>
                </a:cxn>
                <a:cxn ang="0">
                  <a:pos x="1" y="23"/>
                </a:cxn>
                <a:cxn ang="0">
                  <a:pos x="5" y="16"/>
                </a:cxn>
                <a:cxn ang="0">
                  <a:pos x="12" y="9"/>
                </a:cxn>
                <a:cxn ang="0">
                  <a:pos x="23" y="5"/>
                </a:cxn>
                <a:cxn ang="0">
                  <a:pos x="42" y="0"/>
                </a:cxn>
                <a:cxn ang="0">
                  <a:pos x="66" y="0"/>
                </a:cxn>
                <a:cxn ang="0">
                  <a:pos x="64" y="0"/>
                </a:cxn>
                <a:cxn ang="0">
                  <a:pos x="57" y="0"/>
                </a:cxn>
                <a:cxn ang="0">
                  <a:pos x="46" y="1"/>
                </a:cxn>
                <a:cxn ang="0">
                  <a:pos x="35" y="3"/>
                </a:cxn>
                <a:cxn ang="0">
                  <a:pos x="23" y="8"/>
                </a:cxn>
                <a:cxn ang="0">
                  <a:pos x="13" y="15"/>
                </a:cxn>
                <a:cxn ang="0">
                  <a:pos x="5" y="23"/>
                </a:cxn>
                <a:cxn ang="0">
                  <a:pos x="0" y="36"/>
                </a:cxn>
              </a:cxnLst>
              <a:rect l="0" t="0" r="r" b="b"/>
              <a:pathLst>
                <a:path w="66" h="36">
                  <a:moveTo>
                    <a:pt x="0" y="36"/>
                  </a:moveTo>
                  <a:lnTo>
                    <a:pt x="0" y="35"/>
                  </a:lnTo>
                  <a:lnTo>
                    <a:pt x="0" y="30"/>
                  </a:lnTo>
                  <a:lnTo>
                    <a:pt x="1" y="23"/>
                  </a:lnTo>
                  <a:lnTo>
                    <a:pt x="5" y="16"/>
                  </a:lnTo>
                  <a:lnTo>
                    <a:pt x="12" y="9"/>
                  </a:lnTo>
                  <a:lnTo>
                    <a:pt x="23" y="5"/>
                  </a:lnTo>
                  <a:lnTo>
                    <a:pt x="42" y="0"/>
                  </a:lnTo>
                  <a:lnTo>
                    <a:pt x="66" y="0"/>
                  </a:lnTo>
                  <a:lnTo>
                    <a:pt x="64" y="0"/>
                  </a:lnTo>
                  <a:lnTo>
                    <a:pt x="57" y="0"/>
                  </a:lnTo>
                  <a:lnTo>
                    <a:pt x="46" y="1"/>
                  </a:lnTo>
                  <a:lnTo>
                    <a:pt x="35" y="3"/>
                  </a:lnTo>
                  <a:lnTo>
                    <a:pt x="23" y="8"/>
                  </a:lnTo>
                  <a:lnTo>
                    <a:pt x="13" y="15"/>
                  </a:lnTo>
                  <a:lnTo>
                    <a:pt x="5" y="23"/>
                  </a:lnTo>
                  <a:lnTo>
                    <a:pt x="0"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5" name="Freeform 86"/>
            <p:cNvSpPr>
              <a:spLocks/>
            </p:cNvSpPr>
            <p:nvPr/>
          </p:nvSpPr>
          <p:spPr bwMode="auto">
            <a:xfrm>
              <a:off x="5909" y="2911"/>
              <a:ext cx="18" cy="17"/>
            </a:xfrm>
            <a:custGeom>
              <a:avLst/>
              <a:gdLst/>
              <a:ahLst/>
              <a:cxnLst>
                <a:cxn ang="0">
                  <a:pos x="54" y="51"/>
                </a:cxn>
                <a:cxn ang="0">
                  <a:pos x="55" y="50"/>
                </a:cxn>
                <a:cxn ang="0">
                  <a:pos x="56" y="45"/>
                </a:cxn>
                <a:cxn ang="0">
                  <a:pos x="56" y="38"/>
                </a:cxn>
                <a:cxn ang="0">
                  <a:pos x="55" y="30"/>
                </a:cxn>
                <a:cxn ang="0">
                  <a:pos x="50" y="22"/>
                </a:cxn>
                <a:cxn ang="0">
                  <a:pos x="39" y="14"/>
                </a:cxn>
                <a:cxn ang="0">
                  <a:pos x="23" y="6"/>
                </a:cxn>
                <a:cxn ang="0">
                  <a:pos x="0" y="0"/>
                </a:cxn>
                <a:cxn ang="0">
                  <a:pos x="2" y="1"/>
                </a:cxn>
                <a:cxn ang="0">
                  <a:pos x="9" y="2"/>
                </a:cxn>
                <a:cxn ang="0">
                  <a:pos x="18" y="6"/>
                </a:cxn>
                <a:cxn ang="0">
                  <a:pos x="29" y="12"/>
                </a:cxn>
                <a:cxn ang="0">
                  <a:pos x="39" y="19"/>
                </a:cxn>
                <a:cxn ang="0">
                  <a:pos x="48" y="27"/>
                </a:cxn>
                <a:cxn ang="0">
                  <a:pos x="53" y="38"/>
                </a:cxn>
                <a:cxn ang="0">
                  <a:pos x="54" y="51"/>
                </a:cxn>
              </a:cxnLst>
              <a:rect l="0" t="0" r="r" b="b"/>
              <a:pathLst>
                <a:path w="56" h="51">
                  <a:moveTo>
                    <a:pt x="54" y="51"/>
                  </a:moveTo>
                  <a:lnTo>
                    <a:pt x="55" y="50"/>
                  </a:lnTo>
                  <a:lnTo>
                    <a:pt x="56" y="45"/>
                  </a:lnTo>
                  <a:lnTo>
                    <a:pt x="56" y="38"/>
                  </a:lnTo>
                  <a:lnTo>
                    <a:pt x="55" y="30"/>
                  </a:lnTo>
                  <a:lnTo>
                    <a:pt x="50" y="22"/>
                  </a:lnTo>
                  <a:lnTo>
                    <a:pt x="39" y="14"/>
                  </a:lnTo>
                  <a:lnTo>
                    <a:pt x="23" y="6"/>
                  </a:lnTo>
                  <a:lnTo>
                    <a:pt x="0" y="0"/>
                  </a:lnTo>
                  <a:lnTo>
                    <a:pt x="2" y="1"/>
                  </a:lnTo>
                  <a:lnTo>
                    <a:pt x="9" y="2"/>
                  </a:lnTo>
                  <a:lnTo>
                    <a:pt x="18" y="6"/>
                  </a:lnTo>
                  <a:lnTo>
                    <a:pt x="29" y="12"/>
                  </a:lnTo>
                  <a:lnTo>
                    <a:pt x="39" y="19"/>
                  </a:lnTo>
                  <a:lnTo>
                    <a:pt x="48" y="27"/>
                  </a:lnTo>
                  <a:lnTo>
                    <a:pt x="53" y="38"/>
                  </a:lnTo>
                  <a:lnTo>
                    <a:pt x="54" y="5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6" name="Freeform 87"/>
            <p:cNvSpPr>
              <a:spLocks/>
            </p:cNvSpPr>
            <p:nvPr/>
          </p:nvSpPr>
          <p:spPr bwMode="auto">
            <a:xfrm>
              <a:off x="5888" y="2940"/>
              <a:ext cx="22" cy="12"/>
            </a:xfrm>
            <a:custGeom>
              <a:avLst/>
              <a:gdLst/>
              <a:ahLst/>
              <a:cxnLst>
                <a:cxn ang="0">
                  <a:pos x="0" y="35"/>
                </a:cxn>
                <a:cxn ang="0">
                  <a:pos x="0" y="33"/>
                </a:cxn>
                <a:cxn ang="0">
                  <a:pos x="0" y="29"/>
                </a:cxn>
                <a:cxn ang="0">
                  <a:pos x="2" y="23"/>
                </a:cxn>
                <a:cxn ang="0">
                  <a:pos x="5" y="16"/>
                </a:cxn>
                <a:cxn ang="0">
                  <a:pos x="12" y="9"/>
                </a:cxn>
                <a:cxn ang="0">
                  <a:pos x="25" y="3"/>
                </a:cxn>
                <a:cxn ang="0">
                  <a:pos x="42" y="0"/>
                </a:cxn>
                <a:cxn ang="0">
                  <a:pos x="66" y="0"/>
                </a:cxn>
                <a:cxn ang="0">
                  <a:pos x="64" y="0"/>
                </a:cxn>
                <a:cxn ang="0">
                  <a:pos x="57" y="0"/>
                </a:cxn>
                <a:cxn ang="0">
                  <a:pos x="47" y="1"/>
                </a:cxn>
                <a:cxn ang="0">
                  <a:pos x="35" y="3"/>
                </a:cxn>
                <a:cxn ang="0">
                  <a:pos x="24" y="8"/>
                </a:cxn>
                <a:cxn ang="0">
                  <a:pos x="13" y="14"/>
                </a:cxn>
                <a:cxn ang="0">
                  <a:pos x="5" y="23"/>
                </a:cxn>
                <a:cxn ang="0">
                  <a:pos x="0" y="35"/>
                </a:cxn>
              </a:cxnLst>
              <a:rect l="0" t="0" r="r" b="b"/>
              <a:pathLst>
                <a:path w="66" h="35">
                  <a:moveTo>
                    <a:pt x="0" y="35"/>
                  </a:moveTo>
                  <a:lnTo>
                    <a:pt x="0" y="33"/>
                  </a:lnTo>
                  <a:lnTo>
                    <a:pt x="0" y="29"/>
                  </a:lnTo>
                  <a:lnTo>
                    <a:pt x="2" y="23"/>
                  </a:lnTo>
                  <a:lnTo>
                    <a:pt x="5" y="16"/>
                  </a:lnTo>
                  <a:lnTo>
                    <a:pt x="12" y="9"/>
                  </a:lnTo>
                  <a:lnTo>
                    <a:pt x="25" y="3"/>
                  </a:lnTo>
                  <a:lnTo>
                    <a:pt x="42" y="0"/>
                  </a:lnTo>
                  <a:lnTo>
                    <a:pt x="66" y="0"/>
                  </a:lnTo>
                  <a:lnTo>
                    <a:pt x="64" y="0"/>
                  </a:lnTo>
                  <a:lnTo>
                    <a:pt x="57" y="0"/>
                  </a:lnTo>
                  <a:lnTo>
                    <a:pt x="47" y="1"/>
                  </a:lnTo>
                  <a:lnTo>
                    <a:pt x="35" y="3"/>
                  </a:lnTo>
                  <a:lnTo>
                    <a:pt x="24" y="8"/>
                  </a:lnTo>
                  <a:lnTo>
                    <a:pt x="13" y="14"/>
                  </a:lnTo>
                  <a:lnTo>
                    <a:pt x="5" y="23"/>
                  </a:lnTo>
                  <a:lnTo>
                    <a:pt x="0" y="3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7" name="Freeform 88"/>
            <p:cNvSpPr>
              <a:spLocks/>
            </p:cNvSpPr>
            <p:nvPr/>
          </p:nvSpPr>
          <p:spPr bwMode="auto">
            <a:xfrm>
              <a:off x="5912" y="2940"/>
              <a:ext cx="19" cy="17"/>
            </a:xfrm>
            <a:custGeom>
              <a:avLst/>
              <a:gdLst/>
              <a:ahLst/>
              <a:cxnLst>
                <a:cxn ang="0">
                  <a:pos x="55" y="51"/>
                </a:cxn>
                <a:cxn ang="0">
                  <a:pos x="56" y="50"/>
                </a:cxn>
                <a:cxn ang="0">
                  <a:pos x="57" y="45"/>
                </a:cxn>
                <a:cxn ang="0">
                  <a:pos x="57" y="39"/>
                </a:cxn>
                <a:cxn ang="0">
                  <a:pos x="56" y="31"/>
                </a:cxn>
                <a:cxn ang="0">
                  <a:pos x="50" y="23"/>
                </a:cxn>
                <a:cxn ang="0">
                  <a:pos x="40" y="14"/>
                </a:cxn>
                <a:cxn ang="0">
                  <a:pos x="23" y="7"/>
                </a:cxn>
                <a:cxn ang="0">
                  <a:pos x="0" y="0"/>
                </a:cxn>
                <a:cxn ang="0">
                  <a:pos x="2" y="1"/>
                </a:cxn>
                <a:cxn ang="0">
                  <a:pos x="9" y="2"/>
                </a:cxn>
                <a:cxn ang="0">
                  <a:pos x="19" y="6"/>
                </a:cxn>
                <a:cxn ang="0">
                  <a:pos x="29" y="11"/>
                </a:cxn>
                <a:cxn ang="0">
                  <a:pos x="40" y="18"/>
                </a:cxn>
                <a:cxn ang="0">
                  <a:pos x="49" y="28"/>
                </a:cxn>
                <a:cxn ang="0">
                  <a:pos x="53" y="38"/>
                </a:cxn>
                <a:cxn ang="0">
                  <a:pos x="55" y="51"/>
                </a:cxn>
              </a:cxnLst>
              <a:rect l="0" t="0" r="r" b="b"/>
              <a:pathLst>
                <a:path w="57" h="51">
                  <a:moveTo>
                    <a:pt x="55" y="51"/>
                  </a:moveTo>
                  <a:lnTo>
                    <a:pt x="56" y="50"/>
                  </a:lnTo>
                  <a:lnTo>
                    <a:pt x="57" y="45"/>
                  </a:lnTo>
                  <a:lnTo>
                    <a:pt x="57" y="39"/>
                  </a:lnTo>
                  <a:lnTo>
                    <a:pt x="56" y="31"/>
                  </a:lnTo>
                  <a:lnTo>
                    <a:pt x="50" y="23"/>
                  </a:lnTo>
                  <a:lnTo>
                    <a:pt x="40" y="14"/>
                  </a:lnTo>
                  <a:lnTo>
                    <a:pt x="23" y="7"/>
                  </a:lnTo>
                  <a:lnTo>
                    <a:pt x="0" y="0"/>
                  </a:lnTo>
                  <a:lnTo>
                    <a:pt x="2" y="1"/>
                  </a:lnTo>
                  <a:lnTo>
                    <a:pt x="9" y="2"/>
                  </a:lnTo>
                  <a:lnTo>
                    <a:pt x="19" y="6"/>
                  </a:lnTo>
                  <a:lnTo>
                    <a:pt x="29" y="11"/>
                  </a:lnTo>
                  <a:lnTo>
                    <a:pt x="40" y="18"/>
                  </a:lnTo>
                  <a:lnTo>
                    <a:pt x="49" y="28"/>
                  </a:lnTo>
                  <a:lnTo>
                    <a:pt x="53" y="38"/>
                  </a:lnTo>
                  <a:lnTo>
                    <a:pt x="55" y="5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8" name="Freeform 89"/>
            <p:cNvSpPr>
              <a:spLocks/>
            </p:cNvSpPr>
            <p:nvPr/>
          </p:nvSpPr>
          <p:spPr bwMode="auto">
            <a:xfrm>
              <a:off x="5868" y="2897"/>
              <a:ext cx="19" cy="16"/>
            </a:xfrm>
            <a:custGeom>
              <a:avLst/>
              <a:gdLst/>
              <a:ahLst/>
              <a:cxnLst>
                <a:cxn ang="0">
                  <a:pos x="54" y="50"/>
                </a:cxn>
                <a:cxn ang="0">
                  <a:pos x="55" y="48"/>
                </a:cxn>
                <a:cxn ang="0">
                  <a:pos x="56" y="43"/>
                </a:cxn>
                <a:cxn ang="0">
                  <a:pos x="56" y="37"/>
                </a:cxn>
                <a:cxn ang="0">
                  <a:pos x="54" y="28"/>
                </a:cxn>
                <a:cxn ang="0">
                  <a:pos x="49" y="20"/>
                </a:cxn>
                <a:cxn ang="0">
                  <a:pos x="38" y="12"/>
                </a:cxn>
                <a:cxn ang="0">
                  <a:pos x="23" y="5"/>
                </a:cxn>
                <a:cxn ang="0">
                  <a:pos x="0" y="0"/>
                </a:cxn>
                <a:cxn ang="0">
                  <a:pos x="3" y="0"/>
                </a:cxn>
                <a:cxn ang="0">
                  <a:pos x="10" y="2"/>
                </a:cxn>
                <a:cxn ang="0">
                  <a:pos x="19" y="6"/>
                </a:cxn>
                <a:cxn ang="0">
                  <a:pos x="29" y="10"/>
                </a:cxn>
                <a:cxn ang="0">
                  <a:pos x="38" y="17"/>
                </a:cxn>
                <a:cxn ang="0">
                  <a:pos x="48" y="26"/>
                </a:cxn>
                <a:cxn ang="0">
                  <a:pos x="52" y="37"/>
                </a:cxn>
                <a:cxn ang="0">
                  <a:pos x="54" y="50"/>
                </a:cxn>
              </a:cxnLst>
              <a:rect l="0" t="0" r="r" b="b"/>
              <a:pathLst>
                <a:path w="56" h="50">
                  <a:moveTo>
                    <a:pt x="54" y="50"/>
                  </a:moveTo>
                  <a:lnTo>
                    <a:pt x="55" y="48"/>
                  </a:lnTo>
                  <a:lnTo>
                    <a:pt x="56" y="43"/>
                  </a:lnTo>
                  <a:lnTo>
                    <a:pt x="56" y="37"/>
                  </a:lnTo>
                  <a:lnTo>
                    <a:pt x="54" y="28"/>
                  </a:lnTo>
                  <a:lnTo>
                    <a:pt x="49" y="20"/>
                  </a:lnTo>
                  <a:lnTo>
                    <a:pt x="38" y="12"/>
                  </a:lnTo>
                  <a:lnTo>
                    <a:pt x="23" y="5"/>
                  </a:lnTo>
                  <a:lnTo>
                    <a:pt x="0" y="0"/>
                  </a:lnTo>
                  <a:lnTo>
                    <a:pt x="3" y="0"/>
                  </a:lnTo>
                  <a:lnTo>
                    <a:pt x="10" y="2"/>
                  </a:lnTo>
                  <a:lnTo>
                    <a:pt x="19" y="6"/>
                  </a:lnTo>
                  <a:lnTo>
                    <a:pt x="29" y="10"/>
                  </a:lnTo>
                  <a:lnTo>
                    <a:pt x="38" y="17"/>
                  </a:lnTo>
                  <a:lnTo>
                    <a:pt x="48" y="26"/>
                  </a:lnTo>
                  <a:lnTo>
                    <a:pt x="52" y="37"/>
                  </a:lnTo>
                  <a:lnTo>
                    <a:pt x="54" y="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89" name="Freeform 90"/>
            <p:cNvSpPr>
              <a:spLocks/>
            </p:cNvSpPr>
            <p:nvPr/>
          </p:nvSpPr>
          <p:spPr bwMode="auto">
            <a:xfrm>
              <a:off x="6072" y="2814"/>
              <a:ext cx="1" cy="151"/>
            </a:xfrm>
            <a:custGeom>
              <a:avLst/>
              <a:gdLst/>
              <a:ahLst/>
              <a:cxnLst>
                <a:cxn ang="0">
                  <a:pos x="0" y="0"/>
                </a:cxn>
                <a:cxn ang="0">
                  <a:pos x="0" y="452"/>
                </a:cxn>
                <a:cxn ang="0">
                  <a:pos x="0" y="0"/>
                </a:cxn>
              </a:cxnLst>
              <a:rect l="0" t="0" r="r" b="b"/>
              <a:pathLst>
                <a:path h="452">
                  <a:moveTo>
                    <a:pt x="0" y="0"/>
                  </a:moveTo>
                  <a:lnTo>
                    <a:pt x="0" y="452"/>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0" name="Freeform 91"/>
            <p:cNvSpPr>
              <a:spLocks/>
            </p:cNvSpPr>
            <p:nvPr/>
          </p:nvSpPr>
          <p:spPr bwMode="auto">
            <a:xfrm>
              <a:off x="6027" y="2860"/>
              <a:ext cx="4" cy="10"/>
            </a:xfrm>
            <a:custGeom>
              <a:avLst/>
              <a:gdLst/>
              <a:ahLst/>
              <a:cxnLst>
                <a:cxn ang="0">
                  <a:pos x="11" y="0"/>
                </a:cxn>
                <a:cxn ang="0">
                  <a:pos x="8" y="3"/>
                </a:cxn>
                <a:cxn ang="0">
                  <a:pos x="4" y="8"/>
                </a:cxn>
                <a:cxn ang="0">
                  <a:pos x="0" y="18"/>
                </a:cxn>
                <a:cxn ang="0">
                  <a:pos x="0" y="29"/>
                </a:cxn>
                <a:cxn ang="0">
                  <a:pos x="0" y="26"/>
                </a:cxn>
                <a:cxn ang="0">
                  <a:pos x="0" y="19"/>
                </a:cxn>
                <a:cxn ang="0">
                  <a:pos x="4" y="9"/>
                </a:cxn>
                <a:cxn ang="0">
                  <a:pos x="11" y="0"/>
                </a:cxn>
              </a:cxnLst>
              <a:rect l="0" t="0" r="r" b="b"/>
              <a:pathLst>
                <a:path w="11" h="29">
                  <a:moveTo>
                    <a:pt x="11" y="0"/>
                  </a:moveTo>
                  <a:lnTo>
                    <a:pt x="8" y="3"/>
                  </a:lnTo>
                  <a:lnTo>
                    <a:pt x="4" y="8"/>
                  </a:lnTo>
                  <a:lnTo>
                    <a:pt x="0" y="18"/>
                  </a:lnTo>
                  <a:lnTo>
                    <a:pt x="0" y="29"/>
                  </a:lnTo>
                  <a:lnTo>
                    <a:pt x="0" y="26"/>
                  </a:lnTo>
                  <a:lnTo>
                    <a:pt x="0" y="19"/>
                  </a:lnTo>
                  <a:lnTo>
                    <a:pt x="4" y="9"/>
                  </a:lnTo>
                  <a:lnTo>
                    <a:pt x="11"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1" name="Freeform 92"/>
            <p:cNvSpPr>
              <a:spLocks/>
            </p:cNvSpPr>
            <p:nvPr/>
          </p:nvSpPr>
          <p:spPr bwMode="auto">
            <a:xfrm>
              <a:off x="6027" y="2870"/>
              <a:ext cx="1" cy="5"/>
            </a:xfrm>
            <a:custGeom>
              <a:avLst/>
              <a:gdLst/>
              <a:ahLst/>
              <a:cxnLst>
                <a:cxn ang="0">
                  <a:pos x="0" y="0"/>
                </a:cxn>
                <a:cxn ang="0">
                  <a:pos x="0" y="15"/>
                </a:cxn>
                <a:cxn ang="0">
                  <a:pos x="0" y="0"/>
                </a:cxn>
              </a:cxnLst>
              <a:rect l="0" t="0" r="r" b="b"/>
              <a:pathLst>
                <a:path h="15">
                  <a:moveTo>
                    <a:pt x="0" y="0"/>
                  </a:moveTo>
                  <a:lnTo>
                    <a:pt x="0" y="15"/>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2" name="Freeform 96"/>
            <p:cNvSpPr>
              <a:spLocks/>
            </p:cNvSpPr>
            <p:nvPr/>
          </p:nvSpPr>
          <p:spPr bwMode="auto">
            <a:xfrm>
              <a:off x="6043" y="2903"/>
              <a:ext cx="26" cy="9"/>
            </a:xfrm>
            <a:custGeom>
              <a:avLst/>
              <a:gdLst/>
              <a:ahLst/>
              <a:cxnLst>
                <a:cxn ang="0">
                  <a:pos x="1" y="13"/>
                </a:cxn>
                <a:cxn ang="0">
                  <a:pos x="2" y="15"/>
                </a:cxn>
                <a:cxn ang="0">
                  <a:pos x="7" y="16"/>
                </a:cxn>
                <a:cxn ang="0">
                  <a:pos x="12" y="17"/>
                </a:cxn>
                <a:cxn ang="0">
                  <a:pos x="22" y="17"/>
                </a:cxn>
                <a:cxn ang="0">
                  <a:pos x="33" y="17"/>
                </a:cxn>
                <a:cxn ang="0">
                  <a:pos x="47" y="13"/>
                </a:cxn>
                <a:cxn ang="0">
                  <a:pos x="62" y="9"/>
                </a:cxn>
                <a:cxn ang="0">
                  <a:pos x="80" y="0"/>
                </a:cxn>
                <a:cxn ang="0">
                  <a:pos x="80" y="8"/>
                </a:cxn>
                <a:cxn ang="0">
                  <a:pos x="78" y="9"/>
                </a:cxn>
                <a:cxn ang="0">
                  <a:pos x="74" y="12"/>
                </a:cxn>
                <a:cxn ang="0">
                  <a:pos x="67" y="16"/>
                </a:cxn>
                <a:cxn ang="0">
                  <a:pos x="58" y="20"/>
                </a:cxn>
                <a:cxn ang="0">
                  <a:pos x="45" y="24"/>
                </a:cxn>
                <a:cxn ang="0">
                  <a:pos x="32" y="26"/>
                </a:cxn>
                <a:cxn ang="0">
                  <a:pos x="16" y="26"/>
                </a:cxn>
                <a:cxn ang="0">
                  <a:pos x="0" y="23"/>
                </a:cxn>
                <a:cxn ang="0">
                  <a:pos x="1" y="13"/>
                </a:cxn>
              </a:cxnLst>
              <a:rect l="0" t="0" r="r" b="b"/>
              <a:pathLst>
                <a:path w="80" h="26">
                  <a:moveTo>
                    <a:pt x="1" y="13"/>
                  </a:moveTo>
                  <a:lnTo>
                    <a:pt x="2" y="15"/>
                  </a:lnTo>
                  <a:lnTo>
                    <a:pt x="7" y="16"/>
                  </a:lnTo>
                  <a:lnTo>
                    <a:pt x="12" y="17"/>
                  </a:lnTo>
                  <a:lnTo>
                    <a:pt x="22" y="17"/>
                  </a:lnTo>
                  <a:lnTo>
                    <a:pt x="33" y="17"/>
                  </a:lnTo>
                  <a:lnTo>
                    <a:pt x="47" y="13"/>
                  </a:lnTo>
                  <a:lnTo>
                    <a:pt x="62" y="9"/>
                  </a:lnTo>
                  <a:lnTo>
                    <a:pt x="80" y="0"/>
                  </a:lnTo>
                  <a:lnTo>
                    <a:pt x="80" y="8"/>
                  </a:lnTo>
                  <a:lnTo>
                    <a:pt x="78" y="9"/>
                  </a:lnTo>
                  <a:lnTo>
                    <a:pt x="74" y="12"/>
                  </a:lnTo>
                  <a:lnTo>
                    <a:pt x="67" y="16"/>
                  </a:lnTo>
                  <a:lnTo>
                    <a:pt x="58" y="20"/>
                  </a:lnTo>
                  <a:lnTo>
                    <a:pt x="45" y="24"/>
                  </a:lnTo>
                  <a:lnTo>
                    <a:pt x="32" y="26"/>
                  </a:lnTo>
                  <a:lnTo>
                    <a:pt x="16" y="26"/>
                  </a:lnTo>
                  <a:lnTo>
                    <a:pt x="0" y="23"/>
                  </a:lnTo>
                  <a:lnTo>
                    <a:pt x="1" y="13"/>
                  </a:lnTo>
                  <a:close/>
                </a:path>
              </a:pathLst>
            </a:custGeom>
            <a:solidFill>
              <a:srgbClr val="00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3" name="Rectangle 97"/>
            <p:cNvSpPr>
              <a:spLocks noChangeArrowheads="1"/>
            </p:cNvSpPr>
            <p:nvPr/>
          </p:nvSpPr>
          <p:spPr bwMode="auto">
            <a:xfrm>
              <a:off x="6151" y="2955"/>
              <a:ext cx="2" cy="28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4" name="Freeform 98"/>
            <p:cNvSpPr>
              <a:spLocks/>
            </p:cNvSpPr>
            <p:nvPr/>
          </p:nvSpPr>
          <p:spPr bwMode="auto">
            <a:xfrm>
              <a:off x="6151" y="2877"/>
              <a:ext cx="2" cy="79"/>
            </a:xfrm>
            <a:custGeom>
              <a:avLst/>
              <a:gdLst/>
              <a:ahLst/>
              <a:cxnLst>
                <a:cxn ang="0">
                  <a:pos x="5" y="0"/>
                </a:cxn>
                <a:cxn ang="0">
                  <a:pos x="5" y="238"/>
                </a:cxn>
                <a:cxn ang="0">
                  <a:pos x="0" y="235"/>
                </a:cxn>
                <a:cxn ang="0">
                  <a:pos x="0" y="0"/>
                </a:cxn>
                <a:cxn ang="0">
                  <a:pos x="5" y="0"/>
                </a:cxn>
              </a:cxnLst>
              <a:rect l="0" t="0" r="r" b="b"/>
              <a:pathLst>
                <a:path w="5" h="238">
                  <a:moveTo>
                    <a:pt x="5" y="0"/>
                  </a:moveTo>
                  <a:lnTo>
                    <a:pt x="5" y="238"/>
                  </a:lnTo>
                  <a:lnTo>
                    <a:pt x="0" y="235"/>
                  </a:lnTo>
                  <a:lnTo>
                    <a:pt x="0" y="0"/>
                  </a:lnTo>
                  <a:lnTo>
                    <a:pt x="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5" name="Freeform 99"/>
            <p:cNvSpPr>
              <a:spLocks/>
            </p:cNvSpPr>
            <p:nvPr/>
          </p:nvSpPr>
          <p:spPr bwMode="auto">
            <a:xfrm>
              <a:off x="5967" y="2954"/>
              <a:ext cx="136" cy="52"/>
            </a:xfrm>
            <a:custGeom>
              <a:avLst/>
              <a:gdLst/>
              <a:ahLst/>
              <a:cxnLst>
                <a:cxn ang="0">
                  <a:pos x="397" y="0"/>
                </a:cxn>
                <a:cxn ang="0">
                  <a:pos x="0" y="151"/>
                </a:cxn>
                <a:cxn ang="0">
                  <a:pos x="2" y="156"/>
                </a:cxn>
                <a:cxn ang="0">
                  <a:pos x="406" y="1"/>
                </a:cxn>
                <a:cxn ang="0">
                  <a:pos x="397" y="0"/>
                </a:cxn>
              </a:cxnLst>
              <a:rect l="0" t="0" r="r" b="b"/>
              <a:pathLst>
                <a:path w="406" h="156">
                  <a:moveTo>
                    <a:pt x="397" y="0"/>
                  </a:moveTo>
                  <a:lnTo>
                    <a:pt x="0" y="151"/>
                  </a:lnTo>
                  <a:lnTo>
                    <a:pt x="2" y="156"/>
                  </a:lnTo>
                  <a:lnTo>
                    <a:pt x="406" y="1"/>
                  </a:lnTo>
                  <a:lnTo>
                    <a:pt x="397"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6" name="Freeform 100"/>
            <p:cNvSpPr>
              <a:spLocks/>
            </p:cNvSpPr>
            <p:nvPr/>
          </p:nvSpPr>
          <p:spPr bwMode="auto">
            <a:xfrm>
              <a:off x="6073" y="2679"/>
              <a:ext cx="79" cy="108"/>
            </a:xfrm>
            <a:custGeom>
              <a:avLst/>
              <a:gdLst/>
              <a:ahLst/>
              <a:cxnLst>
                <a:cxn ang="0">
                  <a:pos x="235" y="322"/>
                </a:cxn>
                <a:cxn ang="0">
                  <a:pos x="0" y="3"/>
                </a:cxn>
                <a:cxn ang="0">
                  <a:pos x="5" y="0"/>
                </a:cxn>
                <a:cxn ang="0">
                  <a:pos x="239" y="317"/>
                </a:cxn>
                <a:cxn ang="0">
                  <a:pos x="235" y="322"/>
                </a:cxn>
              </a:cxnLst>
              <a:rect l="0" t="0" r="r" b="b"/>
              <a:pathLst>
                <a:path w="239" h="322">
                  <a:moveTo>
                    <a:pt x="235" y="322"/>
                  </a:moveTo>
                  <a:lnTo>
                    <a:pt x="0" y="3"/>
                  </a:lnTo>
                  <a:lnTo>
                    <a:pt x="5" y="0"/>
                  </a:lnTo>
                  <a:lnTo>
                    <a:pt x="239" y="317"/>
                  </a:lnTo>
                  <a:lnTo>
                    <a:pt x="235" y="32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7" name="Freeform 101"/>
            <p:cNvSpPr>
              <a:spLocks/>
            </p:cNvSpPr>
            <p:nvPr/>
          </p:nvSpPr>
          <p:spPr bwMode="auto">
            <a:xfrm>
              <a:off x="5736" y="2838"/>
              <a:ext cx="73" cy="96"/>
            </a:xfrm>
            <a:custGeom>
              <a:avLst/>
              <a:gdLst/>
              <a:ahLst/>
              <a:cxnLst>
                <a:cxn ang="0">
                  <a:pos x="0" y="0"/>
                </a:cxn>
                <a:cxn ang="0">
                  <a:pos x="214" y="287"/>
                </a:cxn>
                <a:cxn ang="0">
                  <a:pos x="218" y="282"/>
                </a:cxn>
                <a:cxn ang="0">
                  <a:pos x="0" y="0"/>
                </a:cxn>
              </a:cxnLst>
              <a:rect l="0" t="0" r="r" b="b"/>
              <a:pathLst>
                <a:path w="218" h="287">
                  <a:moveTo>
                    <a:pt x="0" y="0"/>
                  </a:moveTo>
                  <a:lnTo>
                    <a:pt x="214" y="287"/>
                  </a:lnTo>
                  <a:lnTo>
                    <a:pt x="218" y="282"/>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8" name="Rectangle 102"/>
            <p:cNvSpPr>
              <a:spLocks noChangeArrowheads="1"/>
            </p:cNvSpPr>
            <p:nvPr/>
          </p:nvSpPr>
          <p:spPr bwMode="auto">
            <a:xfrm>
              <a:off x="5807" y="2934"/>
              <a:ext cx="2" cy="30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99" name="Rectangle 103"/>
            <p:cNvSpPr>
              <a:spLocks noChangeArrowheads="1"/>
            </p:cNvSpPr>
            <p:nvPr/>
          </p:nvSpPr>
          <p:spPr bwMode="auto">
            <a:xfrm>
              <a:off x="5882" y="2927"/>
              <a:ext cx="1" cy="3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00" name="Freeform 104"/>
            <p:cNvSpPr>
              <a:spLocks/>
            </p:cNvSpPr>
            <p:nvPr/>
          </p:nvSpPr>
          <p:spPr bwMode="auto">
            <a:xfrm>
              <a:off x="5967" y="2943"/>
              <a:ext cx="1" cy="61"/>
            </a:xfrm>
            <a:custGeom>
              <a:avLst/>
              <a:gdLst/>
              <a:ahLst/>
              <a:cxnLst>
                <a:cxn ang="0">
                  <a:pos x="4" y="184"/>
                </a:cxn>
                <a:cxn ang="0">
                  <a:pos x="3" y="15"/>
                </a:cxn>
                <a:cxn ang="0">
                  <a:pos x="0" y="0"/>
                </a:cxn>
                <a:cxn ang="0">
                  <a:pos x="0" y="184"/>
                </a:cxn>
                <a:cxn ang="0">
                  <a:pos x="4" y="184"/>
                </a:cxn>
              </a:cxnLst>
              <a:rect l="0" t="0" r="r" b="b"/>
              <a:pathLst>
                <a:path w="4" h="184">
                  <a:moveTo>
                    <a:pt x="4" y="184"/>
                  </a:moveTo>
                  <a:lnTo>
                    <a:pt x="3" y="15"/>
                  </a:lnTo>
                  <a:lnTo>
                    <a:pt x="0" y="0"/>
                  </a:lnTo>
                  <a:lnTo>
                    <a:pt x="0" y="184"/>
                  </a:lnTo>
                  <a:lnTo>
                    <a:pt x="4" y="18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01" name="Freeform 105"/>
            <p:cNvSpPr>
              <a:spLocks/>
            </p:cNvSpPr>
            <p:nvPr/>
          </p:nvSpPr>
          <p:spPr bwMode="auto">
            <a:xfrm>
              <a:off x="6001" y="2929"/>
              <a:ext cx="1" cy="64"/>
            </a:xfrm>
            <a:custGeom>
              <a:avLst/>
              <a:gdLst/>
              <a:ahLst/>
              <a:cxnLst>
                <a:cxn ang="0">
                  <a:pos x="3" y="191"/>
                </a:cxn>
                <a:cxn ang="0">
                  <a:pos x="2" y="17"/>
                </a:cxn>
                <a:cxn ang="0">
                  <a:pos x="0" y="0"/>
                </a:cxn>
                <a:cxn ang="0">
                  <a:pos x="0" y="185"/>
                </a:cxn>
                <a:cxn ang="0">
                  <a:pos x="3" y="191"/>
                </a:cxn>
              </a:cxnLst>
              <a:rect l="0" t="0" r="r" b="b"/>
              <a:pathLst>
                <a:path w="3" h="191">
                  <a:moveTo>
                    <a:pt x="3" y="191"/>
                  </a:moveTo>
                  <a:lnTo>
                    <a:pt x="2" y="17"/>
                  </a:lnTo>
                  <a:lnTo>
                    <a:pt x="0" y="0"/>
                  </a:lnTo>
                  <a:lnTo>
                    <a:pt x="0" y="185"/>
                  </a:lnTo>
                  <a:lnTo>
                    <a:pt x="3" y="19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02" name="Freeform 106"/>
            <p:cNvSpPr>
              <a:spLocks/>
            </p:cNvSpPr>
            <p:nvPr/>
          </p:nvSpPr>
          <p:spPr bwMode="auto">
            <a:xfrm>
              <a:off x="6037" y="2916"/>
              <a:ext cx="1" cy="63"/>
            </a:xfrm>
            <a:custGeom>
              <a:avLst/>
              <a:gdLst/>
              <a:ahLst/>
              <a:cxnLst>
                <a:cxn ang="0">
                  <a:pos x="4" y="189"/>
                </a:cxn>
                <a:cxn ang="0">
                  <a:pos x="2" y="0"/>
                </a:cxn>
                <a:cxn ang="0">
                  <a:pos x="0" y="21"/>
                </a:cxn>
                <a:cxn ang="0">
                  <a:pos x="0" y="189"/>
                </a:cxn>
                <a:cxn ang="0">
                  <a:pos x="4" y="189"/>
                </a:cxn>
              </a:cxnLst>
              <a:rect l="0" t="0" r="r" b="b"/>
              <a:pathLst>
                <a:path w="4" h="189">
                  <a:moveTo>
                    <a:pt x="4" y="189"/>
                  </a:moveTo>
                  <a:lnTo>
                    <a:pt x="2" y="0"/>
                  </a:lnTo>
                  <a:lnTo>
                    <a:pt x="0" y="21"/>
                  </a:lnTo>
                  <a:lnTo>
                    <a:pt x="0" y="189"/>
                  </a:lnTo>
                  <a:lnTo>
                    <a:pt x="4" y="18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03" name="Rectangle 107"/>
            <p:cNvSpPr>
              <a:spLocks noChangeArrowheads="1"/>
            </p:cNvSpPr>
            <p:nvPr/>
          </p:nvSpPr>
          <p:spPr bwMode="auto">
            <a:xfrm>
              <a:off x="6072" y="2813"/>
              <a:ext cx="1" cy="15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04" name="Rectangle 108"/>
            <p:cNvSpPr>
              <a:spLocks noChangeArrowheads="1"/>
            </p:cNvSpPr>
            <p:nvPr/>
          </p:nvSpPr>
          <p:spPr bwMode="auto">
            <a:xfrm>
              <a:off x="6030" y="2809"/>
              <a:ext cx="1" cy="9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sp>
          <p:nvSpPr>
            <p:cNvPr id="105" name="Rectangle 109"/>
            <p:cNvSpPr>
              <a:spLocks noChangeArrowheads="1"/>
            </p:cNvSpPr>
            <p:nvPr/>
          </p:nvSpPr>
          <p:spPr bwMode="auto">
            <a:xfrm>
              <a:off x="6109" y="2887"/>
              <a:ext cx="1" cy="24"/>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i="0" u="sng">
                <a:solidFill>
                  <a:srgbClr val="000000"/>
                </a:solidFill>
                <a:latin typeface="Times" pitchFamily="-16" charset="0"/>
              </a:endParaRPr>
            </a:p>
          </p:txBody>
        </p:sp>
      </p:grpSp>
      <p:sp>
        <p:nvSpPr>
          <p:cNvPr id="107" name="Footer Placeholder 3"/>
          <p:cNvSpPr>
            <a:spLocks noGrp="1"/>
          </p:cNvSpPr>
          <p:nvPr>
            <p:ph type="ftr" sz="quarter" idx="11"/>
          </p:nvPr>
        </p:nvSpPr>
        <p:spPr bwMode="auto">
          <a:xfrm>
            <a:off x="2095502" y="6400945"/>
            <a:ext cx="6356350" cy="365125"/>
          </a:xfrm>
          <a:noFill/>
          <a:ln>
            <a:miter lim="800000"/>
            <a:headEnd/>
            <a:tailEnd/>
          </a:ln>
        </p:spPr>
        <p:txBody>
          <a:bodyPr wrap="square" numCol="1" anchorCtr="0" compatLnSpc="1">
            <a:prstTxWarp prst="textNoShape">
              <a:avLst/>
            </a:prstTxWarp>
          </a:bodyPr>
          <a:lstStyle/>
          <a:p>
            <a:r>
              <a:rPr lang="en-US" sz="1600" b="1" dirty="0">
                <a:solidFill>
                  <a:srgbClr val="000000"/>
                </a:solidFill>
                <a:latin typeface="Times New Roman" charset="0"/>
                <a:ea typeface="ＭＳ Ｐゴシック" charset="-128"/>
                <a:cs typeface="ＭＳ Ｐゴシック" charset="-128"/>
              </a:rPr>
              <a:t>SOURCE: University of Michigan, </a:t>
            </a:r>
            <a:r>
              <a:rPr lang="en-US" sz="1600" b="1" dirty="0" smtClean="0">
                <a:solidFill>
                  <a:srgbClr val="000000"/>
                </a:solidFill>
                <a:latin typeface="Times New Roman" charset="0"/>
                <a:ea typeface="ＭＳ Ｐゴシック" charset="-128"/>
                <a:cs typeface="ＭＳ Ｐゴシック" charset="-128"/>
              </a:rPr>
              <a:t>2014 </a:t>
            </a:r>
            <a:r>
              <a:rPr lang="en-US" sz="1600" b="1" dirty="0">
                <a:solidFill>
                  <a:srgbClr val="000000"/>
                </a:solidFill>
                <a:latin typeface="Times New Roman" charset="0"/>
                <a:ea typeface="ＭＳ Ｐゴシック" charset="-128"/>
                <a:cs typeface="ＭＳ Ｐゴシック" charset="-128"/>
              </a:rPr>
              <a:t>Monitoring the Future </a:t>
            </a:r>
            <a:r>
              <a:rPr lang="en-US" sz="1600" b="1" dirty="0" smtClean="0">
                <a:solidFill>
                  <a:srgbClr val="000000"/>
                </a:solidFill>
                <a:latin typeface="Times New Roman" charset="0"/>
                <a:ea typeface="ＭＳ Ｐゴシック" charset="-128"/>
                <a:cs typeface="ＭＳ Ｐゴシック" charset="-128"/>
              </a:rPr>
              <a:t>Study.</a:t>
            </a:r>
            <a:endParaRPr lang="en-US" sz="1600" b="1" dirty="0">
              <a:solidFill>
                <a:srgbClr val="000000"/>
              </a:solidFill>
              <a:latin typeface="Times New Roman" charset="0"/>
              <a:ea typeface="ＭＳ Ｐゴシック" charset="-128"/>
              <a:cs typeface="ＭＳ Ｐゴシック" charset="-128"/>
            </a:endParaRPr>
          </a:p>
        </p:txBody>
      </p:sp>
      <p:sp>
        <p:nvSpPr>
          <p:cNvPr id="108" name="TextBox 107"/>
          <p:cNvSpPr txBox="1"/>
          <p:nvPr/>
        </p:nvSpPr>
        <p:spPr>
          <a:xfrm>
            <a:off x="7658101" y="4724410"/>
            <a:ext cx="1528816" cy="461665"/>
          </a:xfrm>
          <a:prstGeom prst="rect">
            <a:avLst/>
          </a:prstGeom>
          <a:noFill/>
        </p:spPr>
        <p:txBody>
          <a:bodyPr wrap="none" rtlCol="0">
            <a:spAutoFit/>
          </a:bodyPr>
          <a:lstStyle/>
          <a:p>
            <a:r>
              <a:rPr lang="en-US" sz="2400" b="1" i="0" dirty="0" smtClean="0">
                <a:solidFill>
                  <a:srgbClr val="FF0000"/>
                </a:solidFill>
                <a:latin typeface="Times" pitchFamily="-16" charset="0"/>
              </a:rPr>
              <a:t>Cigarettes</a:t>
            </a:r>
            <a:endParaRPr lang="en-US" sz="2400" b="1" i="0" dirty="0">
              <a:solidFill>
                <a:srgbClr val="FF0000"/>
              </a:solidFill>
              <a:latin typeface="Times" pitchFamily="-16" charset="0"/>
            </a:endParaRPr>
          </a:p>
        </p:txBody>
      </p:sp>
      <p:sp>
        <p:nvSpPr>
          <p:cNvPr id="109" name="TextBox 108"/>
          <p:cNvSpPr txBox="1"/>
          <p:nvPr/>
        </p:nvSpPr>
        <p:spPr>
          <a:xfrm>
            <a:off x="8335966" y="3729362"/>
            <a:ext cx="1603324" cy="461665"/>
          </a:xfrm>
          <a:prstGeom prst="rect">
            <a:avLst/>
          </a:prstGeom>
          <a:noFill/>
        </p:spPr>
        <p:txBody>
          <a:bodyPr wrap="none" rtlCol="0">
            <a:spAutoFit/>
          </a:bodyPr>
          <a:lstStyle/>
          <a:p>
            <a:r>
              <a:rPr lang="en-US" sz="2400" b="1" i="0" dirty="0" smtClean="0">
                <a:solidFill>
                  <a:srgbClr val="669900"/>
                </a:solidFill>
                <a:latin typeface="Times" pitchFamily="-16" charset="0"/>
              </a:rPr>
              <a:t>Marijuana</a:t>
            </a:r>
            <a:endParaRPr lang="en-US" sz="2400" b="1" i="0" dirty="0">
              <a:solidFill>
                <a:srgbClr val="669900"/>
              </a:solidFill>
              <a:latin typeface="Times" pitchFamily="-16" charset="0"/>
            </a:endParaRPr>
          </a:p>
        </p:txBody>
      </p:sp>
      <p:pic>
        <p:nvPicPr>
          <p:cNvPr id="110" name="Picture 109" descr="decemberinfographicmtf2012_1_0.jpg"/>
          <p:cNvPicPr>
            <a:picLocks noChangeAspect="1"/>
          </p:cNvPicPr>
          <p:nvPr/>
        </p:nvPicPr>
        <p:blipFill>
          <a:blip r:embed="rId3" cstate="print"/>
          <a:stretch>
            <a:fillRect/>
          </a:stretch>
        </p:blipFill>
        <p:spPr>
          <a:xfrm>
            <a:off x="8496300" y="76201"/>
            <a:ext cx="1371600" cy="1406206"/>
          </a:xfrm>
          <a:prstGeom prst="rect">
            <a:avLst/>
          </a:prstGeom>
        </p:spPr>
      </p:pic>
      <p:sp>
        <p:nvSpPr>
          <p:cNvPr id="111" name="Line 26"/>
          <p:cNvSpPr>
            <a:spLocks noChangeShapeType="1"/>
          </p:cNvSpPr>
          <p:nvPr/>
        </p:nvSpPr>
        <p:spPr bwMode="auto">
          <a:xfrm>
            <a:off x="7345" y="14478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
        <p:nvSpPr>
          <p:cNvPr id="113" name="TextBox 112"/>
          <p:cNvSpPr txBox="1"/>
          <p:nvPr/>
        </p:nvSpPr>
        <p:spPr>
          <a:xfrm>
            <a:off x="8750600" y="2662545"/>
            <a:ext cx="1192955" cy="461665"/>
          </a:xfrm>
          <a:prstGeom prst="rect">
            <a:avLst/>
          </a:prstGeom>
          <a:noFill/>
        </p:spPr>
        <p:txBody>
          <a:bodyPr wrap="none" rtlCol="0">
            <a:spAutoFit/>
          </a:bodyPr>
          <a:lstStyle/>
          <a:p>
            <a:r>
              <a:rPr lang="en-US" sz="2400" b="1" i="0" dirty="0" smtClean="0">
                <a:solidFill>
                  <a:srgbClr val="0000FF"/>
                </a:solidFill>
                <a:latin typeface="Times" pitchFamily="-16" charset="0"/>
              </a:rPr>
              <a:t>Alcohol</a:t>
            </a:r>
            <a:endParaRPr lang="en-US" sz="2400" b="1" i="0" dirty="0">
              <a:solidFill>
                <a:srgbClr val="0000FF"/>
              </a:solidFill>
              <a:latin typeface="Times" pitchFamily="-16" charset="0"/>
            </a:endParaRPr>
          </a:p>
        </p:txBody>
      </p:sp>
      <p:pic>
        <p:nvPicPr>
          <p:cNvPr id="271361" name="Picture 1" descr="O:\Documents and Settings\lthomas1\Local Settings\Temporary Internet Files\Content.IE5\JLBS73UO\MP900314313[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953505" y="1953322"/>
            <a:ext cx="701675" cy="789878"/>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14679" y="146735"/>
            <a:ext cx="5580951" cy="913070"/>
          </a:xfrm>
          <a:prstGeom prst="rect">
            <a:avLst/>
          </a:prstGeom>
          <a:noFill/>
          <a:ln w="3175">
            <a:noFill/>
            <a:miter lim="800000"/>
            <a:headEnd/>
            <a:tailEnd/>
          </a:ln>
        </p:spPr>
        <p:txBody>
          <a:bodyPr wrap="none" anchor="ctr">
            <a:spAutoFit/>
          </a:bodyPr>
          <a:lstStyle/>
          <a:p>
            <a:pPr algn="ctr" eaLnBrk="0" hangingPunct="0">
              <a:lnSpc>
                <a:spcPts val="3225"/>
              </a:lnSpc>
            </a:pPr>
            <a:r>
              <a:rPr lang="en-US" b="1" i="0">
                <a:solidFill>
                  <a:srgbClr val="000000"/>
                </a:solidFill>
                <a:latin typeface="Times New Roman" charset="0"/>
                <a:cs typeface="Times New Roman" charset="0"/>
              </a:rPr>
              <a:t>Natural and Drug Reinforcers </a:t>
            </a:r>
          </a:p>
          <a:p>
            <a:pPr algn="ctr" eaLnBrk="0" hangingPunct="0">
              <a:lnSpc>
                <a:spcPts val="3225"/>
              </a:lnSpc>
            </a:pPr>
            <a:r>
              <a:rPr lang="en-US" b="1" i="0">
                <a:solidFill>
                  <a:srgbClr val="000000"/>
                </a:solidFill>
                <a:latin typeface="Times New Roman" charset="0"/>
                <a:cs typeface="Times New Roman" charset="0"/>
              </a:rPr>
              <a:t>Increase Dopamine in NAc</a:t>
            </a:r>
          </a:p>
        </p:txBody>
      </p:sp>
      <p:grpSp>
        <p:nvGrpSpPr>
          <p:cNvPr id="2" name="Group 171"/>
          <p:cNvGrpSpPr>
            <a:grpSpLocks/>
          </p:cNvGrpSpPr>
          <p:nvPr/>
        </p:nvGrpSpPr>
        <p:grpSpPr bwMode="auto">
          <a:xfrm>
            <a:off x="160360" y="1295400"/>
            <a:ext cx="5211762" cy="4237038"/>
            <a:chOff x="0" y="1248"/>
            <a:chExt cx="3693" cy="2669"/>
          </a:xfrm>
        </p:grpSpPr>
        <p:pic>
          <p:nvPicPr>
            <p:cNvPr id="45253" name="Picture 172" descr="rewardpath"/>
            <p:cNvPicPr>
              <a:picLocks noChangeAspect="1" noChangeArrowheads="1"/>
            </p:cNvPicPr>
            <p:nvPr/>
          </p:nvPicPr>
          <p:blipFill>
            <a:blip r:embed="rId3" cstate="print">
              <a:lum bright="6000" contrast="30000"/>
            </a:blip>
            <a:srcRect/>
            <a:stretch>
              <a:fillRect/>
            </a:stretch>
          </p:blipFill>
          <p:spPr bwMode="invGray">
            <a:xfrm>
              <a:off x="0" y="1248"/>
              <a:ext cx="3693" cy="2669"/>
            </a:xfrm>
            <a:prstGeom prst="rect">
              <a:avLst/>
            </a:prstGeom>
            <a:noFill/>
            <a:ln w="9525">
              <a:noFill/>
              <a:miter lim="800000"/>
              <a:headEnd/>
              <a:tailEnd/>
            </a:ln>
          </p:spPr>
        </p:pic>
        <p:sp>
          <p:nvSpPr>
            <p:cNvPr id="45254" name="Rectangle 173"/>
            <p:cNvSpPr>
              <a:spLocks noChangeArrowheads="1"/>
            </p:cNvSpPr>
            <p:nvPr/>
          </p:nvSpPr>
          <p:spPr bwMode="invGray">
            <a:xfrm>
              <a:off x="156" y="1454"/>
              <a:ext cx="815" cy="215"/>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sz="1600" b="1" i="0">
                <a:solidFill>
                  <a:srgbClr val="000000"/>
                </a:solidFill>
                <a:latin typeface="Times New Roman" charset="0"/>
              </a:endParaRPr>
            </a:p>
          </p:txBody>
        </p:sp>
        <p:sp>
          <p:nvSpPr>
            <p:cNvPr id="45255" name="Rectangle 174"/>
            <p:cNvSpPr>
              <a:spLocks noChangeArrowheads="1"/>
            </p:cNvSpPr>
            <p:nvPr/>
          </p:nvSpPr>
          <p:spPr bwMode="invGray">
            <a:xfrm>
              <a:off x="0" y="1597"/>
              <a:ext cx="816" cy="214"/>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sz="1600" b="1" i="0">
                <a:solidFill>
                  <a:srgbClr val="000000"/>
                </a:solidFill>
                <a:latin typeface="Times New Roman" charset="0"/>
              </a:endParaRPr>
            </a:p>
          </p:txBody>
        </p:sp>
        <p:sp>
          <p:nvSpPr>
            <p:cNvPr id="45256" name="Rectangle 175"/>
            <p:cNvSpPr>
              <a:spLocks noChangeArrowheads="1"/>
            </p:cNvSpPr>
            <p:nvPr/>
          </p:nvSpPr>
          <p:spPr bwMode="invGray">
            <a:xfrm>
              <a:off x="272" y="2846"/>
              <a:ext cx="739" cy="535"/>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sz="1600" b="1" i="0">
                <a:solidFill>
                  <a:srgbClr val="000000"/>
                </a:solidFill>
                <a:latin typeface="Times New Roman" charset="0"/>
              </a:endParaRPr>
            </a:p>
          </p:txBody>
        </p:sp>
        <p:sp>
          <p:nvSpPr>
            <p:cNvPr id="45257" name="Rectangle 176"/>
            <p:cNvSpPr>
              <a:spLocks noChangeArrowheads="1"/>
            </p:cNvSpPr>
            <p:nvPr/>
          </p:nvSpPr>
          <p:spPr bwMode="invGray">
            <a:xfrm>
              <a:off x="778" y="3060"/>
              <a:ext cx="388" cy="357"/>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sz="1600" b="1" i="0">
                <a:solidFill>
                  <a:srgbClr val="000000"/>
                </a:solidFill>
                <a:latin typeface="Times New Roman" charset="0"/>
              </a:endParaRPr>
            </a:p>
          </p:txBody>
        </p:sp>
        <p:sp>
          <p:nvSpPr>
            <p:cNvPr id="45258" name="Freeform 177" descr="70%"/>
            <p:cNvSpPr>
              <a:spLocks/>
            </p:cNvSpPr>
            <p:nvPr/>
          </p:nvSpPr>
          <p:spPr bwMode="auto">
            <a:xfrm>
              <a:off x="1704" y="2665"/>
              <a:ext cx="212" cy="437"/>
            </a:xfrm>
            <a:custGeom>
              <a:avLst/>
              <a:gdLst>
                <a:gd name="T0" fmla="*/ 2 w 261"/>
                <a:gd name="T1" fmla="*/ 1 h 588"/>
                <a:gd name="T2" fmla="*/ 2 w 261"/>
                <a:gd name="T3" fmla="*/ 1 h 588"/>
                <a:gd name="T4" fmla="*/ 2 w 261"/>
                <a:gd name="T5" fmla="*/ 1 h 588"/>
                <a:gd name="T6" fmla="*/ 2 w 261"/>
                <a:gd name="T7" fmla="*/ 1 h 588"/>
                <a:gd name="T8" fmla="*/ 2 w 261"/>
                <a:gd name="T9" fmla="*/ 1 h 588"/>
                <a:gd name="T10" fmla="*/ 2 w 261"/>
                <a:gd name="T11" fmla="*/ 1 h 588"/>
                <a:gd name="T12" fmla="*/ 2 w 261"/>
                <a:gd name="T13" fmla="*/ 1 h 588"/>
                <a:gd name="T14" fmla="*/ 2 w 261"/>
                <a:gd name="T15" fmla="*/ 1 h 588"/>
                <a:gd name="T16" fmla="*/ 2 w 261"/>
                <a:gd name="T17" fmla="*/ 1 h 588"/>
                <a:gd name="T18" fmla="*/ 2 w 261"/>
                <a:gd name="T19" fmla="*/ 1 h 588"/>
                <a:gd name="T20" fmla="*/ 2 w 261"/>
                <a:gd name="T21" fmla="*/ 1 h 588"/>
                <a:gd name="T22" fmla="*/ 2 w 261"/>
                <a:gd name="T23" fmla="*/ 1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w="9525">
              <a:noFill/>
              <a:round/>
              <a:headEnd/>
              <a:tailEnd/>
            </a:ln>
          </p:spPr>
          <p:txBody>
            <a:bodyPr/>
            <a:lstStyle/>
            <a:p>
              <a:endParaRPr lang="en-US"/>
            </a:p>
          </p:txBody>
        </p:sp>
        <p:sp>
          <p:nvSpPr>
            <p:cNvPr id="45259" name="Rectangle 178"/>
            <p:cNvSpPr>
              <a:spLocks noChangeArrowheads="1"/>
            </p:cNvSpPr>
            <p:nvPr/>
          </p:nvSpPr>
          <p:spPr bwMode="invGray">
            <a:xfrm>
              <a:off x="1284" y="3167"/>
              <a:ext cx="426" cy="321"/>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sz="1600" b="1" i="0">
                <a:solidFill>
                  <a:srgbClr val="000000"/>
                </a:solidFill>
                <a:latin typeface="Times New Roman" charset="0"/>
              </a:endParaRPr>
            </a:p>
          </p:txBody>
        </p:sp>
        <p:sp>
          <p:nvSpPr>
            <p:cNvPr id="45260" name="Freeform 179" descr="70%"/>
            <p:cNvSpPr>
              <a:spLocks/>
            </p:cNvSpPr>
            <p:nvPr/>
          </p:nvSpPr>
          <p:spPr bwMode="auto">
            <a:xfrm>
              <a:off x="1026" y="2738"/>
              <a:ext cx="413" cy="230"/>
            </a:xfrm>
            <a:custGeom>
              <a:avLst/>
              <a:gdLst>
                <a:gd name="T0" fmla="*/ 3 w 474"/>
                <a:gd name="T1" fmla="*/ 2 h 299"/>
                <a:gd name="T2" fmla="*/ 3 w 474"/>
                <a:gd name="T3" fmla="*/ 2 h 299"/>
                <a:gd name="T4" fmla="*/ 3 w 474"/>
                <a:gd name="T5" fmla="*/ 2 h 299"/>
                <a:gd name="T6" fmla="*/ 4 w 474"/>
                <a:gd name="T7" fmla="*/ 2 h 299"/>
                <a:gd name="T8" fmla="*/ 5 w 474"/>
                <a:gd name="T9" fmla="*/ 2 h 299"/>
                <a:gd name="T10" fmla="*/ 6 w 474"/>
                <a:gd name="T11" fmla="*/ 2 h 299"/>
                <a:gd name="T12" fmla="*/ 7 w 474"/>
                <a:gd name="T13" fmla="*/ 2 h 299"/>
                <a:gd name="T14" fmla="*/ 9 w 474"/>
                <a:gd name="T15" fmla="*/ 2 h 299"/>
                <a:gd name="T16" fmla="*/ 5 w 474"/>
                <a:gd name="T17" fmla="*/ 2 h 299"/>
                <a:gd name="T18" fmla="*/ 4 w 474"/>
                <a:gd name="T19" fmla="*/ 2 h 299"/>
                <a:gd name="T20" fmla="*/ 3 w 474"/>
                <a:gd name="T21" fmla="*/ 2 h 299"/>
                <a:gd name="T22" fmla="*/ 3 w 474"/>
                <a:gd name="T23" fmla="*/ 2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w="9525">
              <a:noFill/>
              <a:round/>
              <a:headEnd/>
              <a:tailEnd/>
            </a:ln>
          </p:spPr>
          <p:txBody>
            <a:bodyPr/>
            <a:lstStyle/>
            <a:p>
              <a:endParaRPr lang="en-US"/>
            </a:p>
          </p:txBody>
        </p:sp>
        <p:sp>
          <p:nvSpPr>
            <p:cNvPr id="45261" name="Freeform 180" descr="70%"/>
            <p:cNvSpPr>
              <a:spLocks/>
            </p:cNvSpPr>
            <p:nvPr/>
          </p:nvSpPr>
          <p:spPr bwMode="auto">
            <a:xfrm>
              <a:off x="766" y="1770"/>
              <a:ext cx="402" cy="224"/>
            </a:xfrm>
            <a:custGeom>
              <a:avLst/>
              <a:gdLst>
                <a:gd name="T0" fmla="*/ 2 w 517"/>
                <a:gd name="T1" fmla="*/ 1 h 317"/>
                <a:gd name="T2" fmla="*/ 2 w 517"/>
                <a:gd name="T3" fmla="*/ 1 h 317"/>
                <a:gd name="T4" fmla="*/ 2 w 517"/>
                <a:gd name="T5" fmla="*/ 1 h 317"/>
                <a:gd name="T6" fmla="*/ 2 w 517"/>
                <a:gd name="T7" fmla="*/ 1 h 317"/>
                <a:gd name="T8" fmla="*/ 2 w 517"/>
                <a:gd name="T9" fmla="*/ 1 h 317"/>
                <a:gd name="T10" fmla="*/ 2 w 517"/>
                <a:gd name="T11" fmla="*/ 1 h 317"/>
                <a:gd name="T12" fmla="*/ 0 w 517"/>
                <a:gd name="T13" fmla="*/ 1 h 317"/>
                <a:gd name="T14" fmla="*/ 2 w 517"/>
                <a:gd name="T15" fmla="*/ 1 h 317"/>
                <a:gd name="T16" fmla="*/ 2 w 517"/>
                <a:gd name="T17" fmla="*/ 1 h 317"/>
                <a:gd name="T18" fmla="*/ 2 w 517"/>
                <a:gd name="T19" fmla="*/ 1 h 317"/>
                <a:gd name="T20" fmla="*/ 2 w 517"/>
                <a:gd name="T21" fmla="*/ 1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w="9525">
              <a:noFill/>
              <a:round/>
              <a:headEnd/>
              <a:tailEnd/>
            </a:ln>
          </p:spPr>
          <p:txBody>
            <a:bodyPr/>
            <a:lstStyle/>
            <a:p>
              <a:endParaRPr lang="en-US"/>
            </a:p>
          </p:txBody>
        </p:sp>
        <p:sp>
          <p:nvSpPr>
            <p:cNvPr id="45262" name="Freeform 181"/>
            <p:cNvSpPr>
              <a:spLocks/>
            </p:cNvSpPr>
            <p:nvPr/>
          </p:nvSpPr>
          <p:spPr bwMode="auto">
            <a:xfrm rot="-143902">
              <a:off x="609" y="1742"/>
              <a:ext cx="173" cy="162"/>
            </a:xfrm>
            <a:custGeom>
              <a:avLst/>
              <a:gdLst>
                <a:gd name="T0" fmla="*/ 2 w 214"/>
                <a:gd name="T1" fmla="*/ 1 h 217"/>
                <a:gd name="T2" fmla="*/ 2 w 214"/>
                <a:gd name="T3" fmla="*/ 1 h 217"/>
                <a:gd name="T4" fmla="*/ 2 w 214"/>
                <a:gd name="T5" fmla="*/ 1 h 217"/>
                <a:gd name="T6" fmla="*/ 2 w 214"/>
                <a:gd name="T7" fmla="*/ 1 h 217"/>
                <a:gd name="T8" fmla="*/ 2 w 214"/>
                <a:gd name="T9" fmla="*/ 0 h 217"/>
                <a:gd name="T10" fmla="*/ 2 w 214"/>
                <a:gd name="T11" fmla="*/ 1 h 217"/>
                <a:gd name="T12" fmla="*/ 2 w 214"/>
                <a:gd name="T13" fmla="*/ 1 h 217"/>
                <a:gd name="T14" fmla="*/ 2 w 214"/>
                <a:gd name="T15" fmla="*/ 1 h 217"/>
                <a:gd name="T16" fmla="*/ 2 w 214"/>
                <a:gd name="T17" fmla="*/ 1 h 217"/>
                <a:gd name="T18" fmla="*/ 2 w 214"/>
                <a:gd name="T19" fmla="*/ 1 h 217"/>
                <a:gd name="T20" fmla="*/ 2 w 214"/>
                <a:gd name="T21" fmla="*/ 1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4"/>
                <a:gd name="T34" fmla="*/ 0 h 217"/>
                <a:gd name="T35" fmla="*/ 214 w 21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4" h="217">
                  <a:moveTo>
                    <a:pt x="15" y="168"/>
                  </a:moveTo>
                  <a:cubicBezTo>
                    <a:pt x="25" y="138"/>
                    <a:pt x="51" y="124"/>
                    <a:pt x="71" y="98"/>
                  </a:cubicBezTo>
                  <a:cubicBezTo>
                    <a:pt x="80" y="71"/>
                    <a:pt x="100" y="60"/>
                    <a:pt x="113" y="35"/>
                  </a:cubicBezTo>
                  <a:cubicBezTo>
                    <a:pt x="116" y="28"/>
                    <a:pt x="114" y="18"/>
                    <a:pt x="120" y="14"/>
                  </a:cubicBezTo>
                  <a:cubicBezTo>
                    <a:pt x="132" y="5"/>
                    <a:pt x="162" y="0"/>
                    <a:pt x="162" y="0"/>
                  </a:cubicBezTo>
                  <a:cubicBezTo>
                    <a:pt x="166" y="1"/>
                    <a:pt x="210" y="3"/>
                    <a:pt x="212" y="21"/>
                  </a:cubicBezTo>
                  <a:cubicBezTo>
                    <a:pt x="214" y="37"/>
                    <a:pt x="214" y="57"/>
                    <a:pt x="204" y="70"/>
                  </a:cubicBezTo>
                  <a:cubicBezTo>
                    <a:pt x="195" y="82"/>
                    <a:pt x="162" y="84"/>
                    <a:pt x="162" y="84"/>
                  </a:cubicBezTo>
                  <a:cubicBezTo>
                    <a:pt x="125" y="140"/>
                    <a:pt x="174" y="72"/>
                    <a:pt x="127" y="119"/>
                  </a:cubicBezTo>
                  <a:cubicBezTo>
                    <a:pt x="94" y="152"/>
                    <a:pt x="69" y="191"/>
                    <a:pt x="29" y="217"/>
                  </a:cubicBezTo>
                  <a:cubicBezTo>
                    <a:pt x="20" y="203"/>
                    <a:pt x="0" y="183"/>
                    <a:pt x="15" y="168"/>
                  </a:cubicBezTo>
                  <a:close/>
                </a:path>
              </a:pathLst>
            </a:custGeom>
            <a:solidFill>
              <a:schemeClr val="tx1"/>
            </a:solidFill>
            <a:ln w="9525">
              <a:solidFill>
                <a:schemeClr val="tx1"/>
              </a:solidFill>
              <a:round/>
              <a:headEnd/>
              <a:tailEnd/>
            </a:ln>
          </p:spPr>
          <p:txBody>
            <a:bodyPr/>
            <a:lstStyle/>
            <a:p>
              <a:endParaRPr lang="en-US"/>
            </a:p>
          </p:txBody>
        </p:sp>
        <p:sp>
          <p:nvSpPr>
            <p:cNvPr id="45263" name="Freeform 182"/>
            <p:cNvSpPr>
              <a:spLocks/>
            </p:cNvSpPr>
            <p:nvPr/>
          </p:nvSpPr>
          <p:spPr bwMode="auto">
            <a:xfrm>
              <a:off x="972" y="2885"/>
              <a:ext cx="82" cy="103"/>
            </a:xfrm>
            <a:custGeom>
              <a:avLst/>
              <a:gdLst>
                <a:gd name="T0" fmla="*/ 2 w 100"/>
                <a:gd name="T1" fmla="*/ 0 h 137"/>
                <a:gd name="T2" fmla="*/ 2 w 100"/>
                <a:gd name="T3" fmla="*/ 2 h 137"/>
                <a:gd name="T4" fmla="*/ 2 w 100"/>
                <a:gd name="T5" fmla="*/ 2 h 137"/>
                <a:gd name="T6" fmla="*/ 2 w 100"/>
                <a:gd name="T7" fmla="*/ 2 h 137"/>
                <a:gd name="T8" fmla="*/ 2 w 100"/>
                <a:gd name="T9" fmla="*/ 0 h 137"/>
                <a:gd name="T10" fmla="*/ 0 60000 65536"/>
                <a:gd name="T11" fmla="*/ 0 60000 65536"/>
                <a:gd name="T12" fmla="*/ 0 60000 65536"/>
                <a:gd name="T13" fmla="*/ 0 60000 65536"/>
                <a:gd name="T14" fmla="*/ 0 60000 65536"/>
                <a:gd name="T15" fmla="*/ 0 w 100"/>
                <a:gd name="T16" fmla="*/ 0 h 137"/>
                <a:gd name="T17" fmla="*/ 100 w 100"/>
                <a:gd name="T18" fmla="*/ 137 h 137"/>
              </a:gdLst>
              <a:ahLst/>
              <a:cxnLst>
                <a:cxn ang="T10">
                  <a:pos x="T0" y="T1"/>
                </a:cxn>
                <a:cxn ang="T11">
                  <a:pos x="T2" y="T3"/>
                </a:cxn>
                <a:cxn ang="T12">
                  <a:pos x="T4" y="T5"/>
                </a:cxn>
                <a:cxn ang="T13">
                  <a:pos x="T6" y="T7"/>
                </a:cxn>
                <a:cxn ang="T14">
                  <a:pos x="T8" y="T9"/>
                </a:cxn>
              </a:cxnLst>
              <a:rect l="T15" t="T16" r="T17" b="T18"/>
              <a:pathLst>
                <a:path w="100" h="137">
                  <a:moveTo>
                    <a:pt x="65" y="0"/>
                  </a:moveTo>
                  <a:cubicBezTo>
                    <a:pt x="76" y="33"/>
                    <a:pt x="82" y="56"/>
                    <a:pt x="100" y="84"/>
                  </a:cubicBezTo>
                  <a:cubicBezTo>
                    <a:pt x="89" y="137"/>
                    <a:pt x="82" y="135"/>
                    <a:pt x="29" y="126"/>
                  </a:cubicBezTo>
                  <a:cubicBezTo>
                    <a:pt x="10" y="97"/>
                    <a:pt x="0" y="60"/>
                    <a:pt x="22" y="28"/>
                  </a:cubicBezTo>
                  <a:cubicBezTo>
                    <a:pt x="32" y="14"/>
                    <a:pt x="51" y="9"/>
                    <a:pt x="65" y="0"/>
                  </a:cubicBezTo>
                  <a:close/>
                </a:path>
              </a:pathLst>
            </a:custGeom>
            <a:solidFill>
              <a:schemeClr val="tx1"/>
            </a:solidFill>
            <a:ln w="9525">
              <a:solidFill>
                <a:schemeClr val="tx1"/>
              </a:solidFill>
              <a:round/>
              <a:headEnd/>
              <a:tailEnd/>
            </a:ln>
          </p:spPr>
          <p:txBody>
            <a:bodyPr/>
            <a:lstStyle/>
            <a:p>
              <a:endParaRPr lang="en-US"/>
            </a:p>
          </p:txBody>
        </p:sp>
        <p:sp>
          <p:nvSpPr>
            <p:cNvPr id="45264" name="Freeform 183"/>
            <p:cNvSpPr>
              <a:spLocks/>
            </p:cNvSpPr>
            <p:nvPr/>
          </p:nvSpPr>
          <p:spPr bwMode="auto">
            <a:xfrm>
              <a:off x="1629" y="3088"/>
              <a:ext cx="92" cy="131"/>
            </a:xfrm>
            <a:custGeom>
              <a:avLst/>
              <a:gdLst>
                <a:gd name="T0" fmla="*/ 2 w 113"/>
                <a:gd name="T1" fmla="*/ 1 h 178"/>
                <a:gd name="T2" fmla="*/ 2 w 113"/>
                <a:gd name="T3" fmla="*/ 1 h 178"/>
                <a:gd name="T4" fmla="*/ 2 w 113"/>
                <a:gd name="T5" fmla="*/ 1 h 178"/>
                <a:gd name="T6" fmla="*/ 2 w 113"/>
                <a:gd name="T7" fmla="*/ 1 h 178"/>
                <a:gd name="T8" fmla="*/ 2 w 113"/>
                <a:gd name="T9" fmla="*/ 1 h 178"/>
                <a:gd name="T10" fmla="*/ 2 w 113"/>
                <a:gd name="T11" fmla="*/ 1 h 178"/>
                <a:gd name="T12" fmla="*/ 2 w 113"/>
                <a:gd name="T13" fmla="*/ 1 h 178"/>
                <a:gd name="T14" fmla="*/ 0 60000 65536"/>
                <a:gd name="T15" fmla="*/ 0 60000 65536"/>
                <a:gd name="T16" fmla="*/ 0 60000 65536"/>
                <a:gd name="T17" fmla="*/ 0 60000 65536"/>
                <a:gd name="T18" fmla="*/ 0 60000 65536"/>
                <a:gd name="T19" fmla="*/ 0 60000 65536"/>
                <a:gd name="T20" fmla="*/ 0 60000 65536"/>
                <a:gd name="T21" fmla="*/ 0 w 113"/>
                <a:gd name="T22" fmla="*/ 0 h 178"/>
                <a:gd name="T23" fmla="*/ 113 w 113"/>
                <a:gd name="T24" fmla="*/ 178 h 1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78">
                  <a:moveTo>
                    <a:pt x="68" y="45"/>
                  </a:moveTo>
                  <a:cubicBezTo>
                    <a:pt x="96" y="26"/>
                    <a:pt x="98" y="0"/>
                    <a:pt x="111" y="38"/>
                  </a:cubicBezTo>
                  <a:cubicBezTo>
                    <a:pt x="102" y="149"/>
                    <a:pt x="113" y="125"/>
                    <a:pt x="33" y="178"/>
                  </a:cubicBezTo>
                  <a:cubicBezTo>
                    <a:pt x="24" y="169"/>
                    <a:pt x="10" y="162"/>
                    <a:pt x="5" y="150"/>
                  </a:cubicBezTo>
                  <a:cubicBezTo>
                    <a:pt x="0" y="136"/>
                    <a:pt x="36" y="80"/>
                    <a:pt x="47" y="59"/>
                  </a:cubicBezTo>
                  <a:cubicBezTo>
                    <a:pt x="47" y="58"/>
                    <a:pt x="69" y="18"/>
                    <a:pt x="82" y="31"/>
                  </a:cubicBezTo>
                  <a:cubicBezTo>
                    <a:pt x="87" y="36"/>
                    <a:pt x="73" y="40"/>
                    <a:pt x="68" y="45"/>
                  </a:cubicBezTo>
                  <a:close/>
                </a:path>
              </a:pathLst>
            </a:custGeom>
            <a:solidFill>
              <a:schemeClr val="tx1"/>
            </a:solidFill>
            <a:ln w="9525">
              <a:solidFill>
                <a:schemeClr val="tx1"/>
              </a:solidFill>
              <a:round/>
              <a:headEnd/>
              <a:tailEnd/>
            </a:ln>
          </p:spPr>
          <p:txBody>
            <a:bodyPr/>
            <a:lstStyle/>
            <a:p>
              <a:endParaRPr lang="en-US"/>
            </a:p>
          </p:txBody>
        </p:sp>
        <p:sp>
          <p:nvSpPr>
            <p:cNvPr id="45265" name="Freeform 184" descr="70%"/>
            <p:cNvSpPr>
              <a:spLocks/>
            </p:cNvSpPr>
            <p:nvPr/>
          </p:nvSpPr>
          <p:spPr bwMode="auto">
            <a:xfrm>
              <a:off x="1286" y="2459"/>
              <a:ext cx="712" cy="351"/>
            </a:xfrm>
            <a:custGeom>
              <a:avLst/>
              <a:gdLst>
                <a:gd name="T0" fmla="*/ 2 w 914"/>
                <a:gd name="T1" fmla="*/ 1 h 498"/>
                <a:gd name="T2" fmla="*/ 2 w 914"/>
                <a:gd name="T3" fmla="*/ 1 h 498"/>
                <a:gd name="T4" fmla="*/ 2 w 914"/>
                <a:gd name="T5" fmla="*/ 1 h 498"/>
                <a:gd name="T6" fmla="*/ 2 w 914"/>
                <a:gd name="T7" fmla="*/ 1 h 498"/>
                <a:gd name="T8" fmla="*/ 2 w 914"/>
                <a:gd name="T9" fmla="*/ 1 h 498"/>
                <a:gd name="T10" fmla="*/ 2 w 914"/>
                <a:gd name="T11" fmla="*/ 1 h 498"/>
                <a:gd name="T12" fmla="*/ 2 w 914"/>
                <a:gd name="T13" fmla="*/ 1 h 498"/>
                <a:gd name="T14" fmla="*/ 2 w 914"/>
                <a:gd name="T15" fmla="*/ 1 h 498"/>
                <a:gd name="T16" fmla="*/ 2 w 914"/>
                <a:gd name="T17" fmla="*/ 1 h 498"/>
                <a:gd name="T18" fmla="*/ 2 w 914"/>
                <a:gd name="T19" fmla="*/ 1 h 498"/>
                <a:gd name="T20" fmla="*/ 2 w 914"/>
                <a:gd name="T21" fmla="*/ 1 h 498"/>
                <a:gd name="T22" fmla="*/ 2 w 914"/>
                <a:gd name="T23" fmla="*/ 1 h 498"/>
                <a:gd name="T24" fmla="*/ 2 w 914"/>
                <a:gd name="T25" fmla="*/ 1 h 498"/>
                <a:gd name="T26" fmla="*/ 2 w 914"/>
                <a:gd name="T27" fmla="*/ 1 h 498"/>
                <a:gd name="T28" fmla="*/ 2 w 914"/>
                <a:gd name="T29" fmla="*/ 1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w="9525">
              <a:noFill/>
              <a:round/>
              <a:headEnd/>
              <a:tailEnd/>
            </a:ln>
          </p:spPr>
          <p:txBody>
            <a:bodyPr/>
            <a:lstStyle/>
            <a:p>
              <a:endParaRPr lang="en-US"/>
            </a:p>
          </p:txBody>
        </p:sp>
        <p:sp>
          <p:nvSpPr>
            <p:cNvPr id="45266" name="Freeform 185" descr="70%"/>
            <p:cNvSpPr>
              <a:spLocks/>
            </p:cNvSpPr>
            <p:nvPr/>
          </p:nvSpPr>
          <p:spPr bwMode="auto">
            <a:xfrm>
              <a:off x="1028" y="1948"/>
              <a:ext cx="334" cy="784"/>
            </a:xfrm>
            <a:custGeom>
              <a:avLst/>
              <a:gdLst>
                <a:gd name="T0" fmla="*/ 2 w 430"/>
                <a:gd name="T1" fmla="*/ 1 h 1114"/>
                <a:gd name="T2" fmla="*/ 2 w 430"/>
                <a:gd name="T3" fmla="*/ 1 h 1114"/>
                <a:gd name="T4" fmla="*/ 2 w 430"/>
                <a:gd name="T5" fmla="*/ 1 h 1114"/>
                <a:gd name="T6" fmla="*/ 2 w 430"/>
                <a:gd name="T7" fmla="*/ 1 h 1114"/>
                <a:gd name="T8" fmla="*/ 2 w 430"/>
                <a:gd name="T9" fmla="*/ 1 h 1114"/>
                <a:gd name="T10" fmla="*/ 2 w 430"/>
                <a:gd name="T11" fmla="*/ 1 h 1114"/>
                <a:gd name="T12" fmla="*/ 2 w 430"/>
                <a:gd name="T13" fmla="*/ 1 h 1114"/>
                <a:gd name="T14" fmla="*/ 2 w 430"/>
                <a:gd name="T15" fmla="*/ 1 h 1114"/>
                <a:gd name="T16" fmla="*/ 2 w 430"/>
                <a:gd name="T17" fmla="*/ 1 h 1114"/>
                <a:gd name="T18" fmla="*/ 2 w 430"/>
                <a:gd name="T19" fmla="*/ 1 h 1114"/>
                <a:gd name="T20" fmla="*/ 2 w 430"/>
                <a:gd name="T21" fmla="*/ 1 h 1114"/>
                <a:gd name="T22" fmla="*/ 2 w 430"/>
                <a:gd name="T23" fmla="*/ 1 h 1114"/>
                <a:gd name="T24" fmla="*/ 2 w 430"/>
                <a:gd name="T25" fmla="*/ 1 h 1114"/>
                <a:gd name="T26" fmla="*/ 2 w 430"/>
                <a:gd name="T27" fmla="*/ 1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w="9525">
              <a:noFill/>
              <a:round/>
              <a:headEnd/>
              <a:tailEnd/>
            </a:ln>
          </p:spPr>
          <p:txBody>
            <a:bodyPr/>
            <a:lstStyle/>
            <a:p>
              <a:endParaRPr lang="en-US"/>
            </a:p>
          </p:txBody>
        </p:sp>
        <p:sp>
          <p:nvSpPr>
            <p:cNvPr id="777402" name="Text Box 186"/>
            <p:cNvSpPr txBox="1">
              <a:spLocks noChangeArrowheads="1"/>
            </p:cNvSpPr>
            <p:nvPr/>
          </p:nvSpPr>
          <p:spPr bwMode="invGray">
            <a:xfrm>
              <a:off x="1898" y="2859"/>
              <a:ext cx="785" cy="2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nSpc>
                  <a:spcPct val="80000"/>
                </a:lnSpc>
                <a:defRPr/>
              </a:pPr>
              <a:r>
                <a:rPr lang="en-US" sz="2000" b="1" i="0">
                  <a:solidFill>
                    <a:srgbClr val="FFFFFF"/>
                  </a:solidFill>
                  <a:latin typeface="Times New Roman" charset="0"/>
                  <a:cs typeface="Osaka" charset="-128"/>
                </a:rPr>
                <a:t>VTA/SN</a:t>
              </a:r>
            </a:p>
          </p:txBody>
        </p:sp>
        <p:sp>
          <p:nvSpPr>
            <p:cNvPr id="777403" name="Text Box 187"/>
            <p:cNvSpPr txBox="1">
              <a:spLocks noChangeArrowheads="1"/>
            </p:cNvSpPr>
            <p:nvPr/>
          </p:nvSpPr>
          <p:spPr bwMode="invGray">
            <a:xfrm>
              <a:off x="650" y="2655"/>
              <a:ext cx="988" cy="368"/>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nSpc>
                  <a:spcPct val="80000"/>
                </a:lnSpc>
                <a:defRPr/>
              </a:pPr>
              <a:r>
                <a:rPr lang="en-US" sz="2000" b="1" i="0">
                  <a:solidFill>
                    <a:srgbClr val="FFFFFF"/>
                  </a:solidFill>
                  <a:latin typeface="Times New Roman" charset="0"/>
                  <a:cs typeface="Osaka" charset="-128"/>
                </a:rPr>
                <a:t>nucleus </a:t>
              </a:r>
            </a:p>
            <a:p>
              <a:pPr>
                <a:lnSpc>
                  <a:spcPct val="80000"/>
                </a:lnSpc>
                <a:defRPr/>
              </a:pPr>
              <a:r>
                <a:rPr lang="en-US" sz="2000" b="1" i="0">
                  <a:solidFill>
                    <a:srgbClr val="FFFFFF"/>
                  </a:solidFill>
                  <a:latin typeface="Times New Roman" charset="0"/>
                  <a:cs typeface="Osaka" charset="-128"/>
                </a:rPr>
                <a:t>accumbens</a:t>
              </a:r>
            </a:p>
          </p:txBody>
        </p:sp>
        <p:sp>
          <p:nvSpPr>
            <p:cNvPr id="777404" name="Text Box 188"/>
            <p:cNvSpPr txBox="1">
              <a:spLocks noChangeArrowheads="1"/>
            </p:cNvSpPr>
            <p:nvPr/>
          </p:nvSpPr>
          <p:spPr bwMode="invGray">
            <a:xfrm>
              <a:off x="418" y="1770"/>
              <a:ext cx="661" cy="368"/>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nSpc>
                  <a:spcPct val="80000"/>
                </a:lnSpc>
                <a:defRPr/>
              </a:pPr>
              <a:r>
                <a:rPr lang="en-US" sz="2000" b="1" i="0">
                  <a:solidFill>
                    <a:srgbClr val="FFFFFF"/>
                  </a:solidFill>
                  <a:latin typeface="Times New Roman" charset="0"/>
                  <a:cs typeface="Osaka" charset="-128"/>
                </a:rPr>
                <a:t>frontal</a:t>
              </a:r>
            </a:p>
            <a:p>
              <a:pPr>
                <a:lnSpc>
                  <a:spcPct val="80000"/>
                </a:lnSpc>
                <a:defRPr/>
              </a:pPr>
              <a:r>
                <a:rPr lang="en-US" sz="2000" b="1" i="0">
                  <a:solidFill>
                    <a:srgbClr val="FFFFFF"/>
                  </a:solidFill>
                  <a:latin typeface="Times New Roman" charset="0"/>
                  <a:cs typeface="Osaka" charset="-128"/>
                </a:rPr>
                <a:t>cortex</a:t>
              </a:r>
            </a:p>
          </p:txBody>
        </p:sp>
        <p:grpSp>
          <p:nvGrpSpPr>
            <p:cNvPr id="3" name="Group 189"/>
            <p:cNvGrpSpPr>
              <a:grpSpLocks/>
            </p:cNvGrpSpPr>
            <p:nvPr/>
          </p:nvGrpSpPr>
          <p:grpSpPr bwMode="auto">
            <a:xfrm>
              <a:off x="1270" y="2526"/>
              <a:ext cx="688" cy="286"/>
              <a:chOff x="3338" y="2661"/>
              <a:chExt cx="680" cy="316"/>
            </a:xfrm>
          </p:grpSpPr>
          <p:sp>
            <p:nvSpPr>
              <p:cNvPr id="45277" name="Oval 190"/>
              <p:cNvSpPr>
                <a:spLocks noChangeArrowheads="1"/>
              </p:cNvSpPr>
              <p:nvPr/>
            </p:nvSpPr>
            <p:spPr bwMode="auto">
              <a:xfrm>
                <a:off x="3338" y="2661"/>
                <a:ext cx="281" cy="261"/>
              </a:xfrm>
              <a:prstGeom prst="ellipse">
                <a:avLst/>
              </a:prstGeom>
              <a:solidFill>
                <a:schemeClr val="accent1">
                  <a:alpha val="50195"/>
                </a:schemeClr>
              </a:solidFill>
              <a:ln w="76200">
                <a:solidFill>
                  <a:srgbClr val="F0F00E"/>
                </a:solidFill>
                <a:round/>
                <a:headEnd/>
                <a:tailEnd/>
              </a:ln>
            </p:spPr>
            <p:txBody>
              <a:bodyPr wrap="none" anchor="ctr"/>
              <a:lstStyle/>
              <a:p>
                <a:pPr algn="ctr" eaLnBrk="0" hangingPunct="0"/>
                <a:endParaRPr lang="en-US" sz="1600" b="1" i="0">
                  <a:solidFill>
                    <a:srgbClr val="000000"/>
                  </a:solidFill>
                  <a:latin typeface="Times New Roman" charset="0"/>
                </a:endParaRPr>
              </a:p>
            </p:txBody>
          </p:sp>
          <p:sp>
            <p:nvSpPr>
              <p:cNvPr id="45278" name="Oval 191"/>
              <p:cNvSpPr>
                <a:spLocks noChangeArrowheads="1"/>
              </p:cNvSpPr>
              <p:nvPr/>
            </p:nvSpPr>
            <p:spPr bwMode="auto">
              <a:xfrm>
                <a:off x="3878" y="2844"/>
                <a:ext cx="140" cy="133"/>
              </a:xfrm>
              <a:prstGeom prst="ellipse">
                <a:avLst/>
              </a:prstGeom>
              <a:solidFill>
                <a:srgbClr val="FFFF00">
                  <a:alpha val="50195"/>
                </a:srgbClr>
              </a:solidFill>
              <a:ln w="76200">
                <a:solidFill>
                  <a:srgbClr val="F0F00E"/>
                </a:solidFill>
                <a:round/>
                <a:headEnd/>
                <a:tailEnd/>
              </a:ln>
            </p:spPr>
            <p:txBody>
              <a:bodyPr wrap="none" anchor="ctr"/>
              <a:lstStyle/>
              <a:p>
                <a:pPr algn="ctr" eaLnBrk="0" hangingPunct="0"/>
                <a:endParaRPr lang="en-US" sz="600" i="0">
                  <a:solidFill>
                    <a:srgbClr val="00CC99"/>
                  </a:solidFill>
                </a:endParaRPr>
              </a:p>
            </p:txBody>
          </p:sp>
          <p:sp>
            <p:nvSpPr>
              <p:cNvPr id="45279" name="Freeform 192"/>
              <p:cNvSpPr>
                <a:spLocks/>
              </p:cNvSpPr>
              <p:nvPr/>
            </p:nvSpPr>
            <p:spPr bwMode="auto">
              <a:xfrm>
                <a:off x="3421" y="2711"/>
                <a:ext cx="119" cy="175"/>
              </a:xfrm>
              <a:custGeom>
                <a:avLst/>
                <a:gdLst>
                  <a:gd name="T0" fmla="*/ 1 w 168"/>
                  <a:gd name="T1" fmla="*/ 2 h 224"/>
                  <a:gd name="T2" fmla="*/ 1 w 168"/>
                  <a:gd name="T3" fmla="*/ 2 h 224"/>
                  <a:gd name="T4" fmla="*/ 1 w 168"/>
                  <a:gd name="T5" fmla="*/ 2 h 224"/>
                  <a:gd name="T6" fmla="*/ 1 w 168"/>
                  <a:gd name="T7" fmla="*/ 2 h 224"/>
                  <a:gd name="T8" fmla="*/ 0 60000 65536"/>
                  <a:gd name="T9" fmla="*/ 0 60000 65536"/>
                  <a:gd name="T10" fmla="*/ 0 60000 65536"/>
                  <a:gd name="T11" fmla="*/ 0 60000 65536"/>
                  <a:gd name="T12" fmla="*/ 0 w 168"/>
                  <a:gd name="T13" fmla="*/ 0 h 224"/>
                  <a:gd name="T14" fmla="*/ 168 w 168"/>
                  <a:gd name="T15" fmla="*/ 224 h 224"/>
                </a:gdLst>
                <a:ahLst/>
                <a:cxnLst>
                  <a:cxn ang="T8">
                    <a:pos x="T0" y="T1"/>
                  </a:cxn>
                  <a:cxn ang="T9">
                    <a:pos x="T2" y="T3"/>
                  </a:cxn>
                  <a:cxn ang="T10">
                    <a:pos x="T4" y="T5"/>
                  </a:cxn>
                  <a:cxn ang="T11">
                    <a:pos x="T6" y="T7"/>
                  </a:cxn>
                </a:cxnLst>
                <a:rect l="T12" t="T13" r="T14" b="T15"/>
                <a:pathLst>
                  <a:path w="168" h="224">
                    <a:moveTo>
                      <a:pt x="160" y="112"/>
                    </a:moveTo>
                    <a:cubicBezTo>
                      <a:pt x="168" y="80"/>
                      <a:pt x="88" y="0"/>
                      <a:pt x="64" y="16"/>
                    </a:cubicBezTo>
                    <a:cubicBezTo>
                      <a:pt x="40" y="32"/>
                      <a:pt x="0" y="192"/>
                      <a:pt x="16" y="208"/>
                    </a:cubicBezTo>
                    <a:cubicBezTo>
                      <a:pt x="32" y="224"/>
                      <a:pt x="152" y="144"/>
                      <a:pt x="160" y="112"/>
                    </a:cubicBezTo>
                    <a:close/>
                  </a:path>
                </a:pathLst>
              </a:custGeom>
              <a:solidFill>
                <a:srgbClr val="FFFF00">
                  <a:alpha val="50195"/>
                </a:srgbClr>
              </a:solidFill>
              <a:ln w="76200">
                <a:solidFill>
                  <a:srgbClr val="F0F00E"/>
                </a:solidFill>
                <a:round/>
                <a:headEnd/>
                <a:tailEnd/>
              </a:ln>
            </p:spPr>
            <p:txBody>
              <a:bodyPr/>
              <a:lstStyle/>
              <a:p>
                <a:endParaRPr lang="en-US"/>
              </a:p>
            </p:txBody>
          </p:sp>
          <p:sp>
            <p:nvSpPr>
              <p:cNvPr id="45280" name="Freeform 193"/>
              <p:cNvSpPr>
                <a:spLocks/>
              </p:cNvSpPr>
              <p:nvPr/>
            </p:nvSpPr>
            <p:spPr bwMode="auto">
              <a:xfrm>
                <a:off x="3546" y="2793"/>
                <a:ext cx="342" cy="81"/>
              </a:xfrm>
              <a:custGeom>
                <a:avLst/>
                <a:gdLst>
                  <a:gd name="T0" fmla="*/ 1 w 576"/>
                  <a:gd name="T1" fmla="*/ 1 h 112"/>
                  <a:gd name="T2" fmla="*/ 1 w 576"/>
                  <a:gd name="T3" fmla="*/ 1 h 112"/>
                  <a:gd name="T4" fmla="*/ 0 w 576"/>
                  <a:gd name="T5" fmla="*/ 1 h 112"/>
                  <a:gd name="T6" fmla="*/ 0 60000 65536"/>
                  <a:gd name="T7" fmla="*/ 0 60000 65536"/>
                  <a:gd name="T8" fmla="*/ 0 60000 65536"/>
                  <a:gd name="T9" fmla="*/ 0 w 576"/>
                  <a:gd name="T10" fmla="*/ 0 h 112"/>
                  <a:gd name="T11" fmla="*/ 576 w 576"/>
                  <a:gd name="T12" fmla="*/ 112 h 112"/>
                </a:gdLst>
                <a:ahLst/>
                <a:cxnLst>
                  <a:cxn ang="T6">
                    <a:pos x="T0" y="T1"/>
                  </a:cxn>
                  <a:cxn ang="T7">
                    <a:pos x="T2" y="T3"/>
                  </a:cxn>
                  <a:cxn ang="T8">
                    <a:pos x="T4" y="T5"/>
                  </a:cxn>
                </a:cxnLst>
                <a:rect l="T9" t="T10" r="T11" b="T12"/>
                <a:pathLst>
                  <a:path w="576" h="112">
                    <a:moveTo>
                      <a:pt x="576" y="112"/>
                    </a:moveTo>
                    <a:cubicBezTo>
                      <a:pt x="528" y="72"/>
                      <a:pt x="480" y="32"/>
                      <a:pt x="384" y="16"/>
                    </a:cubicBezTo>
                    <a:cubicBezTo>
                      <a:pt x="288" y="0"/>
                      <a:pt x="144" y="8"/>
                      <a:pt x="0" y="16"/>
                    </a:cubicBezTo>
                  </a:path>
                </a:pathLst>
              </a:custGeom>
              <a:noFill/>
              <a:ln w="76200">
                <a:solidFill>
                  <a:srgbClr val="F0F00E"/>
                </a:solidFill>
                <a:round/>
                <a:headEnd/>
                <a:tailEnd/>
              </a:ln>
            </p:spPr>
            <p:txBody>
              <a:bodyPr/>
              <a:lstStyle/>
              <a:p>
                <a:endParaRPr lang="en-US"/>
              </a:p>
            </p:txBody>
          </p:sp>
        </p:grpSp>
        <p:sp>
          <p:nvSpPr>
            <p:cNvPr id="45271" name="Rectangle 194"/>
            <p:cNvSpPr>
              <a:spLocks noChangeArrowheads="1"/>
            </p:cNvSpPr>
            <p:nvPr/>
          </p:nvSpPr>
          <p:spPr bwMode="invGray">
            <a:xfrm>
              <a:off x="3284" y="3600"/>
              <a:ext cx="388" cy="314"/>
            </a:xfrm>
            <a:prstGeom prst="rect">
              <a:avLst/>
            </a:prstGeom>
            <a:solidFill>
              <a:schemeClr val="tx1"/>
            </a:solidFill>
            <a:ln w="3175">
              <a:solidFill>
                <a:schemeClr val="tx1"/>
              </a:solidFill>
              <a:miter lim="800000"/>
              <a:headEnd/>
              <a:tailEnd/>
            </a:ln>
          </p:spPr>
          <p:txBody>
            <a:bodyPr wrap="none" anchor="ctr"/>
            <a:lstStyle/>
            <a:p>
              <a:pPr algn="ctr" eaLnBrk="0" hangingPunct="0"/>
              <a:endParaRPr lang="en-US" sz="1600" b="1" i="0">
                <a:solidFill>
                  <a:srgbClr val="000000"/>
                </a:solidFill>
                <a:latin typeface="Times New Roman" charset="0"/>
              </a:endParaRPr>
            </a:p>
          </p:txBody>
        </p:sp>
        <p:grpSp>
          <p:nvGrpSpPr>
            <p:cNvPr id="4" name="Group 195"/>
            <p:cNvGrpSpPr>
              <a:grpSpLocks/>
            </p:cNvGrpSpPr>
            <p:nvPr/>
          </p:nvGrpSpPr>
          <p:grpSpPr bwMode="auto">
            <a:xfrm>
              <a:off x="935" y="2029"/>
              <a:ext cx="1058" cy="706"/>
              <a:chOff x="3007" y="2111"/>
              <a:chExt cx="1046" cy="781"/>
            </a:xfrm>
          </p:grpSpPr>
          <p:sp>
            <p:nvSpPr>
              <p:cNvPr id="45273" name="Oval 196"/>
              <p:cNvSpPr>
                <a:spLocks noChangeArrowheads="1"/>
              </p:cNvSpPr>
              <p:nvPr/>
            </p:nvSpPr>
            <p:spPr bwMode="auto">
              <a:xfrm>
                <a:off x="3007" y="2111"/>
                <a:ext cx="341" cy="299"/>
              </a:xfrm>
              <a:prstGeom prst="ellipse">
                <a:avLst/>
              </a:prstGeom>
              <a:solidFill>
                <a:srgbClr val="CC0000">
                  <a:alpha val="50195"/>
                </a:srgbClr>
              </a:solidFill>
              <a:ln w="76200">
                <a:solidFill>
                  <a:srgbClr val="F0F00E"/>
                </a:solidFill>
                <a:round/>
                <a:headEnd/>
                <a:tailEnd/>
              </a:ln>
            </p:spPr>
            <p:txBody>
              <a:bodyPr wrap="none" anchor="ctr"/>
              <a:lstStyle/>
              <a:p>
                <a:pPr algn="ctr" eaLnBrk="0" hangingPunct="0"/>
                <a:endParaRPr lang="en-US" sz="1600" b="1" i="0">
                  <a:solidFill>
                    <a:srgbClr val="000000"/>
                  </a:solidFill>
                  <a:latin typeface="Times New Roman" charset="0"/>
                </a:endParaRPr>
              </a:p>
            </p:txBody>
          </p:sp>
          <p:sp>
            <p:nvSpPr>
              <p:cNvPr id="45274" name="Oval 197"/>
              <p:cNvSpPr>
                <a:spLocks noChangeArrowheads="1"/>
              </p:cNvSpPr>
              <p:nvPr/>
            </p:nvSpPr>
            <p:spPr bwMode="auto">
              <a:xfrm>
                <a:off x="3913" y="2760"/>
                <a:ext cx="140" cy="132"/>
              </a:xfrm>
              <a:prstGeom prst="ellipse">
                <a:avLst/>
              </a:prstGeom>
              <a:solidFill>
                <a:srgbClr val="FFFF00">
                  <a:alpha val="50195"/>
                </a:srgbClr>
              </a:solidFill>
              <a:ln w="76200">
                <a:solidFill>
                  <a:srgbClr val="F0F00E"/>
                </a:solidFill>
                <a:round/>
                <a:headEnd/>
                <a:tailEnd/>
              </a:ln>
            </p:spPr>
            <p:txBody>
              <a:bodyPr wrap="none" anchor="ctr"/>
              <a:lstStyle/>
              <a:p>
                <a:pPr algn="ctr" eaLnBrk="0" hangingPunct="0"/>
                <a:endParaRPr lang="en-US" sz="1600" b="1" i="0">
                  <a:solidFill>
                    <a:srgbClr val="000000"/>
                  </a:solidFill>
                  <a:latin typeface="Times New Roman" charset="0"/>
                </a:endParaRPr>
              </a:p>
            </p:txBody>
          </p:sp>
          <p:sp>
            <p:nvSpPr>
              <p:cNvPr id="45275" name="Freeform 198"/>
              <p:cNvSpPr>
                <a:spLocks/>
              </p:cNvSpPr>
              <p:nvPr/>
            </p:nvSpPr>
            <p:spPr bwMode="auto">
              <a:xfrm>
                <a:off x="3102" y="2172"/>
                <a:ext cx="118" cy="175"/>
              </a:xfrm>
              <a:custGeom>
                <a:avLst/>
                <a:gdLst>
                  <a:gd name="T0" fmla="*/ 1 w 168"/>
                  <a:gd name="T1" fmla="*/ 2 h 224"/>
                  <a:gd name="T2" fmla="*/ 1 w 168"/>
                  <a:gd name="T3" fmla="*/ 2 h 224"/>
                  <a:gd name="T4" fmla="*/ 1 w 168"/>
                  <a:gd name="T5" fmla="*/ 2 h 224"/>
                  <a:gd name="T6" fmla="*/ 1 w 168"/>
                  <a:gd name="T7" fmla="*/ 2 h 224"/>
                  <a:gd name="T8" fmla="*/ 0 60000 65536"/>
                  <a:gd name="T9" fmla="*/ 0 60000 65536"/>
                  <a:gd name="T10" fmla="*/ 0 60000 65536"/>
                  <a:gd name="T11" fmla="*/ 0 60000 65536"/>
                  <a:gd name="T12" fmla="*/ 0 w 168"/>
                  <a:gd name="T13" fmla="*/ 0 h 224"/>
                  <a:gd name="T14" fmla="*/ 168 w 168"/>
                  <a:gd name="T15" fmla="*/ 224 h 224"/>
                </a:gdLst>
                <a:ahLst/>
                <a:cxnLst>
                  <a:cxn ang="T8">
                    <a:pos x="T0" y="T1"/>
                  </a:cxn>
                  <a:cxn ang="T9">
                    <a:pos x="T2" y="T3"/>
                  </a:cxn>
                  <a:cxn ang="T10">
                    <a:pos x="T4" y="T5"/>
                  </a:cxn>
                  <a:cxn ang="T11">
                    <a:pos x="T6" y="T7"/>
                  </a:cxn>
                </a:cxnLst>
                <a:rect l="T12" t="T13" r="T14" b="T15"/>
                <a:pathLst>
                  <a:path w="168" h="224">
                    <a:moveTo>
                      <a:pt x="160" y="112"/>
                    </a:moveTo>
                    <a:cubicBezTo>
                      <a:pt x="168" y="80"/>
                      <a:pt x="88" y="0"/>
                      <a:pt x="64" y="16"/>
                    </a:cubicBezTo>
                    <a:cubicBezTo>
                      <a:pt x="40" y="32"/>
                      <a:pt x="0" y="192"/>
                      <a:pt x="16" y="208"/>
                    </a:cubicBezTo>
                    <a:cubicBezTo>
                      <a:pt x="32" y="224"/>
                      <a:pt x="152" y="144"/>
                      <a:pt x="160" y="112"/>
                    </a:cubicBezTo>
                    <a:close/>
                  </a:path>
                </a:pathLst>
              </a:custGeom>
              <a:solidFill>
                <a:srgbClr val="FFFF00">
                  <a:alpha val="50195"/>
                </a:srgbClr>
              </a:solidFill>
              <a:ln w="76200">
                <a:solidFill>
                  <a:srgbClr val="F0F00E"/>
                </a:solidFill>
                <a:round/>
                <a:headEnd/>
                <a:tailEnd/>
              </a:ln>
            </p:spPr>
            <p:txBody>
              <a:bodyPr/>
              <a:lstStyle/>
              <a:p>
                <a:endParaRPr lang="en-US"/>
              </a:p>
            </p:txBody>
          </p:sp>
          <p:sp>
            <p:nvSpPr>
              <p:cNvPr id="45276" name="Freeform 199"/>
              <p:cNvSpPr>
                <a:spLocks/>
              </p:cNvSpPr>
              <p:nvPr/>
            </p:nvSpPr>
            <p:spPr bwMode="auto">
              <a:xfrm>
                <a:off x="3216" y="2256"/>
                <a:ext cx="748" cy="549"/>
              </a:xfrm>
              <a:custGeom>
                <a:avLst/>
                <a:gdLst>
                  <a:gd name="T0" fmla="*/ 1 w 1056"/>
                  <a:gd name="T1" fmla="*/ 2 h 720"/>
                  <a:gd name="T2" fmla="*/ 1 w 1056"/>
                  <a:gd name="T3" fmla="*/ 2 h 720"/>
                  <a:gd name="T4" fmla="*/ 0 w 1056"/>
                  <a:gd name="T5" fmla="*/ 0 h 720"/>
                  <a:gd name="T6" fmla="*/ 0 60000 65536"/>
                  <a:gd name="T7" fmla="*/ 0 60000 65536"/>
                  <a:gd name="T8" fmla="*/ 0 60000 65536"/>
                  <a:gd name="T9" fmla="*/ 0 w 1056"/>
                  <a:gd name="T10" fmla="*/ 0 h 720"/>
                  <a:gd name="T11" fmla="*/ 1056 w 1056"/>
                  <a:gd name="T12" fmla="*/ 720 h 720"/>
                </a:gdLst>
                <a:ahLst/>
                <a:cxnLst>
                  <a:cxn ang="T6">
                    <a:pos x="T0" y="T1"/>
                  </a:cxn>
                  <a:cxn ang="T7">
                    <a:pos x="T2" y="T3"/>
                  </a:cxn>
                  <a:cxn ang="T8">
                    <a:pos x="T4" y="T5"/>
                  </a:cxn>
                </a:cxnLst>
                <a:rect l="T9" t="T10" r="T11" b="T12"/>
                <a:pathLst>
                  <a:path w="1056" h="720">
                    <a:moveTo>
                      <a:pt x="1056" y="720"/>
                    </a:moveTo>
                    <a:cubicBezTo>
                      <a:pt x="976" y="516"/>
                      <a:pt x="896" y="312"/>
                      <a:pt x="720" y="192"/>
                    </a:cubicBezTo>
                    <a:cubicBezTo>
                      <a:pt x="544" y="72"/>
                      <a:pt x="120" y="32"/>
                      <a:pt x="0" y="0"/>
                    </a:cubicBezTo>
                  </a:path>
                </a:pathLst>
              </a:custGeom>
              <a:noFill/>
              <a:ln w="76200">
                <a:solidFill>
                  <a:srgbClr val="F0F00E"/>
                </a:solidFill>
                <a:round/>
                <a:headEnd/>
                <a:tailEnd/>
              </a:ln>
            </p:spPr>
            <p:txBody>
              <a:bodyPr/>
              <a:lstStyle/>
              <a:p>
                <a:endParaRPr lang="en-US"/>
              </a:p>
            </p:txBody>
          </p:sp>
        </p:grpSp>
      </p:grpSp>
      <p:sp>
        <p:nvSpPr>
          <p:cNvPr id="45060" name="TextBox 199"/>
          <p:cNvSpPr txBox="1">
            <a:spLocks noChangeArrowheads="1"/>
          </p:cNvSpPr>
          <p:nvPr/>
        </p:nvSpPr>
        <p:spPr bwMode="auto">
          <a:xfrm>
            <a:off x="200035" y="5717606"/>
            <a:ext cx="5146675" cy="1015663"/>
          </a:xfrm>
          <a:prstGeom prst="rect">
            <a:avLst/>
          </a:prstGeom>
          <a:solidFill>
            <a:srgbClr val="FF0000"/>
          </a:solidFill>
          <a:ln w="9525">
            <a:noFill/>
            <a:miter lim="800000"/>
            <a:headEnd/>
            <a:tailEnd/>
          </a:ln>
        </p:spPr>
        <p:txBody>
          <a:bodyPr>
            <a:spAutoFit/>
          </a:bodyPr>
          <a:lstStyle/>
          <a:p>
            <a:pPr algn="ctr" eaLnBrk="0" hangingPunct="0"/>
            <a:r>
              <a:rPr lang="en-US" sz="2000" b="1" i="0">
                <a:solidFill>
                  <a:srgbClr val="000000"/>
                </a:solidFill>
                <a:latin typeface="Times New Roman" charset="0"/>
              </a:rPr>
              <a:t>Drugs of abuse increase DA in the Nucleus Accumbens, which is believed to trigger the neuroadaptions that result in addiction </a:t>
            </a:r>
          </a:p>
        </p:txBody>
      </p:sp>
      <p:cxnSp>
        <p:nvCxnSpPr>
          <p:cNvPr id="45061" name="Straight Connector 200"/>
          <p:cNvCxnSpPr>
            <a:cxnSpLocks noChangeShapeType="1"/>
          </p:cNvCxnSpPr>
          <p:nvPr/>
        </p:nvCxnSpPr>
        <p:spPr bwMode="auto">
          <a:xfrm rot="5400000" flipH="1" flipV="1">
            <a:off x="6120607" y="3574264"/>
            <a:ext cx="952500" cy="366713"/>
          </a:xfrm>
          <a:prstGeom prst="line">
            <a:avLst/>
          </a:prstGeom>
          <a:noFill/>
          <a:ln w="19050">
            <a:solidFill>
              <a:srgbClr val="FF0000"/>
            </a:solidFill>
            <a:round/>
            <a:headEnd/>
            <a:tailEnd/>
          </a:ln>
        </p:spPr>
      </p:cxnSp>
      <p:cxnSp>
        <p:nvCxnSpPr>
          <p:cNvPr id="45062" name="Straight Connector 201"/>
          <p:cNvCxnSpPr>
            <a:cxnSpLocks noChangeShapeType="1"/>
          </p:cNvCxnSpPr>
          <p:nvPr/>
        </p:nvCxnSpPr>
        <p:spPr bwMode="auto">
          <a:xfrm rot="5400000" flipH="1" flipV="1">
            <a:off x="6700838" y="2840040"/>
            <a:ext cx="525462" cy="366712"/>
          </a:xfrm>
          <a:prstGeom prst="line">
            <a:avLst/>
          </a:prstGeom>
          <a:noFill/>
          <a:ln w="19050">
            <a:solidFill>
              <a:srgbClr val="FF0000"/>
            </a:solidFill>
            <a:round/>
            <a:headEnd/>
            <a:tailEnd/>
          </a:ln>
        </p:spPr>
      </p:cxnSp>
      <p:cxnSp>
        <p:nvCxnSpPr>
          <p:cNvPr id="203" name="Straight Connector 202"/>
          <p:cNvCxnSpPr/>
          <p:nvPr/>
        </p:nvCxnSpPr>
        <p:spPr>
          <a:xfrm>
            <a:off x="7135813" y="2754313"/>
            <a:ext cx="366712" cy="1317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496181" y="2882313"/>
            <a:ext cx="379413" cy="2127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7858187" y="3089275"/>
            <a:ext cx="384175" cy="1031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066" name="Straight Connector 205"/>
          <p:cNvCxnSpPr>
            <a:cxnSpLocks noChangeShapeType="1"/>
          </p:cNvCxnSpPr>
          <p:nvPr/>
        </p:nvCxnSpPr>
        <p:spPr bwMode="auto">
          <a:xfrm rot="16200000" flipH="1">
            <a:off x="8220869" y="3198520"/>
            <a:ext cx="400050" cy="379412"/>
          </a:xfrm>
          <a:prstGeom prst="line">
            <a:avLst/>
          </a:prstGeom>
          <a:noFill/>
          <a:ln w="19050">
            <a:solidFill>
              <a:srgbClr val="FF0000"/>
            </a:solidFill>
            <a:round/>
            <a:headEnd/>
            <a:tailEnd/>
          </a:ln>
        </p:spPr>
      </p:cxnSp>
      <p:cxnSp>
        <p:nvCxnSpPr>
          <p:cNvPr id="207" name="Straight Connector 206"/>
          <p:cNvCxnSpPr/>
          <p:nvPr/>
        </p:nvCxnSpPr>
        <p:spPr>
          <a:xfrm>
            <a:off x="8604823" y="3592513"/>
            <a:ext cx="3667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8940800" y="3587781"/>
            <a:ext cx="403225" cy="1635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5400000">
            <a:off x="5568950" y="3505200"/>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6370639" y="4278313"/>
            <a:ext cx="304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071" name="TextBox 210"/>
          <p:cNvSpPr txBox="1">
            <a:spLocks noChangeArrowheads="1"/>
          </p:cNvSpPr>
          <p:nvPr/>
        </p:nvSpPr>
        <p:spPr bwMode="auto">
          <a:xfrm>
            <a:off x="5914095" y="2603500"/>
            <a:ext cx="492443" cy="1815882"/>
          </a:xfrm>
          <a:prstGeom prst="rect">
            <a:avLst/>
          </a:prstGeom>
          <a:noFill/>
          <a:ln w="9525">
            <a:noFill/>
            <a:miter lim="800000"/>
            <a:headEnd/>
            <a:tailEnd/>
          </a:ln>
        </p:spPr>
        <p:txBody>
          <a:bodyPr wrap="none">
            <a:spAutoFit/>
          </a:bodyPr>
          <a:lstStyle/>
          <a:p>
            <a:r>
              <a:rPr lang="en-US" sz="1600" b="1" i="0">
                <a:solidFill>
                  <a:srgbClr val="000000"/>
                </a:solidFill>
              </a:rPr>
              <a:t>150</a:t>
            </a:r>
          </a:p>
          <a:p>
            <a:endParaRPr lang="en-US" sz="1600" b="1" i="0">
              <a:solidFill>
                <a:srgbClr val="000000"/>
              </a:solidFill>
            </a:endParaRPr>
          </a:p>
          <a:p>
            <a:endParaRPr lang="en-US" sz="1600" b="1" i="0">
              <a:solidFill>
                <a:srgbClr val="000000"/>
              </a:solidFill>
            </a:endParaRPr>
          </a:p>
          <a:p>
            <a:r>
              <a:rPr lang="en-US" sz="1600" b="1" i="0">
                <a:solidFill>
                  <a:srgbClr val="000000"/>
                </a:solidFill>
              </a:rPr>
              <a:t>125</a:t>
            </a:r>
          </a:p>
          <a:p>
            <a:endParaRPr lang="en-US" sz="1600" b="1" i="0">
              <a:solidFill>
                <a:srgbClr val="000000"/>
              </a:solidFill>
            </a:endParaRPr>
          </a:p>
          <a:p>
            <a:endParaRPr lang="en-US" sz="1600" b="1" i="0">
              <a:solidFill>
                <a:srgbClr val="000000"/>
              </a:solidFill>
            </a:endParaRPr>
          </a:p>
          <a:p>
            <a:r>
              <a:rPr lang="en-US" sz="1600" b="1" i="0">
                <a:solidFill>
                  <a:srgbClr val="000000"/>
                </a:solidFill>
              </a:rPr>
              <a:t>100</a:t>
            </a:r>
          </a:p>
        </p:txBody>
      </p:sp>
      <p:sp>
        <p:nvSpPr>
          <p:cNvPr id="45072" name="TextBox 214"/>
          <p:cNvSpPr txBox="1">
            <a:spLocks noChangeArrowheads="1"/>
          </p:cNvSpPr>
          <p:nvPr/>
        </p:nvSpPr>
        <p:spPr bwMode="auto">
          <a:xfrm>
            <a:off x="6294438" y="4265032"/>
            <a:ext cx="3326552" cy="307777"/>
          </a:xfrm>
          <a:prstGeom prst="rect">
            <a:avLst/>
          </a:prstGeom>
          <a:noFill/>
          <a:ln w="9525">
            <a:noFill/>
            <a:miter lim="800000"/>
            <a:headEnd/>
            <a:tailEnd/>
          </a:ln>
        </p:spPr>
        <p:txBody>
          <a:bodyPr wrap="none">
            <a:spAutoFit/>
          </a:bodyPr>
          <a:lstStyle/>
          <a:p>
            <a:r>
              <a:rPr lang="en-US" sz="1400" b="1" i="0">
                <a:solidFill>
                  <a:srgbClr val="000000"/>
                </a:solidFill>
              </a:rPr>
              <a:t>0             20             40             60             80</a:t>
            </a:r>
          </a:p>
        </p:txBody>
      </p:sp>
      <p:sp>
        <p:nvSpPr>
          <p:cNvPr id="45073" name="Line 10"/>
          <p:cNvSpPr>
            <a:spLocks noChangeShapeType="1"/>
          </p:cNvSpPr>
          <p:nvPr/>
        </p:nvSpPr>
        <p:spPr bwMode="auto">
          <a:xfrm>
            <a:off x="6357937" y="3529035"/>
            <a:ext cx="50801" cy="1587"/>
          </a:xfrm>
          <a:prstGeom prst="line">
            <a:avLst/>
          </a:prstGeom>
          <a:noFill/>
          <a:ln w="19050">
            <a:solidFill>
              <a:srgbClr val="000066"/>
            </a:solidFill>
            <a:round/>
            <a:headEnd/>
            <a:tailEnd/>
          </a:ln>
        </p:spPr>
        <p:txBody>
          <a:bodyPr/>
          <a:lstStyle/>
          <a:p>
            <a:endParaRPr lang="en-US"/>
          </a:p>
        </p:txBody>
      </p:sp>
      <p:sp>
        <p:nvSpPr>
          <p:cNvPr id="45074" name="Oval 70"/>
          <p:cNvSpPr>
            <a:spLocks noChangeArrowheads="1"/>
          </p:cNvSpPr>
          <p:nvPr/>
        </p:nvSpPr>
        <p:spPr bwMode="auto">
          <a:xfrm>
            <a:off x="6691313" y="3280775"/>
            <a:ext cx="111125" cy="73025"/>
          </a:xfrm>
          <a:prstGeom prst="ellipse">
            <a:avLst/>
          </a:prstGeom>
          <a:solidFill>
            <a:srgbClr val="FF0000"/>
          </a:solidFill>
          <a:ln w="9525">
            <a:solidFill>
              <a:srgbClr val="FF0000"/>
            </a:solidFill>
            <a:round/>
            <a:headEnd/>
            <a:tailEnd/>
          </a:ln>
        </p:spPr>
        <p:txBody>
          <a:bodyPr/>
          <a:lstStyle/>
          <a:p>
            <a:pPr algn="ctr" eaLnBrk="0" hangingPunct="0"/>
            <a:endParaRPr lang="en-US" sz="1600" b="1" i="0">
              <a:solidFill>
                <a:srgbClr val="000000"/>
              </a:solidFill>
              <a:latin typeface="Times New Roman" charset="0"/>
            </a:endParaRPr>
          </a:p>
        </p:txBody>
      </p:sp>
      <p:sp>
        <p:nvSpPr>
          <p:cNvPr id="45075" name="Oval 70"/>
          <p:cNvSpPr>
            <a:spLocks noChangeArrowheads="1"/>
          </p:cNvSpPr>
          <p:nvPr/>
        </p:nvSpPr>
        <p:spPr bwMode="auto">
          <a:xfrm>
            <a:off x="7097714" y="2718800"/>
            <a:ext cx="111125" cy="73025"/>
          </a:xfrm>
          <a:prstGeom prst="ellipse">
            <a:avLst/>
          </a:prstGeom>
          <a:solidFill>
            <a:srgbClr val="FF0000"/>
          </a:solidFill>
          <a:ln w="9525">
            <a:solidFill>
              <a:srgbClr val="FF0000"/>
            </a:solidFill>
            <a:round/>
            <a:headEnd/>
            <a:tailEnd/>
          </a:ln>
        </p:spPr>
        <p:txBody>
          <a:bodyPr/>
          <a:lstStyle/>
          <a:p>
            <a:pPr algn="ctr" eaLnBrk="0" hangingPunct="0"/>
            <a:endParaRPr lang="en-US" sz="1600" b="1" i="0">
              <a:solidFill>
                <a:srgbClr val="000000"/>
              </a:solidFill>
              <a:latin typeface="Times New Roman" charset="0"/>
            </a:endParaRPr>
          </a:p>
        </p:txBody>
      </p:sp>
      <p:sp>
        <p:nvSpPr>
          <p:cNvPr id="45076" name="Oval 70"/>
          <p:cNvSpPr>
            <a:spLocks noChangeArrowheads="1"/>
          </p:cNvSpPr>
          <p:nvPr/>
        </p:nvSpPr>
        <p:spPr bwMode="auto">
          <a:xfrm>
            <a:off x="7424761" y="2848973"/>
            <a:ext cx="109537" cy="73025"/>
          </a:xfrm>
          <a:prstGeom prst="ellipse">
            <a:avLst/>
          </a:prstGeom>
          <a:solidFill>
            <a:srgbClr val="FF0000"/>
          </a:solidFill>
          <a:ln w="9525">
            <a:solidFill>
              <a:srgbClr val="FF0000"/>
            </a:solidFill>
            <a:round/>
            <a:headEnd/>
            <a:tailEnd/>
          </a:ln>
        </p:spPr>
        <p:txBody>
          <a:bodyPr/>
          <a:lstStyle/>
          <a:p>
            <a:pPr algn="ctr" eaLnBrk="0" hangingPunct="0"/>
            <a:endParaRPr lang="en-US" sz="1600" b="1" i="0">
              <a:solidFill>
                <a:srgbClr val="000000"/>
              </a:solidFill>
              <a:latin typeface="Times New Roman" charset="0"/>
            </a:endParaRPr>
          </a:p>
        </p:txBody>
      </p:sp>
      <p:sp>
        <p:nvSpPr>
          <p:cNvPr id="45077" name="Oval 70"/>
          <p:cNvSpPr>
            <a:spLocks noChangeArrowheads="1"/>
          </p:cNvSpPr>
          <p:nvPr/>
        </p:nvSpPr>
        <p:spPr bwMode="auto">
          <a:xfrm>
            <a:off x="7783514" y="3036298"/>
            <a:ext cx="111125" cy="73025"/>
          </a:xfrm>
          <a:prstGeom prst="ellipse">
            <a:avLst/>
          </a:prstGeom>
          <a:solidFill>
            <a:srgbClr val="FF0000"/>
          </a:solidFill>
          <a:ln w="9525">
            <a:solidFill>
              <a:srgbClr val="FF0000"/>
            </a:solidFill>
            <a:round/>
            <a:headEnd/>
            <a:tailEnd/>
          </a:ln>
        </p:spPr>
        <p:txBody>
          <a:bodyPr/>
          <a:lstStyle/>
          <a:p>
            <a:pPr algn="ctr" eaLnBrk="0" hangingPunct="0"/>
            <a:endParaRPr lang="en-US" sz="1600" b="1" i="0">
              <a:solidFill>
                <a:srgbClr val="000000"/>
              </a:solidFill>
              <a:latin typeface="Times New Roman" charset="0"/>
            </a:endParaRPr>
          </a:p>
        </p:txBody>
      </p:sp>
      <p:sp>
        <p:nvSpPr>
          <p:cNvPr id="45078" name="Oval 70"/>
          <p:cNvSpPr>
            <a:spLocks noChangeArrowheads="1"/>
          </p:cNvSpPr>
          <p:nvPr/>
        </p:nvSpPr>
        <p:spPr bwMode="auto">
          <a:xfrm>
            <a:off x="8177213" y="3150598"/>
            <a:ext cx="111125" cy="73025"/>
          </a:xfrm>
          <a:prstGeom prst="ellipse">
            <a:avLst/>
          </a:prstGeom>
          <a:solidFill>
            <a:srgbClr val="FF0000"/>
          </a:solidFill>
          <a:ln w="9525">
            <a:solidFill>
              <a:srgbClr val="FF0000"/>
            </a:solidFill>
            <a:round/>
            <a:headEnd/>
            <a:tailEnd/>
          </a:ln>
        </p:spPr>
        <p:txBody>
          <a:bodyPr/>
          <a:lstStyle/>
          <a:p>
            <a:pPr algn="ctr" eaLnBrk="0" hangingPunct="0"/>
            <a:endParaRPr lang="en-US" sz="1600" b="1" i="0">
              <a:solidFill>
                <a:srgbClr val="000000"/>
              </a:solidFill>
              <a:latin typeface="Times New Roman" charset="0"/>
            </a:endParaRPr>
          </a:p>
        </p:txBody>
      </p:sp>
      <p:sp>
        <p:nvSpPr>
          <p:cNvPr id="45079" name="Oval 70"/>
          <p:cNvSpPr>
            <a:spLocks noChangeArrowheads="1"/>
          </p:cNvSpPr>
          <p:nvPr/>
        </p:nvSpPr>
        <p:spPr bwMode="auto">
          <a:xfrm>
            <a:off x="8567761" y="3546478"/>
            <a:ext cx="109537" cy="73025"/>
          </a:xfrm>
          <a:prstGeom prst="ellipse">
            <a:avLst/>
          </a:prstGeom>
          <a:solidFill>
            <a:srgbClr val="FF0000"/>
          </a:solidFill>
          <a:ln w="9525">
            <a:solidFill>
              <a:srgbClr val="FF0000"/>
            </a:solidFill>
            <a:round/>
            <a:headEnd/>
            <a:tailEnd/>
          </a:ln>
        </p:spPr>
        <p:txBody>
          <a:bodyPr/>
          <a:lstStyle/>
          <a:p>
            <a:pPr algn="ctr" eaLnBrk="0" hangingPunct="0"/>
            <a:endParaRPr lang="en-US" sz="1600" b="1" i="0">
              <a:solidFill>
                <a:srgbClr val="000000"/>
              </a:solidFill>
              <a:latin typeface="Times New Roman" charset="0"/>
            </a:endParaRPr>
          </a:p>
        </p:txBody>
      </p:sp>
      <p:sp>
        <p:nvSpPr>
          <p:cNvPr id="45080" name="Oval 70"/>
          <p:cNvSpPr>
            <a:spLocks noChangeArrowheads="1"/>
          </p:cNvSpPr>
          <p:nvPr/>
        </p:nvSpPr>
        <p:spPr bwMode="auto">
          <a:xfrm>
            <a:off x="8888435" y="3543300"/>
            <a:ext cx="111125" cy="73025"/>
          </a:xfrm>
          <a:prstGeom prst="ellipse">
            <a:avLst/>
          </a:prstGeom>
          <a:solidFill>
            <a:srgbClr val="FF0000"/>
          </a:solidFill>
          <a:ln w="9525">
            <a:solidFill>
              <a:srgbClr val="FF0000"/>
            </a:solidFill>
            <a:round/>
            <a:headEnd/>
            <a:tailEnd/>
          </a:ln>
        </p:spPr>
        <p:txBody>
          <a:bodyPr/>
          <a:lstStyle/>
          <a:p>
            <a:pPr algn="ctr" eaLnBrk="0" hangingPunct="0"/>
            <a:endParaRPr lang="en-US" sz="1600" b="1" i="0">
              <a:solidFill>
                <a:srgbClr val="000000"/>
              </a:solidFill>
              <a:latin typeface="Times New Roman" charset="0"/>
            </a:endParaRPr>
          </a:p>
        </p:txBody>
      </p:sp>
      <p:sp>
        <p:nvSpPr>
          <p:cNvPr id="45081" name="Oval 70"/>
          <p:cNvSpPr>
            <a:spLocks noChangeArrowheads="1"/>
          </p:cNvSpPr>
          <p:nvPr/>
        </p:nvSpPr>
        <p:spPr bwMode="auto">
          <a:xfrm>
            <a:off x="9215470" y="3695712"/>
            <a:ext cx="109537" cy="73025"/>
          </a:xfrm>
          <a:prstGeom prst="ellipse">
            <a:avLst/>
          </a:prstGeom>
          <a:solidFill>
            <a:srgbClr val="FF0000"/>
          </a:solidFill>
          <a:ln w="9525">
            <a:solidFill>
              <a:srgbClr val="FF0000"/>
            </a:solidFill>
            <a:round/>
            <a:headEnd/>
            <a:tailEnd/>
          </a:ln>
        </p:spPr>
        <p:txBody>
          <a:bodyPr/>
          <a:lstStyle/>
          <a:p>
            <a:pPr algn="ctr" eaLnBrk="0" hangingPunct="0"/>
            <a:endParaRPr lang="en-US" sz="1600" b="1" i="0">
              <a:solidFill>
                <a:srgbClr val="000000"/>
              </a:solidFill>
              <a:latin typeface="Times New Roman" charset="0"/>
            </a:endParaRPr>
          </a:p>
        </p:txBody>
      </p:sp>
      <p:sp>
        <p:nvSpPr>
          <p:cNvPr id="45082" name="Text Box 85"/>
          <p:cNvSpPr txBox="1">
            <a:spLocks noChangeArrowheads="1"/>
          </p:cNvSpPr>
          <p:nvPr/>
        </p:nvSpPr>
        <p:spPr bwMode="auto">
          <a:xfrm>
            <a:off x="8029584" y="2590800"/>
            <a:ext cx="1770036" cy="400110"/>
          </a:xfrm>
          <a:prstGeom prst="rect">
            <a:avLst/>
          </a:prstGeom>
          <a:noFill/>
          <a:ln w="9525">
            <a:noFill/>
            <a:miter lim="800000"/>
            <a:headEnd/>
            <a:tailEnd/>
          </a:ln>
        </p:spPr>
        <p:txBody>
          <a:bodyPr wrap="none">
            <a:spAutoFit/>
          </a:bodyPr>
          <a:lstStyle/>
          <a:p>
            <a:r>
              <a:rPr lang="en-US" sz="2000" b="1" i="0">
                <a:solidFill>
                  <a:srgbClr val="000000"/>
                </a:solidFill>
                <a:latin typeface="Times New Roman" charset="0"/>
              </a:rPr>
              <a:t>MARIJUANA</a:t>
            </a:r>
          </a:p>
        </p:txBody>
      </p:sp>
      <p:sp>
        <p:nvSpPr>
          <p:cNvPr id="45083" name="Rectangle 161"/>
          <p:cNvSpPr>
            <a:spLocks noChangeArrowheads="1"/>
          </p:cNvSpPr>
          <p:nvPr/>
        </p:nvSpPr>
        <p:spPr bwMode="auto">
          <a:xfrm rot="16200000">
            <a:off x="5015200" y="3495901"/>
            <a:ext cx="1631857"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 of Basal Release</a:t>
            </a:r>
            <a:endParaRPr lang="en-US" sz="1400" i="0">
              <a:solidFill>
                <a:srgbClr val="000000"/>
              </a:solidFill>
              <a:latin typeface="Times New Roman" charset="0"/>
            </a:endParaRPr>
          </a:p>
        </p:txBody>
      </p:sp>
      <p:sp>
        <p:nvSpPr>
          <p:cNvPr id="45084" name="Line 10"/>
          <p:cNvSpPr>
            <a:spLocks noChangeShapeType="1"/>
          </p:cNvSpPr>
          <p:nvPr/>
        </p:nvSpPr>
        <p:spPr bwMode="auto">
          <a:xfrm>
            <a:off x="6370652" y="2667000"/>
            <a:ext cx="50801" cy="1588"/>
          </a:xfrm>
          <a:prstGeom prst="line">
            <a:avLst/>
          </a:prstGeom>
          <a:noFill/>
          <a:ln w="19050">
            <a:solidFill>
              <a:srgbClr val="000066"/>
            </a:solidFill>
            <a:round/>
            <a:headEnd/>
            <a:tailEnd/>
          </a:ln>
        </p:spPr>
        <p:txBody>
          <a:bodyPr/>
          <a:lstStyle/>
          <a:p>
            <a:endParaRPr lang="en-US"/>
          </a:p>
        </p:txBody>
      </p:sp>
      <p:grpSp>
        <p:nvGrpSpPr>
          <p:cNvPr id="5" name="Group 231"/>
          <p:cNvGrpSpPr>
            <a:grpSpLocks/>
          </p:cNvGrpSpPr>
          <p:nvPr/>
        </p:nvGrpSpPr>
        <p:grpSpPr bwMode="auto">
          <a:xfrm>
            <a:off x="5723769" y="157221"/>
            <a:ext cx="3847751" cy="2434153"/>
            <a:chOff x="5410402" y="0"/>
            <a:chExt cx="3847744" cy="2434154"/>
          </a:xfrm>
        </p:grpSpPr>
        <p:sp>
          <p:nvSpPr>
            <p:cNvPr id="45172" name="Line 4"/>
            <p:cNvSpPr>
              <a:spLocks noChangeShapeType="1"/>
            </p:cNvSpPr>
            <p:nvPr/>
          </p:nvSpPr>
          <p:spPr bwMode="auto">
            <a:xfrm>
              <a:off x="6092888" y="61913"/>
              <a:ext cx="1411" cy="2092325"/>
            </a:xfrm>
            <a:prstGeom prst="line">
              <a:avLst/>
            </a:prstGeom>
            <a:noFill/>
            <a:ln w="19050">
              <a:solidFill>
                <a:srgbClr val="000066"/>
              </a:solidFill>
              <a:round/>
              <a:headEnd/>
              <a:tailEnd/>
            </a:ln>
          </p:spPr>
          <p:txBody>
            <a:bodyPr/>
            <a:lstStyle/>
            <a:p>
              <a:endParaRPr lang="en-US"/>
            </a:p>
          </p:txBody>
        </p:sp>
        <p:sp>
          <p:nvSpPr>
            <p:cNvPr id="45173" name="Line 5"/>
            <p:cNvSpPr>
              <a:spLocks noChangeShapeType="1"/>
            </p:cNvSpPr>
            <p:nvPr/>
          </p:nvSpPr>
          <p:spPr bwMode="auto">
            <a:xfrm>
              <a:off x="6042083" y="1963738"/>
              <a:ext cx="50805" cy="1588"/>
            </a:xfrm>
            <a:prstGeom prst="line">
              <a:avLst/>
            </a:prstGeom>
            <a:noFill/>
            <a:ln w="19050">
              <a:solidFill>
                <a:srgbClr val="000066"/>
              </a:solidFill>
              <a:round/>
              <a:headEnd/>
              <a:tailEnd/>
            </a:ln>
          </p:spPr>
          <p:txBody>
            <a:bodyPr/>
            <a:lstStyle/>
            <a:p>
              <a:endParaRPr lang="en-US"/>
            </a:p>
          </p:txBody>
        </p:sp>
        <p:sp>
          <p:nvSpPr>
            <p:cNvPr id="45174" name="Line 6"/>
            <p:cNvSpPr>
              <a:spLocks noChangeShapeType="1"/>
            </p:cNvSpPr>
            <p:nvPr/>
          </p:nvSpPr>
          <p:spPr bwMode="auto">
            <a:xfrm>
              <a:off x="6042083" y="1773238"/>
              <a:ext cx="50805" cy="1588"/>
            </a:xfrm>
            <a:prstGeom prst="line">
              <a:avLst/>
            </a:prstGeom>
            <a:noFill/>
            <a:ln w="19050">
              <a:solidFill>
                <a:srgbClr val="000066"/>
              </a:solidFill>
              <a:round/>
              <a:headEnd/>
              <a:tailEnd/>
            </a:ln>
          </p:spPr>
          <p:txBody>
            <a:bodyPr/>
            <a:lstStyle/>
            <a:p>
              <a:endParaRPr lang="en-US"/>
            </a:p>
          </p:txBody>
        </p:sp>
        <p:sp>
          <p:nvSpPr>
            <p:cNvPr id="45175" name="Line 7"/>
            <p:cNvSpPr>
              <a:spLocks noChangeShapeType="1"/>
            </p:cNvSpPr>
            <p:nvPr/>
          </p:nvSpPr>
          <p:spPr bwMode="auto">
            <a:xfrm>
              <a:off x="6042083" y="1581150"/>
              <a:ext cx="50805" cy="1588"/>
            </a:xfrm>
            <a:prstGeom prst="line">
              <a:avLst/>
            </a:prstGeom>
            <a:noFill/>
            <a:ln w="19050">
              <a:solidFill>
                <a:srgbClr val="000066"/>
              </a:solidFill>
              <a:round/>
              <a:headEnd/>
              <a:tailEnd/>
            </a:ln>
          </p:spPr>
          <p:txBody>
            <a:bodyPr/>
            <a:lstStyle/>
            <a:p>
              <a:endParaRPr lang="en-US"/>
            </a:p>
          </p:txBody>
        </p:sp>
        <p:sp>
          <p:nvSpPr>
            <p:cNvPr id="45176" name="Line 8"/>
            <p:cNvSpPr>
              <a:spLocks noChangeShapeType="1"/>
            </p:cNvSpPr>
            <p:nvPr/>
          </p:nvSpPr>
          <p:spPr bwMode="auto">
            <a:xfrm>
              <a:off x="6042083" y="1392238"/>
              <a:ext cx="50805" cy="0"/>
            </a:xfrm>
            <a:prstGeom prst="line">
              <a:avLst/>
            </a:prstGeom>
            <a:noFill/>
            <a:ln w="19050">
              <a:solidFill>
                <a:srgbClr val="000066"/>
              </a:solidFill>
              <a:round/>
              <a:headEnd/>
              <a:tailEnd/>
            </a:ln>
          </p:spPr>
          <p:txBody>
            <a:bodyPr/>
            <a:lstStyle/>
            <a:p>
              <a:endParaRPr lang="en-US"/>
            </a:p>
          </p:txBody>
        </p:sp>
        <p:sp>
          <p:nvSpPr>
            <p:cNvPr id="45177" name="Line 9"/>
            <p:cNvSpPr>
              <a:spLocks noChangeShapeType="1"/>
            </p:cNvSpPr>
            <p:nvPr/>
          </p:nvSpPr>
          <p:spPr bwMode="auto">
            <a:xfrm>
              <a:off x="6042083" y="1201738"/>
              <a:ext cx="50805" cy="0"/>
            </a:xfrm>
            <a:prstGeom prst="line">
              <a:avLst/>
            </a:prstGeom>
            <a:noFill/>
            <a:ln w="19050">
              <a:solidFill>
                <a:srgbClr val="000066"/>
              </a:solidFill>
              <a:round/>
              <a:headEnd/>
              <a:tailEnd/>
            </a:ln>
          </p:spPr>
          <p:txBody>
            <a:bodyPr/>
            <a:lstStyle/>
            <a:p>
              <a:endParaRPr lang="en-US"/>
            </a:p>
          </p:txBody>
        </p:sp>
        <p:sp>
          <p:nvSpPr>
            <p:cNvPr id="45178" name="Line 10"/>
            <p:cNvSpPr>
              <a:spLocks noChangeShapeType="1"/>
            </p:cNvSpPr>
            <p:nvPr/>
          </p:nvSpPr>
          <p:spPr bwMode="auto">
            <a:xfrm>
              <a:off x="6042083" y="1016000"/>
              <a:ext cx="50805" cy="1588"/>
            </a:xfrm>
            <a:prstGeom prst="line">
              <a:avLst/>
            </a:prstGeom>
            <a:noFill/>
            <a:ln w="19050">
              <a:solidFill>
                <a:srgbClr val="000066"/>
              </a:solidFill>
              <a:round/>
              <a:headEnd/>
              <a:tailEnd/>
            </a:ln>
          </p:spPr>
          <p:txBody>
            <a:bodyPr/>
            <a:lstStyle/>
            <a:p>
              <a:endParaRPr lang="en-US"/>
            </a:p>
          </p:txBody>
        </p:sp>
        <p:sp>
          <p:nvSpPr>
            <p:cNvPr id="45179" name="Line 11"/>
            <p:cNvSpPr>
              <a:spLocks noChangeShapeType="1"/>
            </p:cNvSpPr>
            <p:nvPr/>
          </p:nvSpPr>
          <p:spPr bwMode="auto">
            <a:xfrm>
              <a:off x="6042083" y="823913"/>
              <a:ext cx="50805" cy="1588"/>
            </a:xfrm>
            <a:prstGeom prst="line">
              <a:avLst/>
            </a:prstGeom>
            <a:noFill/>
            <a:ln w="19050">
              <a:solidFill>
                <a:srgbClr val="000066"/>
              </a:solidFill>
              <a:round/>
              <a:headEnd/>
              <a:tailEnd/>
            </a:ln>
          </p:spPr>
          <p:txBody>
            <a:bodyPr/>
            <a:lstStyle/>
            <a:p>
              <a:endParaRPr lang="en-US"/>
            </a:p>
          </p:txBody>
        </p:sp>
        <p:sp>
          <p:nvSpPr>
            <p:cNvPr id="45180" name="Line 12"/>
            <p:cNvSpPr>
              <a:spLocks noChangeShapeType="1"/>
            </p:cNvSpPr>
            <p:nvPr/>
          </p:nvSpPr>
          <p:spPr bwMode="auto">
            <a:xfrm>
              <a:off x="6042083" y="633413"/>
              <a:ext cx="50805" cy="1588"/>
            </a:xfrm>
            <a:prstGeom prst="line">
              <a:avLst/>
            </a:prstGeom>
            <a:noFill/>
            <a:ln w="19050">
              <a:solidFill>
                <a:srgbClr val="000066"/>
              </a:solidFill>
              <a:round/>
              <a:headEnd/>
              <a:tailEnd/>
            </a:ln>
          </p:spPr>
          <p:txBody>
            <a:bodyPr/>
            <a:lstStyle/>
            <a:p>
              <a:endParaRPr lang="en-US"/>
            </a:p>
          </p:txBody>
        </p:sp>
        <p:sp>
          <p:nvSpPr>
            <p:cNvPr id="45181" name="Line 13"/>
            <p:cNvSpPr>
              <a:spLocks noChangeShapeType="1"/>
            </p:cNvSpPr>
            <p:nvPr/>
          </p:nvSpPr>
          <p:spPr bwMode="auto">
            <a:xfrm>
              <a:off x="6042083" y="442913"/>
              <a:ext cx="50805" cy="1588"/>
            </a:xfrm>
            <a:prstGeom prst="line">
              <a:avLst/>
            </a:prstGeom>
            <a:noFill/>
            <a:ln w="19050">
              <a:solidFill>
                <a:srgbClr val="000066"/>
              </a:solidFill>
              <a:round/>
              <a:headEnd/>
              <a:tailEnd/>
            </a:ln>
          </p:spPr>
          <p:txBody>
            <a:bodyPr/>
            <a:lstStyle/>
            <a:p>
              <a:endParaRPr lang="en-US"/>
            </a:p>
          </p:txBody>
        </p:sp>
        <p:sp>
          <p:nvSpPr>
            <p:cNvPr id="45182" name="Line 14"/>
            <p:cNvSpPr>
              <a:spLocks noChangeShapeType="1"/>
            </p:cNvSpPr>
            <p:nvPr/>
          </p:nvSpPr>
          <p:spPr bwMode="auto">
            <a:xfrm>
              <a:off x="6042083" y="252413"/>
              <a:ext cx="50805" cy="1588"/>
            </a:xfrm>
            <a:prstGeom prst="line">
              <a:avLst/>
            </a:prstGeom>
            <a:noFill/>
            <a:ln w="19050">
              <a:solidFill>
                <a:srgbClr val="000066"/>
              </a:solidFill>
              <a:round/>
              <a:headEnd/>
              <a:tailEnd/>
            </a:ln>
          </p:spPr>
          <p:txBody>
            <a:bodyPr/>
            <a:lstStyle/>
            <a:p>
              <a:endParaRPr lang="en-US"/>
            </a:p>
          </p:txBody>
        </p:sp>
        <p:sp>
          <p:nvSpPr>
            <p:cNvPr id="45183" name="Line 15"/>
            <p:cNvSpPr>
              <a:spLocks noChangeShapeType="1"/>
            </p:cNvSpPr>
            <p:nvPr/>
          </p:nvSpPr>
          <p:spPr bwMode="auto">
            <a:xfrm>
              <a:off x="6042083" y="61913"/>
              <a:ext cx="50805" cy="1588"/>
            </a:xfrm>
            <a:prstGeom prst="line">
              <a:avLst/>
            </a:prstGeom>
            <a:noFill/>
            <a:ln w="19050">
              <a:solidFill>
                <a:srgbClr val="000066"/>
              </a:solidFill>
              <a:round/>
              <a:headEnd/>
              <a:tailEnd/>
            </a:ln>
          </p:spPr>
          <p:txBody>
            <a:bodyPr/>
            <a:lstStyle/>
            <a:p>
              <a:endParaRPr lang="en-US"/>
            </a:p>
          </p:txBody>
        </p:sp>
        <p:sp>
          <p:nvSpPr>
            <p:cNvPr id="45184" name="Rectangle 16"/>
            <p:cNvSpPr>
              <a:spLocks noChangeArrowheads="1"/>
            </p:cNvSpPr>
            <p:nvPr/>
          </p:nvSpPr>
          <p:spPr bwMode="auto">
            <a:xfrm>
              <a:off x="5865687" y="2092325"/>
              <a:ext cx="84960"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0</a:t>
              </a:r>
              <a:endParaRPr lang="en-US" sz="1200" i="0">
                <a:solidFill>
                  <a:srgbClr val="000000"/>
                </a:solidFill>
                <a:latin typeface="Times New Roman" charset="0"/>
              </a:endParaRPr>
            </a:p>
          </p:txBody>
        </p:sp>
        <p:sp>
          <p:nvSpPr>
            <p:cNvPr id="45185" name="Rectangle 17"/>
            <p:cNvSpPr>
              <a:spLocks noChangeArrowheads="1"/>
            </p:cNvSpPr>
            <p:nvPr/>
          </p:nvSpPr>
          <p:spPr bwMode="auto">
            <a:xfrm>
              <a:off x="5680806" y="1901825"/>
              <a:ext cx="25487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100</a:t>
              </a:r>
              <a:endParaRPr lang="en-US" sz="1200" i="0">
                <a:solidFill>
                  <a:srgbClr val="000000"/>
                </a:solidFill>
                <a:latin typeface="Times New Roman" charset="0"/>
              </a:endParaRPr>
            </a:p>
          </p:txBody>
        </p:sp>
        <p:sp>
          <p:nvSpPr>
            <p:cNvPr id="45186" name="Rectangle 18"/>
            <p:cNvSpPr>
              <a:spLocks noChangeArrowheads="1"/>
            </p:cNvSpPr>
            <p:nvPr/>
          </p:nvSpPr>
          <p:spPr bwMode="auto">
            <a:xfrm>
              <a:off x="5680806" y="1711325"/>
              <a:ext cx="25487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200</a:t>
              </a:r>
              <a:endParaRPr lang="en-US" sz="1200" i="0">
                <a:solidFill>
                  <a:srgbClr val="000000"/>
                </a:solidFill>
                <a:latin typeface="Times New Roman" charset="0"/>
              </a:endParaRPr>
            </a:p>
          </p:txBody>
        </p:sp>
        <p:sp>
          <p:nvSpPr>
            <p:cNvPr id="45187" name="Rectangle 19"/>
            <p:cNvSpPr>
              <a:spLocks noChangeArrowheads="1"/>
            </p:cNvSpPr>
            <p:nvPr/>
          </p:nvSpPr>
          <p:spPr bwMode="auto">
            <a:xfrm>
              <a:off x="5680806" y="1520825"/>
              <a:ext cx="25487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300</a:t>
              </a:r>
              <a:endParaRPr lang="en-US" sz="1200" i="0">
                <a:solidFill>
                  <a:srgbClr val="000000"/>
                </a:solidFill>
                <a:latin typeface="Times New Roman" charset="0"/>
              </a:endParaRPr>
            </a:p>
          </p:txBody>
        </p:sp>
        <p:sp>
          <p:nvSpPr>
            <p:cNvPr id="45188" name="Rectangle 20"/>
            <p:cNvSpPr>
              <a:spLocks noChangeArrowheads="1"/>
            </p:cNvSpPr>
            <p:nvPr/>
          </p:nvSpPr>
          <p:spPr bwMode="auto">
            <a:xfrm>
              <a:off x="5680806" y="1330325"/>
              <a:ext cx="25487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400</a:t>
              </a:r>
              <a:endParaRPr lang="en-US" sz="1200" i="0">
                <a:solidFill>
                  <a:srgbClr val="000000"/>
                </a:solidFill>
                <a:latin typeface="Times New Roman" charset="0"/>
              </a:endParaRPr>
            </a:p>
          </p:txBody>
        </p:sp>
        <p:sp>
          <p:nvSpPr>
            <p:cNvPr id="45189" name="Rectangle 21"/>
            <p:cNvSpPr>
              <a:spLocks noChangeArrowheads="1"/>
            </p:cNvSpPr>
            <p:nvPr/>
          </p:nvSpPr>
          <p:spPr bwMode="auto">
            <a:xfrm>
              <a:off x="5680806" y="1139825"/>
              <a:ext cx="25487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500</a:t>
              </a:r>
              <a:endParaRPr lang="en-US" sz="1200" i="0">
                <a:solidFill>
                  <a:srgbClr val="000000"/>
                </a:solidFill>
                <a:latin typeface="Times New Roman" charset="0"/>
              </a:endParaRPr>
            </a:p>
          </p:txBody>
        </p:sp>
        <p:sp>
          <p:nvSpPr>
            <p:cNvPr id="45190" name="Rectangle 22"/>
            <p:cNvSpPr>
              <a:spLocks noChangeArrowheads="1"/>
            </p:cNvSpPr>
            <p:nvPr/>
          </p:nvSpPr>
          <p:spPr bwMode="auto">
            <a:xfrm>
              <a:off x="5680806" y="952500"/>
              <a:ext cx="25487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600</a:t>
              </a:r>
              <a:endParaRPr lang="en-US" sz="1200" i="0">
                <a:solidFill>
                  <a:srgbClr val="000000"/>
                </a:solidFill>
                <a:latin typeface="Times New Roman" charset="0"/>
              </a:endParaRPr>
            </a:p>
          </p:txBody>
        </p:sp>
        <p:sp>
          <p:nvSpPr>
            <p:cNvPr id="45191" name="Rectangle 23"/>
            <p:cNvSpPr>
              <a:spLocks noChangeArrowheads="1"/>
            </p:cNvSpPr>
            <p:nvPr/>
          </p:nvSpPr>
          <p:spPr bwMode="auto">
            <a:xfrm>
              <a:off x="5680806" y="762000"/>
              <a:ext cx="25487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700</a:t>
              </a:r>
              <a:endParaRPr lang="en-US" sz="1200" i="0">
                <a:solidFill>
                  <a:srgbClr val="000000"/>
                </a:solidFill>
                <a:latin typeface="Times New Roman" charset="0"/>
              </a:endParaRPr>
            </a:p>
          </p:txBody>
        </p:sp>
        <p:sp>
          <p:nvSpPr>
            <p:cNvPr id="45192" name="Rectangle 24"/>
            <p:cNvSpPr>
              <a:spLocks noChangeArrowheads="1"/>
            </p:cNvSpPr>
            <p:nvPr/>
          </p:nvSpPr>
          <p:spPr bwMode="auto">
            <a:xfrm>
              <a:off x="5680806" y="571500"/>
              <a:ext cx="25487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800</a:t>
              </a:r>
              <a:endParaRPr lang="en-US" sz="1200" i="0">
                <a:solidFill>
                  <a:srgbClr val="000000"/>
                </a:solidFill>
                <a:latin typeface="Times New Roman" charset="0"/>
              </a:endParaRPr>
            </a:p>
          </p:txBody>
        </p:sp>
        <p:sp>
          <p:nvSpPr>
            <p:cNvPr id="45193" name="Rectangle 25"/>
            <p:cNvSpPr>
              <a:spLocks noChangeArrowheads="1"/>
            </p:cNvSpPr>
            <p:nvPr/>
          </p:nvSpPr>
          <p:spPr bwMode="auto">
            <a:xfrm>
              <a:off x="5680806" y="381000"/>
              <a:ext cx="25487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900</a:t>
              </a:r>
              <a:endParaRPr lang="en-US" sz="1200" i="0">
                <a:solidFill>
                  <a:srgbClr val="000000"/>
                </a:solidFill>
                <a:latin typeface="Times New Roman" charset="0"/>
              </a:endParaRPr>
            </a:p>
          </p:txBody>
        </p:sp>
        <p:sp>
          <p:nvSpPr>
            <p:cNvPr id="45194" name="Rectangle 26"/>
            <p:cNvSpPr>
              <a:spLocks noChangeArrowheads="1"/>
            </p:cNvSpPr>
            <p:nvPr/>
          </p:nvSpPr>
          <p:spPr bwMode="auto">
            <a:xfrm>
              <a:off x="5583434" y="190500"/>
              <a:ext cx="339836"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1000</a:t>
              </a:r>
              <a:endParaRPr lang="en-US" sz="1200" i="0">
                <a:solidFill>
                  <a:srgbClr val="000000"/>
                </a:solidFill>
                <a:latin typeface="Times New Roman" charset="0"/>
              </a:endParaRPr>
            </a:p>
          </p:txBody>
        </p:sp>
        <p:sp>
          <p:nvSpPr>
            <p:cNvPr id="45195" name="Rectangle 27"/>
            <p:cNvSpPr>
              <a:spLocks noChangeArrowheads="1"/>
            </p:cNvSpPr>
            <p:nvPr/>
          </p:nvSpPr>
          <p:spPr bwMode="auto">
            <a:xfrm>
              <a:off x="5583434" y="0"/>
              <a:ext cx="331372"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1100</a:t>
              </a:r>
              <a:endParaRPr lang="en-US" sz="1200" i="0">
                <a:solidFill>
                  <a:srgbClr val="000000"/>
                </a:solidFill>
                <a:latin typeface="Times New Roman" charset="0"/>
              </a:endParaRPr>
            </a:p>
          </p:txBody>
        </p:sp>
        <p:sp>
          <p:nvSpPr>
            <p:cNvPr id="45196" name="Line 28"/>
            <p:cNvSpPr>
              <a:spLocks noChangeShapeType="1"/>
            </p:cNvSpPr>
            <p:nvPr/>
          </p:nvSpPr>
          <p:spPr bwMode="auto">
            <a:xfrm>
              <a:off x="6042083" y="2154238"/>
              <a:ext cx="50805" cy="0"/>
            </a:xfrm>
            <a:prstGeom prst="line">
              <a:avLst/>
            </a:prstGeom>
            <a:noFill/>
            <a:ln w="19050">
              <a:solidFill>
                <a:srgbClr val="000066"/>
              </a:solidFill>
              <a:round/>
              <a:headEnd/>
              <a:tailEnd/>
            </a:ln>
          </p:spPr>
          <p:txBody>
            <a:bodyPr/>
            <a:lstStyle/>
            <a:p>
              <a:endParaRPr lang="en-US"/>
            </a:p>
          </p:txBody>
        </p:sp>
        <p:sp>
          <p:nvSpPr>
            <p:cNvPr id="45197" name="Line 29"/>
            <p:cNvSpPr>
              <a:spLocks noChangeShapeType="1"/>
            </p:cNvSpPr>
            <p:nvPr/>
          </p:nvSpPr>
          <p:spPr bwMode="auto">
            <a:xfrm>
              <a:off x="6318686" y="2154238"/>
              <a:ext cx="2718049" cy="0"/>
            </a:xfrm>
            <a:prstGeom prst="line">
              <a:avLst/>
            </a:prstGeom>
            <a:noFill/>
            <a:ln w="19050">
              <a:solidFill>
                <a:srgbClr val="000066"/>
              </a:solidFill>
              <a:round/>
              <a:headEnd/>
              <a:tailEnd/>
            </a:ln>
          </p:spPr>
          <p:txBody>
            <a:bodyPr/>
            <a:lstStyle/>
            <a:p>
              <a:endParaRPr lang="en-US"/>
            </a:p>
          </p:txBody>
        </p:sp>
        <p:sp>
          <p:nvSpPr>
            <p:cNvPr id="45198" name="Line 30"/>
            <p:cNvSpPr>
              <a:spLocks noChangeShapeType="1"/>
            </p:cNvSpPr>
            <p:nvPr/>
          </p:nvSpPr>
          <p:spPr bwMode="auto">
            <a:xfrm flipV="1">
              <a:off x="6318686" y="2154238"/>
              <a:ext cx="1411" cy="33338"/>
            </a:xfrm>
            <a:prstGeom prst="line">
              <a:avLst/>
            </a:prstGeom>
            <a:noFill/>
            <a:ln w="19050">
              <a:solidFill>
                <a:srgbClr val="000066"/>
              </a:solidFill>
              <a:round/>
              <a:headEnd/>
              <a:tailEnd/>
            </a:ln>
          </p:spPr>
          <p:txBody>
            <a:bodyPr/>
            <a:lstStyle/>
            <a:p>
              <a:endParaRPr lang="en-US"/>
            </a:p>
          </p:txBody>
        </p:sp>
        <p:sp>
          <p:nvSpPr>
            <p:cNvPr id="45199" name="Line 31"/>
            <p:cNvSpPr>
              <a:spLocks noChangeShapeType="1"/>
            </p:cNvSpPr>
            <p:nvPr/>
          </p:nvSpPr>
          <p:spPr bwMode="auto">
            <a:xfrm flipV="1">
              <a:off x="6499325" y="2154238"/>
              <a:ext cx="1411" cy="33338"/>
            </a:xfrm>
            <a:prstGeom prst="line">
              <a:avLst/>
            </a:prstGeom>
            <a:noFill/>
            <a:ln w="19050">
              <a:solidFill>
                <a:srgbClr val="000066"/>
              </a:solidFill>
              <a:round/>
              <a:headEnd/>
              <a:tailEnd/>
            </a:ln>
          </p:spPr>
          <p:txBody>
            <a:bodyPr/>
            <a:lstStyle/>
            <a:p>
              <a:endParaRPr lang="en-US"/>
            </a:p>
          </p:txBody>
        </p:sp>
        <p:sp>
          <p:nvSpPr>
            <p:cNvPr id="45200" name="Line 32"/>
            <p:cNvSpPr>
              <a:spLocks noChangeShapeType="1"/>
            </p:cNvSpPr>
            <p:nvPr/>
          </p:nvSpPr>
          <p:spPr bwMode="auto">
            <a:xfrm flipV="1">
              <a:off x="6681375" y="2154238"/>
              <a:ext cx="1411" cy="33338"/>
            </a:xfrm>
            <a:prstGeom prst="line">
              <a:avLst/>
            </a:prstGeom>
            <a:noFill/>
            <a:ln w="19050">
              <a:solidFill>
                <a:srgbClr val="000066"/>
              </a:solidFill>
              <a:round/>
              <a:headEnd/>
              <a:tailEnd/>
            </a:ln>
          </p:spPr>
          <p:txBody>
            <a:bodyPr/>
            <a:lstStyle/>
            <a:p>
              <a:endParaRPr lang="en-US"/>
            </a:p>
          </p:txBody>
        </p:sp>
        <p:sp>
          <p:nvSpPr>
            <p:cNvPr id="45201" name="Line 33"/>
            <p:cNvSpPr>
              <a:spLocks noChangeShapeType="1"/>
            </p:cNvSpPr>
            <p:nvPr/>
          </p:nvSpPr>
          <p:spPr bwMode="auto">
            <a:xfrm flipV="1">
              <a:off x="6862014" y="2154238"/>
              <a:ext cx="1411" cy="33338"/>
            </a:xfrm>
            <a:prstGeom prst="line">
              <a:avLst/>
            </a:prstGeom>
            <a:noFill/>
            <a:ln w="19050">
              <a:solidFill>
                <a:srgbClr val="000066"/>
              </a:solidFill>
              <a:round/>
              <a:headEnd/>
              <a:tailEnd/>
            </a:ln>
          </p:spPr>
          <p:txBody>
            <a:bodyPr/>
            <a:lstStyle/>
            <a:p>
              <a:endParaRPr lang="en-US"/>
            </a:p>
          </p:txBody>
        </p:sp>
        <p:sp>
          <p:nvSpPr>
            <p:cNvPr id="45202" name="Line 34"/>
            <p:cNvSpPr>
              <a:spLocks noChangeShapeType="1"/>
            </p:cNvSpPr>
            <p:nvPr/>
          </p:nvSpPr>
          <p:spPr bwMode="auto">
            <a:xfrm flipV="1">
              <a:off x="7042653" y="2154238"/>
              <a:ext cx="1411" cy="33338"/>
            </a:xfrm>
            <a:prstGeom prst="line">
              <a:avLst/>
            </a:prstGeom>
            <a:noFill/>
            <a:ln w="19050">
              <a:solidFill>
                <a:srgbClr val="000066"/>
              </a:solidFill>
              <a:round/>
              <a:headEnd/>
              <a:tailEnd/>
            </a:ln>
          </p:spPr>
          <p:txBody>
            <a:bodyPr/>
            <a:lstStyle/>
            <a:p>
              <a:endParaRPr lang="en-US"/>
            </a:p>
          </p:txBody>
        </p:sp>
        <p:sp>
          <p:nvSpPr>
            <p:cNvPr id="45203" name="Line 35"/>
            <p:cNvSpPr>
              <a:spLocks noChangeShapeType="1"/>
            </p:cNvSpPr>
            <p:nvPr/>
          </p:nvSpPr>
          <p:spPr bwMode="auto">
            <a:xfrm flipV="1">
              <a:off x="7224703" y="2154238"/>
              <a:ext cx="2822" cy="33338"/>
            </a:xfrm>
            <a:prstGeom prst="line">
              <a:avLst/>
            </a:prstGeom>
            <a:noFill/>
            <a:ln w="19050">
              <a:solidFill>
                <a:srgbClr val="000066"/>
              </a:solidFill>
              <a:round/>
              <a:headEnd/>
              <a:tailEnd/>
            </a:ln>
          </p:spPr>
          <p:txBody>
            <a:bodyPr/>
            <a:lstStyle/>
            <a:p>
              <a:endParaRPr lang="en-US"/>
            </a:p>
          </p:txBody>
        </p:sp>
        <p:sp>
          <p:nvSpPr>
            <p:cNvPr id="45204" name="Line 36"/>
            <p:cNvSpPr>
              <a:spLocks noChangeShapeType="1"/>
            </p:cNvSpPr>
            <p:nvPr/>
          </p:nvSpPr>
          <p:spPr bwMode="auto">
            <a:xfrm flipV="1">
              <a:off x="7406753" y="2154238"/>
              <a:ext cx="1411" cy="33338"/>
            </a:xfrm>
            <a:prstGeom prst="line">
              <a:avLst/>
            </a:prstGeom>
            <a:noFill/>
            <a:ln w="19050">
              <a:solidFill>
                <a:srgbClr val="000066"/>
              </a:solidFill>
              <a:round/>
              <a:headEnd/>
              <a:tailEnd/>
            </a:ln>
          </p:spPr>
          <p:txBody>
            <a:bodyPr/>
            <a:lstStyle/>
            <a:p>
              <a:endParaRPr lang="en-US"/>
            </a:p>
          </p:txBody>
        </p:sp>
        <p:sp>
          <p:nvSpPr>
            <p:cNvPr id="45205" name="Line 37"/>
            <p:cNvSpPr>
              <a:spLocks noChangeShapeType="1"/>
            </p:cNvSpPr>
            <p:nvPr/>
          </p:nvSpPr>
          <p:spPr bwMode="auto">
            <a:xfrm flipV="1">
              <a:off x="7585980" y="2154238"/>
              <a:ext cx="1411" cy="33338"/>
            </a:xfrm>
            <a:prstGeom prst="line">
              <a:avLst/>
            </a:prstGeom>
            <a:noFill/>
            <a:ln w="19050">
              <a:solidFill>
                <a:srgbClr val="000066"/>
              </a:solidFill>
              <a:round/>
              <a:headEnd/>
              <a:tailEnd/>
            </a:ln>
          </p:spPr>
          <p:txBody>
            <a:bodyPr/>
            <a:lstStyle/>
            <a:p>
              <a:endParaRPr lang="en-US"/>
            </a:p>
          </p:txBody>
        </p:sp>
        <p:sp>
          <p:nvSpPr>
            <p:cNvPr id="45206" name="Line 38"/>
            <p:cNvSpPr>
              <a:spLocks noChangeShapeType="1"/>
            </p:cNvSpPr>
            <p:nvPr/>
          </p:nvSpPr>
          <p:spPr bwMode="auto">
            <a:xfrm flipV="1">
              <a:off x="7768030" y="2154238"/>
              <a:ext cx="1411" cy="33338"/>
            </a:xfrm>
            <a:prstGeom prst="line">
              <a:avLst/>
            </a:prstGeom>
            <a:noFill/>
            <a:ln w="19050">
              <a:solidFill>
                <a:srgbClr val="000066"/>
              </a:solidFill>
              <a:round/>
              <a:headEnd/>
              <a:tailEnd/>
            </a:ln>
          </p:spPr>
          <p:txBody>
            <a:bodyPr/>
            <a:lstStyle/>
            <a:p>
              <a:endParaRPr lang="en-US"/>
            </a:p>
          </p:txBody>
        </p:sp>
        <p:sp>
          <p:nvSpPr>
            <p:cNvPr id="45207" name="Line 39"/>
            <p:cNvSpPr>
              <a:spLocks noChangeShapeType="1"/>
            </p:cNvSpPr>
            <p:nvPr/>
          </p:nvSpPr>
          <p:spPr bwMode="auto">
            <a:xfrm flipV="1">
              <a:off x="7948669" y="2154238"/>
              <a:ext cx="2822" cy="33338"/>
            </a:xfrm>
            <a:prstGeom prst="line">
              <a:avLst/>
            </a:prstGeom>
            <a:noFill/>
            <a:ln w="19050">
              <a:solidFill>
                <a:srgbClr val="000066"/>
              </a:solidFill>
              <a:round/>
              <a:headEnd/>
              <a:tailEnd/>
            </a:ln>
          </p:spPr>
          <p:txBody>
            <a:bodyPr/>
            <a:lstStyle/>
            <a:p>
              <a:endParaRPr lang="en-US"/>
            </a:p>
          </p:txBody>
        </p:sp>
        <p:sp>
          <p:nvSpPr>
            <p:cNvPr id="45208" name="Line 40"/>
            <p:cNvSpPr>
              <a:spLocks noChangeShapeType="1"/>
            </p:cNvSpPr>
            <p:nvPr/>
          </p:nvSpPr>
          <p:spPr bwMode="auto">
            <a:xfrm flipV="1">
              <a:off x="8130719" y="2154238"/>
              <a:ext cx="1411" cy="33338"/>
            </a:xfrm>
            <a:prstGeom prst="line">
              <a:avLst/>
            </a:prstGeom>
            <a:noFill/>
            <a:ln w="19050">
              <a:solidFill>
                <a:srgbClr val="000066"/>
              </a:solidFill>
              <a:round/>
              <a:headEnd/>
              <a:tailEnd/>
            </a:ln>
          </p:spPr>
          <p:txBody>
            <a:bodyPr/>
            <a:lstStyle/>
            <a:p>
              <a:endParaRPr lang="en-US"/>
            </a:p>
          </p:txBody>
        </p:sp>
        <p:sp>
          <p:nvSpPr>
            <p:cNvPr id="45209" name="Line 41"/>
            <p:cNvSpPr>
              <a:spLocks noChangeShapeType="1"/>
            </p:cNvSpPr>
            <p:nvPr/>
          </p:nvSpPr>
          <p:spPr bwMode="auto">
            <a:xfrm flipV="1">
              <a:off x="8311358" y="2154238"/>
              <a:ext cx="1411" cy="33338"/>
            </a:xfrm>
            <a:prstGeom prst="line">
              <a:avLst/>
            </a:prstGeom>
            <a:noFill/>
            <a:ln w="19050">
              <a:solidFill>
                <a:srgbClr val="000066"/>
              </a:solidFill>
              <a:round/>
              <a:headEnd/>
              <a:tailEnd/>
            </a:ln>
          </p:spPr>
          <p:txBody>
            <a:bodyPr/>
            <a:lstStyle/>
            <a:p>
              <a:endParaRPr lang="en-US"/>
            </a:p>
          </p:txBody>
        </p:sp>
        <p:sp>
          <p:nvSpPr>
            <p:cNvPr id="45210" name="Line 42"/>
            <p:cNvSpPr>
              <a:spLocks noChangeShapeType="1"/>
            </p:cNvSpPr>
            <p:nvPr/>
          </p:nvSpPr>
          <p:spPr bwMode="auto">
            <a:xfrm flipV="1">
              <a:off x="8491996" y="2154238"/>
              <a:ext cx="1411" cy="33338"/>
            </a:xfrm>
            <a:prstGeom prst="line">
              <a:avLst/>
            </a:prstGeom>
            <a:noFill/>
            <a:ln w="19050">
              <a:solidFill>
                <a:srgbClr val="000066"/>
              </a:solidFill>
              <a:round/>
              <a:headEnd/>
              <a:tailEnd/>
            </a:ln>
          </p:spPr>
          <p:txBody>
            <a:bodyPr/>
            <a:lstStyle/>
            <a:p>
              <a:endParaRPr lang="en-US"/>
            </a:p>
          </p:txBody>
        </p:sp>
        <p:sp>
          <p:nvSpPr>
            <p:cNvPr id="45211" name="Line 43"/>
            <p:cNvSpPr>
              <a:spLocks noChangeShapeType="1"/>
            </p:cNvSpPr>
            <p:nvPr/>
          </p:nvSpPr>
          <p:spPr bwMode="auto">
            <a:xfrm flipV="1">
              <a:off x="8672635" y="2154238"/>
              <a:ext cx="2822" cy="33338"/>
            </a:xfrm>
            <a:prstGeom prst="line">
              <a:avLst/>
            </a:prstGeom>
            <a:noFill/>
            <a:ln w="19050">
              <a:solidFill>
                <a:srgbClr val="000066"/>
              </a:solidFill>
              <a:round/>
              <a:headEnd/>
              <a:tailEnd/>
            </a:ln>
          </p:spPr>
          <p:txBody>
            <a:bodyPr/>
            <a:lstStyle/>
            <a:p>
              <a:endParaRPr lang="en-US"/>
            </a:p>
          </p:txBody>
        </p:sp>
        <p:sp>
          <p:nvSpPr>
            <p:cNvPr id="45212" name="Line 44"/>
            <p:cNvSpPr>
              <a:spLocks noChangeShapeType="1"/>
            </p:cNvSpPr>
            <p:nvPr/>
          </p:nvSpPr>
          <p:spPr bwMode="auto">
            <a:xfrm flipV="1">
              <a:off x="8856096" y="2154238"/>
              <a:ext cx="0" cy="33338"/>
            </a:xfrm>
            <a:prstGeom prst="line">
              <a:avLst/>
            </a:prstGeom>
            <a:noFill/>
            <a:ln w="19050">
              <a:solidFill>
                <a:srgbClr val="000066"/>
              </a:solidFill>
              <a:round/>
              <a:headEnd/>
              <a:tailEnd/>
            </a:ln>
          </p:spPr>
          <p:txBody>
            <a:bodyPr/>
            <a:lstStyle/>
            <a:p>
              <a:endParaRPr lang="en-US"/>
            </a:p>
          </p:txBody>
        </p:sp>
        <p:sp>
          <p:nvSpPr>
            <p:cNvPr id="45213" name="Line 45"/>
            <p:cNvSpPr>
              <a:spLocks noChangeShapeType="1"/>
            </p:cNvSpPr>
            <p:nvPr/>
          </p:nvSpPr>
          <p:spPr bwMode="auto">
            <a:xfrm flipV="1">
              <a:off x="9036735" y="2154238"/>
              <a:ext cx="1411" cy="33338"/>
            </a:xfrm>
            <a:prstGeom prst="line">
              <a:avLst/>
            </a:prstGeom>
            <a:noFill/>
            <a:ln w="19050">
              <a:solidFill>
                <a:srgbClr val="000066"/>
              </a:solidFill>
              <a:round/>
              <a:headEnd/>
              <a:tailEnd/>
            </a:ln>
          </p:spPr>
          <p:txBody>
            <a:bodyPr/>
            <a:lstStyle/>
            <a:p>
              <a:endParaRPr lang="en-US"/>
            </a:p>
          </p:txBody>
        </p:sp>
        <p:sp>
          <p:nvSpPr>
            <p:cNvPr id="45214" name="Rectangle 46"/>
            <p:cNvSpPr>
              <a:spLocks noChangeArrowheads="1"/>
            </p:cNvSpPr>
            <p:nvPr/>
          </p:nvSpPr>
          <p:spPr bwMode="auto">
            <a:xfrm>
              <a:off x="6276350" y="2249488"/>
              <a:ext cx="84960"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0</a:t>
              </a:r>
              <a:endParaRPr lang="en-US" sz="1200" i="0">
                <a:solidFill>
                  <a:srgbClr val="000000"/>
                </a:solidFill>
                <a:latin typeface="Times New Roman" charset="0"/>
              </a:endParaRPr>
            </a:p>
          </p:txBody>
        </p:sp>
        <p:sp>
          <p:nvSpPr>
            <p:cNvPr id="45215" name="Rectangle 47"/>
            <p:cNvSpPr>
              <a:spLocks noChangeArrowheads="1"/>
            </p:cNvSpPr>
            <p:nvPr/>
          </p:nvSpPr>
          <p:spPr bwMode="auto">
            <a:xfrm>
              <a:off x="6823910" y="2249488"/>
              <a:ext cx="84960"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1</a:t>
              </a:r>
              <a:endParaRPr lang="en-US" sz="1200" i="0">
                <a:solidFill>
                  <a:srgbClr val="000000"/>
                </a:solidFill>
                <a:latin typeface="Times New Roman" charset="0"/>
              </a:endParaRPr>
            </a:p>
          </p:txBody>
        </p:sp>
        <p:sp>
          <p:nvSpPr>
            <p:cNvPr id="45216" name="Rectangle 48"/>
            <p:cNvSpPr>
              <a:spLocks noChangeArrowheads="1"/>
            </p:cNvSpPr>
            <p:nvPr/>
          </p:nvSpPr>
          <p:spPr bwMode="auto">
            <a:xfrm>
              <a:off x="7361595" y="2249488"/>
              <a:ext cx="84960"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2</a:t>
              </a:r>
              <a:endParaRPr lang="en-US" sz="1200" i="0">
                <a:solidFill>
                  <a:srgbClr val="000000"/>
                </a:solidFill>
                <a:latin typeface="Times New Roman" charset="0"/>
              </a:endParaRPr>
            </a:p>
          </p:txBody>
        </p:sp>
        <p:sp>
          <p:nvSpPr>
            <p:cNvPr id="45217" name="Rectangle 49"/>
            <p:cNvSpPr>
              <a:spLocks noChangeArrowheads="1"/>
            </p:cNvSpPr>
            <p:nvPr/>
          </p:nvSpPr>
          <p:spPr bwMode="auto">
            <a:xfrm>
              <a:off x="7903507" y="2249488"/>
              <a:ext cx="84960"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3</a:t>
              </a:r>
              <a:endParaRPr lang="en-US" sz="1200" i="0">
                <a:solidFill>
                  <a:srgbClr val="000000"/>
                </a:solidFill>
                <a:latin typeface="Times New Roman" charset="0"/>
              </a:endParaRPr>
            </a:p>
          </p:txBody>
        </p:sp>
        <p:sp>
          <p:nvSpPr>
            <p:cNvPr id="45218" name="Rectangle 50"/>
            <p:cNvSpPr>
              <a:spLocks noChangeArrowheads="1"/>
            </p:cNvSpPr>
            <p:nvPr/>
          </p:nvSpPr>
          <p:spPr bwMode="auto">
            <a:xfrm>
              <a:off x="8452483" y="2249488"/>
              <a:ext cx="84960"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4</a:t>
              </a:r>
              <a:endParaRPr lang="en-US" sz="1200" i="0">
                <a:solidFill>
                  <a:srgbClr val="000000"/>
                </a:solidFill>
                <a:latin typeface="Times New Roman" charset="0"/>
              </a:endParaRPr>
            </a:p>
          </p:txBody>
        </p:sp>
        <p:sp>
          <p:nvSpPr>
            <p:cNvPr id="45219" name="Rectangle 51"/>
            <p:cNvSpPr>
              <a:spLocks noChangeArrowheads="1"/>
            </p:cNvSpPr>
            <p:nvPr/>
          </p:nvSpPr>
          <p:spPr bwMode="auto">
            <a:xfrm>
              <a:off x="8878674" y="2249488"/>
              <a:ext cx="282128" cy="184666"/>
            </a:xfrm>
            <a:prstGeom prst="rect">
              <a:avLst/>
            </a:prstGeom>
            <a:noFill/>
            <a:ln w="9525">
              <a:noFill/>
              <a:miter lim="800000"/>
              <a:headEnd/>
              <a:tailEnd/>
            </a:ln>
          </p:spPr>
          <p:txBody>
            <a:bodyPr wrap="none" lIns="0" tIns="0" rIns="0" bIns="0">
              <a:spAutoFit/>
            </a:bodyPr>
            <a:lstStyle/>
            <a:p>
              <a:pPr eaLnBrk="0" hangingPunct="0"/>
              <a:r>
                <a:rPr lang="en-US" sz="1200" b="1" i="0">
                  <a:solidFill>
                    <a:srgbClr val="000000"/>
                  </a:solidFill>
                  <a:latin typeface="Arial" charset="0"/>
                </a:rPr>
                <a:t>5 hr</a:t>
              </a:r>
              <a:endParaRPr lang="en-US" sz="1200" i="0">
                <a:solidFill>
                  <a:srgbClr val="000000"/>
                </a:solidFill>
                <a:latin typeface="Times New Roman" charset="0"/>
              </a:endParaRPr>
            </a:p>
          </p:txBody>
        </p:sp>
        <p:sp>
          <p:nvSpPr>
            <p:cNvPr id="45220" name="Line 54"/>
            <p:cNvSpPr>
              <a:spLocks noChangeShapeType="1"/>
            </p:cNvSpPr>
            <p:nvPr/>
          </p:nvSpPr>
          <p:spPr bwMode="auto">
            <a:xfrm flipV="1">
              <a:off x="6320098" y="1168400"/>
              <a:ext cx="179228" cy="795338"/>
            </a:xfrm>
            <a:prstGeom prst="line">
              <a:avLst/>
            </a:prstGeom>
            <a:noFill/>
            <a:ln w="28575">
              <a:solidFill>
                <a:srgbClr val="FF9966"/>
              </a:solidFill>
              <a:round/>
              <a:headEnd/>
              <a:tailEnd/>
            </a:ln>
          </p:spPr>
          <p:txBody>
            <a:bodyPr/>
            <a:lstStyle/>
            <a:p>
              <a:endParaRPr lang="en-US"/>
            </a:p>
          </p:txBody>
        </p:sp>
        <p:sp>
          <p:nvSpPr>
            <p:cNvPr id="45221" name="Oval 55"/>
            <p:cNvSpPr>
              <a:spLocks noChangeArrowheads="1"/>
            </p:cNvSpPr>
            <p:nvPr/>
          </p:nvSpPr>
          <p:spPr bwMode="auto">
            <a:xfrm>
              <a:off x="6270704" y="1924050"/>
              <a:ext cx="112899"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22" name="Line 56"/>
            <p:cNvSpPr>
              <a:spLocks noChangeShapeType="1"/>
            </p:cNvSpPr>
            <p:nvPr/>
          </p:nvSpPr>
          <p:spPr bwMode="auto">
            <a:xfrm flipV="1">
              <a:off x="6499325" y="252413"/>
              <a:ext cx="182050" cy="915988"/>
            </a:xfrm>
            <a:prstGeom prst="line">
              <a:avLst/>
            </a:prstGeom>
            <a:noFill/>
            <a:ln w="28575">
              <a:solidFill>
                <a:srgbClr val="FF9966"/>
              </a:solidFill>
              <a:round/>
              <a:headEnd/>
              <a:tailEnd/>
            </a:ln>
          </p:spPr>
          <p:txBody>
            <a:bodyPr/>
            <a:lstStyle/>
            <a:p>
              <a:endParaRPr lang="en-US"/>
            </a:p>
          </p:txBody>
        </p:sp>
        <p:sp>
          <p:nvSpPr>
            <p:cNvPr id="45223" name="Line 57"/>
            <p:cNvSpPr>
              <a:spLocks noChangeShapeType="1"/>
            </p:cNvSpPr>
            <p:nvPr/>
          </p:nvSpPr>
          <p:spPr bwMode="auto">
            <a:xfrm>
              <a:off x="6681375" y="252413"/>
              <a:ext cx="182050" cy="644525"/>
            </a:xfrm>
            <a:prstGeom prst="line">
              <a:avLst/>
            </a:prstGeom>
            <a:noFill/>
            <a:ln w="28575">
              <a:solidFill>
                <a:srgbClr val="FF9966"/>
              </a:solidFill>
              <a:round/>
              <a:headEnd/>
              <a:tailEnd/>
            </a:ln>
          </p:spPr>
          <p:txBody>
            <a:bodyPr/>
            <a:lstStyle/>
            <a:p>
              <a:endParaRPr lang="en-US"/>
            </a:p>
          </p:txBody>
        </p:sp>
        <p:sp>
          <p:nvSpPr>
            <p:cNvPr id="45224" name="Line 58"/>
            <p:cNvSpPr>
              <a:spLocks noChangeShapeType="1"/>
            </p:cNvSpPr>
            <p:nvPr/>
          </p:nvSpPr>
          <p:spPr bwMode="auto">
            <a:xfrm>
              <a:off x="6863425" y="896938"/>
              <a:ext cx="180639" cy="400050"/>
            </a:xfrm>
            <a:prstGeom prst="line">
              <a:avLst/>
            </a:prstGeom>
            <a:noFill/>
            <a:ln w="28575">
              <a:solidFill>
                <a:srgbClr val="FF9966"/>
              </a:solidFill>
              <a:round/>
              <a:headEnd/>
              <a:tailEnd/>
            </a:ln>
          </p:spPr>
          <p:txBody>
            <a:bodyPr/>
            <a:lstStyle/>
            <a:p>
              <a:endParaRPr lang="en-US"/>
            </a:p>
          </p:txBody>
        </p:sp>
        <p:sp>
          <p:nvSpPr>
            <p:cNvPr id="45225" name="Line 59"/>
            <p:cNvSpPr>
              <a:spLocks noChangeShapeType="1"/>
            </p:cNvSpPr>
            <p:nvPr/>
          </p:nvSpPr>
          <p:spPr bwMode="auto">
            <a:xfrm>
              <a:off x="7044064" y="1296988"/>
              <a:ext cx="180639" cy="95250"/>
            </a:xfrm>
            <a:prstGeom prst="line">
              <a:avLst/>
            </a:prstGeom>
            <a:noFill/>
            <a:ln w="28575">
              <a:solidFill>
                <a:srgbClr val="FF9966"/>
              </a:solidFill>
              <a:round/>
              <a:headEnd/>
              <a:tailEnd/>
            </a:ln>
          </p:spPr>
          <p:txBody>
            <a:bodyPr/>
            <a:lstStyle/>
            <a:p>
              <a:endParaRPr lang="en-US"/>
            </a:p>
          </p:txBody>
        </p:sp>
        <p:sp>
          <p:nvSpPr>
            <p:cNvPr id="45226" name="Line 60"/>
            <p:cNvSpPr>
              <a:spLocks noChangeShapeType="1"/>
            </p:cNvSpPr>
            <p:nvPr/>
          </p:nvSpPr>
          <p:spPr bwMode="auto">
            <a:xfrm>
              <a:off x="7224703" y="1392238"/>
              <a:ext cx="182050" cy="60325"/>
            </a:xfrm>
            <a:prstGeom prst="line">
              <a:avLst/>
            </a:prstGeom>
            <a:noFill/>
            <a:ln w="28575">
              <a:solidFill>
                <a:srgbClr val="FF9966"/>
              </a:solidFill>
              <a:round/>
              <a:headEnd/>
              <a:tailEnd/>
            </a:ln>
          </p:spPr>
          <p:txBody>
            <a:bodyPr/>
            <a:lstStyle/>
            <a:p>
              <a:endParaRPr lang="en-US"/>
            </a:p>
          </p:txBody>
        </p:sp>
        <p:sp>
          <p:nvSpPr>
            <p:cNvPr id="45227" name="Line 61"/>
            <p:cNvSpPr>
              <a:spLocks noChangeShapeType="1"/>
            </p:cNvSpPr>
            <p:nvPr/>
          </p:nvSpPr>
          <p:spPr bwMode="auto">
            <a:xfrm>
              <a:off x="7406753" y="1452563"/>
              <a:ext cx="180639" cy="55563"/>
            </a:xfrm>
            <a:prstGeom prst="line">
              <a:avLst/>
            </a:prstGeom>
            <a:noFill/>
            <a:ln w="28575">
              <a:solidFill>
                <a:srgbClr val="FF9966"/>
              </a:solidFill>
              <a:round/>
              <a:headEnd/>
              <a:tailEnd/>
            </a:ln>
          </p:spPr>
          <p:txBody>
            <a:bodyPr/>
            <a:lstStyle/>
            <a:p>
              <a:endParaRPr lang="en-US"/>
            </a:p>
          </p:txBody>
        </p:sp>
        <p:sp>
          <p:nvSpPr>
            <p:cNvPr id="45228" name="Line 62"/>
            <p:cNvSpPr>
              <a:spLocks noChangeShapeType="1"/>
            </p:cNvSpPr>
            <p:nvPr/>
          </p:nvSpPr>
          <p:spPr bwMode="auto">
            <a:xfrm>
              <a:off x="7587391" y="1508125"/>
              <a:ext cx="180639" cy="57150"/>
            </a:xfrm>
            <a:prstGeom prst="line">
              <a:avLst/>
            </a:prstGeom>
            <a:noFill/>
            <a:ln w="28575">
              <a:solidFill>
                <a:srgbClr val="FF9966"/>
              </a:solidFill>
              <a:round/>
              <a:headEnd/>
              <a:tailEnd/>
            </a:ln>
          </p:spPr>
          <p:txBody>
            <a:bodyPr/>
            <a:lstStyle/>
            <a:p>
              <a:endParaRPr lang="en-US"/>
            </a:p>
          </p:txBody>
        </p:sp>
        <p:sp>
          <p:nvSpPr>
            <p:cNvPr id="45229" name="Line 63"/>
            <p:cNvSpPr>
              <a:spLocks noChangeShapeType="1"/>
            </p:cNvSpPr>
            <p:nvPr/>
          </p:nvSpPr>
          <p:spPr bwMode="auto">
            <a:xfrm>
              <a:off x="7768030" y="1565275"/>
              <a:ext cx="180639" cy="55563"/>
            </a:xfrm>
            <a:prstGeom prst="line">
              <a:avLst/>
            </a:prstGeom>
            <a:noFill/>
            <a:ln w="28575">
              <a:solidFill>
                <a:srgbClr val="FF9966"/>
              </a:solidFill>
              <a:round/>
              <a:headEnd/>
              <a:tailEnd/>
            </a:ln>
          </p:spPr>
          <p:txBody>
            <a:bodyPr/>
            <a:lstStyle/>
            <a:p>
              <a:endParaRPr lang="en-US"/>
            </a:p>
          </p:txBody>
        </p:sp>
        <p:sp>
          <p:nvSpPr>
            <p:cNvPr id="45230" name="Line 64"/>
            <p:cNvSpPr>
              <a:spLocks noChangeShapeType="1"/>
            </p:cNvSpPr>
            <p:nvPr/>
          </p:nvSpPr>
          <p:spPr bwMode="auto">
            <a:xfrm>
              <a:off x="7948669" y="1620838"/>
              <a:ext cx="182050" cy="85725"/>
            </a:xfrm>
            <a:prstGeom prst="line">
              <a:avLst/>
            </a:prstGeom>
            <a:noFill/>
            <a:ln w="28575">
              <a:solidFill>
                <a:srgbClr val="FF9966"/>
              </a:solidFill>
              <a:round/>
              <a:headEnd/>
              <a:tailEnd/>
            </a:ln>
          </p:spPr>
          <p:txBody>
            <a:bodyPr/>
            <a:lstStyle/>
            <a:p>
              <a:endParaRPr lang="en-US"/>
            </a:p>
          </p:txBody>
        </p:sp>
        <p:sp>
          <p:nvSpPr>
            <p:cNvPr id="45231" name="Line 65"/>
            <p:cNvSpPr>
              <a:spLocks noChangeShapeType="1"/>
            </p:cNvSpPr>
            <p:nvPr/>
          </p:nvSpPr>
          <p:spPr bwMode="auto">
            <a:xfrm>
              <a:off x="8130719" y="1706563"/>
              <a:ext cx="180639" cy="26988"/>
            </a:xfrm>
            <a:prstGeom prst="line">
              <a:avLst/>
            </a:prstGeom>
            <a:noFill/>
            <a:ln w="28575">
              <a:solidFill>
                <a:srgbClr val="FF9966"/>
              </a:solidFill>
              <a:round/>
              <a:headEnd/>
              <a:tailEnd/>
            </a:ln>
          </p:spPr>
          <p:txBody>
            <a:bodyPr/>
            <a:lstStyle/>
            <a:p>
              <a:endParaRPr lang="en-US"/>
            </a:p>
          </p:txBody>
        </p:sp>
        <p:sp>
          <p:nvSpPr>
            <p:cNvPr id="45232" name="Line 66"/>
            <p:cNvSpPr>
              <a:spLocks noChangeShapeType="1"/>
            </p:cNvSpPr>
            <p:nvPr/>
          </p:nvSpPr>
          <p:spPr bwMode="auto">
            <a:xfrm>
              <a:off x="8311358" y="1733550"/>
              <a:ext cx="180639" cy="22225"/>
            </a:xfrm>
            <a:prstGeom prst="line">
              <a:avLst/>
            </a:prstGeom>
            <a:noFill/>
            <a:ln w="28575">
              <a:solidFill>
                <a:srgbClr val="FF9966"/>
              </a:solidFill>
              <a:round/>
              <a:headEnd/>
              <a:tailEnd/>
            </a:ln>
          </p:spPr>
          <p:txBody>
            <a:bodyPr/>
            <a:lstStyle/>
            <a:p>
              <a:endParaRPr lang="en-US"/>
            </a:p>
          </p:txBody>
        </p:sp>
        <p:sp>
          <p:nvSpPr>
            <p:cNvPr id="45233" name="Line 67"/>
            <p:cNvSpPr>
              <a:spLocks noChangeShapeType="1"/>
            </p:cNvSpPr>
            <p:nvPr/>
          </p:nvSpPr>
          <p:spPr bwMode="auto">
            <a:xfrm>
              <a:off x="8491996" y="1755775"/>
              <a:ext cx="183461" cy="39688"/>
            </a:xfrm>
            <a:prstGeom prst="line">
              <a:avLst/>
            </a:prstGeom>
            <a:noFill/>
            <a:ln w="28575">
              <a:solidFill>
                <a:srgbClr val="FF9966"/>
              </a:solidFill>
              <a:round/>
              <a:headEnd/>
              <a:tailEnd/>
            </a:ln>
          </p:spPr>
          <p:txBody>
            <a:bodyPr/>
            <a:lstStyle/>
            <a:p>
              <a:endParaRPr lang="en-US"/>
            </a:p>
          </p:txBody>
        </p:sp>
        <p:sp>
          <p:nvSpPr>
            <p:cNvPr id="45234" name="Line 68"/>
            <p:cNvSpPr>
              <a:spLocks noChangeShapeType="1"/>
            </p:cNvSpPr>
            <p:nvPr/>
          </p:nvSpPr>
          <p:spPr bwMode="auto">
            <a:xfrm>
              <a:off x="8675458" y="1795463"/>
              <a:ext cx="179228" cy="28575"/>
            </a:xfrm>
            <a:prstGeom prst="line">
              <a:avLst/>
            </a:prstGeom>
            <a:noFill/>
            <a:ln w="28575">
              <a:solidFill>
                <a:srgbClr val="FF9966"/>
              </a:solidFill>
              <a:round/>
              <a:headEnd/>
              <a:tailEnd/>
            </a:ln>
          </p:spPr>
          <p:txBody>
            <a:bodyPr/>
            <a:lstStyle/>
            <a:p>
              <a:endParaRPr lang="en-US"/>
            </a:p>
          </p:txBody>
        </p:sp>
        <p:sp>
          <p:nvSpPr>
            <p:cNvPr id="45235" name="Line 69"/>
            <p:cNvSpPr>
              <a:spLocks noChangeShapeType="1"/>
            </p:cNvSpPr>
            <p:nvPr/>
          </p:nvSpPr>
          <p:spPr bwMode="auto">
            <a:xfrm>
              <a:off x="8854685" y="1824038"/>
              <a:ext cx="183461" cy="44450"/>
            </a:xfrm>
            <a:prstGeom prst="line">
              <a:avLst/>
            </a:prstGeom>
            <a:noFill/>
            <a:ln w="28575">
              <a:solidFill>
                <a:srgbClr val="FF9966"/>
              </a:solidFill>
              <a:round/>
              <a:headEnd/>
              <a:tailEnd/>
            </a:ln>
          </p:spPr>
          <p:txBody>
            <a:bodyPr/>
            <a:lstStyle/>
            <a:p>
              <a:endParaRPr lang="en-US"/>
            </a:p>
          </p:txBody>
        </p:sp>
        <p:sp>
          <p:nvSpPr>
            <p:cNvPr id="45236" name="Oval 70"/>
            <p:cNvSpPr>
              <a:spLocks noChangeArrowheads="1"/>
            </p:cNvSpPr>
            <p:nvPr/>
          </p:nvSpPr>
          <p:spPr bwMode="auto">
            <a:xfrm>
              <a:off x="6440053" y="1128713"/>
              <a:ext cx="110077"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37" name="Oval 71"/>
            <p:cNvSpPr>
              <a:spLocks noChangeArrowheads="1"/>
            </p:cNvSpPr>
            <p:nvPr/>
          </p:nvSpPr>
          <p:spPr bwMode="auto">
            <a:xfrm>
              <a:off x="6620692" y="212725"/>
              <a:ext cx="111488"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38" name="Oval 72"/>
            <p:cNvSpPr>
              <a:spLocks noChangeArrowheads="1"/>
            </p:cNvSpPr>
            <p:nvPr/>
          </p:nvSpPr>
          <p:spPr bwMode="auto">
            <a:xfrm>
              <a:off x="6802742" y="857250"/>
              <a:ext cx="112899"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39" name="Oval 73"/>
            <p:cNvSpPr>
              <a:spLocks noChangeArrowheads="1"/>
            </p:cNvSpPr>
            <p:nvPr/>
          </p:nvSpPr>
          <p:spPr bwMode="auto">
            <a:xfrm>
              <a:off x="6981969" y="1257300"/>
              <a:ext cx="114310" cy="71438"/>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0" name="Oval 74"/>
            <p:cNvSpPr>
              <a:spLocks noChangeArrowheads="1"/>
            </p:cNvSpPr>
            <p:nvPr/>
          </p:nvSpPr>
          <p:spPr bwMode="auto">
            <a:xfrm>
              <a:off x="7165431" y="1352550"/>
              <a:ext cx="112899"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1" name="Oval 75"/>
            <p:cNvSpPr>
              <a:spLocks noChangeArrowheads="1"/>
            </p:cNvSpPr>
            <p:nvPr/>
          </p:nvSpPr>
          <p:spPr bwMode="auto">
            <a:xfrm>
              <a:off x="7346069" y="1412875"/>
              <a:ext cx="111488"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2" name="Oval 76"/>
            <p:cNvSpPr>
              <a:spLocks noChangeArrowheads="1"/>
            </p:cNvSpPr>
            <p:nvPr/>
          </p:nvSpPr>
          <p:spPr bwMode="auto">
            <a:xfrm>
              <a:off x="7526708" y="1470025"/>
              <a:ext cx="112899"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3" name="Oval 77"/>
            <p:cNvSpPr>
              <a:spLocks noChangeArrowheads="1"/>
            </p:cNvSpPr>
            <p:nvPr/>
          </p:nvSpPr>
          <p:spPr bwMode="auto">
            <a:xfrm>
              <a:off x="7707347" y="1525588"/>
              <a:ext cx="112899"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4" name="Oval 78"/>
            <p:cNvSpPr>
              <a:spLocks noChangeArrowheads="1"/>
            </p:cNvSpPr>
            <p:nvPr/>
          </p:nvSpPr>
          <p:spPr bwMode="auto">
            <a:xfrm>
              <a:off x="7889397" y="1581150"/>
              <a:ext cx="112899"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5" name="Oval 79"/>
            <p:cNvSpPr>
              <a:spLocks noChangeArrowheads="1"/>
            </p:cNvSpPr>
            <p:nvPr/>
          </p:nvSpPr>
          <p:spPr bwMode="auto">
            <a:xfrm>
              <a:off x="8070036" y="1666875"/>
              <a:ext cx="112899"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6" name="Oval 80"/>
            <p:cNvSpPr>
              <a:spLocks noChangeArrowheads="1"/>
            </p:cNvSpPr>
            <p:nvPr/>
          </p:nvSpPr>
          <p:spPr bwMode="auto">
            <a:xfrm>
              <a:off x="8252086" y="1693863"/>
              <a:ext cx="111488"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7" name="Oval 81"/>
            <p:cNvSpPr>
              <a:spLocks noChangeArrowheads="1"/>
            </p:cNvSpPr>
            <p:nvPr/>
          </p:nvSpPr>
          <p:spPr bwMode="auto">
            <a:xfrm>
              <a:off x="8431313" y="1717675"/>
              <a:ext cx="112899"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8" name="Oval 82"/>
            <p:cNvSpPr>
              <a:spLocks noChangeArrowheads="1"/>
            </p:cNvSpPr>
            <p:nvPr/>
          </p:nvSpPr>
          <p:spPr bwMode="auto">
            <a:xfrm>
              <a:off x="8613363" y="1755775"/>
              <a:ext cx="112899"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49" name="Oval 83"/>
            <p:cNvSpPr>
              <a:spLocks noChangeArrowheads="1"/>
            </p:cNvSpPr>
            <p:nvPr/>
          </p:nvSpPr>
          <p:spPr bwMode="auto">
            <a:xfrm>
              <a:off x="8796824" y="1784350"/>
              <a:ext cx="110077"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50" name="Oval 84"/>
            <p:cNvSpPr>
              <a:spLocks noChangeArrowheads="1"/>
            </p:cNvSpPr>
            <p:nvPr/>
          </p:nvSpPr>
          <p:spPr bwMode="auto">
            <a:xfrm>
              <a:off x="8977463" y="1828800"/>
              <a:ext cx="111488" cy="73025"/>
            </a:xfrm>
            <a:prstGeom prst="ellipse">
              <a:avLst/>
            </a:prstGeom>
            <a:solidFill>
              <a:srgbClr val="FF9966"/>
            </a:solidFill>
            <a:ln w="9525">
              <a:solidFill>
                <a:srgbClr val="FF9966"/>
              </a:solidFill>
              <a:round/>
              <a:headEnd/>
              <a:tailEnd/>
            </a:ln>
          </p:spPr>
          <p:txBody>
            <a:bodyPr/>
            <a:lstStyle/>
            <a:p>
              <a:pPr algn="ctr" eaLnBrk="0" hangingPunct="0"/>
              <a:endParaRPr lang="en-US" sz="1600" b="1" i="0">
                <a:solidFill>
                  <a:srgbClr val="000000"/>
                </a:solidFill>
                <a:latin typeface="Times New Roman" charset="0"/>
              </a:endParaRPr>
            </a:p>
          </p:txBody>
        </p:sp>
        <p:sp>
          <p:nvSpPr>
            <p:cNvPr id="45251" name="Text Box 85"/>
            <p:cNvSpPr txBox="1">
              <a:spLocks noChangeArrowheads="1"/>
            </p:cNvSpPr>
            <p:nvPr/>
          </p:nvSpPr>
          <p:spPr bwMode="auto">
            <a:xfrm>
              <a:off x="7080759" y="128588"/>
              <a:ext cx="2177387" cy="400110"/>
            </a:xfrm>
            <a:prstGeom prst="rect">
              <a:avLst/>
            </a:prstGeom>
            <a:noFill/>
            <a:ln w="9525">
              <a:noFill/>
              <a:miter lim="800000"/>
              <a:headEnd/>
              <a:tailEnd/>
            </a:ln>
          </p:spPr>
          <p:txBody>
            <a:bodyPr wrap="none">
              <a:spAutoFit/>
            </a:bodyPr>
            <a:lstStyle/>
            <a:p>
              <a:r>
                <a:rPr lang="en-US" sz="2000" b="1" i="0">
                  <a:solidFill>
                    <a:srgbClr val="000000"/>
                  </a:solidFill>
                  <a:latin typeface="Times New Roman" charset="0"/>
                </a:rPr>
                <a:t>AMPHETAMINE</a:t>
              </a:r>
            </a:p>
          </p:txBody>
        </p:sp>
        <p:sp>
          <p:nvSpPr>
            <p:cNvPr id="45252" name="Rectangle 161"/>
            <p:cNvSpPr>
              <a:spLocks noChangeArrowheads="1"/>
            </p:cNvSpPr>
            <p:nvPr/>
          </p:nvSpPr>
          <p:spPr bwMode="auto">
            <a:xfrm rot="16200000">
              <a:off x="4702195" y="1133688"/>
              <a:ext cx="1631858"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 of Basal Release</a:t>
              </a:r>
              <a:endParaRPr lang="en-US" sz="1400" i="0">
                <a:solidFill>
                  <a:srgbClr val="000000"/>
                </a:solidFill>
                <a:latin typeface="Times New Roman" charset="0"/>
              </a:endParaRPr>
            </a:p>
          </p:txBody>
        </p:sp>
      </p:grpSp>
      <p:grpSp>
        <p:nvGrpSpPr>
          <p:cNvPr id="6" name="Group 232"/>
          <p:cNvGrpSpPr>
            <a:grpSpLocks/>
          </p:cNvGrpSpPr>
          <p:nvPr/>
        </p:nvGrpSpPr>
        <p:grpSpPr bwMode="auto">
          <a:xfrm>
            <a:off x="5723884" y="4586288"/>
            <a:ext cx="4457444" cy="2271514"/>
            <a:chOff x="5722623" y="4586288"/>
            <a:chExt cx="4457429" cy="2271514"/>
          </a:xfrm>
        </p:grpSpPr>
        <p:sp>
          <p:nvSpPr>
            <p:cNvPr id="45088" name="Line 87"/>
            <p:cNvSpPr>
              <a:spLocks noChangeShapeType="1"/>
            </p:cNvSpPr>
            <p:nvPr/>
          </p:nvSpPr>
          <p:spPr bwMode="auto">
            <a:xfrm>
              <a:off x="6389430" y="4630738"/>
              <a:ext cx="0" cy="1631950"/>
            </a:xfrm>
            <a:prstGeom prst="line">
              <a:avLst/>
            </a:prstGeom>
            <a:noFill/>
            <a:ln w="19050">
              <a:solidFill>
                <a:srgbClr val="000066"/>
              </a:solidFill>
              <a:round/>
              <a:headEnd/>
              <a:tailEnd/>
            </a:ln>
          </p:spPr>
          <p:txBody>
            <a:bodyPr/>
            <a:lstStyle/>
            <a:p>
              <a:endParaRPr lang="en-US"/>
            </a:p>
          </p:txBody>
        </p:sp>
        <p:sp>
          <p:nvSpPr>
            <p:cNvPr id="45089" name="Line 88"/>
            <p:cNvSpPr>
              <a:spLocks noChangeShapeType="1"/>
            </p:cNvSpPr>
            <p:nvPr/>
          </p:nvSpPr>
          <p:spPr bwMode="auto">
            <a:xfrm>
              <a:off x="6344279" y="6262688"/>
              <a:ext cx="45151" cy="0"/>
            </a:xfrm>
            <a:prstGeom prst="line">
              <a:avLst/>
            </a:prstGeom>
            <a:noFill/>
            <a:ln w="19050">
              <a:solidFill>
                <a:srgbClr val="000066"/>
              </a:solidFill>
              <a:round/>
              <a:headEnd/>
              <a:tailEnd/>
            </a:ln>
          </p:spPr>
          <p:txBody>
            <a:bodyPr/>
            <a:lstStyle/>
            <a:p>
              <a:endParaRPr lang="en-US"/>
            </a:p>
          </p:txBody>
        </p:sp>
        <p:sp>
          <p:nvSpPr>
            <p:cNvPr id="45090" name="Line 89"/>
            <p:cNvSpPr>
              <a:spLocks noChangeShapeType="1"/>
            </p:cNvSpPr>
            <p:nvPr/>
          </p:nvSpPr>
          <p:spPr bwMode="auto">
            <a:xfrm>
              <a:off x="6344279" y="5856288"/>
              <a:ext cx="45151" cy="0"/>
            </a:xfrm>
            <a:prstGeom prst="line">
              <a:avLst/>
            </a:prstGeom>
            <a:noFill/>
            <a:ln w="19050">
              <a:solidFill>
                <a:srgbClr val="000066"/>
              </a:solidFill>
              <a:round/>
              <a:headEnd/>
              <a:tailEnd/>
            </a:ln>
          </p:spPr>
          <p:txBody>
            <a:bodyPr/>
            <a:lstStyle/>
            <a:p>
              <a:endParaRPr lang="en-US"/>
            </a:p>
          </p:txBody>
        </p:sp>
        <p:sp>
          <p:nvSpPr>
            <p:cNvPr id="45091" name="Line 90"/>
            <p:cNvSpPr>
              <a:spLocks noChangeShapeType="1"/>
            </p:cNvSpPr>
            <p:nvPr/>
          </p:nvSpPr>
          <p:spPr bwMode="auto">
            <a:xfrm>
              <a:off x="6344279" y="5449888"/>
              <a:ext cx="45151" cy="0"/>
            </a:xfrm>
            <a:prstGeom prst="line">
              <a:avLst/>
            </a:prstGeom>
            <a:noFill/>
            <a:ln w="19050">
              <a:solidFill>
                <a:srgbClr val="000066"/>
              </a:solidFill>
              <a:round/>
              <a:headEnd/>
              <a:tailEnd/>
            </a:ln>
          </p:spPr>
          <p:txBody>
            <a:bodyPr/>
            <a:lstStyle/>
            <a:p>
              <a:endParaRPr lang="en-US"/>
            </a:p>
          </p:txBody>
        </p:sp>
        <p:sp>
          <p:nvSpPr>
            <p:cNvPr id="45092" name="Line 91"/>
            <p:cNvSpPr>
              <a:spLocks noChangeShapeType="1"/>
            </p:cNvSpPr>
            <p:nvPr/>
          </p:nvSpPr>
          <p:spPr bwMode="auto">
            <a:xfrm>
              <a:off x="6344279" y="5038725"/>
              <a:ext cx="45151" cy="0"/>
            </a:xfrm>
            <a:prstGeom prst="line">
              <a:avLst/>
            </a:prstGeom>
            <a:noFill/>
            <a:ln w="19050">
              <a:solidFill>
                <a:srgbClr val="000066"/>
              </a:solidFill>
              <a:round/>
              <a:headEnd/>
              <a:tailEnd/>
            </a:ln>
          </p:spPr>
          <p:txBody>
            <a:bodyPr/>
            <a:lstStyle/>
            <a:p>
              <a:endParaRPr lang="en-US"/>
            </a:p>
          </p:txBody>
        </p:sp>
        <p:sp>
          <p:nvSpPr>
            <p:cNvPr id="45093" name="Line 92"/>
            <p:cNvSpPr>
              <a:spLocks noChangeShapeType="1"/>
            </p:cNvSpPr>
            <p:nvPr/>
          </p:nvSpPr>
          <p:spPr bwMode="auto">
            <a:xfrm>
              <a:off x="6344279" y="4630738"/>
              <a:ext cx="45151" cy="1588"/>
            </a:xfrm>
            <a:prstGeom prst="line">
              <a:avLst/>
            </a:prstGeom>
            <a:noFill/>
            <a:ln w="19050">
              <a:solidFill>
                <a:srgbClr val="000066"/>
              </a:solidFill>
              <a:round/>
              <a:headEnd/>
              <a:tailEnd/>
            </a:ln>
          </p:spPr>
          <p:txBody>
            <a:bodyPr/>
            <a:lstStyle/>
            <a:p>
              <a:endParaRPr lang="en-US"/>
            </a:p>
          </p:txBody>
        </p:sp>
        <p:sp>
          <p:nvSpPr>
            <p:cNvPr id="45094" name="Line 93"/>
            <p:cNvSpPr>
              <a:spLocks noChangeShapeType="1"/>
            </p:cNvSpPr>
            <p:nvPr/>
          </p:nvSpPr>
          <p:spPr bwMode="auto">
            <a:xfrm>
              <a:off x="6389430" y="6262688"/>
              <a:ext cx="2704831" cy="0"/>
            </a:xfrm>
            <a:prstGeom prst="line">
              <a:avLst/>
            </a:prstGeom>
            <a:noFill/>
            <a:ln w="19050">
              <a:solidFill>
                <a:srgbClr val="000066"/>
              </a:solidFill>
              <a:round/>
              <a:headEnd/>
              <a:tailEnd/>
            </a:ln>
          </p:spPr>
          <p:txBody>
            <a:bodyPr/>
            <a:lstStyle/>
            <a:p>
              <a:endParaRPr lang="en-US"/>
            </a:p>
          </p:txBody>
        </p:sp>
        <p:sp>
          <p:nvSpPr>
            <p:cNvPr id="45095" name="Line 94"/>
            <p:cNvSpPr>
              <a:spLocks noChangeShapeType="1"/>
            </p:cNvSpPr>
            <p:nvPr/>
          </p:nvSpPr>
          <p:spPr bwMode="auto">
            <a:xfrm flipV="1">
              <a:off x="6389430" y="6262688"/>
              <a:ext cx="0" cy="25400"/>
            </a:xfrm>
            <a:prstGeom prst="line">
              <a:avLst/>
            </a:prstGeom>
            <a:noFill/>
            <a:ln w="19050">
              <a:solidFill>
                <a:srgbClr val="000066"/>
              </a:solidFill>
              <a:round/>
              <a:headEnd/>
              <a:tailEnd/>
            </a:ln>
          </p:spPr>
          <p:txBody>
            <a:bodyPr/>
            <a:lstStyle/>
            <a:p>
              <a:endParaRPr lang="en-US"/>
            </a:p>
          </p:txBody>
        </p:sp>
        <p:sp>
          <p:nvSpPr>
            <p:cNvPr id="45096" name="Line 95"/>
            <p:cNvSpPr>
              <a:spLocks noChangeShapeType="1"/>
            </p:cNvSpPr>
            <p:nvPr/>
          </p:nvSpPr>
          <p:spPr bwMode="auto">
            <a:xfrm flipV="1">
              <a:off x="6533349" y="6262688"/>
              <a:ext cx="0" cy="25400"/>
            </a:xfrm>
            <a:prstGeom prst="line">
              <a:avLst/>
            </a:prstGeom>
            <a:noFill/>
            <a:ln w="19050">
              <a:solidFill>
                <a:srgbClr val="000066"/>
              </a:solidFill>
              <a:round/>
              <a:headEnd/>
              <a:tailEnd/>
            </a:ln>
          </p:spPr>
          <p:txBody>
            <a:bodyPr/>
            <a:lstStyle/>
            <a:p>
              <a:endParaRPr lang="en-US"/>
            </a:p>
          </p:txBody>
        </p:sp>
        <p:sp>
          <p:nvSpPr>
            <p:cNvPr id="45097" name="Line 96"/>
            <p:cNvSpPr>
              <a:spLocks noChangeShapeType="1"/>
            </p:cNvSpPr>
            <p:nvPr/>
          </p:nvSpPr>
          <p:spPr bwMode="auto">
            <a:xfrm flipV="1">
              <a:off x="6670213" y="6262688"/>
              <a:ext cx="1411" cy="25400"/>
            </a:xfrm>
            <a:prstGeom prst="line">
              <a:avLst/>
            </a:prstGeom>
            <a:noFill/>
            <a:ln w="19050">
              <a:solidFill>
                <a:srgbClr val="000066"/>
              </a:solidFill>
              <a:round/>
              <a:headEnd/>
              <a:tailEnd/>
            </a:ln>
          </p:spPr>
          <p:txBody>
            <a:bodyPr/>
            <a:lstStyle/>
            <a:p>
              <a:endParaRPr lang="en-US"/>
            </a:p>
          </p:txBody>
        </p:sp>
        <p:sp>
          <p:nvSpPr>
            <p:cNvPr id="45098" name="Line 97"/>
            <p:cNvSpPr>
              <a:spLocks noChangeShapeType="1"/>
            </p:cNvSpPr>
            <p:nvPr/>
          </p:nvSpPr>
          <p:spPr bwMode="auto">
            <a:xfrm flipV="1">
              <a:off x="6814132" y="6262688"/>
              <a:ext cx="2822" cy="25400"/>
            </a:xfrm>
            <a:prstGeom prst="line">
              <a:avLst/>
            </a:prstGeom>
            <a:noFill/>
            <a:ln w="19050">
              <a:solidFill>
                <a:srgbClr val="000066"/>
              </a:solidFill>
              <a:round/>
              <a:headEnd/>
              <a:tailEnd/>
            </a:ln>
          </p:spPr>
          <p:txBody>
            <a:bodyPr/>
            <a:lstStyle/>
            <a:p>
              <a:endParaRPr lang="en-US"/>
            </a:p>
          </p:txBody>
        </p:sp>
        <p:sp>
          <p:nvSpPr>
            <p:cNvPr id="45099" name="Line 98"/>
            <p:cNvSpPr>
              <a:spLocks noChangeShapeType="1"/>
            </p:cNvSpPr>
            <p:nvPr/>
          </p:nvSpPr>
          <p:spPr bwMode="auto">
            <a:xfrm flipV="1">
              <a:off x="6960873" y="6262688"/>
              <a:ext cx="0" cy="25400"/>
            </a:xfrm>
            <a:prstGeom prst="line">
              <a:avLst/>
            </a:prstGeom>
            <a:noFill/>
            <a:ln w="19050">
              <a:solidFill>
                <a:srgbClr val="000066"/>
              </a:solidFill>
              <a:round/>
              <a:headEnd/>
              <a:tailEnd/>
            </a:ln>
          </p:spPr>
          <p:txBody>
            <a:bodyPr/>
            <a:lstStyle/>
            <a:p>
              <a:endParaRPr lang="en-US"/>
            </a:p>
          </p:txBody>
        </p:sp>
        <p:sp>
          <p:nvSpPr>
            <p:cNvPr id="45100" name="Line 99"/>
            <p:cNvSpPr>
              <a:spLocks noChangeShapeType="1"/>
            </p:cNvSpPr>
            <p:nvPr/>
          </p:nvSpPr>
          <p:spPr bwMode="auto">
            <a:xfrm flipV="1">
              <a:off x="7097737" y="6262688"/>
              <a:ext cx="1411" cy="25400"/>
            </a:xfrm>
            <a:prstGeom prst="line">
              <a:avLst/>
            </a:prstGeom>
            <a:noFill/>
            <a:ln w="19050">
              <a:solidFill>
                <a:srgbClr val="000066"/>
              </a:solidFill>
              <a:round/>
              <a:headEnd/>
              <a:tailEnd/>
            </a:ln>
          </p:spPr>
          <p:txBody>
            <a:bodyPr/>
            <a:lstStyle/>
            <a:p>
              <a:endParaRPr lang="en-US"/>
            </a:p>
          </p:txBody>
        </p:sp>
        <p:sp>
          <p:nvSpPr>
            <p:cNvPr id="45101" name="Line 100"/>
            <p:cNvSpPr>
              <a:spLocks noChangeShapeType="1"/>
            </p:cNvSpPr>
            <p:nvPr/>
          </p:nvSpPr>
          <p:spPr bwMode="auto">
            <a:xfrm flipV="1">
              <a:off x="7241656" y="6262688"/>
              <a:ext cx="1411" cy="25400"/>
            </a:xfrm>
            <a:prstGeom prst="line">
              <a:avLst/>
            </a:prstGeom>
            <a:noFill/>
            <a:ln w="19050">
              <a:solidFill>
                <a:srgbClr val="000066"/>
              </a:solidFill>
              <a:round/>
              <a:headEnd/>
              <a:tailEnd/>
            </a:ln>
          </p:spPr>
          <p:txBody>
            <a:bodyPr/>
            <a:lstStyle/>
            <a:p>
              <a:endParaRPr lang="en-US"/>
            </a:p>
          </p:txBody>
        </p:sp>
        <p:sp>
          <p:nvSpPr>
            <p:cNvPr id="45102" name="Line 101"/>
            <p:cNvSpPr>
              <a:spLocks noChangeShapeType="1"/>
            </p:cNvSpPr>
            <p:nvPr/>
          </p:nvSpPr>
          <p:spPr bwMode="auto">
            <a:xfrm flipV="1">
              <a:off x="7385575" y="6262688"/>
              <a:ext cx="2822" cy="25400"/>
            </a:xfrm>
            <a:prstGeom prst="line">
              <a:avLst/>
            </a:prstGeom>
            <a:noFill/>
            <a:ln w="19050">
              <a:solidFill>
                <a:srgbClr val="000066"/>
              </a:solidFill>
              <a:round/>
              <a:headEnd/>
              <a:tailEnd/>
            </a:ln>
          </p:spPr>
          <p:txBody>
            <a:bodyPr/>
            <a:lstStyle/>
            <a:p>
              <a:endParaRPr lang="en-US"/>
            </a:p>
          </p:txBody>
        </p:sp>
        <p:sp>
          <p:nvSpPr>
            <p:cNvPr id="45103" name="Line 102"/>
            <p:cNvSpPr>
              <a:spLocks noChangeShapeType="1"/>
            </p:cNvSpPr>
            <p:nvPr/>
          </p:nvSpPr>
          <p:spPr bwMode="auto">
            <a:xfrm flipV="1">
              <a:off x="7523850" y="6262688"/>
              <a:ext cx="1411" cy="25400"/>
            </a:xfrm>
            <a:prstGeom prst="line">
              <a:avLst/>
            </a:prstGeom>
            <a:noFill/>
            <a:ln w="19050">
              <a:solidFill>
                <a:srgbClr val="000066"/>
              </a:solidFill>
              <a:round/>
              <a:headEnd/>
              <a:tailEnd/>
            </a:ln>
          </p:spPr>
          <p:txBody>
            <a:bodyPr/>
            <a:lstStyle/>
            <a:p>
              <a:endParaRPr lang="en-US"/>
            </a:p>
          </p:txBody>
        </p:sp>
        <p:sp>
          <p:nvSpPr>
            <p:cNvPr id="45104" name="Line 103"/>
            <p:cNvSpPr>
              <a:spLocks noChangeShapeType="1"/>
            </p:cNvSpPr>
            <p:nvPr/>
          </p:nvSpPr>
          <p:spPr bwMode="auto">
            <a:xfrm flipV="1">
              <a:off x="7669180" y="6262688"/>
              <a:ext cx="1411" cy="25400"/>
            </a:xfrm>
            <a:prstGeom prst="line">
              <a:avLst/>
            </a:prstGeom>
            <a:noFill/>
            <a:ln w="19050">
              <a:solidFill>
                <a:srgbClr val="000066"/>
              </a:solidFill>
              <a:round/>
              <a:headEnd/>
              <a:tailEnd/>
            </a:ln>
          </p:spPr>
          <p:txBody>
            <a:bodyPr/>
            <a:lstStyle/>
            <a:p>
              <a:endParaRPr lang="en-US"/>
            </a:p>
          </p:txBody>
        </p:sp>
        <p:sp>
          <p:nvSpPr>
            <p:cNvPr id="45105" name="Line 104"/>
            <p:cNvSpPr>
              <a:spLocks noChangeShapeType="1"/>
            </p:cNvSpPr>
            <p:nvPr/>
          </p:nvSpPr>
          <p:spPr bwMode="auto">
            <a:xfrm flipV="1">
              <a:off x="7813099" y="6262688"/>
              <a:ext cx="1411" cy="25400"/>
            </a:xfrm>
            <a:prstGeom prst="line">
              <a:avLst/>
            </a:prstGeom>
            <a:noFill/>
            <a:ln w="19050">
              <a:solidFill>
                <a:srgbClr val="000066"/>
              </a:solidFill>
              <a:round/>
              <a:headEnd/>
              <a:tailEnd/>
            </a:ln>
          </p:spPr>
          <p:txBody>
            <a:bodyPr/>
            <a:lstStyle/>
            <a:p>
              <a:endParaRPr lang="en-US"/>
            </a:p>
          </p:txBody>
        </p:sp>
        <p:sp>
          <p:nvSpPr>
            <p:cNvPr id="45106" name="Line 105"/>
            <p:cNvSpPr>
              <a:spLocks noChangeShapeType="1"/>
            </p:cNvSpPr>
            <p:nvPr/>
          </p:nvSpPr>
          <p:spPr bwMode="auto">
            <a:xfrm flipV="1">
              <a:off x="7957018" y="6262688"/>
              <a:ext cx="2822" cy="25400"/>
            </a:xfrm>
            <a:prstGeom prst="line">
              <a:avLst/>
            </a:prstGeom>
            <a:noFill/>
            <a:ln w="19050">
              <a:solidFill>
                <a:srgbClr val="000066"/>
              </a:solidFill>
              <a:round/>
              <a:headEnd/>
              <a:tailEnd/>
            </a:ln>
          </p:spPr>
          <p:txBody>
            <a:bodyPr/>
            <a:lstStyle/>
            <a:p>
              <a:endParaRPr lang="en-US"/>
            </a:p>
          </p:txBody>
        </p:sp>
        <p:sp>
          <p:nvSpPr>
            <p:cNvPr id="45107" name="Line 106"/>
            <p:cNvSpPr>
              <a:spLocks noChangeShapeType="1"/>
            </p:cNvSpPr>
            <p:nvPr/>
          </p:nvSpPr>
          <p:spPr bwMode="auto">
            <a:xfrm flipV="1">
              <a:off x="8095294" y="6262688"/>
              <a:ext cx="0" cy="25400"/>
            </a:xfrm>
            <a:prstGeom prst="line">
              <a:avLst/>
            </a:prstGeom>
            <a:noFill/>
            <a:ln w="19050">
              <a:solidFill>
                <a:srgbClr val="000066"/>
              </a:solidFill>
              <a:round/>
              <a:headEnd/>
              <a:tailEnd/>
            </a:ln>
          </p:spPr>
          <p:txBody>
            <a:bodyPr/>
            <a:lstStyle/>
            <a:p>
              <a:endParaRPr lang="en-US"/>
            </a:p>
          </p:txBody>
        </p:sp>
        <p:sp>
          <p:nvSpPr>
            <p:cNvPr id="45108" name="Line 107"/>
            <p:cNvSpPr>
              <a:spLocks noChangeShapeType="1"/>
            </p:cNvSpPr>
            <p:nvPr/>
          </p:nvSpPr>
          <p:spPr bwMode="auto">
            <a:xfrm flipV="1">
              <a:off x="8240624" y="6262688"/>
              <a:ext cx="1411" cy="25400"/>
            </a:xfrm>
            <a:prstGeom prst="line">
              <a:avLst/>
            </a:prstGeom>
            <a:noFill/>
            <a:ln w="19050">
              <a:solidFill>
                <a:srgbClr val="000066"/>
              </a:solidFill>
              <a:round/>
              <a:headEnd/>
              <a:tailEnd/>
            </a:ln>
          </p:spPr>
          <p:txBody>
            <a:bodyPr/>
            <a:lstStyle/>
            <a:p>
              <a:endParaRPr lang="en-US"/>
            </a:p>
          </p:txBody>
        </p:sp>
        <p:sp>
          <p:nvSpPr>
            <p:cNvPr id="45109" name="Line 108"/>
            <p:cNvSpPr>
              <a:spLocks noChangeShapeType="1"/>
            </p:cNvSpPr>
            <p:nvPr/>
          </p:nvSpPr>
          <p:spPr bwMode="auto">
            <a:xfrm flipV="1">
              <a:off x="8384543" y="6262688"/>
              <a:ext cx="0" cy="25400"/>
            </a:xfrm>
            <a:prstGeom prst="line">
              <a:avLst/>
            </a:prstGeom>
            <a:noFill/>
            <a:ln w="19050">
              <a:solidFill>
                <a:srgbClr val="000066"/>
              </a:solidFill>
              <a:round/>
              <a:headEnd/>
              <a:tailEnd/>
            </a:ln>
          </p:spPr>
          <p:txBody>
            <a:bodyPr/>
            <a:lstStyle/>
            <a:p>
              <a:endParaRPr lang="en-US"/>
            </a:p>
          </p:txBody>
        </p:sp>
        <p:sp>
          <p:nvSpPr>
            <p:cNvPr id="45110" name="Line 109"/>
            <p:cNvSpPr>
              <a:spLocks noChangeShapeType="1"/>
            </p:cNvSpPr>
            <p:nvPr/>
          </p:nvSpPr>
          <p:spPr bwMode="auto">
            <a:xfrm flipV="1">
              <a:off x="8522818" y="6262688"/>
              <a:ext cx="0" cy="25400"/>
            </a:xfrm>
            <a:prstGeom prst="line">
              <a:avLst/>
            </a:prstGeom>
            <a:noFill/>
            <a:ln w="19050">
              <a:solidFill>
                <a:srgbClr val="000066"/>
              </a:solidFill>
              <a:round/>
              <a:headEnd/>
              <a:tailEnd/>
            </a:ln>
          </p:spPr>
          <p:txBody>
            <a:bodyPr/>
            <a:lstStyle/>
            <a:p>
              <a:endParaRPr lang="en-US"/>
            </a:p>
          </p:txBody>
        </p:sp>
        <p:sp>
          <p:nvSpPr>
            <p:cNvPr id="45111" name="Line 110"/>
            <p:cNvSpPr>
              <a:spLocks noChangeShapeType="1"/>
            </p:cNvSpPr>
            <p:nvPr/>
          </p:nvSpPr>
          <p:spPr bwMode="auto">
            <a:xfrm flipV="1">
              <a:off x="8666737" y="6262688"/>
              <a:ext cx="0" cy="25400"/>
            </a:xfrm>
            <a:prstGeom prst="line">
              <a:avLst/>
            </a:prstGeom>
            <a:noFill/>
            <a:ln w="19050">
              <a:solidFill>
                <a:srgbClr val="000066"/>
              </a:solidFill>
              <a:round/>
              <a:headEnd/>
              <a:tailEnd/>
            </a:ln>
          </p:spPr>
          <p:txBody>
            <a:bodyPr/>
            <a:lstStyle/>
            <a:p>
              <a:endParaRPr lang="en-US"/>
            </a:p>
          </p:txBody>
        </p:sp>
        <p:sp>
          <p:nvSpPr>
            <p:cNvPr id="45112" name="Line 111"/>
            <p:cNvSpPr>
              <a:spLocks noChangeShapeType="1"/>
            </p:cNvSpPr>
            <p:nvPr/>
          </p:nvSpPr>
          <p:spPr bwMode="auto">
            <a:xfrm flipV="1">
              <a:off x="8812067" y="6262688"/>
              <a:ext cx="1411" cy="25400"/>
            </a:xfrm>
            <a:prstGeom prst="line">
              <a:avLst/>
            </a:prstGeom>
            <a:noFill/>
            <a:ln w="19050">
              <a:solidFill>
                <a:srgbClr val="000066"/>
              </a:solidFill>
              <a:round/>
              <a:headEnd/>
              <a:tailEnd/>
            </a:ln>
          </p:spPr>
          <p:txBody>
            <a:bodyPr/>
            <a:lstStyle/>
            <a:p>
              <a:endParaRPr lang="en-US"/>
            </a:p>
          </p:txBody>
        </p:sp>
        <p:sp>
          <p:nvSpPr>
            <p:cNvPr id="45113" name="Line 112"/>
            <p:cNvSpPr>
              <a:spLocks noChangeShapeType="1"/>
            </p:cNvSpPr>
            <p:nvPr/>
          </p:nvSpPr>
          <p:spPr bwMode="auto">
            <a:xfrm flipV="1">
              <a:off x="8947520" y="6262688"/>
              <a:ext cx="2822" cy="25400"/>
            </a:xfrm>
            <a:prstGeom prst="line">
              <a:avLst/>
            </a:prstGeom>
            <a:noFill/>
            <a:ln w="19050">
              <a:solidFill>
                <a:srgbClr val="000066"/>
              </a:solidFill>
              <a:round/>
              <a:headEnd/>
              <a:tailEnd/>
            </a:ln>
          </p:spPr>
          <p:txBody>
            <a:bodyPr/>
            <a:lstStyle/>
            <a:p>
              <a:endParaRPr lang="en-US"/>
            </a:p>
          </p:txBody>
        </p:sp>
        <p:sp>
          <p:nvSpPr>
            <p:cNvPr id="45114" name="Line 113"/>
            <p:cNvSpPr>
              <a:spLocks noChangeShapeType="1"/>
            </p:cNvSpPr>
            <p:nvPr/>
          </p:nvSpPr>
          <p:spPr bwMode="auto">
            <a:xfrm flipV="1">
              <a:off x="9094261" y="6262688"/>
              <a:ext cx="0" cy="25400"/>
            </a:xfrm>
            <a:prstGeom prst="line">
              <a:avLst/>
            </a:prstGeom>
            <a:noFill/>
            <a:ln w="19050">
              <a:solidFill>
                <a:srgbClr val="000066"/>
              </a:solidFill>
              <a:round/>
              <a:headEnd/>
              <a:tailEnd/>
            </a:ln>
          </p:spPr>
          <p:txBody>
            <a:bodyPr/>
            <a:lstStyle/>
            <a:p>
              <a:endParaRPr lang="en-US"/>
            </a:p>
          </p:txBody>
        </p:sp>
        <p:sp>
          <p:nvSpPr>
            <p:cNvPr id="45115" name="Line 114"/>
            <p:cNvSpPr>
              <a:spLocks noChangeShapeType="1"/>
            </p:cNvSpPr>
            <p:nvPr/>
          </p:nvSpPr>
          <p:spPr bwMode="auto">
            <a:xfrm>
              <a:off x="6461389" y="5449888"/>
              <a:ext cx="143919" cy="38100"/>
            </a:xfrm>
            <a:prstGeom prst="line">
              <a:avLst/>
            </a:prstGeom>
            <a:noFill/>
            <a:ln w="28575">
              <a:solidFill>
                <a:srgbClr val="FF0066"/>
              </a:solidFill>
              <a:round/>
              <a:headEnd/>
              <a:tailEnd/>
            </a:ln>
          </p:spPr>
          <p:txBody>
            <a:bodyPr/>
            <a:lstStyle/>
            <a:p>
              <a:endParaRPr lang="en-US"/>
            </a:p>
          </p:txBody>
        </p:sp>
        <p:sp>
          <p:nvSpPr>
            <p:cNvPr id="45116" name="Line 115"/>
            <p:cNvSpPr>
              <a:spLocks noChangeShapeType="1"/>
            </p:cNvSpPr>
            <p:nvPr/>
          </p:nvSpPr>
          <p:spPr bwMode="auto">
            <a:xfrm flipV="1">
              <a:off x="6605308" y="5407025"/>
              <a:ext cx="138275" cy="80963"/>
            </a:xfrm>
            <a:prstGeom prst="line">
              <a:avLst/>
            </a:prstGeom>
            <a:noFill/>
            <a:ln w="28575">
              <a:solidFill>
                <a:srgbClr val="FF0066"/>
              </a:solidFill>
              <a:round/>
              <a:headEnd/>
              <a:tailEnd/>
            </a:ln>
          </p:spPr>
          <p:txBody>
            <a:bodyPr/>
            <a:lstStyle/>
            <a:p>
              <a:endParaRPr lang="en-US"/>
            </a:p>
          </p:txBody>
        </p:sp>
        <p:sp>
          <p:nvSpPr>
            <p:cNvPr id="45117" name="Line 116"/>
            <p:cNvSpPr>
              <a:spLocks noChangeShapeType="1"/>
            </p:cNvSpPr>
            <p:nvPr/>
          </p:nvSpPr>
          <p:spPr bwMode="auto">
            <a:xfrm>
              <a:off x="6743583" y="5407025"/>
              <a:ext cx="143919" cy="33338"/>
            </a:xfrm>
            <a:prstGeom prst="line">
              <a:avLst/>
            </a:prstGeom>
            <a:noFill/>
            <a:ln w="28575">
              <a:solidFill>
                <a:srgbClr val="FF0066"/>
              </a:solidFill>
              <a:round/>
              <a:headEnd/>
              <a:tailEnd/>
            </a:ln>
          </p:spPr>
          <p:txBody>
            <a:bodyPr/>
            <a:lstStyle/>
            <a:p>
              <a:endParaRPr lang="en-US"/>
            </a:p>
          </p:txBody>
        </p:sp>
        <p:sp>
          <p:nvSpPr>
            <p:cNvPr id="45118" name="Line 117"/>
            <p:cNvSpPr>
              <a:spLocks noChangeShapeType="1"/>
            </p:cNvSpPr>
            <p:nvPr/>
          </p:nvSpPr>
          <p:spPr bwMode="auto">
            <a:xfrm>
              <a:off x="6887502" y="5440363"/>
              <a:ext cx="145330" cy="90488"/>
            </a:xfrm>
            <a:prstGeom prst="line">
              <a:avLst/>
            </a:prstGeom>
            <a:noFill/>
            <a:ln w="28575">
              <a:solidFill>
                <a:srgbClr val="FF0066"/>
              </a:solidFill>
              <a:round/>
              <a:headEnd/>
              <a:tailEnd/>
            </a:ln>
          </p:spPr>
          <p:txBody>
            <a:bodyPr/>
            <a:lstStyle/>
            <a:p>
              <a:endParaRPr lang="en-US"/>
            </a:p>
          </p:txBody>
        </p:sp>
        <p:sp>
          <p:nvSpPr>
            <p:cNvPr id="45119" name="Line 118"/>
            <p:cNvSpPr>
              <a:spLocks noChangeShapeType="1"/>
            </p:cNvSpPr>
            <p:nvPr/>
          </p:nvSpPr>
          <p:spPr bwMode="auto">
            <a:xfrm flipV="1">
              <a:off x="7032832" y="5038725"/>
              <a:ext cx="136864" cy="492125"/>
            </a:xfrm>
            <a:prstGeom prst="line">
              <a:avLst/>
            </a:prstGeom>
            <a:noFill/>
            <a:ln w="28575">
              <a:solidFill>
                <a:srgbClr val="FF0066"/>
              </a:solidFill>
              <a:round/>
              <a:headEnd/>
              <a:tailEnd/>
            </a:ln>
          </p:spPr>
          <p:txBody>
            <a:bodyPr/>
            <a:lstStyle/>
            <a:p>
              <a:endParaRPr lang="en-US"/>
            </a:p>
          </p:txBody>
        </p:sp>
        <p:sp>
          <p:nvSpPr>
            <p:cNvPr id="45120" name="Line 119"/>
            <p:cNvSpPr>
              <a:spLocks noChangeShapeType="1"/>
            </p:cNvSpPr>
            <p:nvPr/>
          </p:nvSpPr>
          <p:spPr bwMode="auto">
            <a:xfrm>
              <a:off x="7169697" y="5038725"/>
              <a:ext cx="145330" cy="80963"/>
            </a:xfrm>
            <a:prstGeom prst="line">
              <a:avLst/>
            </a:prstGeom>
            <a:noFill/>
            <a:ln w="28575">
              <a:solidFill>
                <a:srgbClr val="FF0066"/>
              </a:solidFill>
              <a:round/>
              <a:headEnd/>
              <a:tailEnd/>
            </a:ln>
          </p:spPr>
          <p:txBody>
            <a:bodyPr/>
            <a:lstStyle/>
            <a:p>
              <a:endParaRPr lang="en-US"/>
            </a:p>
          </p:txBody>
        </p:sp>
        <p:sp>
          <p:nvSpPr>
            <p:cNvPr id="45121" name="Line 120"/>
            <p:cNvSpPr>
              <a:spLocks noChangeShapeType="1"/>
            </p:cNvSpPr>
            <p:nvPr/>
          </p:nvSpPr>
          <p:spPr bwMode="auto">
            <a:xfrm>
              <a:off x="7315027" y="5119688"/>
              <a:ext cx="143919" cy="123825"/>
            </a:xfrm>
            <a:prstGeom prst="line">
              <a:avLst/>
            </a:prstGeom>
            <a:noFill/>
            <a:ln w="28575">
              <a:solidFill>
                <a:srgbClr val="FF0066"/>
              </a:solidFill>
              <a:round/>
              <a:headEnd/>
              <a:tailEnd/>
            </a:ln>
          </p:spPr>
          <p:txBody>
            <a:bodyPr/>
            <a:lstStyle/>
            <a:p>
              <a:endParaRPr lang="en-US"/>
            </a:p>
          </p:txBody>
        </p:sp>
        <p:sp>
          <p:nvSpPr>
            <p:cNvPr id="45122" name="Line 121"/>
            <p:cNvSpPr>
              <a:spLocks noChangeShapeType="1"/>
            </p:cNvSpPr>
            <p:nvPr/>
          </p:nvSpPr>
          <p:spPr bwMode="auto">
            <a:xfrm>
              <a:off x="7458946" y="5243513"/>
              <a:ext cx="136864" cy="80963"/>
            </a:xfrm>
            <a:prstGeom prst="line">
              <a:avLst/>
            </a:prstGeom>
            <a:noFill/>
            <a:ln w="28575">
              <a:solidFill>
                <a:srgbClr val="FF0066"/>
              </a:solidFill>
              <a:round/>
              <a:headEnd/>
              <a:tailEnd/>
            </a:ln>
          </p:spPr>
          <p:txBody>
            <a:bodyPr/>
            <a:lstStyle/>
            <a:p>
              <a:endParaRPr lang="en-US"/>
            </a:p>
          </p:txBody>
        </p:sp>
        <p:sp>
          <p:nvSpPr>
            <p:cNvPr id="45123" name="Line 122"/>
            <p:cNvSpPr>
              <a:spLocks noChangeShapeType="1"/>
            </p:cNvSpPr>
            <p:nvPr/>
          </p:nvSpPr>
          <p:spPr bwMode="auto">
            <a:xfrm>
              <a:off x="7595810" y="5324475"/>
              <a:ext cx="143919" cy="25400"/>
            </a:xfrm>
            <a:prstGeom prst="line">
              <a:avLst/>
            </a:prstGeom>
            <a:noFill/>
            <a:ln w="28575">
              <a:solidFill>
                <a:srgbClr val="FF0066"/>
              </a:solidFill>
              <a:round/>
              <a:headEnd/>
              <a:tailEnd/>
            </a:ln>
          </p:spPr>
          <p:txBody>
            <a:bodyPr/>
            <a:lstStyle/>
            <a:p>
              <a:endParaRPr lang="en-US"/>
            </a:p>
          </p:txBody>
        </p:sp>
        <p:sp>
          <p:nvSpPr>
            <p:cNvPr id="45124" name="Line 123"/>
            <p:cNvSpPr>
              <a:spLocks noChangeShapeType="1"/>
            </p:cNvSpPr>
            <p:nvPr/>
          </p:nvSpPr>
          <p:spPr bwMode="auto">
            <a:xfrm>
              <a:off x="7739729" y="5349875"/>
              <a:ext cx="146741" cy="9525"/>
            </a:xfrm>
            <a:prstGeom prst="line">
              <a:avLst/>
            </a:prstGeom>
            <a:noFill/>
            <a:ln w="28575">
              <a:solidFill>
                <a:srgbClr val="FF0066"/>
              </a:solidFill>
              <a:round/>
              <a:headEnd/>
              <a:tailEnd/>
            </a:ln>
          </p:spPr>
          <p:txBody>
            <a:bodyPr/>
            <a:lstStyle/>
            <a:p>
              <a:endParaRPr lang="en-US"/>
            </a:p>
          </p:txBody>
        </p:sp>
        <p:sp>
          <p:nvSpPr>
            <p:cNvPr id="45125" name="Line 124"/>
            <p:cNvSpPr>
              <a:spLocks noChangeShapeType="1"/>
            </p:cNvSpPr>
            <p:nvPr/>
          </p:nvSpPr>
          <p:spPr bwMode="auto">
            <a:xfrm>
              <a:off x="7886470" y="5359400"/>
              <a:ext cx="136864" cy="12700"/>
            </a:xfrm>
            <a:prstGeom prst="line">
              <a:avLst/>
            </a:prstGeom>
            <a:noFill/>
            <a:ln w="28575">
              <a:solidFill>
                <a:srgbClr val="FF9966"/>
              </a:solidFill>
              <a:round/>
              <a:headEnd/>
              <a:tailEnd/>
            </a:ln>
          </p:spPr>
          <p:txBody>
            <a:bodyPr/>
            <a:lstStyle/>
            <a:p>
              <a:endParaRPr lang="en-US"/>
            </a:p>
          </p:txBody>
        </p:sp>
        <p:sp>
          <p:nvSpPr>
            <p:cNvPr id="45126" name="Line 125"/>
            <p:cNvSpPr>
              <a:spLocks noChangeShapeType="1"/>
            </p:cNvSpPr>
            <p:nvPr/>
          </p:nvSpPr>
          <p:spPr bwMode="auto">
            <a:xfrm>
              <a:off x="8023334" y="5372100"/>
              <a:ext cx="143919" cy="7938"/>
            </a:xfrm>
            <a:prstGeom prst="line">
              <a:avLst/>
            </a:prstGeom>
            <a:noFill/>
            <a:ln w="28575">
              <a:solidFill>
                <a:srgbClr val="FF0066"/>
              </a:solidFill>
              <a:round/>
              <a:headEnd/>
              <a:tailEnd/>
            </a:ln>
          </p:spPr>
          <p:txBody>
            <a:bodyPr/>
            <a:lstStyle/>
            <a:p>
              <a:endParaRPr lang="en-US"/>
            </a:p>
          </p:txBody>
        </p:sp>
        <p:sp>
          <p:nvSpPr>
            <p:cNvPr id="45127" name="Line 126"/>
            <p:cNvSpPr>
              <a:spLocks noChangeShapeType="1"/>
            </p:cNvSpPr>
            <p:nvPr/>
          </p:nvSpPr>
          <p:spPr bwMode="auto">
            <a:xfrm>
              <a:off x="8167253" y="5380038"/>
              <a:ext cx="143919" cy="26988"/>
            </a:xfrm>
            <a:prstGeom prst="line">
              <a:avLst/>
            </a:prstGeom>
            <a:noFill/>
            <a:ln w="28575">
              <a:solidFill>
                <a:srgbClr val="FF0066"/>
              </a:solidFill>
              <a:round/>
              <a:headEnd/>
              <a:tailEnd/>
            </a:ln>
          </p:spPr>
          <p:txBody>
            <a:bodyPr/>
            <a:lstStyle/>
            <a:p>
              <a:endParaRPr lang="en-US"/>
            </a:p>
          </p:txBody>
        </p:sp>
        <p:sp>
          <p:nvSpPr>
            <p:cNvPr id="45128" name="Line 127"/>
            <p:cNvSpPr>
              <a:spLocks noChangeShapeType="1"/>
            </p:cNvSpPr>
            <p:nvPr/>
          </p:nvSpPr>
          <p:spPr bwMode="auto">
            <a:xfrm>
              <a:off x="8311172" y="5407025"/>
              <a:ext cx="138275" cy="15875"/>
            </a:xfrm>
            <a:prstGeom prst="line">
              <a:avLst/>
            </a:prstGeom>
            <a:noFill/>
            <a:ln w="28575">
              <a:solidFill>
                <a:srgbClr val="FF0066"/>
              </a:solidFill>
              <a:round/>
              <a:headEnd/>
              <a:tailEnd/>
            </a:ln>
          </p:spPr>
          <p:txBody>
            <a:bodyPr/>
            <a:lstStyle/>
            <a:p>
              <a:endParaRPr lang="en-US"/>
            </a:p>
          </p:txBody>
        </p:sp>
        <p:sp>
          <p:nvSpPr>
            <p:cNvPr id="45129" name="Line 128"/>
            <p:cNvSpPr>
              <a:spLocks noChangeShapeType="1"/>
            </p:cNvSpPr>
            <p:nvPr/>
          </p:nvSpPr>
          <p:spPr bwMode="auto">
            <a:xfrm>
              <a:off x="8449447" y="5422900"/>
              <a:ext cx="145330" cy="17463"/>
            </a:xfrm>
            <a:prstGeom prst="line">
              <a:avLst/>
            </a:prstGeom>
            <a:noFill/>
            <a:ln w="28575">
              <a:solidFill>
                <a:srgbClr val="FF0066"/>
              </a:solidFill>
              <a:round/>
              <a:headEnd/>
              <a:tailEnd/>
            </a:ln>
          </p:spPr>
          <p:txBody>
            <a:bodyPr/>
            <a:lstStyle/>
            <a:p>
              <a:endParaRPr lang="en-US"/>
            </a:p>
          </p:txBody>
        </p:sp>
        <p:sp>
          <p:nvSpPr>
            <p:cNvPr id="45130" name="Line 129"/>
            <p:cNvSpPr>
              <a:spLocks noChangeShapeType="1"/>
            </p:cNvSpPr>
            <p:nvPr/>
          </p:nvSpPr>
          <p:spPr bwMode="auto">
            <a:xfrm>
              <a:off x="8594777" y="5440363"/>
              <a:ext cx="143919" cy="9525"/>
            </a:xfrm>
            <a:prstGeom prst="line">
              <a:avLst/>
            </a:prstGeom>
            <a:noFill/>
            <a:ln w="28575">
              <a:solidFill>
                <a:srgbClr val="FF0066"/>
              </a:solidFill>
              <a:round/>
              <a:headEnd/>
              <a:tailEnd/>
            </a:ln>
          </p:spPr>
          <p:txBody>
            <a:bodyPr/>
            <a:lstStyle/>
            <a:p>
              <a:endParaRPr lang="en-US"/>
            </a:p>
          </p:txBody>
        </p:sp>
        <p:sp>
          <p:nvSpPr>
            <p:cNvPr id="45131" name="Line 130"/>
            <p:cNvSpPr>
              <a:spLocks noChangeShapeType="1"/>
            </p:cNvSpPr>
            <p:nvPr/>
          </p:nvSpPr>
          <p:spPr bwMode="auto">
            <a:xfrm flipV="1">
              <a:off x="8738696" y="5440363"/>
              <a:ext cx="138275" cy="9525"/>
            </a:xfrm>
            <a:prstGeom prst="line">
              <a:avLst/>
            </a:prstGeom>
            <a:noFill/>
            <a:ln w="28575">
              <a:solidFill>
                <a:srgbClr val="FF0066"/>
              </a:solidFill>
              <a:round/>
              <a:headEnd/>
              <a:tailEnd/>
            </a:ln>
          </p:spPr>
          <p:txBody>
            <a:bodyPr/>
            <a:lstStyle/>
            <a:p>
              <a:endParaRPr lang="en-US"/>
            </a:p>
          </p:txBody>
        </p:sp>
        <p:sp>
          <p:nvSpPr>
            <p:cNvPr id="45132" name="Line 131"/>
            <p:cNvSpPr>
              <a:spLocks noChangeShapeType="1"/>
            </p:cNvSpPr>
            <p:nvPr/>
          </p:nvSpPr>
          <p:spPr bwMode="auto">
            <a:xfrm>
              <a:off x="8876971" y="5440363"/>
              <a:ext cx="143919" cy="9525"/>
            </a:xfrm>
            <a:prstGeom prst="line">
              <a:avLst/>
            </a:prstGeom>
            <a:noFill/>
            <a:ln w="28575">
              <a:solidFill>
                <a:srgbClr val="FF0066"/>
              </a:solidFill>
              <a:round/>
              <a:headEnd/>
              <a:tailEnd/>
            </a:ln>
          </p:spPr>
          <p:txBody>
            <a:bodyPr/>
            <a:lstStyle/>
            <a:p>
              <a:endParaRPr lang="en-US"/>
            </a:p>
          </p:txBody>
        </p:sp>
        <p:sp>
          <p:nvSpPr>
            <p:cNvPr id="45133" name="Rectangle 132"/>
            <p:cNvSpPr>
              <a:spLocks noChangeArrowheads="1"/>
            </p:cNvSpPr>
            <p:nvPr/>
          </p:nvSpPr>
          <p:spPr bwMode="auto">
            <a:xfrm>
              <a:off x="6410594" y="5418138"/>
              <a:ext cx="93124" cy="57150"/>
            </a:xfrm>
            <a:prstGeom prst="rect">
              <a:avLst/>
            </a:prstGeom>
            <a:solidFill>
              <a:srgbClr val="FF0066"/>
            </a:solidFill>
            <a:ln w="9525">
              <a:no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34" name="Rectangle 133"/>
            <p:cNvSpPr>
              <a:spLocks noChangeArrowheads="1"/>
            </p:cNvSpPr>
            <p:nvPr/>
          </p:nvSpPr>
          <p:spPr bwMode="auto">
            <a:xfrm>
              <a:off x="6554513" y="5457825"/>
              <a:ext cx="94535"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35" name="Rectangle 134"/>
            <p:cNvSpPr>
              <a:spLocks noChangeArrowheads="1"/>
            </p:cNvSpPr>
            <p:nvPr/>
          </p:nvSpPr>
          <p:spPr bwMode="auto">
            <a:xfrm>
              <a:off x="6692788" y="5375275"/>
              <a:ext cx="93124"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36" name="Rectangle 135"/>
            <p:cNvSpPr>
              <a:spLocks noChangeArrowheads="1"/>
            </p:cNvSpPr>
            <p:nvPr/>
          </p:nvSpPr>
          <p:spPr bwMode="auto">
            <a:xfrm>
              <a:off x="6836707" y="5410200"/>
              <a:ext cx="94535"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37" name="Rectangle 136"/>
            <p:cNvSpPr>
              <a:spLocks noChangeArrowheads="1"/>
            </p:cNvSpPr>
            <p:nvPr/>
          </p:nvSpPr>
          <p:spPr bwMode="auto">
            <a:xfrm>
              <a:off x="6982037" y="5500688"/>
              <a:ext cx="93124"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38" name="Rectangle 137"/>
            <p:cNvSpPr>
              <a:spLocks noChangeArrowheads="1"/>
            </p:cNvSpPr>
            <p:nvPr/>
          </p:nvSpPr>
          <p:spPr bwMode="auto">
            <a:xfrm>
              <a:off x="7118902" y="5008563"/>
              <a:ext cx="94535"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39" name="Rectangle 138"/>
            <p:cNvSpPr>
              <a:spLocks noChangeArrowheads="1"/>
            </p:cNvSpPr>
            <p:nvPr/>
          </p:nvSpPr>
          <p:spPr bwMode="auto">
            <a:xfrm>
              <a:off x="7264232" y="5089525"/>
              <a:ext cx="93124"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0" name="Rectangle 139"/>
            <p:cNvSpPr>
              <a:spLocks noChangeArrowheads="1"/>
            </p:cNvSpPr>
            <p:nvPr/>
          </p:nvSpPr>
          <p:spPr bwMode="auto">
            <a:xfrm>
              <a:off x="7408151" y="5213350"/>
              <a:ext cx="94535"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1" name="Rectangle 140"/>
            <p:cNvSpPr>
              <a:spLocks noChangeArrowheads="1"/>
            </p:cNvSpPr>
            <p:nvPr/>
          </p:nvSpPr>
          <p:spPr bwMode="auto">
            <a:xfrm>
              <a:off x="7545015" y="5294313"/>
              <a:ext cx="94535"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2" name="Rectangle 141"/>
            <p:cNvSpPr>
              <a:spLocks noChangeArrowheads="1"/>
            </p:cNvSpPr>
            <p:nvPr/>
          </p:nvSpPr>
          <p:spPr bwMode="auto">
            <a:xfrm>
              <a:off x="7690345" y="5321300"/>
              <a:ext cx="94535" cy="53975"/>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3" name="Rectangle 142"/>
            <p:cNvSpPr>
              <a:spLocks noChangeArrowheads="1"/>
            </p:cNvSpPr>
            <p:nvPr/>
          </p:nvSpPr>
          <p:spPr bwMode="auto">
            <a:xfrm>
              <a:off x="7835675" y="5329238"/>
              <a:ext cx="93124"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4" name="Rectangle 143"/>
            <p:cNvSpPr>
              <a:spLocks noChangeArrowheads="1"/>
            </p:cNvSpPr>
            <p:nvPr/>
          </p:nvSpPr>
          <p:spPr bwMode="auto">
            <a:xfrm>
              <a:off x="7972539" y="5341938"/>
              <a:ext cx="93124"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5" name="Rectangle 144"/>
            <p:cNvSpPr>
              <a:spLocks noChangeArrowheads="1"/>
            </p:cNvSpPr>
            <p:nvPr/>
          </p:nvSpPr>
          <p:spPr bwMode="auto">
            <a:xfrm>
              <a:off x="8116458" y="5349875"/>
              <a:ext cx="94535" cy="57150"/>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6" name="Rectangle 145"/>
            <p:cNvSpPr>
              <a:spLocks noChangeArrowheads="1"/>
            </p:cNvSpPr>
            <p:nvPr/>
          </p:nvSpPr>
          <p:spPr bwMode="auto">
            <a:xfrm>
              <a:off x="8260377" y="5375275"/>
              <a:ext cx="95946"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7" name="Rectangle 146"/>
            <p:cNvSpPr>
              <a:spLocks noChangeArrowheads="1"/>
            </p:cNvSpPr>
            <p:nvPr/>
          </p:nvSpPr>
          <p:spPr bwMode="auto">
            <a:xfrm>
              <a:off x="8398652" y="5394325"/>
              <a:ext cx="94535"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8" name="Rectangle 147"/>
            <p:cNvSpPr>
              <a:spLocks noChangeArrowheads="1"/>
            </p:cNvSpPr>
            <p:nvPr/>
          </p:nvSpPr>
          <p:spPr bwMode="auto">
            <a:xfrm>
              <a:off x="8543982" y="5410200"/>
              <a:ext cx="93124"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49" name="Rectangle 148"/>
            <p:cNvSpPr>
              <a:spLocks noChangeArrowheads="1"/>
            </p:cNvSpPr>
            <p:nvPr/>
          </p:nvSpPr>
          <p:spPr bwMode="auto">
            <a:xfrm>
              <a:off x="8687901" y="5418138"/>
              <a:ext cx="94535" cy="57150"/>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50" name="Rectangle 149"/>
            <p:cNvSpPr>
              <a:spLocks noChangeArrowheads="1"/>
            </p:cNvSpPr>
            <p:nvPr/>
          </p:nvSpPr>
          <p:spPr bwMode="auto">
            <a:xfrm>
              <a:off x="8826177" y="5410200"/>
              <a:ext cx="93124" cy="55563"/>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51" name="Rectangle 150"/>
            <p:cNvSpPr>
              <a:spLocks noChangeArrowheads="1"/>
            </p:cNvSpPr>
            <p:nvPr/>
          </p:nvSpPr>
          <p:spPr bwMode="auto">
            <a:xfrm>
              <a:off x="8970096" y="5418138"/>
              <a:ext cx="94535" cy="57150"/>
            </a:xfrm>
            <a:prstGeom prst="rect">
              <a:avLst/>
            </a:prstGeom>
            <a:solidFill>
              <a:srgbClr val="FF0066"/>
            </a:solidFill>
            <a:ln w="9525">
              <a:solidFill>
                <a:srgbClr val="FF0066"/>
              </a:solidFill>
              <a:miter lim="800000"/>
              <a:headEnd/>
              <a:tailEnd/>
            </a:ln>
          </p:spPr>
          <p:txBody>
            <a:bodyPr/>
            <a:lstStyle/>
            <a:p>
              <a:pPr algn="ctr" eaLnBrk="0" hangingPunct="0"/>
              <a:endParaRPr lang="en-US" sz="1600" b="1" i="0">
                <a:solidFill>
                  <a:srgbClr val="000000"/>
                </a:solidFill>
                <a:latin typeface="Times New Roman" charset="0"/>
              </a:endParaRPr>
            </a:p>
          </p:txBody>
        </p:sp>
        <p:sp>
          <p:nvSpPr>
            <p:cNvPr id="45152" name="Rectangle 151"/>
            <p:cNvSpPr>
              <a:spLocks noChangeArrowheads="1"/>
            </p:cNvSpPr>
            <p:nvPr/>
          </p:nvSpPr>
          <p:spPr bwMode="auto">
            <a:xfrm>
              <a:off x="6200359" y="6216650"/>
              <a:ext cx="99386"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0</a:t>
              </a:r>
              <a:endParaRPr lang="en-US" sz="2400" i="0">
                <a:solidFill>
                  <a:srgbClr val="000000"/>
                </a:solidFill>
                <a:latin typeface="Times New Roman" charset="0"/>
              </a:endParaRPr>
            </a:p>
          </p:txBody>
        </p:sp>
        <p:sp>
          <p:nvSpPr>
            <p:cNvPr id="45153" name="Rectangle 152"/>
            <p:cNvSpPr>
              <a:spLocks noChangeArrowheads="1"/>
            </p:cNvSpPr>
            <p:nvPr/>
          </p:nvSpPr>
          <p:spPr bwMode="auto">
            <a:xfrm>
              <a:off x="6121346" y="5805488"/>
              <a:ext cx="198771"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50</a:t>
              </a:r>
              <a:endParaRPr lang="en-US" sz="2400" i="0">
                <a:solidFill>
                  <a:srgbClr val="000000"/>
                </a:solidFill>
                <a:latin typeface="Times New Roman" charset="0"/>
              </a:endParaRPr>
            </a:p>
          </p:txBody>
        </p:sp>
        <p:sp>
          <p:nvSpPr>
            <p:cNvPr id="45154" name="Rectangle 153"/>
            <p:cNvSpPr>
              <a:spLocks noChangeArrowheads="1"/>
            </p:cNvSpPr>
            <p:nvPr/>
          </p:nvSpPr>
          <p:spPr bwMode="auto">
            <a:xfrm>
              <a:off x="6039509" y="5402263"/>
              <a:ext cx="298158"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100</a:t>
              </a:r>
              <a:endParaRPr lang="en-US" sz="2400" i="0">
                <a:solidFill>
                  <a:srgbClr val="000000"/>
                </a:solidFill>
                <a:latin typeface="Times New Roman" charset="0"/>
              </a:endParaRPr>
            </a:p>
          </p:txBody>
        </p:sp>
        <p:sp>
          <p:nvSpPr>
            <p:cNvPr id="45155" name="Rectangle 154"/>
            <p:cNvSpPr>
              <a:spLocks noChangeArrowheads="1"/>
            </p:cNvSpPr>
            <p:nvPr/>
          </p:nvSpPr>
          <p:spPr bwMode="auto">
            <a:xfrm>
              <a:off x="6039509" y="4991100"/>
              <a:ext cx="298158"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150</a:t>
              </a:r>
              <a:endParaRPr lang="en-US" sz="2400" i="0">
                <a:solidFill>
                  <a:srgbClr val="000000"/>
                </a:solidFill>
                <a:latin typeface="Times New Roman" charset="0"/>
              </a:endParaRPr>
            </a:p>
          </p:txBody>
        </p:sp>
        <p:sp>
          <p:nvSpPr>
            <p:cNvPr id="45156" name="Rectangle 155"/>
            <p:cNvSpPr>
              <a:spLocks noChangeArrowheads="1"/>
            </p:cNvSpPr>
            <p:nvPr/>
          </p:nvSpPr>
          <p:spPr bwMode="auto">
            <a:xfrm>
              <a:off x="6039509" y="4586288"/>
              <a:ext cx="298158"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200</a:t>
              </a:r>
              <a:endParaRPr lang="en-US" sz="2400" i="0">
                <a:solidFill>
                  <a:srgbClr val="000000"/>
                </a:solidFill>
                <a:latin typeface="Times New Roman" charset="0"/>
              </a:endParaRPr>
            </a:p>
          </p:txBody>
        </p:sp>
        <p:sp>
          <p:nvSpPr>
            <p:cNvPr id="45157" name="Rectangle 156"/>
            <p:cNvSpPr>
              <a:spLocks noChangeArrowheads="1"/>
            </p:cNvSpPr>
            <p:nvPr/>
          </p:nvSpPr>
          <p:spPr bwMode="auto">
            <a:xfrm>
              <a:off x="6424704" y="6334125"/>
              <a:ext cx="99386"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0</a:t>
              </a:r>
              <a:endParaRPr lang="en-US" sz="2400" i="0">
                <a:solidFill>
                  <a:srgbClr val="000000"/>
                </a:solidFill>
                <a:latin typeface="Times New Roman" charset="0"/>
              </a:endParaRPr>
            </a:p>
          </p:txBody>
        </p:sp>
        <p:sp>
          <p:nvSpPr>
            <p:cNvPr id="45158" name="Rectangle 157"/>
            <p:cNvSpPr>
              <a:spLocks noChangeArrowheads="1"/>
            </p:cNvSpPr>
            <p:nvPr/>
          </p:nvSpPr>
          <p:spPr bwMode="auto">
            <a:xfrm>
              <a:off x="7236013" y="6334125"/>
              <a:ext cx="198771"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60</a:t>
              </a:r>
              <a:endParaRPr lang="en-US" sz="2400" i="0">
                <a:solidFill>
                  <a:srgbClr val="000000"/>
                </a:solidFill>
                <a:latin typeface="Times New Roman" charset="0"/>
              </a:endParaRPr>
            </a:p>
          </p:txBody>
        </p:sp>
        <p:sp>
          <p:nvSpPr>
            <p:cNvPr id="45159" name="Rectangle 158"/>
            <p:cNvSpPr>
              <a:spLocks noChangeArrowheads="1"/>
            </p:cNvSpPr>
            <p:nvPr/>
          </p:nvSpPr>
          <p:spPr bwMode="auto">
            <a:xfrm>
              <a:off x="8051556" y="6334125"/>
              <a:ext cx="298158"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120</a:t>
              </a:r>
              <a:endParaRPr lang="en-US" sz="2400" i="0">
                <a:solidFill>
                  <a:srgbClr val="000000"/>
                </a:solidFill>
                <a:latin typeface="Times New Roman" charset="0"/>
              </a:endParaRPr>
            </a:p>
          </p:txBody>
        </p:sp>
        <p:sp>
          <p:nvSpPr>
            <p:cNvPr id="45160" name="Rectangle 159"/>
            <p:cNvSpPr>
              <a:spLocks noChangeArrowheads="1"/>
            </p:cNvSpPr>
            <p:nvPr/>
          </p:nvSpPr>
          <p:spPr bwMode="auto">
            <a:xfrm>
              <a:off x="8905194" y="6334125"/>
              <a:ext cx="298158" cy="215444"/>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180</a:t>
              </a:r>
              <a:endParaRPr lang="en-US" sz="2400" i="0">
                <a:solidFill>
                  <a:srgbClr val="000000"/>
                </a:solidFill>
                <a:latin typeface="Times New Roman" charset="0"/>
              </a:endParaRPr>
            </a:p>
          </p:txBody>
        </p:sp>
        <p:sp>
          <p:nvSpPr>
            <p:cNvPr id="45161" name="Rectangle 160"/>
            <p:cNvSpPr>
              <a:spLocks noChangeArrowheads="1"/>
            </p:cNvSpPr>
            <p:nvPr/>
          </p:nvSpPr>
          <p:spPr bwMode="auto">
            <a:xfrm>
              <a:off x="7368646" y="6511925"/>
              <a:ext cx="1036626" cy="246221"/>
            </a:xfrm>
            <a:prstGeom prst="rect">
              <a:avLst/>
            </a:prstGeom>
            <a:noFill/>
            <a:ln w="9525">
              <a:noFill/>
              <a:miter lim="800000"/>
              <a:headEnd/>
              <a:tailEnd/>
            </a:ln>
          </p:spPr>
          <p:txBody>
            <a:bodyPr wrap="none" lIns="0" tIns="0" rIns="0" bIns="0">
              <a:spAutoFit/>
            </a:bodyPr>
            <a:lstStyle/>
            <a:p>
              <a:pPr eaLnBrk="0" hangingPunct="0"/>
              <a:r>
                <a:rPr lang="en-US" sz="1600" b="1" i="0">
                  <a:solidFill>
                    <a:srgbClr val="000000"/>
                  </a:solidFill>
                  <a:latin typeface="Arial" charset="0"/>
                </a:rPr>
                <a:t>Time (min)</a:t>
              </a:r>
              <a:endParaRPr lang="en-US" sz="2400" i="0">
                <a:solidFill>
                  <a:srgbClr val="000000"/>
                </a:solidFill>
                <a:latin typeface="Times New Roman" charset="0"/>
              </a:endParaRPr>
            </a:p>
          </p:txBody>
        </p:sp>
        <p:sp>
          <p:nvSpPr>
            <p:cNvPr id="45162" name="Rectangle 161"/>
            <p:cNvSpPr>
              <a:spLocks noChangeArrowheads="1"/>
            </p:cNvSpPr>
            <p:nvPr/>
          </p:nvSpPr>
          <p:spPr bwMode="auto">
            <a:xfrm rot="16200000">
              <a:off x="5014416" y="5658078"/>
              <a:ext cx="1631857" cy="215443"/>
            </a:xfrm>
            <a:prstGeom prst="rect">
              <a:avLst/>
            </a:prstGeom>
            <a:noFill/>
            <a:ln w="9525">
              <a:noFill/>
              <a:miter lim="800000"/>
              <a:headEnd/>
              <a:tailEnd/>
            </a:ln>
          </p:spPr>
          <p:txBody>
            <a:bodyPr wrap="none" lIns="0" tIns="0" rIns="0" bIns="0">
              <a:spAutoFit/>
            </a:bodyPr>
            <a:lstStyle/>
            <a:p>
              <a:pPr eaLnBrk="0" hangingPunct="0"/>
              <a:r>
                <a:rPr lang="en-US" sz="1400" b="1" i="0">
                  <a:solidFill>
                    <a:srgbClr val="000000"/>
                  </a:solidFill>
                  <a:latin typeface="Arial" charset="0"/>
                </a:rPr>
                <a:t>% of Basal Release</a:t>
              </a:r>
              <a:endParaRPr lang="en-US" sz="1400" i="0">
                <a:solidFill>
                  <a:srgbClr val="000000"/>
                </a:solidFill>
                <a:latin typeface="Times New Roman" charset="0"/>
              </a:endParaRPr>
            </a:p>
          </p:txBody>
        </p:sp>
        <p:sp>
          <p:nvSpPr>
            <p:cNvPr id="45163" name="Line 162"/>
            <p:cNvSpPr>
              <a:spLocks noChangeShapeType="1"/>
            </p:cNvSpPr>
            <p:nvPr/>
          </p:nvSpPr>
          <p:spPr bwMode="auto">
            <a:xfrm>
              <a:off x="6467033" y="5853113"/>
              <a:ext cx="1202147" cy="0"/>
            </a:xfrm>
            <a:prstGeom prst="line">
              <a:avLst/>
            </a:prstGeom>
            <a:noFill/>
            <a:ln w="28575">
              <a:solidFill>
                <a:srgbClr val="000066"/>
              </a:solidFill>
              <a:round/>
              <a:headEnd/>
              <a:tailEnd/>
            </a:ln>
          </p:spPr>
          <p:txBody>
            <a:bodyPr wrap="none" anchor="ctr"/>
            <a:lstStyle/>
            <a:p>
              <a:endParaRPr lang="en-US"/>
            </a:p>
          </p:txBody>
        </p:sp>
        <p:sp>
          <p:nvSpPr>
            <p:cNvPr id="45164" name="Line 163"/>
            <p:cNvSpPr>
              <a:spLocks noChangeShapeType="1"/>
            </p:cNvSpPr>
            <p:nvPr/>
          </p:nvSpPr>
          <p:spPr bwMode="auto">
            <a:xfrm>
              <a:off x="6467033" y="5803900"/>
              <a:ext cx="0" cy="98425"/>
            </a:xfrm>
            <a:prstGeom prst="line">
              <a:avLst/>
            </a:prstGeom>
            <a:noFill/>
            <a:ln w="28575">
              <a:solidFill>
                <a:srgbClr val="000066"/>
              </a:solidFill>
              <a:round/>
              <a:headEnd/>
              <a:tailEnd/>
            </a:ln>
          </p:spPr>
          <p:txBody>
            <a:bodyPr wrap="none" anchor="ctr"/>
            <a:lstStyle/>
            <a:p>
              <a:endParaRPr lang="en-US"/>
            </a:p>
          </p:txBody>
        </p:sp>
        <p:sp>
          <p:nvSpPr>
            <p:cNvPr id="45165" name="Line 164"/>
            <p:cNvSpPr>
              <a:spLocks noChangeShapeType="1"/>
            </p:cNvSpPr>
            <p:nvPr/>
          </p:nvSpPr>
          <p:spPr bwMode="auto">
            <a:xfrm>
              <a:off x="7669180" y="5803900"/>
              <a:ext cx="0" cy="98425"/>
            </a:xfrm>
            <a:prstGeom prst="line">
              <a:avLst/>
            </a:prstGeom>
            <a:noFill/>
            <a:ln w="28575">
              <a:solidFill>
                <a:srgbClr val="000066"/>
              </a:solidFill>
              <a:round/>
              <a:headEnd/>
              <a:tailEnd/>
            </a:ln>
          </p:spPr>
          <p:txBody>
            <a:bodyPr wrap="none" anchor="ctr"/>
            <a:lstStyle/>
            <a:p>
              <a:endParaRPr lang="en-US"/>
            </a:p>
          </p:txBody>
        </p:sp>
        <p:sp>
          <p:nvSpPr>
            <p:cNvPr id="45166" name="Line 165"/>
            <p:cNvSpPr>
              <a:spLocks noChangeShapeType="1"/>
            </p:cNvSpPr>
            <p:nvPr/>
          </p:nvSpPr>
          <p:spPr bwMode="auto">
            <a:xfrm>
              <a:off x="7028599" y="5803900"/>
              <a:ext cx="0" cy="98425"/>
            </a:xfrm>
            <a:prstGeom prst="line">
              <a:avLst/>
            </a:prstGeom>
            <a:noFill/>
            <a:ln w="28575">
              <a:solidFill>
                <a:srgbClr val="000066"/>
              </a:solidFill>
              <a:round/>
              <a:headEnd/>
              <a:tailEnd/>
            </a:ln>
          </p:spPr>
          <p:txBody>
            <a:bodyPr wrap="none" anchor="ctr"/>
            <a:lstStyle/>
            <a:p>
              <a:endParaRPr lang="en-US"/>
            </a:p>
          </p:txBody>
        </p:sp>
        <p:sp>
          <p:nvSpPr>
            <p:cNvPr id="45167" name="Rectangle 166"/>
            <p:cNvSpPr>
              <a:spLocks noChangeArrowheads="1"/>
            </p:cNvSpPr>
            <p:nvPr/>
          </p:nvSpPr>
          <p:spPr bwMode="auto">
            <a:xfrm>
              <a:off x="6461195" y="5632450"/>
              <a:ext cx="548225" cy="215444"/>
            </a:xfrm>
            <a:prstGeom prst="rect">
              <a:avLst/>
            </a:prstGeom>
            <a:noFill/>
            <a:ln w="9525">
              <a:noFill/>
              <a:miter lim="800000"/>
              <a:headEnd/>
              <a:tailEnd/>
            </a:ln>
          </p:spPr>
          <p:txBody>
            <a:bodyPr wrap="none" lIns="0" tIns="0" rIns="0" bIns="0">
              <a:spAutoFit/>
            </a:bodyPr>
            <a:lstStyle/>
            <a:p>
              <a:pPr algn="ctr" eaLnBrk="0" hangingPunct="0"/>
              <a:r>
                <a:rPr lang="en-US" sz="1400" b="1" i="0">
                  <a:solidFill>
                    <a:srgbClr val="000000"/>
                  </a:solidFill>
                  <a:latin typeface="Arial" charset="0"/>
                </a:rPr>
                <a:t>Empty</a:t>
              </a:r>
              <a:endParaRPr lang="en-US" sz="2400" i="0">
                <a:solidFill>
                  <a:srgbClr val="000000"/>
                </a:solidFill>
                <a:latin typeface="Times New Roman" charset="0"/>
              </a:endParaRPr>
            </a:p>
          </p:txBody>
        </p:sp>
        <p:sp>
          <p:nvSpPr>
            <p:cNvPr id="45168" name="Rectangle 167"/>
            <p:cNvSpPr>
              <a:spLocks noChangeArrowheads="1"/>
            </p:cNvSpPr>
            <p:nvPr/>
          </p:nvSpPr>
          <p:spPr bwMode="auto">
            <a:xfrm>
              <a:off x="6567356" y="5856288"/>
              <a:ext cx="338233" cy="215444"/>
            </a:xfrm>
            <a:prstGeom prst="rect">
              <a:avLst/>
            </a:prstGeom>
            <a:noFill/>
            <a:ln w="9525">
              <a:noFill/>
              <a:miter lim="800000"/>
              <a:headEnd/>
              <a:tailEnd/>
            </a:ln>
          </p:spPr>
          <p:txBody>
            <a:bodyPr wrap="none" lIns="0" tIns="0" rIns="0" bIns="0">
              <a:spAutoFit/>
            </a:bodyPr>
            <a:lstStyle/>
            <a:p>
              <a:pPr algn="ctr" eaLnBrk="0" hangingPunct="0"/>
              <a:r>
                <a:rPr lang="en-US" sz="1400" b="1" i="0">
                  <a:solidFill>
                    <a:srgbClr val="000000"/>
                  </a:solidFill>
                  <a:latin typeface="Arial" charset="0"/>
                </a:rPr>
                <a:t>Box</a:t>
              </a:r>
              <a:endParaRPr lang="en-US" sz="2400" i="0">
                <a:solidFill>
                  <a:srgbClr val="000000"/>
                </a:solidFill>
                <a:latin typeface="Times New Roman" charset="0"/>
              </a:endParaRPr>
            </a:p>
          </p:txBody>
        </p:sp>
        <p:sp>
          <p:nvSpPr>
            <p:cNvPr id="45169" name="Rectangle 168"/>
            <p:cNvSpPr>
              <a:spLocks noChangeArrowheads="1"/>
            </p:cNvSpPr>
            <p:nvPr/>
          </p:nvSpPr>
          <p:spPr bwMode="auto">
            <a:xfrm>
              <a:off x="6999716" y="5843588"/>
              <a:ext cx="684480" cy="215444"/>
            </a:xfrm>
            <a:prstGeom prst="rect">
              <a:avLst/>
            </a:prstGeom>
            <a:noFill/>
            <a:ln w="9525">
              <a:noFill/>
              <a:miter lim="800000"/>
              <a:headEnd/>
              <a:tailEnd/>
            </a:ln>
          </p:spPr>
          <p:txBody>
            <a:bodyPr wrap="none" lIns="0" tIns="0" rIns="0" bIns="0">
              <a:spAutoFit/>
            </a:bodyPr>
            <a:lstStyle/>
            <a:p>
              <a:pPr algn="ctr" eaLnBrk="0" hangingPunct="0"/>
              <a:r>
                <a:rPr lang="en-US" sz="1400" b="1" i="0">
                  <a:solidFill>
                    <a:srgbClr val="000000"/>
                  </a:solidFill>
                  <a:latin typeface="Arial" charset="0"/>
                </a:rPr>
                <a:t>Feeding</a:t>
              </a:r>
              <a:endParaRPr lang="en-US" sz="2400" i="0">
                <a:solidFill>
                  <a:srgbClr val="000000"/>
                </a:solidFill>
                <a:latin typeface="Times New Roman" charset="0"/>
              </a:endParaRPr>
            </a:p>
          </p:txBody>
        </p:sp>
        <p:sp>
          <p:nvSpPr>
            <p:cNvPr id="45170" name="Rectangle 169"/>
            <p:cNvSpPr>
              <a:spLocks noChangeArrowheads="1"/>
            </p:cNvSpPr>
            <p:nvPr/>
          </p:nvSpPr>
          <p:spPr bwMode="auto">
            <a:xfrm>
              <a:off x="8847641" y="6550025"/>
              <a:ext cx="1332411" cy="307777"/>
            </a:xfrm>
            <a:prstGeom prst="rect">
              <a:avLst/>
            </a:prstGeom>
            <a:noFill/>
            <a:ln w="9525">
              <a:noFill/>
              <a:miter lim="800000"/>
              <a:headEnd/>
              <a:tailEnd/>
            </a:ln>
          </p:spPr>
          <p:txBody>
            <a:bodyPr wrap="none">
              <a:spAutoFit/>
            </a:bodyPr>
            <a:lstStyle/>
            <a:p>
              <a:pPr eaLnBrk="0" hangingPunct="0"/>
              <a:r>
                <a:rPr lang="en-US" sz="1400" b="1">
                  <a:solidFill>
                    <a:srgbClr val="000000"/>
                  </a:solidFill>
                  <a:latin typeface="Times New Roman" charset="0"/>
                </a:rPr>
                <a:t>Di Chiara et al.</a:t>
              </a:r>
            </a:p>
          </p:txBody>
        </p:sp>
        <p:sp>
          <p:nvSpPr>
            <p:cNvPr id="45171" name="Text Box 170"/>
            <p:cNvSpPr txBox="1">
              <a:spLocks noChangeArrowheads="1"/>
            </p:cNvSpPr>
            <p:nvPr/>
          </p:nvSpPr>
          <p:spPr bwMode="auto">
            <a:xfrm>
              <a:off x="8339960" y="4781490"/>
              <a:ext cx="925250" cy="400110"/>
            </a:xfrm>
            <a:prstGeom prst="rect">
              <a:avLst/>
            </a:prstGeom>
            <a:noFill/>
            <a:ln w="9525">
              <a:noFill/>
              <a:miter lim="800000"/>
              <a:headEnd/>
              <a:tailEnd/>
            </a:ln>
          </p:spPr>
          <p:txBody>
            <a:bodyPr wrap="none">
              <a:spAutoFit/>
            </a:bodyPr>
            <a:lstStyle/>
            <a:p>
              <a:r>
                <a:rPr lang="en-US" sz="2000" b="1" i="0">
                  <a:solidFill>
                    <a:srgbClr val="000000"/>
                  </a:solidFill>
                  <a:latin typeface="Times New Roman" charset="0"/>
                  <a:cs typeface="Times New Roman" charset="0"/>
                </a:rPr>
                <a:t>FOOD</a:t>
              </a:r>
            </a:p>
          </p:txBody>
        </p:sp>
      </p:grpSp>
      <p:sp>
        <p:nvSpPr>
          <p:cNvPr id="45087" name="TextBox 228"/>
          <p:cNvSpPr txBox="1">
            <a:spLocks noChangeArrowheads="1"/>
          </p:cNvSpPr>
          <p:nvPr/>
        </p:nvSpPr>
        <p:spPr bwMode="auto">
          <a:xfrm>
            <a:off x="7010399" y="4430137"/>
            <a:ext cx="2157514" cy="307777"/>
          </a:xfrm>
          <a:prstGeom prst="rect">
            <a:avLst/>
          </a:prstGeom>
          <a:noFill/>
          <a:ln w="9525">
            <a:noFill/>
            <a:miter lim="800000"/>
            <a:headEnd/>
            <a:tailEnd/>
          </a:ln>
        </p:spPr>
        <p:txBody>
          <a:bodyPr wrap="none">
            <a:spAutoFit/>
          </a:bodyPr>
          <a:lstStyle/>
          <a:p>
            <a:r>
              <a:rPr lang="en-US" sz="1400" b="1">
                <a:solidFill>
                  <a:srgbClr val="000000"/>
                </a:solidFill>
              </a:rPr>
              <a:t>Tanda, et al, Science 1997.</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7" descr="Untitled-1"/>
          <p:cNvPicPr>
            <a:picLocks noChangeAspect="1" noChangeArrowheads="1"/>
          </p:cNvPicPr>
          <p:nvPr/>
        </p:nvPicPr>
        <p:blipFill>
          <a:blip r:embed="rId3" cstate="print"/>
          <a:srcRect/>
          <a:stretch>
            <a:fillRect/>
          </a:stretch>
        </p:blipFill>
        <p:spPr bwMode="auto">
          <a:xfrm>
            <a:off x="4838700" y="848524"/>
            <a:ext cx="5225333" cy="5933282"/>
          </a:xfrm>
          <a:prstGeom prst="rect">
            <a:avLst/>
          </a:prstGeom>
          <a:noFill/>
          <a:ln w="9525">
            <a:solidFill>
              <a:schemeClr val="bg1"/>
            </a:solidFill>
            <a:miter lim="800000"/>
            <a:headEnd/>
            <a:tailEnd/>
          </a:ln>
        </p:spPr>
      </p:pic>
      <p:sp>
        <p:nvSpPr>
          <p:cNvPr id="18" name="Rectangle 17"/>
          <p:cNvSpPr/>
          <p:nvPr/>
        </p:nvSpPr>
        <p:spPr>
          <a:xfrm>
            <a:off x="304801" y="838200"/>
            <a:ext cx="4305300" cy="5867400"/>
          </a:xfrm>
          <a:prstGeom prst="rect">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i="0">
              <a:solidFill>
                <a:prstClr val="white"/>
              </a:solidFill>
            </a:endParaRPr>
          </a:p>
        </p:txBody>
      </p:sp>
      <p:pic>
        <p:nvPicPr>
          <p:cNvPr id="20483" name="Picture 4" descr="Picture1.png"/>
          <p:cNvPicPr>
            <a:picLocks noChangeAspect="1"/>
          </p:cNvPicPr>
          <p:nvPr/>
        </p:nvPicPr>
        <p:blipFill>
          <a:blip r:embed="rId4" cstate="print"/>
          <a:srcRect r="69452" b="68864"/>
          <a:stretch>
            <a:fillRect/>
          </a:stretch>
        </p:blipFill>
        <p:spPr bwMode="auto">
          <a:xfrm>
            <a:off x="1739900" y="909754"/>
            <a:ext cx="1993194" cy="1375918"/>
          </a:xfrm>
          <a:prstGeom prst="rect">
            <a:avLst/>
          </a:prstGeom>
          <a:ln>
            <a:noFill/>
          </a:ln>
          <a:effectLst>
            <a:outerShdw blurRad="292100" dist="139700" dir="2700000" algn="tl" rotWithShape="0">
              <a:srgbClr val="333333">
                <a:alpha val="65000"/>
              </a:srgbClr>
            </a:outerShdw>
          </a:effectLst>
        </p:spPr>
      </p:pic>
      <p:pic>
        <p:nvPicPr>
          <p:cNvPr id="20484" name="Picture 5" descr="Picture1.png"/>
          <p:cNvPicPr>
            <a:picLocks noChangeAspect="1"/>
          </p:cNvPicPr>
          <p:nvPr/>
        </p:nvPicPr>
        <p:blipFill>
          <a:blip r:embed="rId4" cstate="print"/>
          <a:srcRect l="31201" r="37076" b="68681"/>
          <a:stretch>
            <a:fillRect/>
          </a:stretch>
        </p:blipFill>
        <p:spPr bwMode="auto">
          <a:xfrm>
            <a:off x="304824" y="1983061"/>
            <a:ext cx="1702521" cy="1138896"/>
          </a:xfrm>
          <a:prstGeom prst="rect">
            <a:avLst/>
          </a:prstGeom>
          <a:ln>
            <a:noFill/>
          </a:ln>
          <a:effectLst>
            <a:outerShdw blurRad="292100" dist="139700" dir="2700000" algn="tl" rotWithShape="0">
              <a:srgbClr val="333333">
                <a:alpha val="65000"/>
              </a:srgbClr>
            </a:outerShdw>
          </a:effectLst>
        </p:spPr>
      </p:pic>
      <p:pic>
        <p:nvPicPr>
          <p:cNvPr id="20485" name="Picture 6" descr="Picture1.png"/>
          <p:cNvPicPr>
            <a:picLocks noChangeAspect="1"/>
          </p:cNvPicPr>
          <p:nvPr/>
        </p:nvPicPr>
        <p:blipFill>
          <a:blip r:embed="rId4" cstate="print"/>
          <a:srcRect l="28851" t="68681" r="31201"/>
          <a:stretch>
            <a:fillRect/>
          </a:stretch>
        </p:blipFill>
        <p:spPr bwMode="auto">
          <a:xfrm>
            <a:off x="2377726" y="5086698"/>
            <a:ext cx="2144346" cy="1138896"/>
          </a:xfrm>
          <a:prstGeom prst="rect">
            <a:avLst/>
          </a:prstGeom>
          <a:ln>
            <a:noFill/>
          </a:ln>
          <a:effectLst>
            <a:outerShdw blurRad="292100" dist="139700" dir="2700000" algn="tl" rotWithShape="0">
              <a:srgbClr val="333333">
                <a:alpha val="65000"/>
              </a:srgbClr>
            </a:outerShdw>
          </a:effectLst>
        </p:spPr>
      </p:pic>
      <p:pic>
        <p:nvPicPr>
          <p:cNvPr id="20486" name="Picture 7" descr="Picture1.png"/>
          <p:cNvPicPr>
            <a:picLocks noChangeAspect="1"/>
          </p:cNvPicPr>
          <p:nvPr/>
        </p:nvPicPr>
        <p:blipFill>
          <a:blip r:embed="rId4" cstate="print"/>
          <a:srcRect t="34431" r="68799" b="32875"/>
          <a:stretch>
            <a:fillRect/>
          </a:stretch>
        </p:blipFill>
        <p:spPr bwMode="auto">
          <a:xfrm>
            <a:off x="2696633" y="3986614"/>
            <a:ext cx="1674284" cy="1188089"/>
          </a:xfrm>
          <a:prstGeom prst="rect">
            <a:avLst/>
          </a:prstGeom>
          <a:ln>
            <a:noFill/>
          </a:ln>
          <a:effectLst>
            <a:outerShdw blurRad="292100" dist="139700" dir="2700000" algn="tl" rotWithShape="0">
              <a:srgbClr val="333333">
                <a:alpha val="65000"/>
              </a:srgbClr>
            </a:outerShdw>
          </a:effectLst>
        </p:spPr>
      </p:pic>
      <p:pic>
        <p:nvPicPr>
          <p:cNvPr id="20487" name="Picture 8" descr="Picture1.png"/>
          <p:cNvPicPr>
            <a:picLocks noChangeAspect="1"/>
          </p:cNvPicPr>
          <p:nvPr/>
        </p:nvPicPr>
        <p:blipFill>
          <a:blip r:embed="rId4" cstate="print"/>
          <a:srcRect l="62370" t="34248" b="34615"/>
          <a:stretch>
            <a:fillRect/>
          </a:stretch>
        </p:blipFill>
        <p:spPr bwMode="auto">
          <a:xfrm>
            <a:off x="304800" y="4845349"/>
            <a:ext cx="2019770" cy="1131443"/>
          </a:xfrm>
          <a:prstGeom prst="rect">
            <a:avLst/>
          </a:prstGeom>
          <a:ln>
            <a:noFill/>
          </a:ln>
          <a:effectLst>
            <a:outerShdw blurRad="292100" dist="139700" dir="2700000" algn="tl" rotWithShape="0">
              <a:srgbClr val="333333">
                <a:alpha val="65000"/>
              </a:srgbClr>
            </a:outerShdw>
          </a:effectLst>
        </p:spPr>
      </p:pic>
      <p:pic>
        <p:nvPicPr>
          <p:cNvPr id="20488" name="Picture 9" descr="Picture1.png"/>
          <p:cNvPicPr>
            <a:picLocks noChangeAspect="1"/>
          </p:cNvPicPr>
          <p:nvPr/>
        </p:nvPicPr>
        <p:blipFill>
          <a:blip r:embed="rId4" cstate="print"/>
          <a:srcRect l="68799" b="68681"/>
          <a:stretch>
            <a:fillRect/>
          </a:stretch>
        </p:blipFill>
        <p:spPr bwMode="auto">
          <a:xfrm>
            <a:off x="2537179" y="2483934"/>
            <a:ext cx="1674284" cy="1138896"/>
          </a:xfrm>
          <a:prstGeom prst="rect">
            <a:avLst/>
          </a:prstGeom>
          <a:ln>
            <a:noFill/>
          </a:ln>
          <a:effectLst>
            <a:outerShdw blurRad="292100" dist="139700" dir="2700000" algn="tl" rotWithShape="0">
              <a:srgbClr val="333333">
                <a:alpha val="65000"/>
              </a:srgbClr>
            </a:outerShdw>
          </a:effectLst>
        </p:spPr>
      </p:pic>
      <p:pic>
        <p:nvPicPr>
          <p:cNvPr id="20489" name="Picture 10" descr="Picture1.png"/>
          <p:cNvPicPr>
            <a:picLocks noChangeAspect="1"/>
          </p:cNvPicPr>
          <p:nvPr/>
        </p:nvPicPr>
        <p:blipFill>
          <a:blip r:embed="rId4" cstate="print"/>
          <a:srcRect l="28198" t="34248" r="37630" b="34615"/>
          <a:stretch>
            <a:fillRect/>
          </a:stretch>
        </p:blipFill>
        <p:spPr bwMode="auto">
          <a:xfrm>
            <a:off x="464284" y="3414132"/>
            <a:ext cx="1833739" cy="1131443"/>
          </a:xfrm>
          <a:prstGeom prst="rect">
            <a:avLst/>
          </a:prstGeom>
          <a:ln>
            <a:noFill/>
          </a:ln>
          <a:effectLst>
            <a:outerShdw blurRad="292100" dist="139700" dir="2700000" algn="tl" rotWithShape="0">
              <a:srgbClr val="333333">
                <a:alpha val="65000"/>
              </a:srgbClr>
            </a:outerShdw>
          </a:effectLst>
        </p:spPr>
      </p:pic>
      <p:sp>
        <p:nvSpPr>
          <p:cNvPr id="20490" name="Rectangle 8"/>
          <p:cNvSpPr>
            <a:spLocks noChangeArrowheads="1"/>
          </p:cNvSpPr>
          <p:nvPr/>
        </p:nvSpPr>
        <p:spPr bwMode="auto">
          <a:xfrm>
            <a:off x="1638085" y="2197885"/>
            <a:ext cx="2305439" cy="276999"/>
          </a:xfrm>
          <a:prstGeom prst="rect">
            <a:avLst/>
          </a:prstGeom>
          <a:noFill/>
          <a:ln w="9525">
            <a:noFill/>
            <a:miter lim="800000"/>
            <a:headEnd/>
            <a:tailEnd/>
          </a:ln>
        </p:spPr>
        <p:txBody>
          <a:bodyPr wrap="none">
            <a:spAutoFit/>
          </a:bodyPr>
          <a:lstStyle/>
          <a:p>
            <a:r>
              <a:rPr lang="en-US" sz="1200" b="1" i="0" dirty="0">
                <a:solidFill>
                  <a:srgbClr val="3333CC"/>
                </a:solidFill>
                <a:latin typeface="Arial" pitchFamily="34" charset="0"/>
                <a:ea typeface="+mn-ea"/>
              </a:rPr>
              <a:t>delta-9-tetrahydrocannabinol</a:t>
            </a:r>
          </a:p>
        </p:txBody>
      </p:sp>
      <p:sp>
        <p:nvSpPr>
          <p:cNvPr id="20491" name="Rectangle 9"/>
          <p:cNvSpPr>
            <a:spLocks noChangeArrowheads="1"/>
          </p:cNvSpPr>
          <p:nvPr/>
        </p:nvSpPr>
        <p:spPr bwMode="auto">
          <a:xfrm>
            <a:off x="304797" y="3056528"/>
            <a:ext cx="2440092" cy="276999"/>
          </a:xfrm>
          <a:prstGeom prst="rect">
            <a:avLst/>
          </a:prstGeom>
          <a:noFill/>
          <a:ln w="9525">
            <a:noFill/>
            <a:miter lim="800000"/>
            <a:headEnd/>
            <a:tailEnd/>
          </a:ln>
        </p:spPr>
        <p:txBody>
          <a:bodyPr wrap="none">
            <a:spAutoFit/>
          </a:bodyPr>
          <a:lstStyle/>
          <a:p>
            <a:r>
              <a:rPr lang="en-US" sz="1200" b="1" i="0" dirty="0">
                <a:solidFill>
                  <a:srgbClr val="3333CC"/>
                </a:solidFill>
                <a:latin typeface="Arial" pitchFamily="34" charset="0"/>
                <a:ea typeface="+mn-ea"/>
              </a:rPr>
              <a:t>delta-9-tetrahydrocannabivarin</a:t>
            </a:r>
          </a:p>
        </p:txBody>
      </p:sp>
      <p:sp>
        <p:nvSpPr>
          <p:cNvPr id="20492" name="Rectangle 10"/>
          <p:cNvSpPr>
            <a:spLocks noChangeArrowheads="1"/>
          </p:cNvSpPr>
          <p:nvPr/>
        </p:nvSpPr>
        <p:spPr bwMode="auto">
          <a:xfrm>
            <a:off x="2138640" y="3557261"/>
            <a:ext cx="2305439" cy="276999"/>
          </a:xfrm>
          <a:prstGeom prst="rect">
            <a:avLst/>
          </a:prstGeom>
          <a:noFill/>
          <a:ln w="9525">
            <a:noFill/>
            <a:miter lim="800000"/>
            <a:headEnd/>
            <a:tailEnd/>
          </a:ln>
        </p:spPr>
        <p:txBody>
          <a:bodyPr wrap="none">
            <a:spAutoFit/>
          </a:bodyPr>
          <a:lstStyle/>
          <a:p>
            <a:r>
              <a:rPr lang="en-US" sz="1200" b="1" i="0">
                <a:solidFill>
                  <a:srgbClr val="3333CC"/>
                </a:solidFill>
                <a:latin typeface="Arial" pitchFamily="34" charset="0"/>
                <a:ea typeface="+mn-ea"/>
              </a:rPr>
              <a:t>delta-8-tetrahydrocannabinol</a:t>
            </a:r>
          </a:p>
        </p:txBody>
      </p:sp>
      <p:sp>
        <p:nvSpPr>
          <p:cNvPr id="20493" name="Rectangle 5"/>
          <p:cNvSpPr>
            <a:spLocks noChangeArrowheads="1"/>
          </p:cNvSpPr>
          <p:nvPr/>
        </p:nvSpPr>
        <p:spPr bwMode="auto">
          <a:xfrm>
            <a:off x="862902" y="4559155"/>
            <a:ext cx="1143262" cy="276999"/>
          </a:xfrm>
          <a:prstGeom prst="rect">
            <a:avLst/>
          </a:prstGeom>
          <a:noFill/>
          <a:ln w="9525">
            <a:noFill/>
            <a:miter lim="800000"/>
            <a:headEnd/>
            <a:tailEnd/>
          </a:ln>
        </p:spPr>
        <p:txBody>
          <a:bodyPr wrap="none">
            <a:spAutoFit/>
          </a:bodyPr>
          <a:lstStyle/>
          <a:p>
            <a:r>
              <a:rPr lang="en-US" sz="1200" b="1" i="0" dirty="0" err="1">
                <a:solidFill>
                  <a:srgbClr val="3333CC"/>
                </a:solidFill>
                <a:latin typeface="Arial" pitchFamily="34" charset="0"/>
                <a:ea typeface="+mn-ea"/>
              </a:rPr>
              <a:t>cannabigerol</a:t>
            </a:r>
            <a:endParaRPr lang="en-US" sz="1200" b="1" i="0" dirty="0">
              <a:solidFill>
                <a:srgbClr val="3333CC"/>
              </a:solidFill>
              <a:latin typeface="Arial" pitchFamily="34" charset="0"/>
              <a:ea typeface="+mn-ea"/>
            </a:endParaRPr>
          </a:p>
        </p:txBody>
      </p:sp>
      <p:sp>
        <p:nvSpPr>
          <p:cNvPr id="20494" name="Rectangle 4"/>
          <p:cNvSpPr>
            <a:spLocks noChangeArrowheads="1"/>
          </p:cNvSpPr>
          <p:nvPr/>
        </p:nvSpPr>
        <p:spPr bwMode="auto">
          <a:xfrm>
            <a:off x="2935915" y="4988477"/>
            <a:ext cx="998991" cy="276999"/>
          </a:xfrm>
          <a:prstGeom prst="rect">
            <a:avLst/>
          </a:prstGeom>
          <a:noFill/>
          <a:ln w="9525">
            <a:noFill/>
            <a:miter lim="800000"/>
            <a:headEnd/>
            <a:tailEnd/>
          </a:ln>
        </p:spPr>
        <p:txBody>
          <a:bodyPr wrap="none">
            <a:spAutoFit/>
          </a:bodyPr>
          <a:lstStyle/>
          <a:p>
            <a:r>
              <a:rPr lang="en-US" sz="1200" b="1" i="0">
                <a:solidFill>
                  <a:srgbClr val="3333CC"/>
                </a:solidFill>
                <a:latin typeface="Arial" pitchFamily="34" charset="0"/>
                <a:ea typeface="+mn-ea"/>
              </a:rPr>
              <a:t>cannabinol</a:t>
            </a:r>
          </a:p>
        </p:txBody>
      </p:sp>
      <p:sp>
        <p:nvSpPr>
          <p:cNvPr id="20495" name="Rectangle 6"/>
          <p:cNvSpPr>
            <a:spLocks noChangeArrowheads="1"/>
          </p:cNvSpPr>
          <p:nvPr/>
        </p:nvSpPr>
        <p:spPr bwMode="auto">
          <a:xfrm>
            <a:off x="703439" y="5847121"/>
            <a:ext cx="1500732" cy="276999"/>
          </a:xfrm>
          <a:prstGeom prst="rect">
            <a:avLst/>
          </a:prstGeom>
          <a:noFill/>
          <a:ln w="9525">
            <a:noFill/>
            <a:miter lim="800000"/>
            <a:headEnd/>
            <a:tailEnd/>
          </a:ln>
        </p:spPr>
        <p:txBody>
          <a:bodyPr wrap="none">
            <a:spAutoFit/>
          </a:bodyPr>
          <a:lstStyle/>
          <a:p>
            <a:r>
              <a:rPr lang="en-US" sz="1200" b="1" i="0">
                <a:solidFill>
                  <a:srgbClr val="3333CC"/>
                </a:solidFill>
                <a:latin typeface="Arial" pitchFamily="34" charset="0"/>
                <a:ea typeface="+mn-ea"/>
              </a:rPr>
              <a:t>cannabichromene</a:t>
            </a:r>
          </a:p>
        </p:txBody>
      </p:sp>
      <p:sp>
        <p:nvSpPr>
          <p:cNvPr id="20496" name="Rectangle 7"/>
          <p:cNvSpPr>
            <a:spLocks noChangeArrowheads="1"/>
          </p:cNvSpPr>
          <p:nvPr/>
        </p:nvSpPr>
        <p:spPr bwMode="auto">
          <a:xfrm>
            <a:off x="2935920" y="6231722"/>
            <a:ext cx="1042273" cy="276999"/>
          </a:xfrm>
          <a:prstGeom prst="rect">
            <a:avLst/>
          </a:prstGeom>
          <a:noFill/>
          <a:ln w="9525">
            <a:noFill/>
            <a:miter lim="800000"/>
            <a:headEnd/>
            <a:tailEnd/>
          </a:ln>
        </p:spPr>
        <p:txBody>
          <a:bodyPr wrap="none">
            <a:spAutoFit/>
          </a:bodyPr>
          <a:lstStyle/>
          <a:p>
            <a:r>
              <a:rPr lang="en-US" sz="1200" b="1" i="0" dirty="0" err="1">
                <a:solidFill>
                  <a:srgbClr val="3333CC"/>
                </a:solidFill>
                <a:latin typeface="Arial" pitchFamily="34" charset="0"/>
                <a:ea typeface="+mn-ea"/>
              </a:rPr>
              <a:t>cannabidiol</a:t>
            </a:r>
            <a:endParaRPr lang="en-US" sz="1200" b="1" i="0" dirty="0">
              <a:solidFill>
                <a:srgbClr val="3333CC"/>
              </a:solidFill>
              <a:latin typeface="Arial" pitchFamily="34" charset="0"/>
              <a:ea typeface="+mn-ea"/>
            </a:endParaRPr>
          </a:p>
        </p:txBody>
      </p:sp>
      <p:sp>
        <p:nvSpPr>
          <p:cNvPr id="20497" name="TextBox 18"/>
          <p:cNvSpPr txBox="1">
            <a:spLocks noChangeArrowheads="1"/>
          </p:cNvSpPr>
          <p:nvPr/>
        </p:nvSpPr>
        <p:spPr bwMode="auto">
          <a:xfrm>
            <a:off x="-38100" y="115732"/>
            <a:ext cx="10287000" cy="646331"/>
          </a:xfrm>
          <a:prstGeom prst="rect">
            <a:avLst/>
          </a:prstGeom>
          <a:noFill/>
          <a:ln w="9525">
            <a:noFill/>
            <a:miter lim="800000"/>
            <a:headEnd/>
            <a:tailEnd/>
          </a:ln>
        </p:spPr>
        <p:txBody>
          <a:bodyPr>
            <a:spAutoFit/>
          </a:bodyPr>
          <a:lstStyle/>
          <a:p>
            <a:pPr algn="ctr"/>
            <a:r>
              <a:rPr lang="en-US" sz="3600" b="1" i="0" dirty="0">
                <a:solidFill>
                  <a:schemeClr val="bg1"/>
                </a:solidFill>
                <a:latin typeface="Times New Roman" pitchFamily="18" charset="0"/>
                <a:ea typeface="+mn-ea"/>
                <a:cs typeface="Times New Roman" pitchFamily="18" charset="0"/>
              </a:rPr>
              <a:t>Constituents of  MJ  and the Cannabinoid System</a:t>
            </a:r>
          </a:p>
        </p:txBody>
      </p:sp>
      <p:sp>
        <p:nvSpPr>
          <p:cNvPr id="21" name="Line 26"/>
          <p:cNvSpPr>
            <a:spLocks noChangeShapeType="1"/>
          </p:cNvSpPr>
          <p:nvPr/>
        </p:nvSpPr>
        <p:spPr bwMode="auto">
          <a:xfrm>
            <a:off x="7345" y="8382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48130" name="Group 997"/>
          <p:cNvGrpSpPr>
            <a:grpSpLocks/>
          </p:cNvGrpSpPr>
          <p:nvPr/>
        </p:nvGrpSpPr>
        <p:grpSpPr bwMode="auto">
          <a:xfrm>
            <a:off x="3695701" y="1371602"/>
            <a:ext cx="6553200" cy="5235647"/>
            <a:chOff x="3629906" y="1685540"/>
            <a:chExt cx="6545139" cy="4921635"/>
          </a:xfrm>
        </p:grpSpPr>
        <p:pic>
          <p:nvPicPr>
            <p:cNvPr id="48134" name="Picture 2" descr="slide-2.jpg                                                    00005663&#10;G3 Hard Drive                  B32A2BC5:"/>
            <p:cNvPicPr>
              <a:picLocks noChangeAspect="1" noChangeArrowheads="1"/>
            </p:cNvPicPr>
            <p:nvPr/>
          </p:nvPicPr>
          <p:blipFill>
            <a:blip r:embed="rId3" cstate="print">
              <a:lum contrast="24000"/>
            </a:blip>
            <a:srcRect/>
            <a:stretch>
              <a:fillRect/>
            </a:stretch>
          </p:blipFill>
          <p:spPr bwMode="auto">
            <a:xfrm>
              <a:off x="3629906" y="1685540"/>
              <a:ext cx="6545139" cy="4921635"/>
            </a:xfrm>
            <a:prstGeom prst="rect">
              <a:avLst/>
            </a:prstGeom>
            <a:noFill/>
            <a:ln w="9525">
              <a:noFill/>
              <a:miter lim="800000"/>
              <a:headEnd/>
              <a:tailEnd/>
            </a:ln>
          </p:spPr>
        </p:pic>
        <p:sp>
          <p:nvSpPr>
            <p:cNvPr id="48135" name="Text Box 4"/>
            <p:cNvSpPr txBox="1">
              <a:spLocks noChangeArrowheads="1"/>
            </p:cNvSpPr>
            <p:nvPr/>
          </p:nvSpPr>
          <p:spPr bwMode="auto">
            <a:xfrm>
              <a:off x="8482013" y="3179763"/>
              <a:ext cx="299713" cy="607567"/>
            </a:xfrm>
            <a:prstGeom prst="rect">
              <a:avLst/>
            </a:prstGeom>
            <a:noFill/>
            <a:ln w="9525">
              <a:noFill/>
              <a:miter lim="800000"/>
              <a:headEnd/>
              <a:tailEnd/>
            </a:ln>
          </p:spPr>
          <p:txBody>
            <a:bodyPr wrap="none">
              <a:spAutoFit/>
            </a:bodyPr>
            <a:lstStyle/>
            <a:p>
              <a:r>
                <a:rPr lang="en-US" sz="3600" i="0"/>
                <a:t>.</a:t>
              </a:r>
            </a:p>
          </p:txBody>
        </p:sp>
        <p:sp>
          <p:nvSpPr>
            <p:cNvPr id="48136" name="Text Box 5"/>
            <p:cNvSpPr txBox="1">
              <a:spLocks noChangeArrowheads="1"/>
            </p:cNvSpPr>
            <p:nvPr/>
          </p:nvSpPr>
          <p:spPr bwMode="auto">
            <a:xfrm>
              <a:off x="8221664" y="2881313"/>
              <a:ext cx="299713" cy="607567"/>
            </a:xfrm>
            <a:prstGeom prst="rect">
              <a:avLst/>
            </a:prstGeom>
            <a:noFill/>
            <a:ln w="9525">
              <a:noFill/>
              <a:miter lim="800000"/>
              <a:headEnd/>
              <a:tailEnd/>
            </a:ln>
          </p:spPr>
          <p:txBody>
            <a:bodyPr wrap="none">
              <a:spAutoFit/>
            </a:bodyPr>
            <a:lstStyle/>
            <a:p>
              <a:r>
                <a:rPr lang="en-US" sz="3600" i="0"/>
                <a:t>.</a:t>
              </a:r>
            </a:p>
          </p:txBody>
        </p:sp>
        <p:sp>
          <p:nvSpPr>
            <p:cNvPr id="48137" name="Text Box 6"/>
            <p:cNvSpPr txBox="1">
              <a:spLocks noChangeArrowheads="1"/>
            </p:cNvSpPr>
            <p:nvPr/>
          </p:nvSpPr>
          <p:spPr bwMode="auto">
            <a:xfrm>
              <a:off x="8359775" y="3049588"/>
              <a:ext cx="299713" cy="607567"/>
            </a:xfrm>
            <a:prstGeom prst="rect">
              <a:avLst/>
            </a:prstGeom>
            <a:noFill/>
            <a:ln w="9525">
              <a:noFill/>
              <a:miter lim="800000"/>
              <a:headEnd/>
              <a:tailEnd/>
            </a:ln>
          </p:spPr>
          <p:txBody>
            <a:bodyPr wrap="none">
              <a:spAutoFit/>
            </a:bodyPr>
            <a:lstStyle/>
            <a:p>
              <a:r>
                <a:rPr lang="en-US" sz="3600" i="0"/>
                <a:t>.</a:t>
              </a:r>
            </a:p>
          </p:txBody>
        </p:sp>
        <p:sp>
          <p:nvSpPr>
            <p:cNvPr id="48138" name="Text Box 7"/>
            <p:cNvSpPr txBox="1">
              <a:spLocks noChangeArrowheads="1"/>
            </p:cNvSpPr>
            <p:nvPr/>
          </p:nvSpPr>
          <p:spPr bwMode="auto">
            <a:xfrm>
              <a:off x="8445502" y="3049588"/>
              <a:ext cx="299713" cy="607567"/>
            </a:xfrm>
            <a:prstGeom prst="rect">
              <a:avLst/>
            </a:prstGeom>
            <a:noFill/>
            <a:ln w="9525">
              <a:noFill/>
              <a:miter lim="800000"/>
              <a:headEnd/>
              <a:tailEnd/>
            </a:ln>
          </p:spPr>
          <p:txBody>
            <a:bodyPr wrap="none">
              <a:spAutoFit/>
            </a:bodyPr>
            <a:lstStyle/>
            <a:p>
              <a:r>
                <a:rPr lang="en-US" sz="3600" i="0"/>
                <a:t>.</a:t>
              </a:r>
            </a:p>
          </p:txBody>
        </p:sp>
        <p:sp>
          <p:nvSpPr>
            <p:cNvPr id="48139" name="Text Box 8"/>
            <p:cNvSpPr txBox="1">
              <a:spLocks noChangeArrowheads="1"/>
            </p:cNvSpPr>
            <p:nvPr/>
          </p:nvSpPr>
          <p:spPr bwMode="auto">
            <a:xfrm>
              <a:off x="8315326" y="2935288"/>
              <a:ext cx="299713" cy="607567"/>
            </a:xfrm>
            <a:prstGeom prst="rect">
              <a:avLst/>
            </a:prstGeom>
            <a:noFill/>
            <a:ln w="9525">
              <a:noFill/>
              <a:miter lim="800000"/>
              <a:headEnd/>
              <a:tailEnd/>
            </a:ln>
          </p:spPr>
          <p:txBody>
            <a:bodyPr wrap="none">
              <a:spAutoFit/>
            </a:bodyPr>
            <a:lstStyle/>
            <a:p>
              <a:r>
                <a:rPr lang="en-US" sz="3600" i="0"/>
                <a:t>.</a:t>
              </a:r>
            </a:p>
          </p:txBody>
        </p:sp>
        <p:sp>
          <p:nvSpPr>
            <p:cNvPr id="48140" name="Text Box 9"/>
            <p:cNvSpPr txBox="1">
              <a:spLocks noChangeArrowheads="1"/>
            </p:cNvSpPr>
            <p:nvPr/>
          </p:nvSpPr>
          <p:spPr bwMode="auto">
            <a:xfrm>
              <a:off x="4600575" y="3500438"/>
              <a:ext cx="299713" cy="607567"/>
            </a:xfrm>
            <a:prstGeom prst="rect">
              <a:avLst/>
            </a:prstGeom>
            <a:noFill/>
            <a:ln w="9525">
              <a:noFill/>
              <a:miter lim="800000"/>
              <a:headEnd/>
              <a:tailEnd/>
            </a:ln>
          </p:spPr>
          <p:txBody>
            <a:bodyPr wrap="none">
              <a:spAutoFit/>
            </a:bodyPr>
            <a:lstStyle/>
            <a:p>
              <a:r>
                <a:rPr lang="en-US" sz="3600" i="0"/>
                <a:t>.</a:t>
              </a:r>
            </a:p>
          </p:txBody>
        </p:sp>
        <p:sp>
          <p:nvSpPr>
            <p:cNvPr id="48141" name="Text Box 10"/>
            <p:cNvSpPr txBox="1">
              <a:spLocks noChangeArrowheads="1"/>
            </p:cNvSpPr>
            <p:nvPr/>
          </p:nvSpPr>
          <p:spPr bwMode="auto">
            <a:xfrm>
              <a:off x="4635499" y="3479800"/>
              <a:ext cx="299713" cy="607567"/>
            </a:xfrm>
            <a:prstGeom prst="rect">
              <a:avLst/>
            </a:prstGeom>
            <a:noFill/>
            <a:ln w="9525">
              <a:noFill/>
              <a:miter lim="800000"/>
              <a:headEnd/>
              <a:tailEnd/>
            </a:ln>
          </p:spPr>
          <p:txBody>
            <a:bodyPr wrap="none">
              <a:spAutoFit/>
            </a:bodyPr>
            <a:lstStyle/>
            <a:p>
              <a:r>
                <a:rPr lang="en-US" sz="3600" i="0"/>
                <a:t>.</a:t>
              </a:r>
            </a:p>
          </p:txBody>
        </p:sp>
        <p:sp>
          <p:nvSpPr>
            <p:cNvPr id="48142" name="Text Box 11"/>
            <p:cNvSpPr txBox="1">
              <a:spLocks noChangeArrowheads="1"/>
            </p:cNvSpPr>
            <p:nvPr/>
          </p:nvSpPr>
          <p:spPr bwMode="auto">
            <a:xfrm>
              <a:off x="4678363" y="3398838"/>
              <a:ext cx="299713" cy="607567"/>
            </a:xfrm>
            <a:prstGeom prst="rect">
              <a:avLst/>
            </a:prstGeom>
            <a:noFill/>
            <a:ln w="9525">
              <a:noFill/>
              <a:miter lim="800000"/>
              <a:headEnd/>
              <a:tailEnd/>
            </a:ln>
          </p:spPr>
          <p:txBody>
            <a:bodyPr wrap="none">
              <a:spAutoFit/>
            </a:bodyPr>
            <a:lstStyle/>
            <a:p>
              <a:r>
                <a:rPr lang="en-US" sz="3600" i="0"/>
                <a:t>.</a:t>
              </a:r>
            </a:p>
          </p:txBody>
        </p:sp>
        <p:sp>
          <p:nvSpPr>
            <p:cNvPr id="48143" name="Text Box 12"/>
            <p:cNvSpPr txBox="1">
              <a:spLocks noChangeArrowheads="1"/>
            </p:cNvSpPr>
            <p:nvPr/>
          </p:nvSpPr>
          <p:spPr bwMode="auto">
            <a:xfrm>
              <a:off x="4710113" y="3341688"/>
              <a:ext cx="299713" cy="607567"/>
            </a:xfrm>
            <a:prstGeom prst="rect">
              <a:avLst/>
            </a:prstGeom>
            <a:noFill/>
            <a:ln w="9525">
              <a:noFill/>
              <a:miter lim="800000"/>
              <a:headEnd/>
              <a:tailEnd/>
            </a:ln>
          </p:spPr>
          <p:txBody>
            <a:bodyPr wrap="none">
              <a:spAutoFit/>
            </a:bodyPr>
            <a:lstStyle/>
            <a:p>
              <a:r>
                <a:rPr lang="en-US" sz="3600" i="0"/>
                <a:t>.</a:t>
              </a:r>
            </a:p>
          </p:txBody>
        </p:sp>
        <p:sp>
          <p:nvSpPr>
            <p:cNvPr id="48144" name="Text Box 13"/>
            <p:cNvSpPr txBox="1">
              <a:spLocks noChangeArrowheads="1"/>
            </p:cNvSpPr>
            <p:nvPr/>
          </p:nvSpPr>
          <p:spPr bwMode="auto">
            <a:xfrm>
              <a:off x="4613275" y="3360738"/>
              <a:ext cx="299713" cy="607567"/>
            </a:xfrm>
            <a:prstGeom prst="rect">
              <a:avLst/>
            </a:prstGeom>
            <a:noFill/>
            <a:ln w="9525">
              <a:noFill/>
              <a:miter lim="800000"/>
              <a:headEnd/>
              <a:tailEnd/>
            </a:ln>
          </p:spPr>
          <p:txBody>
            <a:bodyPr wrap="none">
              <a:spAutoFit/>
            </a:bodyPr>
            <a:lstStyle/>
            <a:p>
              <a:r>
                <a:rPr lang="en-US" sz="3600" i="0"/>
                <a:t>.</a:t>
              </a:r>
            </a:p>
          </p:txBody>
        </p:sp>
        <p:sp>
          <p:nvSpPr>
            <p:cNvPr id="48145" name="Text Box 14"/>
            <p:cNvSpPr txBox="1">
              <a:spLocks noChangeArrowheads="1"/>
            </p:cNvSpPr>
            <p:nvPr/>
          </p:nvSpPr>
          <p:spPr bwMode="auto">
            <a:xfrm>
              <a:off x="4576764" y="3303588"/>
              <a:ext cx="299713" cy="607567"/>
            </a:xfrm>
            <a:prstGeom prst="rect">
              <a:avLst/>
            </a:prstGeom>
            <a:noFill/>
            <a:ln w="9525">
              <a:noFill/>
              <a:miter lim="800000"/>
              <a:headEnd/>
              <a:tailEnd/>
            </a:ln>
          </p:spPr>
          <p:txBody>
            <a:bodyPr wrap="none">
              <a:spAutoFit/>
            </a:bodyPr>
            <a:lstStyle/>
            <a:p>
              <a:r>
                <a:rPr lang="en-US" sz="3600" i="0"/>
                <a:t>.</a:t>
              </a:r>
            </a:p>
          </p:txBody>
        </p:sp>
        <p:sp>
          <p:nvSpPr>
            <p:cNvPr id="48146" name="Text Box 15"/>
            <p:cNvSpPr txBox="1">
              <a:spLocks noChangeArrowheads="1"/>
            </p:cNvSpPr>
            <p:nvPr/>
          </p:nvSpPr>
          <p:spPr bwMode="auto">
            <a:xfrm>
              <a:off x="4576764" y="3187700"/>
              <a:ext cx="299713" cy="607567"/>
            </a:xfrm>
            <a:prstGeom prst="rect">
              <a:avLst/>
            </a:prstGeom>
            <a:noFill/>
            <a:ln w="9525">
              <a:noFill/>
              <a:miter lim="800000"/>
              <a:headEnd/>
              <a:tailEnd/>
            </a:ln>
          </p:spPr>
          <p:txBody>
            <a:bodyPr wrap="none">
              <a:spAutoFit/>
            </a:bodyPr>
            <a:lstStyle/>
            <a:p>
              <a:r>
                <a:rPr lang="en-US" sz="3600" i="0"/>
                <a:t>.</a:t>
              </a:r>
            </a:p>
          </p:txBody>
        </p:sp>
        <p:sp>
          <p:nvSpPr>
            <p:cNvPr id="48147" name="Text Box 16"/>
            <p:cNvSpPr txBox="1">
              <a:spLocks noChangeArrowheads="1"/>
            </p:cNvSpPr>
            <p:nvPr/>
          </p:nvSpPr>
          <p:spPr bwMode="auto">
            <a:xfrm>
              <a:off x="4598988" y="3244850"/>
              <a:ext cx="299713" cy="607567"/>
            </a:xfrm>
            <a:prstGeom prst="rect">
              <a:avLst/>
            </a:prstGeom>
            <a:noFill/>
            <a:ln w="9525">
              <a:noFill/>
              <a:miter lim="800000"/>
              <a:headEnd/>
              <a:tailEnd/>
            </a:ln>
          </p:spPr>
          <p:txBody>
            <a:bodyPr wrap="none">
              <a:spAutoFit/>
            </a:bodyPr>
            <a:lstStyle/>
            <a:p>
              <a:r>
                <a:rPr lang="en-US" sz="3600" i="0"/>
                <a:t>.</a:t>
              </a:r>
            </a:p>
          </p:txBody>
        </p:sp>
        <p:sp>
          <p:nvSpPr>
            <p:cNvPr id="48148" name="Text Box 17"/>
            <p:cNvSpPr txBox="1">
              <a:spLocks noChangeArrowheads="1"/>
            </p:cNvSpPr>
            <p:nvPr/>
          </p:nvSpPr>
          <p:spPr bwMode="auto">
            <a:xfrm>
              <a:off x="4613275" y="3214688"/>
              <a:ext cx="299713" cy="607567"/>
            </a:xfrm>
            <a:prstGeom prst="rect">
              <a:avLst/>
            </a:prstGeom>
            <a:noFill/>
            <a:ln w="9525">
              <a:noFill/>
              <a:miter lim="800000"/>
              <a:headEnd/>
              <a:tailEnd/>
            </a:ln>
          </p:spPr>
          <p:txBody>
            <a:bodyPr wrap="none">
              <a:spAutoFit/>
            </a:bodyPr>
            <a:lstStyle/>
            <a:p>
              <a:r>
                <a:rPr lang="en-US" sz="3600" i="0"/>
                <a:t>.</a:t>
              </a:r>
            </a:p>
          </p:txBody>
        </p:sp>
        <p:sp>
          <p:nvSpPr>
            <p:cNvPr id="48149" name="Text Box 18"/>
            <p:cNvSpPr txBox="1">
              <a:spLocks noChangeArrowheads="1"/>
            </p:cNvSpPr>
            <p:nvPr/>
          </p:nvSpPr>
          <p:spPr bwMode="auto">
            <a:xfrm>
              <a:off x="4657725" y="3268663"/>
              <a:ext cx="299713" cy="607567"/>
            </a:xfrm>
            <a:prstGeom prst="rect">
              <a:avLst/>
            </a:prstGeom>
            <a:noFill/>
            <a:ln w="9525">
              <a:noFill/>
              <a:miter lim="800000"/>
              <a:headEnd/>
              <a:tailEnd/>
            </a:ln>
          </p:spPr>
          <p:txBody>
            <a:bodyPr wrap="none">
              <a:spAutoFit/>
            </a:bodyPr>
            <a:lstStyle/>
            <a:p>
              <a:r>
                <a:rPr lang="en-US" sz="3600" i="0"/>
                <a:t>.</a:t>
              </a:r>
            </a:p>
          </p:txBody>
        </p:sp>
        <p:sp>
          <p:nvSpPr>
            <p:cNvPr id="48150" name="Text Box 19"/>
            <p:cNvSpPr txBox="1">
              <a:spLocks noChangeArrowheads="1"/>
            </p:cNvSpPr>
            <p:nvPr/>
          </p:nvSpPr>
          <p:spPr bwMode="auto">
            <a:xfrm>
              <a:off x="4624388" y="3330575"/>
              <a:ext cx="299713" cy="607567"/>
            </a:xfrm>
            <a:prstGeom prst="rect">
              <a:avLst/>
            </a:prstGeom>
            <a:noFill/>
            <a:ln w="9525">
              <a:noFill/>
              <a:miter lim="800000"/>
              <a:headEnd/>
              <a:tailEnd/>
            </a:ln>
          </p:spPr>
          <p:txBody>
            <a:bodyPr wrap="none">
              <a:spAutoFit/>
            </a:bodyPr>
            <a:lstStyle/>
            <a:p>
              <a:r>
                <a:rPr lang="en-US" sz="3600" i="0"/>
                <a:t>.</a:t>
              </a:r>
            </a:p>
          </p:txBody>
        </p:sp>
        <p:sp>
          <p:nvSpPr>
            <p:cNvPr id="48151" name="Text Box 20"/>
            <p:cNvSpPr txBox="1">
              <a:spLocks noChangeArrowheads="1"/>
            </p:cNvSpPr>
            <p:nvPr/>
          </p:nvSpPr>
          <p:spPr bwMode="auto">
            <a:xfrm>
              <a:off x="4718051" y="3430588"/>
              <a:ext cx="299713" cy="607567"/>
            </a:xfrm>
            <a:prstGeom prst="rect">
              <a:avLst/>
            </a:prstGeom>
            <a:noFill/>
            <a:ln w="9525">
              <a:noFill/>
              <a:miter lim="800000"/>
              <a:headEnd/>
              <a:tailEnd/>
            </a:ln>
          </p:spPr>
          <p:txBody>
            <a:bodyPr wrap="none">
              <a:spAutoFit/>
            </a:bodyPr>
            <a:lstStyle/>
            <a:p>
              <a:r>
                <a:rPr lang="en-US" sz="3600" i="0"/>
                <a:t>.</a:t>
              </a:r>
            </a:p>
          </p:txBody>
        </p:sp>
        <p:sp>
          <p:nvSpPr>
            <p:cNvPr id="48152" name="Text Box 21"/>
            <p:cNvSpPr txBox="1">
              <a:spLocks noChangeArrowheads="1"/>
            </p:cNvSpPr>
            <p:nvPr/>
          </p:nvSpPr>
          <p:spPr bwMode="auto">
            <a:xfrm>
              <a:off x="4740275" y="3457575"/>
              <a:ext cx="299713" cy="607567"/>
            </a:xfrm>
            <a:prstGeom prst="rect">
              <a:avLst/>
            </a:prstGeom>
            <a:noFill/>
            <a:ln w="9525">
              <a:noFill/>
              <a:miter lim="800000"/>
              <a:headEnd/>
              <a:tailEnd/>
            </a:ln>
          </p:spPr>
          <p:txBody>
            <a:bodyPr wrap="none">
              <a:spAutoFit/>
            </a:bodyPr>
            <a:lstStyle/>
            <a:p>
              <a:r>
                <a:rPr lang="en-US" sz="3600" i="0"/>
                <a:t>.</a:t>
              </a:r>
            </a:p>
          </p:txBody>
        </p:sp>
        <p:sp>
          <p:nvSpPr>
            <p:cNvPr id="48153" name="Text Box 22"/>
            <p:cNvSpPr txBox="1">
              <a:spLocks noChangeArrowheads="1"/>
            </p:cNvSpPr>
            <p:nvPr/>
          </p:nvSpPr>
          <p:spPr bwMode="auto">
            <a:xfrm>
              <a:off x="4657725" y="3167063"/>
              <a:ext cx="299713" cy="607567"/>
            </a:xfrm>
            <a:prstGeom prst="rect">
              <a:avLst/>
            </a:prstGeom>
            <a:noFill/>
            <a:ln w="9525">
              <a:noFill/>
              <a:miter lim="800000"/>
              <a:headEnd/>
              <a:tailEnd/>
            </a:ln>
          </p:spPr>
          <p:txBody>
            <a:bodyPr wrap="none">
              <a:spAutoFit/>
            </a:bodyPr>
            <a:lstStyle/>
            <a:p>
              <a:r>
                <a:rPr lang="en-US" sz="3600" i="0"/>
                <a:t>.</a:t>
              </a:r>
            </a:p>
          </p:txBody>
        </p:sp>
        <p:sp>
          <p:nvSpPr>
            <p:cNvPr id="48154" name="Text Box 23"/>
            <p:cNvSpPr txBox="1">
              <a:spLocks noChangeArrowheads="1"/>
            </p:cNvSpPr>
            <p:nvPr/>
          </p:nvSpPr>
          <p:spPr bwMode="auto">
            <a:xfrm>
              <a:off x="4600575" y="3016250"/>
              <a:ext cx="299713" cy="607567"/>
            </a:xfrm>
            <a:prstGeom prst="rect">
              <a:avLst/>
            </a:prstGeom>
            <a:noFill/>
            <a:ln w="9525">
              <a:noFill/>
              <a:miter lim="800000"/>
              <a:headEnd/>
              <a:tailEnd/>
            </a:ln>
          </p:spPr>
          <p:txBody>
            <a:bodyPr wrap="none">
              <a:spAutoFit/>
            </a:bodyPr>
            <a:lstStyle/>
            <a:p>
              <a:r>
                <a:rPr lang="en-US" sz="3600" i="0"/>
                <a:t>.</a:t>
              </a:r>
            </a:p>
          </p:txBody>
        </p:sp>
        <p:sp>
          <p:nvSpPr>
            <p:cNvPr id="48155" name="Text Box 24"/>
            <p:cNvSpPr txBox="1">
              <a:spLocks noChangeArrowheads="1"/>
            </p:cNvSpPr>
            <p:nvPr/>
          </p:nvSpPr>
          <p:spPr bwMode="auto">
            <a:xfrm>
              <a:off x="4629151" y="2882900"/>
              <a:ext cx="299713" cy="607567"/>
            </a:xfrm>
            <a:prstGeom prst="rect">
              <a:avLst/>
            </a:prstGeom>
            <a:noFill/>
            <a:ln w="9525">
              <a:noFill/>
              <a:miter lim="800000"/>
              <a:headEnd/>
              <a:tailEnd/>
            </a:ln>
          </p:spPr>
          <p:txBody>
            <a:bodyPr wrap="none">
              <a:spAutoFit/>
            </a:bodyPr>
            <a:lstStyle/>
            <a:p>
              <a:r>
                <a:rPr lang="en-US" sz="3600" i="0"/>
                <a:t>.</a:t>
              </a:r>
            </a:p>
          </p:txBody>
        </p:sp>
        <p:sp>
          <p:nvSpPr>
            <p:cNvPr id="48156" name="Text Box 25"/>
            <p:cNvSpPr txBox="1">
              <a:spLocks noChangeArrowheads="1"/>
            </p:cNvSpPr>
            <p:nvPr/>
          </p:nvSpPr>
          <p:spPr bwMode="auto">
            <a:xfrm>
              <a:off x="4657725" y="3090863"/>
              <a:ext cx="299713" cy="607567"/>
            </a:xfrm>
            <a:prstGeom prst="rect">
              <a:avLst/>
            </a:prstGeom>
            <a:noFill/>
            <a:ln w="9525">
              <a:noFill/>
              <a:miter lim="800000"/>
              <a:headEnd/>
              <a:tailEnd/>
            </a:ln>
          </p:spPr>
          <p:txBody>
            <a:bodyPr wrap="none">
              <a:spAutoFit/>
            </a:bodyPr>
            <a:lstStyle/>
            <a:p>
              <a:r>
                <a:rPr lang="en-US" sz="3600" i="0"/>
                <a:t>.</a:t>
              </a:r>
            </a:p>
          </p:txBody>
        </p:sp>
        <p:sp>
          <p:nvSpPr>
            <p:cNvPr id="48157" name="Text Box 26"/>
            <p:cNvSpPr txBox="1">
              <a:spLocks noChangeArrowheads="1"/>
            </p:cNvSpPr>
            <p:nvPr/>
          </p:nvSpPr>
          <p:spPr bwMode="auto">
            <a:xfrm>
              <a:off x="4745038" y="3187700"/>
              <a:ext cx="299713" cy="607567"/>
            </a:xfrm>
            <a:prstGeom prst="rect">
              <a:avLst/>
            </a:prstGeom>
            <a:noFill/>
            <a:ln w="9525">
              <a:noFill/>
              <a:miter lim="800000"/>
              <a:headEnd/>
              <a:tailEnd/>
            </a:ln>
          </p:spPr>
          <p:txBody>
            <a:bodyPr wrap="none">
              <a:spAutoFit/>
            </a:bodyPr>
            <a:lstStyle/>
            <a:p>
              <a:r>
                <a:rPr lang="en-US" sz="3600" i="0"/>
                <a:t>.</a:t>
              </a:r>
            </a:p>
          </p:txBody>
        </p:sp>
        <p:sp>
          <p:nvSpPr>
            <p:cNvPr id="48158" name="Text Box 27"/>
            <p:cNvSpPr txBox="1">
              <a:spLocks noChangeArrowheads="1"/>
            </p:cNvSpPr>
            <p:nvPr/>
          </p:nvSpPr>
          <p:spPr bwMode="auto">
            <a:xfrm>
              <a:off x="4819650" y="3297238"/>
              <a:ext cx="299713" cy="607567"/>
            </a:xfrm>
            <a:prstGeom prst="rect">
              <a:avLst/>
            </a:prstGeom>
            <a:noFill/>
            <a:ln w="9525">
              <a:noFill/>
              <a:miter lim="800000"/>
              <a:headEnd/>
              <a:tailEnd/>
            </a:ln>
          </p:spPr>
          <p:txBody>
            <a:bodyPr wrap="none">
              <a:spAutoFit/>
            </a:bodyPr>
            <a:lstStyle/>
            <a:p>
              <a:r>
                <a:rPr lang="en-US" sz="3600" i="0"/>
                <a:t>.</a:t>
              </a:r>
            </a:p>
          </p:txBody>
        </p:sp>
        <p:sp>
          <p:nvSpPr>
            <p:cNvPr id="48159" name="Text Box 28"/>
            <p:cNvSpPr txBox="1">
              <a:spLocks noChangeArrowheads="1"/>
            </p:cNvSpPr>
            <p:nvPr/>
          </p:nvSpPr>
          <p:spPr bwMode="auto">
            <a:xfrm>
              <a:off x="4849814" y="3403600"/>
              <a:ext cx="299713" cy="607567"/>
            </a:xfrm>
            <a:prstGeom prst="rect">
              <a:avLst/>
            </a:prstGeom>
            <a:noFill/>
            <a:ln w="9525">
              <a:noFill/>
              <a:miter lim="800000"/>
              <a:headEnd/>
              <a:tailEnd/>
            </a:ln>
          </p:spPr>
          <p:txBody>
            <a:bodyPr wrap="none">
              <a:spAutoFit/>
            </a:bodyPr>
            <a:lstStyle/>
            <a:p>
              <a:r>
                <a:rPr lang="en-US" sz="3600" i="0"/>
                <a:t>.</a:t>
              </a:r>
            </a:p>
          </p:txBody>
        </p:sp>
        <p:sp>
          <p:nvSpPr>
            <p:cNvPr id="48160" name="Text Box 29"/>
            <p:cNvSpPr txBox="1">
              <a:spLocks noChangeArrowheads="1"/>
            </p:cNvSpPr>
            <p:nvPr/>
          </p:nvSpPr>
          <p:spPr bwMode="auto">
            <a:xfrm>
              <a:off x="4856163" y="3287713"/>
              <a:ext cx="299713" cy="607567"/>
            </a:xfrm>
            <a:prstGeom prst="rect">
              <a:avLst/>
            </a:prstGeom>
            <a:noFill/>
            <a:ln w="9525">
              <a:noFill/>
              <a:miter lim="800000"/>
              <a:headEnd/>
              <a:tailEnd/>
            </a:ln>
          </p:spPr>
          <p:txBody>
            <a:bodyPr wrap="none">
              <a:spAutoFit/>
            </a:bodyPr>
            <a:lstStyle/>
            <a:p>
              <a:r>
                <a:rPr lang="en-US" sz="3600" i="0"/>
                <a:t>.</a:t>
              </a:r>
            </a:p>
          </p:txBody>
        </p:sp>
        <p:sp>
          <p:nvSpPr>
            <p:cNvPr id="48161" name="Text Box 30"/>
            <p:cNvSpPr txBox="1">
              <a:spLocks noChangeArrowheads="1"/>
            </p:cNvSpPr>
            <p:nvPr/>
          </p:nvSpPr>
          <p:spPr bwMode="auto">
            <a:xfrm>
              <a:off x="4902200" y="3330575"/>
              <a:ext cx="299713" cy="607567"/>
            </a:xfrm>
            <a:prstGeom prst="rect">
              <a:avLst/>
            </a:prstGeom>
            <a:noFill/>
            <a:ln w="9525">
              <a:noFill/>
              <a:miter lim="800000"/>
              <a:headEnd/>
              <a:tailEnd/>
            </a:ln>
          </p:spPr>
          <p:txBody>
            <a:bodyPr wrap="none">
              <a:spAutoFit/>
            </a:bodyPr>
            <a:lstStyle/>
            <a:p>
              <a:r>
                <a:rPr lang="en-US" sz="3600" i="0"/>
                <a:t>.</a:t>
              </a:r>
            </a:p>
          </p:txBody>
        </p:sp>
        <p:sp>
          <p:nvSpPr>
            <p:cNvPr id="48162" name="Text Box 31"/>
            <p:cNvSpPr txBox="1">
              <a:spLocks noChangeArrowheads="1"/>
            </p:cNvSpPr>
            <p:nvPr/>
          </p:nvSpPr>
          <p:spPr bwMode="auto">
            <a:xfrm>
              <a:off x="4959349" y="3317875"/>
              <a:ext cx="299713" cy="607567"/>
            </a:xfrm>
            <a:prstGeom prst="rect">
              <a:avLst/>
            </a:prstGeom>
            <a:noFill/>
            <a:ln w="9525">
              <a:noFill/>
              <a:miter lim="800000"/>
              <a:headEnd/>
              <a:tailEnd/>
            </a:ln>
          </p:spPr>
          <p:txBody>
            <a:bodyPr wrap="none">
              <a:spAutoFit/>
            </a:bodyPr>
            <a:lstStyle/>
            <a:p>
              <a:r>
                <a:rPr lang="en-US" sz="3600" i="0"/>
                <a:t>.</a:t>
              </a:r>
            </a:p>
          </p:txBody>
        </p:sp>
        <p:sp>
          <p:nvSpPr>
            <p:cNvPr id="48163" name="Text Box 32"/>
            <p:cNvSpPr txBox="1">
              <a:spLocks noChangeArrowheads="1"/>
            </p:cNvSpPr>
            <p:nvPr/>
          </p:nvSpPr>
          <p:spPr bwMode="auto">
            <a:xfrm>
              <a:off x="4986339" y="3263900"/>
              <a:ext cx="299713" cy="607567"/>
            </a:xfrm>
            <a:prstGeom prst="rect">
              <a:avLst/>
            </a:prstGeom>
            <a:noFill/>
            <a:ln w="9525">
              <a:noFill/>
              <a:miter lim="800000"/>
              <a:headEnd/>
              <a:tailEnd/>
            </a:ln>
          </p:spPr>
          <p:txBody>
            <a:bodyPr wrap="none">
              <a:spAutoFit/>
            </a:bodyPr>
            <a:lstStyle/>
            <a:p>
              <a:r>
                <a:rPr lang="en-US" sz="3600" i="0"/>
                <a:t>.</a:t>
              </a:r>
            </a:p>
          </p:txBody>
        </p:sp>
        <p:sp>
          <p:nvSpPr>
            <p:cNvPr id="48164" name="Text Box 33"/>
            <p:cNvSpPr txBox="1">
              <a:spLocks noChangeArrowheads="1"/>
            </p:cNvSpPr>
            <p:nvPr/>
          </p:nvSpPr>
          <p:spPr bwMode="auto">
            <a:xfrm>
              <a:off x="5006976" y="3311525"/>
              <a:ext cx="299713" cy="607567"/>
            </a:xfrm>
            <a:prstGeom prst="rect">
              <a:avLst/>
            </a:prstGeom>
            <a:noFill/>
            <a:ln w="9525">
              <a:noFill/>
              <a:miter lim="800000"/>
              <a:headEnd/>
              <a:tailEnd/>
            </a:ln>
          </p:spPr>
          <p:txBody>
            <a:bodyPr wrap="none">
              <a:spAutoFit/>
            </a:bodyPr>
            <a:lstStyle/>
            <a:p>
              <a:r>
                <a:rPr lang="en-US" sz="3600" i="0"/>
                <a:t>.</a:t>
              </a:r>
            </a:p>
          </p:txBody>
        </p:sp>
        <p:sp>
          <p:nvSpPr>
            <p:cNvPr id="48165" name="Text Box 34"/>
            <p:cNvSpPr txBox="1">
              <a:spLocks noChangeArrowheads="1"/>
            </p:cNvSpPr>
            <p:nvPr/>
          </p:nvSpPr>
          <p:spPr bwMode="auto">
            <a:xfrm>
              <a:off x="4776787" y="3175000"/>
              <a:ext cx="299713" cy="607567"/>
            </a:xfrm>
            <a:prstGeom prst="rect">
              <a:avLst/>
            </a:prstGeom>
            <a:noFill/>
            <a:ln w="9525">
              <a:noFill/>
              <a:miter lim="800000"/>
              <a:headEnd/>
              <a:tailEnd/>
            </a:ln>
          </p:spPr>
          <p:txBody>
            <a:bodyPr wrap="none">
              <a:spAutoFit/>
            </a:bodyPr>
            <a:lstStyle/>
            <a:p>
              <a:r>
                <a:rPr lang="en-US" sz="3600" i="0"/>
                <a:t>.</a:t>
              </a:r>
            </a:p>
          </p:txBody>
        </p:sp>
        <p:sp>
          <p:nvSpPr>
            <p:cNvPr id="48166" name="Text Box 35"/>
            <p:cNvSpPr txBox="1">
              <a:spLocks noChangeArrowheads="1"/>
            </p:cNvSpPr>
            <p:nvPr/>
          </p:nvSpPr>
          <p:spPr bwMode="auto">
            <a:xfrm>
              <a:off x="4886326" y="3260725"/>
              <a:ext cx="299713" cy="607567"/>
            </a:xfrm>
            <a:prstGeom prst="rect">
              <a:avLst/>
            </a:prstGeom>
            <a:noFill/>
            <a:ln w="9525">
              <a:noFill/>
              <a:miter lim="800000"/>
              <a:headEnd/>
              <a:tailEnd/>
            </a:ln>
          </p:spPr>
          <p:txBody>
            <a:bodyPr wrap="none">
              <a:spAutoFit/>
            </a:bodyPr>
            <a:lstStyle/>
            <a:p>
              <a:r>
                <a:rPr lang="en-US" sz="3600" i="0"/>
                <a:t>.</a:t>
              </a:r>
            </a:p>
          </p:txBody>
        </p:sp>
        <p:sp>
          <p:nvSpPr>
            <p:cNvPr id="48167" name="Text Box 36"/>
            <p:cNvSpPr txBox="1">
              <a:spLocks noChangeArrowheads="1"/>
            </p:cNvSpPr>
            <p:nvPr/>
          </p:nvSpPr>
          <p:spPr bwMode="auto">
            <a:xfrm>
              <a:off x="4884738" y="3179763"/>
              <a:ext cx="299713" cy="607567"/>
            </a:xfrm>
            <a:prstGeom prst="rect">
              <a:avLst/>
            </a:prstGeom>
            <a:noFill/>
            <a:ln w="9525">
              <a:noFill/>
              <a:miter lim="800000"/>
              <a:headEnd/>
              <a:tailEnd/>
            </a:ln>
          </p:spPr>
          <p:txBody>
            <a:bodyPr wrap="none">
              <a:spAutoFit/>
            </a:bodyPr>
            <a:lstStyle/>
            <a:p>
              <a:r>
                <a:rPr lang="en-US" sz="3600" i="0"/>
                <a:t>.</a:t>
              </a:r>
            </a:p>
          </p:txBody>
        </p:sp>
        <p:sp>
          <p:nvSpPr>
            <p:cNvPr id="48168" name="Text Box 37"/>
            <p:cNvSpPr txBox="1">
              <a:spLocks noChangeArrowheads="1"/>
            </p:cNvSpPr>
            <p:nvPr/>
          </p:nvSpPr>
          <p:spPr bwMode="auto">
            <a:xfrm>
              <a:off x="4881563" y="3097213"/>
              <a:ext cx="299713" cy="607567"/>
            </a:xfrm>
            <a:prstGeom prst="rect">
              <a:avLst/>
            </a:prstGeom>
            <a:noFill/>
            <a:ln w="9525">
              <a:noFill/>
              <a:miter lim="800000"/>
              <a:headEnd/>
              <a:tailEnd/>
            </a:ln>
          </p:spPr>
          <p:txBody>
            <a:bodyPr wrap="none">
              <a:spAutoFit/>
            </a:bodyPr>
            <a:lstStyle/>
            <a:p>
              <a:r>
                <a:rPr lang="en-US" sz="3600" i="0"/>
                <a:t>.</a:t>
              </a:r>
            </a:p>
          </p:txBody>
        </p:sp>
        <p:sp>
          <p:nvSpPr>
            <p:cNvPr id="48169" name="Text Box 38"/>
            <p:cNvSpPr txBox="1">
              <a:spLocks noChangeArrowheads="1"/>
            </p:cNvSpPr>
            <p:nvPr/>
          </p:nvSpPr>
          <p:spPr bwMode="auto">
            <a:xfrm>
              <a:off x="4694238" y="3055938"/>
              <a:ext cx="299713" cy="607567"/>
            </a:xfrm>
            <a:prstGeom prst="rect">
              <a:avLst/>
            </a:prstGeom>
            <a:noFill/>
            <a:ln w="9525">
              <a:noFill/>
              <a:miter lim="800000"/>
              <a:headEnd/>
              <a:tailEnd/>
            </a:ln>
          </p:spPr>
          <p:txBody>
            <a:bodyPr wrap="none">
              <a:spAutoFit/>
            </a:bodyPr>
            <a:lstStyle/>
            <a:p>
              <a:r>
                <a:rPr lang="en-US" sz="3600" i="0"/>
                <a:t>.</a:t>
              </a:r>
            </a:p>
          </p:txBody>
        </p:sp>
        <p:sp>
          <p:nvSpPr>
            <p:cNvPr id="48170" name="Text Box 39"/>
            <p:cNvSpPr txBox="1">
              <a:spLocks noChangeArrowheads="1"/>
            </p:cNvSpPr>
            <p:nvPr/>
          </p:nvSpPr>
          <p:spPr bwMode="auto">
            <a:xfrm>
              <a:off x="4694238" y="3009900"/>
              <a:ext cx="299713" cy="607567"/>
            </a:xfrm>
            <a:prstGeom prst="rect">
              <a:avLst/>
            </a:prstGeom>
            <a:noFill/>
            <a:ln w="9525">
              <a:noFill/>
              <a:miter lim="800000"/>
              <a:headEnd/>
              <a:tailEnd/>
            </a:ln>
          </p:spPr>
          <p:txBody>
            <a:bodyPr wrap="none">
              <a:spAutoFit/>
            </a:bodyPr>
            <a:lstStyle/>
            <a:p>
              <a:r>
                <a:rPr lang="en-US" sz="3600" i="0"/>
                <a:t>.</a:t>
              </a:r>
            </a:p>
          </p:txBody>
        </p:sp>
        <p:sp>
          <p:nvSpPr>
            <p:cNvPr id="48171" name="Text Box 40"/>
            <p:cNvSpPr txBox="1">
              <a:spLocks noChangeArrowheads="1"/>
            </p:cNvSpPr>
            <p:nvPr/>
          </p:nvSpPr>
          <p:spPr bwMode="auto">
            <a:xfrm>
              <a:off x="4722813" y="2974975"/>
              <a:ext cx="299713" cy="607567"/>
            </a:xfrm>
            <a:prstGeom prst="rect">
              <a:avLst/>
            </a:prstGeom>
            <a:noFill/>
            <a:ln w="9525">
              <a:noFill/>
              <a:miter lim="800000"/>
              <a:headEnd/>
              <a:tailEnd/>
            </a:ln>
          </p:spPr>
          <p:txBody>
            <a:bodyPr wrap="none">
              <a:spAutoFit/>
            </a:bodyPr>
            <a:lstStyle/>
            <a:p>
              <a:r>
                <a:rPr lang="en-US" sz="3600" i="0"/>
                <a:t>.</a:t>
              </a:r>
            </a:p>
          </p:txBody>
        </p:sp>
        <p:sp>
          <p:nvSpPr>
            <p:cNvPr id="48172" name="Text Box 41"/>
            <p:cNvSpPr txBox="1">
              <a:spLocks noChangeArrowheads="1"/>
            </p:cNvSpPr>
            <p:nvPr/>
          </p:nvSpPr>
          <p:spPr bwMode="auto">
            <a:xfrm>
              <a:off x="4751388" y="2898775"/>
              <a:ext cx="299713" cy="607567"/>
            </a:xfrm>
            <a:prstGeom prst="rect">
              <a:avLst/>
            </a:prstGeom>
            <a:noFill/>
            <a:ln w="9525">
              <a:noFill/>
              <a:miter lim="800000"/>
              <a:headEnd/>
              <a:tailEnd/>
            </a:ln>
          </p:spPr>
          <p:txBody>
            <a:bodyPr wrap="none">
              <a:spAutoFit/>
            </a:bodyPr>
            <a:lstStyle/>
            <a:p>
              <a:r>
                <a:rPr lang="en-US" sz="3600" i="0"/>
                <a:t>.</a:t>
              </a:r>
            </a:p>
          </p:txBody>
        </p:sp>
        <p:sp>
          <p:nvSpPr>
            <p:cNvPr id="48173" name="Text Box 42"/>
            <p:cNvSpPr txBox="1">
              <a:spLocks noChangeArrowheads="1"/>
            </p:cNvSpPr>
            <p:nvPr/>
          </p:nvSpPr>
          <p:spPr bwMode="auto">
            <a:xfrm>
              <a:off x="4694238" y="2873375"/>
              <a:ext cx="299713" cy="607567"/>
            </a:xfrm>
            <a:prstGeom prst="rect">
              <a:avLst/>
            </a:prstGeom>
            <a:noFill/>
            <a:ln w="9525">
              <a:noFill/>
              <a:miter lim="800000"/>
              <a:headEnd/>
              <a:tailEnd/>
            </a:ln>
          </p:spPr>
          <p:txBody>
            <a:bodyPr wrap="none">
              <a:spAutoFit/>
            </a:bodyPr>
            <a:lstStyle/>
            <a:p>
              <a:r>
                <a:rPr lang="en-US" sz="3600" i="0"/>
                <a:t>.</a:t>
              </a:r>
            </a:p>
          </p:txBody>
        </p:sp>
        <p:sp>
          <p:nvSpPr>
            <p:cNvPr id="48174" name="Text Box 43"/>
            <p:cNvSpPr txBox="1">
              <a:spLocks noChangeArrowheads="1"/>
            </p:cNvSpPr>
            <p:nvPr/>
          </p:nvSpPr>
          <p:spPr bwMode="auto">
            <a:xfrm>
              <a:off x="4686300" y="2824163"/>
              <a:ext cx="299713" cy="607567"/>
            </a:xfrm>
            <a:prstGeom prst="rect">
              <a:avLst/>
            </a:prstGeom>
            <a:noFill/>
            <a:ln w="9525">
              <a:noFill/>
              <a:miter lim="800000"/>
              <a:headEnd/>
              <a:tailEnd/>
            </a:ln>
          </p:spPr>
          <p:txBody>
            <a:bodyPr wrap="none">
              <a:spAutoFit/>
            </a:bodyPr>
            <a:lstStyle/>
            <a:p>
              <a:r>
                <a:rPr lang="en-US" sz="3600" i="0"/>
                <a:t>.</a:t>
              </a:r>
            </a:p>
          </p:txBody>
        </p:sp>
        <p:sp>
          <p:nvSpPr>
            <p:cNvPr id="48175" name="Text Box 44"/>
            <p:cNvSpPr txBox="1">
              <a:spLocks noChangeArrowheads="1"/>
            </p:cNvSpPr>
            <p:nvPr/>
          </p:nvSpPr>
          <p:spPr bwMode="auto">
            <a:xfrm>
              <a:off x="4716462" y="2781300"/>
              <a:ext cx="299713" cy="607567"/>
            </a:xfrm>
            <a:prstGeom prst="rect">
              <a:avLst/>
            </a:prstGeom>
            <a:noFill/>
            <a:ln w="9525">
              <a:noFill/>
              <a:miter lim="800000"/>
              <a:headEnd/>
              <a:tailEnd/>
            </a:ln>
          </p:spPr>
          <p:txBody>
            <a:bodyPr wrap="none">
              <a:spAutoFit/>
            </a:bodyPr>
            <a:lstStyle/>
            <a:p>
              <a:r>
                <a:rPr lang="en-US" sz="3600" i="0"/>
                <a:t>.</a:t>
              </a:r>
            </a:p>
          </p:txBody>
        </p:sp>
        <p:sp>
          <p:nvSpPr>
            <p:cNvPr id="48176" name="Text Box 45"/>
            <p:cNvSpPr txBox="1">
              <a:spLocks noChangeArrowheads="1"/>
            </p:cNvSpPr>
            <p:nvPr/>
          </p:nvSpPr>
          <p:spPr bwMode="auto">
            <a:xfrm>
              <a:off x="4745038" y="3040063"/>
              <a:ext cx="299713" cy="607567"/>
            </a:xfrm>
            <a:prstGeom prst="rect">
              <a:avLst/>
            </a:prstGeom>
            <a:noFill/>
            <a:ln w="9525">
              <a:noFill/>
              <a:miter lim="800000"/>
              <a:headEnd/>
              <a:tailEnd/>
            </a:ln>
          </p:spPr>
          <p:txBody>
            <a:bodyPr wrap="none">
              <a:spAutoFit/>
            </a:bodyPr>
            <a:lstStyle/>
            <a:p>
              <a:r>
                <a:rPr lang="en-US" sz="3600" i="0"/>
                <a:t>.</a:t>
              </a:r>
            </a:p>
          </p:txBody>
        </p:sp>
        <p:sp>
          <p:nvSpPr>
            <p:cNvPr id="48177" name="Text Box 46"/>
            <p:cNvSpPr txBox="1">
              <a:spLocks noChangeArrowheads="1"/>
            </p:cNvSpPr>
            <p:nvPr/>
          </p:nvSpPr>
          <p:spPr bwMode="auto">
            <a:xfrm>
              <a:off x="4803775" y="3135313"/>
              <a:ext cx="299713" cy="607567"/>
            </a:xfrm>
            <a:prstGeom prst="rect">
              <a:avLst/>
            </a:prstGeom>
            <a:noFill/>
            <a:ln w="9525">
              <a:noFill/>
              <a:miter lim="800000"/>
              <a:headEnd/>
              <a:tailEnd/>
            </a:ln>
          </p:spPr>
          <p:txBody>
            <a:bodyPr wrap="none">
              <a:spAutoFit/>
            </a:bodyPr>
            <a:lstStyle/>
            <a:p>
              <a:r>
                <a:rPr lang="en-US" sz="3600" i="0"/>
                <a:t>.</a:t>
              </a:r>
            </a:p>
          </p:txBody>
        </p:sp>
        <p:sp>
          <p:nvSpPr>
            <p:cNvPr id="48178" name="Text Box 47"/>
            <p:cNvSpPr txBox="1">
              <a:spLocks noChangeArrowheads="1"/>
            </p:cNvSpPr>
            <p:nvPr/>
          </p:nvSpPr>
          <p:spPr bwMode="auto">
            <a:xfrm>
              <a:off x="4832350" y="3079750"/>
              <a:ext cx="299713" cy="607567"/>
            </a:xfrm>
            <a:prstGeom prst="rect">
              <a:avLst/>
            </a:prstGeom>
            <a:noFill/>
            <a:ln w="9525">
              <a:noFill/>
              <a:miter lim="800000"/>
              <a:headEnd/>
              <a:tailEnd/>
            </a:ln>
          </p:spPr>
          <p:txBody>
            <a:bodyPr wrap="none">
              <a:spAutoFit/>
            </a:bodyPr>
            <a:lstStyle/>
            <a:p>
              <a:r>
                <a:rPr lang="en-US" sz="3600" i="0"/>
                <a:t>.</a:t>
              </a:r>
            </a:p>
          </p:txBody>
        </p:sp>
        <p:sp>
          <p:nvSpPr>
            <p:cNvPr id="48179" name="Text Box 48"/>
            <p:cNvSpPr txBox="1">
              <a:spLocks noChangeArrowheads="1"/>
            </p:cNvSpPr>
            <p:nvPr/>
          </p:nvSpPr>
          <p:spPr bwMode="auto">
            <a:xfrm>
              <a:off x="4845050" y="2994025"/>
              <a:ext cx="299713" cy="607567"/>
            </a:xfrm>
            <a:prstGeom prst="rect">
              <a:avLst/>
            </a:prstGeom>
            <a:noFill/>
            <a:ln w="9525">
              <a:noFill/>
              <a:miter lim="800000"/>
              <a:headEnd/>
              <a:tailEnd/>
            </a:ln>
          </p:spPr>
          <p:txBody>
            <a:bodyPr wrap="none">
              <a:spAutoFit/>
            </a:bodyPr>
            <a:lstStyle/>
            <a:p>
              <a:r>
                <a:rPr lang="en-US" sz="3600" i="0"/>
                <a:t>.</a:t>
              </a:r>
            </a:p>
          </p:txBody>
        </p:sp>
        <p:sp>
          <p:nvSpPr>
            <p:cNvPr id="48180" name="Text Box 49"/>
            <p:cNvSpPr txBox="1">
              <a:spLocks noChangeArrowheads="1"/>
            </p:cNvSpPr>
            <p:nvPr/>
          </p:nvSpPr>
          <p:spPr bwMode="auto">
            <a:xfrm>
              <a:off x="4792663" y="2947988"/>
              <a:ext cx="299713" cy="607567"/>
            </a:xfrm>
            <a:prstGeom prst="rect">
              <a:avLst/>
            </a:prstGeom>
            <a:noFill/>
            <a:ln w="9525">
              <a:noFill/>
              <a:miter lim="800000"/>
              <a:headEnd/>
              <a:tailEnd/>
            </a:ln>
          </p:spPr>
          <p:txBody>
            <a:bodyPr wrap="none">
              <a:spAutoFit/>
            </a:bodyPr>
            <a:lstStyle/>
            <a:p>
              <a:r>
                <a:rPr lang="en-US" sz="3600" i="0"/>
                <a:t>.</a:t>
              </a:r>
            </a:p>
          </p:txBody>
        </p:sp>
        <p:sp>
          <p:nvSpPr>
            <p:cNvPr id="48181" name="Text Box 50"/>
            <p:cNvSpPr txBox="1">
              <a:spLocks noChangeArrowheads="1"/>
            </p:cNvSpPr>
            <p:nvPr/>
          </p:nvSpPr>
          <p:spPr bwMode="auto">
            <a:xfrm>
              <a:off x="4865688" y="2913063"/>
              <a:ext cx="299713" cy="607567"/>
            </a:xfrm>
            <a:prstGeom prst="rect">
              <a:avLst/>
            </a:prstGeom>
            <a:noFill/>
            <a:ln w="9525">
              <a:noFill/>
              <a:miter lim="800000"/>
              <a:headEnd/>
              <a:tailEnd/>
            </a:ln>
          </p:spPr>
          <p:txBody>
            <a:bodyPr wrap="none">
              <a:spAutoFit/>
            </a:bodyPr>
            <a:lstStyle/>
            <a:p>
              <a:r>
                <a:rPr lang="en-US" sz="3600" i="0"/>
                <a:t>.</a:t>
              </a:r>
            </a:p>
          </p:txBody>
        </p:sp>
        <p:sp>
          <p:nvSpPr>
            <p:cNvPr id="48182" name="Text Box 51"/>
            <p:cNvSpPr txBox="1">
              <a:spLocks noChangeArrowheads="1"/>
            </p:cNvSpPr>
            <p:nvPr/>
          </p:nvSpPr>
          <p:spPr bwMode="auto">
            <a:xfrm>
              <a:off x="4899025" y="3027363"/>
              <a:ext cx="299713" cy="607567"/>
            </a:xfrm>
            <a:prstGeom prst="rect">
              <a:avLst/>
            </a:prstGeom>
            <a:noFill/>
            <a:ln w="9525">
              <a:noFill/>
              <a:miter lim="800000"/>
              <a:headEnd/>
              <a:tailEnd/>
            </a:ln>
          </p:spPr>
          <p:txBody>
            <a:bodyPr wrap="none">
              <a:spAutoFit/>
            </a:bodyPr>
            <a:lstStyle/>
            <a:p>
              <a:r>
                <a:rPr lang="en-US" sz="3600" i="0"/>
                <a:t>.</a:t>
              </a:r>
            </a:p>
          </p:txBody>
        </p:sp>
        <p:sp>
          <p:nvSpPr>
            <p:cNvPr id="48183" name="Text Box 52"/>
            <p:cNvSpPr txBox="1">
              <a:spLocks noChangeArrowheads="1"/>
            </p:cNvSpPr>
            <p:nvPr/>
          </p:nvSpPr>
          <p:spPr bwMode="auto">
            <a:xfrm>
              <a:off x="4933950" y="3163888"/>
              <a:ext cx="299713" cy="607567"/>
            </a:xfrm>
            <a:prstGeom prst="rect">
              <a:avLst/>
            </a:prstGeom>
            <a:noFill/>
            <a:ln w="9525">
              <a:noFill/>
              <a:miter lim="800000"/>
              <a:headEnd/>
              <a:tailEnd/>
            </a:ln>
          </p:spPr>
          <p:txBody>
            <a:bodyPr wrap="none">
              <a:spAutoFit/>
            </a:bodyPr>
            <a:lstStyle/>
            <a:p>
              <a:r>
                <a:rPr lang="en-US" sz="3600" i="0"/>
                <a:t>.</a:t>
              </a:r>
            </a:p>
          </p:txBody>
        </p:sp>
        <p:sp>
          <p:nvSpPr>
            <p:cNvPr id="48184" name="Text Box 53"/>
            <p:cNvSpPr txBox="1">
              <a:spLocks noChangeArrowheads="1"/>
            </p:cNvSpPr>
            <p:nvPr/>
          </p:nvSpPr>
          <p:spPr bwMode="auto">
            <a:xfrm>
              <a:off x="5138738" y="3322638"/>
              <a:ext cx="299713" cy="607567"/>
            </a:xfrm>
            <a:prstGeom prst="rect">
              <a:avLst/>
            </a:prstGeom>
            <a:noFill/>
            <a:ln w="9525">
              <a:noFill/>
              <a:miter lim="800000"/>
              <a:headEnd/>
              <a:tailEnd/>
            </a:ln>
          </p:spPr>
          <p:txBody>
            <a:bodyPr wrap="none">
              <a:spAutoFit/>
            </a:bodyPr>
            <a:lstStyle/>
            <a:p>
              <a:r>
                <a:rPr lang="en-US" sz="3600" i="0"/>
                <a:t>.</a:t>
              </a:r>
            </a:p>
          </p:txBody>
        </p:sp>
        <p:sp>
          <p:nvSpPr>
            <p:cNvPr id="48185" name="Text Box 54"/>
            <p:cNvSpPr txBox="1">
              <a:spLocks noChangeArrowheads="1"/>
            </p:cNvSpPr>
            <p:nvPr/>
          </p:nvSpPr>
          <p:spPr bwMode="auto">
            <a:xfrm>
              <a:off x="5149850" y="3371850"/>
              <a:ext cx="299713" cy="607567"/>
            </a:xfrm>
            <a:prstGeom prst="rect">
              <a:avLst/>
            </a:prstGeom>
            <a:noFill/>
            <a:ln w="9525">
              <a:noFill/>
              <a:miter lim="800000"/>
              <a:headEnd/>
              <a:tailEnd/>
            </a:ln>
          </p:spPr>
          <p:txBody>
            <a:bodyPr wrap="none">
              <a:spAutoFit/>
            </a:bodyPr>
            <a:lstStyle/>
            <a:p>
              <a:r>
                <a:rPr lang="en-US" sz="3600" i="0"/>
                <a:t>.</a:t>
              </a:r>
            </a:p>
          </p:txBody>
        </p:sp>
        <p:sp>
          <p:nvSpPr>
            <p:cNvPr id="48186" name="Text Box 55"/>
            <p:cNvSpPr txBox="1">
              <a:spLocks noChangeArrowheads="1"/>
            </p:cNvSpPr>
            <p:nvPr/>
          </p:nvSpPr>
          <p:spPr bwMode="auto">
            <a:xfrm>
              <a:off x="5045075" y="3187700"/>
              <a:ext cx="299713" cy="607567"/>
            </a:xfrm>
            <a:prstGeom prst="rect">
              <a:avLst/>
            </a:prstGeom>
            <a:noFill/>
            <a:ln w="9525">
              <a:noFill/>
              <a:miter lim="800000"/>
              <a:headEnd/>
              <a:tailEnd/>
            </a:ln>
          </p:spPr>
          <p:txBody>
            <a:bodyPr wrap="none">
              <a:spAutoFit/>
            </a:bodyPr>
            <a:lstStyle/>
            <a:p>
              <a:r>
                <a:rPr lang="en-US" sz="3600" i="0"/>
                <a:t>.</a:t>
              </a:r>
            </a:p>
          </p:txBody>
        </p:sp>
        <p:sp>
          <p:nvSpPr>
            <p:cNvPr id="48187" name="Text Box 56"/>
            <p:cNvSpPr txBox="1">
              <a:spLocks noChangeArrowheads="1"/>
            </p:cNvSpPr>
            <p:nvPr/>
          </p:nvSpPr>
          <p:spPr bwMode="auto">
            <a:xfrm>
              <a:off x="4986339" y="3097213"/>
              <a:ext cx="299713" cy="607567"/>
            </a:xfrm>
            <a:prstGeom prst="rect">
              <a:avLst/>
            </a:prstGeom>
            <a:noFill/>
            <a:ln w="9525">
              <a:noFill/>
              <a:miter lim="800000"/>
              <a:headEnd/>
              <a:tailEnd/>
            </a:ln>
          </p:spPr>
          <p:txBody>
            <a:bodyPr wrap="none">
              <a:spAutoFit/>
            </a:bodyPr>
            <a:lstStyle/>
            <a:p>
              <a:r>
                <a:rPr lang="en-US" sz="3600" i="0"/>
                <a:t>.</a:t>
              </a:r>
            </a:p>
          </p:txBody>
        </p:sp>
        <p:sp>
          <p:nvSpPr>
            <p:cNvPr id="48188" name="Text Box 57"/>
            <p:cNvSpPr txBox="1">
              <a:spLocks noChangeArrowheads="1"/>
            </p:cNvSpPr>
            <p:nvPr/>
          </p:nvSpPr>
          <p:spPr bwMode="auto">
            <a:xfrm>
              <a:off x="4795837" y="3032125"/>
              <a:ext cx="299713" cy="607567"/>
            </a:xfrm>
            <a:prstGeom prst="rect">
              <a:avLst/>
            </a:prstGeom>
            <a:noFill/>
            <a:ln w="9525">
              <a:noFill/>
              <a:miter lim="800000"/>
              <a:headEnd/>
              <a:tailEnd/>
            </a:ln>
          </p:spPr>
          <p:txBody>
            <a:bodyPr wrap="none">
              <a:spAutoFit/>
            </a:bodyPr>
            <a:lstStyle/>
            <a:p>
              <a:r>
                <a:rPr lang="en-US" sz="3600" i="0"/>
                <a:t>.</a:t>
              </a:r>
            </a:p>
          </p:txBody>
        </p:sp>
        <p:sp>
          <p:nvSpPr>
            <p:cNvPr id="48189" name="Text Box 58"/>
            <p:cNvSpPr txBox="1">
              <a:spLocks noChangeArrowheads="1"/>
            </p:cNvSpPr>
            <p:nvPr/>
          </p:nvSpPr>
          <p:spPr bwMode="auto">
            <a:xfrm>
              <a:off x="4957762" y="2989263"/>
              <a:ext cx="299713" cy="607567"/>
            </a:xfrm>
            <a:prstGeom prst="rect">
              <a:avLst/>
            </a:prstGeom>
            <a:noFill/>
            <a:ln w="9525">
              <a:noFill/>
              <a:miter lim="800000"/>
              <a:headEnd/>
              <a:tailEnd/>
            </a:ln>
          </p:spPr>
          <p:txBody>
            <a:bodyPr wrap="none">
              <a:spAutoFit/>
            </a:bodyPr>
            <a:lstStyle/>
            <a:p>
              <a:r>
                <a:rPr lang="en-US" sz="3600" i="0"/>
                <a:t>.</a:t>
              </a:r>
            </a:p>
          </p:txBody>
        </p:sp>
        <p:sp>
          <p:nvSpPr>
            <p:cNvPr id="48190" name="Text Box 59"/>
            <p:cNvSpPr txBox="1">
              <a:spLocks noChangeArrowheads="1"/>
            </p:cNvSpPr>
            <p:nvPr/>
          </p:nvSpPr>
          <p:spPr bwMode="auto">
            <a:xfrm>
              <a:off x="4986339" y="2940050"/>
              <a:ext cx="299713" cy="607567"/>
            </a:xfrm>
            <a:prstGeom prst="rect">
              <a:avLst/>
            </a:prstGeom>
            <a:noFill/>
            <a:ln w="9525">
              <a:noFill/>
              <a:miter lim="800000"/>
              <a:headEnd/>
              <a:tailEnd/>
            </a:ln>
          </p:spPr>
          <p:txBody>
            <a:bodyPr wrap="none">
              <a:spAutoFit/>
            </a:bodyPr>
            <a:lstStyle/>
            <a:p>
              <a:r>
                <a:rPr lang="en-US" sz="3600" i="0"/>
                <a:t>.</a:t>
              </a:r>
            </a:p>
          </p:txBody>
        </p:sp>
        <p:sp>
          <p:nvSpPr>
            <p:cNvPr id="48191" name="Text Box 60"/>
            <p:cNvSpPr txBox="1">
              <a:spLocks noChangeArrowheads="1"/>
            </p:cNvSpPr>
            <p:nvPr/>
          </p:nvSpPr>
          <p:spPr bwMode="auto">
            <a:xfrm>
              <a:off x="5006976" y="3040063"/>
              <a:ext cx="299713" cy="607567"/>
            </a:xfrm>
            <a:prstGeom prst="rect">
              <a:avLst/>
            </a:prstGeom>
            <a:noFill/>
            <a:ln w="9525">
              <a:noFill/>
              <a:miter lim="800000"/>
              <a:headEnd/>
              <a:tailEnd/>
            </a:ln>
          </p:spPr>
          <p:txBody>
            <a:bodyPr wrap="none">
              <a:spAutoFit/>
            </a:bodyPr>
            <a:lstStyle/>
            <a:p>
              <a:r>
                <a:rPr lang="en-US" sz="3600" i="0"/>
                <a:t>.</a:t>
              </a:r>
            </a:p>
          </p:txBody>
        </p:sp>
        <p:sp>
          <p:nvSpPr>
            <p:cNvPr id="48192" name="Text Box 61"/>
            <p:cNvSpPr txBox="1">
              <a:spLocks noChangeArrowheads="1"/>
            </p:cNvSpPr>
            <p:nvPr/>
          </p:nvSpPr>
          <p:spPr bwMode="auto">
            <a:xfrm>
              <a:off x="5016500" y="3078163"/>
              <a:ext cx="299713" cy="607567"/>
            </a:xfrm>
            <a:prstGeom prst="rect">
              <a:avLst/>
            </a:prstGeom>
            <a:noFill/>
            <a:ln w="9525">
              <a:noFill/>
              <a:miter lim="800000"/>
              <a:headEnd/>
              <a:tailEnd/>
            </a:ln>
          </p:spPr>
          <p:txBody>
            <a:bodyPr wrap="none">
              <a:spAutoFit/>
            </a:bodyPr>
            <a:lstStyle/>
            <a:p>
              <a:r>
                <a:rPr lang="en-US" sz="3600" i="0"/>
                <a:t>.</a:t>
              </a:r>
            </a:p>
          </p:txBody>
        </p:sp>
        <p:sp>
          <p:nvSpPr>
            <p:cNvPr id="48193" name="Text Box 62"/>
            <p:cNvSpPr txBox="1">
              <a:spLocks noChangeArrowheads="1"/>
            </p:cNvSpPr>
            <p:nvPr/>
          </p:nvSpPr>
          <p:spPr bwMode="auto">
            <a:xfrm>
              <a:off x="5127624" y="3144838"/>
              <a:ext cx="299713" cy="607567"/>
            </a:xfrm>
            <a:prstGeom prst="rect">
              <a:avLst/>
            </a:prstGeom>
            <a:noFill/>
            <a:ln w="9525">
              <a:noFill/>
              <a:miter lim="800000"/>
              <a:headEnd/>
              <a:tailEnd/>
            </a:ln>
          </p:spPr>
          <p:txBody>
            <a:bodyPr wrap="none">
              <a:spAutoFit/>
            </a:bodyPr>
            <a:lstStyle/>
            <a:p>
              <a:r>
                <a:rPr lang="en-US" sz="3600" i="0"/>
                <a:t>.</a:t>
              </a:r>
            </a:p>
          </p:txBody>
        </p:sp>
        <p:sp>
          <p:nvSpPr>
            <p:cNvPr id="48194" name="Text Box 63"/>
            <p:cNvSpPr txBox="1">
              <a:spLocks noChangeArrowheads="1"/>
            </p:cNvSpPr>
            <p:nvPr/>
          </p:nvSpPr>
          <p:spPr bwMode="auto">
            <a:xfrm>
              <a:off x="5102225" y="3111500"/>
              <a:ext cx="299713" cy="607567"/>
            </a:xfrm>
            <a:prstGeom prst="rect">
              <a:avLst/>
            </a:prstGeom>
            <a:noFill/>
            <a:ln w="9525">
              <a:noFill/>
              <a:miter lim="800000"/>
              <a:headEnd/>
              <a:tailEnd/>
            </a:ln>
          </p:spPr>
          <p:txBody>
            <a:bodyPr wrap="none">
              <a:spAutoFit/>
            </a:bodyPr>
            <a:lstStyle/>
            <a:p>
              <a:r>
                <a:rPr lang="en-US" sz="3600" i="0"/>
                <a:t>.</a:t>
              </a:r>
            </a:p>
          </p:txBody>
        </p:sp>
        <p:sp>
          <p:nvSpPr>
            <p:cNvPr id="48195" name="Text Box 64"/>
            <p:cNvSpPr txBox="1">
              <a:spLocks noChangeArrowheads="1"/>
            </p:cNvSpPr>
            <p:nvPr/>
          </p:nvSpPr>
          <p:spPr bwMode="auto">
            <a:xfrm>
              <a:off x="5126036" y="3078163"/>
              <a:ext cx="299713" cy="607567"/>
            </a:xfrm>
            <a:prstGeom prst="rect">
              <a:avLst/>
            </a:prstGeom>
            <a:noFill/>
            <a:ln w="9525">
              <a:noFill/>
              <a:miter lim="800000"/>
              <a:headEnd/>
              <a:tailEnd/>
            </a:ln>
          </p:spPr>
          <p:txBody>
            <a:bodyPr wrap="none">
              <a:spAutoFit/>
            </a:bodyPr>
            <a:lstStyle/>
            <a:p>
              <a:r>
                <a:rPr lang="en-US" sz="3600" i="0"/>
                <a:t>.</a:t>
              </a:r>
            </a:p>
          </p:txBody>
        </p:sp>
        <p:sp>
          <p:nvSpPr>
            <p:cNvPr id="48196" name="Text Box 65"/>
            <p:cNvSpPr txBox="1">
              <a:spLocks noChangeArrowheads="1"/>
            </p:cNvSpPr>
            <p:nvPr/>
          </p:nvSpPr>
          <p:spPr bwMode="auto">
            <a:xfrm>
              <a:off x="5153026" y="3097213"/>
              <a:ext cx="299713" cy="607567"/>
            </a:xfrm>
            <a:prstGeom prst="rect">
              <a:avLst/>
            </a:prstGeom>
            <a:noFill/>
            <a:ln w="9525">
              <a:noFill/>
              <a:miter lim="800000"/>
              <a:headEnd/>
              <a:tailEnd/>
            </a:ln>
          </p:spPr>
          <p:txBody>
            <a:bodyPr wrap="none">
              <a:spAutoFit/>
            </a:bodyPr>
            <a:lstStyle/>
            <a:p>
              <a:r>
                <a:rPr lang="en-US" sz="3600" i="0"/>
                <a:t>.</a:t>
              </a:r>
            </a:p>
          </p:txBody>
        </p:sp>
        <p:sp>
          <p:nvSpPr>
            <p:cNvPr id="48197" name="Text Box 66"/>
            <p:cNvSpPr txBox="1">
              <a:spLocks noChangeArrowheads="1"/>
            </p:cNvSpPr>
            <p:nvPr/>
          </p:nvSpPr>
          <p:spPr bwMode="auto">
            <a:xfrm>
              <a:off x="5183188" y="3036888"/>
              <a:ext cx="299713" cy="607567"/>
            </a:xfrm>
            <a:prstGeom prst="rect">
              <a:avLst/>
            </a:prstGeom>
            <a:noFill/>
            <a:ln w="9525">
              <a:noFill/>
              <a:miter lim="800000"/>
              <a:headEnd/>
              <a:tailEnd/>
            </a:ln>
          </p:spPr>
          <p:txBody>
            <a:bodyPr wrap="none">
              <a:spAutoFit/>
            </a:bodyPr>
            <a:lstStyle/>
            <a:p>
              <a:r>
                <a:rPr lang="en-US" sz="3600" i="0"/>
                <a:t>.</a:t>
              </a:r>
            </a:p>
          </p:txBody>
        </p:sp>
        <p:sp>
          <p:nvSpPr>
            <p:cNvPr id="48198" name="Text Box 67"/>
            <p:cNvSpPr txBox="1">
              <a:spLocks noChangeArrowheads="1"/>
            </p:cNvSpPr>
            <p:nvPr/>
          </p:nvSpPr>
          <p:spPr bwMode="auto">
            <a:xfrm>
              <a:off x="5059363" y="2889250"/>
              <a:ext cx="299713" cy="607567"/>
            </a:xfrm>
            <a:prstGeom prst="rect">
              <a:avLst/>
            </a:prstGeom>
            <a:noFill/>
            <a:ln w="9525">
              <a:noFill/>
              <a:miter lim="800000"/>
              <a:headEnd/>
              <a:tailEnd/>
            </a:ln>
          </p:spPr>
          <p:txBody>
            <a:bodyPr wrap="none">
              <a:spAutoFit/>
            </a:bodyPr>
            <a:lstStyle/>
            <a:p>
              <a:r>
                <a:rPr lang="en-US" sz="3600" i="0"/>
                <a:t>.</a:t>
              </a:r>
            </a:p>
          </p:txBody>
        </p:sp>
        <p:sp>
          <p:nvSpPr>
            <p:cNvPr id="48199" name="Text Box 68"/>
            <p:cNvSpPr txBox="1">
              <a:spLocks noChangeArrowheads="1"/>
            </p:cNvSpPr>
            <p:nvPr/>
          </p:nvSpPr>
          <p:spPr bwMode="auto">
            <a:xfrm>
              <a:off x="8362950" y="2998788"/>
              <a:ext cx="299713" cy="607567"/>
            </a:xfrm>
            <a:prstGeom prst="rect">
              <a:avLst/>
            </a:prstGeom>
            <a:noFill/>
            <a:ln w="9525">
              <a:noFill/>
              <a:miter lim="800000"/>
              <a:headEnd/>
              <a:tailEnd/>
            </a:ln>
          </p:spPr>
          <p:txBody>
            <a:bodyPr wrap="none">
              <a:spAutoFit/>
            </a:bodyPr>
            <a:lstStyle/>
            <a:p>
              <a:r>
                <a:rPr lang="en-US" sz="3600" i="0"/>
                <a:t>.</a:t>
              </a:r>
            </a:p>
          </p:txBody>
        </p:sp>
        <p:sp>
          <p:nvSpPr>
            <p:cNvPr id="48200" name="Text Box 69"/>
            <p:cNvSpPr txBox="1">
              <a:spLocks noChangeArrowheads="1"/>
            </p:cNvSpPr>
            <p:nvPr/>
          </p:nvSpPr>
          <p:spPr bwMode="auto">
            <a:xfrm>
              <a:off x="8591550" y="2952750"/>
              <a:ext cx="299713" cy="607567"/>
            </a:xfrm>
            <a:prstGeom prst="rect">
              <a:avLst/>
            </a:prstGeom>
            <a:noFill/>
            <a:ln w="9525">
              <a:noFill/>
              <a:miter lim="800000"/>
              <a:headEnd/>
              <a:tailEnd/>
            </a:ln>
          </p:spPr>
          <p:txBody>
            <a:bodyPr wrap="none">
              <a:spAutoFit/>
            </a:bodyPr>
            <a:lstStyle/>
            <a:p>
              <a:r>
                <a:rPr lang="en-US" sz="3600" i="0"/>
                <a:t>.</a:t>
              </a:r>
            </a:p>
          </p:txBody>
        </p:sp>
        <p:sp>
          <p:nvSpPr>
            <p:cNvPr id="48201" name="Text Box 70"/>
            <p:cNvSpPr txBox="1">
              <a:spLocks noChangeArrowheads="1"/>
            </p:cNvSpPr>
            <p:nvPr/>
          </p:nvSpPr>
          <p:spPr bwMode="auto">
            <a:xfrm>
              <a:off x="8550275" y="2974975"/>
              <a:ext cx="299713" cy="607567"/>
            </a:xfrm>
            <a:prstGeom prst="rect">
              <a:avLst/>
            </a:prstGeom>
            <a:noFill/>
            <a:ln w="9525">
              <a:noFill/>
              <a:miter lim="800000"/>
              <a:headEnd/>
              <a:tailEnd/>
            </a:ln>
          </p:spPr>
          <p:txBody>
            <a:bodyPr wrap="none">
              <a:spAutoFit/>
            </a:bodyPr>
            <a:lstStyle/>
            <a:p>
              <a:r>
                <a:rPr lang="en-US" sz="3600" i="0"/>
                <a:t>.</a:t>
              </a:r>
            </a:p>
          </p:txBody>
        </p:sp>
        <p:sp>
          <p:nvSpPr>
            <p:cNvPr id="48202" name="Text Box 71"/>
            <p:cNvSpPr txBox="1">
              <a:spLocks noChangeArrowheads="1"/>
            </p:cNvSpPr>
            <p:nvPr/>
          </p:nvSpPr>
          <p:spPr bwMode="auto">
            <a:xfrm>
              <a:off x="8502649" y="2986088"/>
              <a:ext cx="299713" cy="607567"/>
            </a:xfrm>
            <a:prstGeom prst="rect">
              <a:avLst/>
            </a:prstGeom>
            <a:noFill/>
            <a:ln w="9525">
              <a:noFill/>
              <a:miter lim="800000"/>
              <a:headEnd/>
              <a:tailEnd/>
            </a:ln>
          </p:spPr>
          <p:txBody>
            <a:bodyPr wrap="none">
              <a:spAutoFit/>
            </a:bodyPr>
            <a:lstStyle/>
            <a:p>
              <a:r>
                <a:rPr lang="en-US" sz="3600" i="0"/>
                <a:t>.</a:t>
              </a:r>
            </a:p>
          </p:txBody>
        </p:sp>
        <p:sp>
          <p:nvSpPr>
            <p:cNvPr id="48203" name="Text Box 72"/>
            <p:cNvSpPr txBox="1">
              <a:spLocks noChangeArrowheads="1"/>
            </p:cNvSpPr>
            <p:nvPr/>
          </p:nvSpPr>
          <p:spPr bwMode="auto">
            <a:xfrm>
              <a:off x="8526463" y="2857500"/>
              <a:ext cx="299713" cy="607567"/>
            </a:xfrm>
            <a:prstGeom prst="rect">
              <a:avLst/>
            </a:prstGeom>
            <a:noFill/>
            <a:ln w="9525">
              <a:noFill/>
              <a:miter lim="800000"/>
              <a:headEnd/>
              <a:tailEnd/>
            </a:ln>
          </p:spPr>
          <p:txBody>
            <a:bodyPr wrap="none">
              <a:spAutoFit/>
            </a:bodyPr>
            <a:lstStyle/>
            <a:p>
              <a:r>
                <a:rPr lang="en-US" sz="3600" i="0"/>
                <a:t>.</a:t>
              </a:r>
            </a:p>
          </p:txBody>
        </p:sp>
        <p:sp>
          <p:nvSpPr>
            <p:cNvPr id="48204" name="Text Box 73"/>
            <p:cNvSpPr txBox="1">
              <a:spLocks noChangeArrowheads="1"/>
            </p:cNvSpPr>
            <p:nvPr/>
          </p:nvSpPr>
          <p:spPr bwMode="auto">
            <a:xfrm>
              <a:off x="8474076" y="2830513"/>
              <a:ext cx="299713" cy="607567"/>
            </a:xfrm>
            <a:prstGeom prst="rect">
              <a:avLst/>
            </a:prstGeom>
            <a:noFill/>
            <a:ln w="9525">
              <a:noFill/>
              <a:miter lim="800000"/>
              <a:headEnd/>
              <a:tailEnd/>
            </a:ln>
          </p:spPr>
          <p:txBody>
            <a:bodyPr wrap="none">
              <a:spAutoFit/>
            </a:bodyPr>
            <a:lstStyle/>
            <a:p>
              <a:r>
                <a:rPr lang="en-US" sz="3600" i="0"/>
                <a:t>.</a:t>
              </a:r>
            </a:p>
          </p:txBody>
        </p:sp>
        <p:sp>
          <p:nvSpPr>
            <p:cNvPr id="48205" name="Text Box 74"/>
            <p:cNvSpPr txBox="1">
              <a:spLocks noChangeArrowheads="1"/>
            </p:cNvSpPr>
            <p:nvPr/>
          </p:nvSpPr>
          <p:spPr bwMode="auto">
            <a:xfrm>
              <a:off x="8388350" y="2789238"/>
              <a:ext cx="299713" cy="607567"/>
            </a:xfrm>
            <a:prstGeom prst="rect">
              <a:avLst/>
            </a:prstGeom>
            <a:noFill/>
            <a:ln w="9525">
              <a:noFill/>
              <a:miter lim="800000"/>
              <a:headEnd/>
              <a:tailEnd/>
            </a:ln>
          </p:spPr>
          <p:txBody>
            <a:bodyPr wrap="none">
              <a:spAutoFit/>
            </a:bodyPr>
            <a:lstStyle/>
            <a:p>
              <a:r>
                <a:rPr lang="en-US" sz="3600" i="0"/>
                <a:t>.</a:t>
              </a:r>
            </a:p>
          </p:txBody>
        </p:sp>
        <p:sp>
          <p:nvSpPr>
            <p:cNvPr id="48206" name="Text Box 75"/>
            <p:cNvSpPr txBox="1">
              <a:spLocks noChangeArrowheads="1"/>
            </p:cNvSpPr>
            <p:nvPr/>
          </p:nvSpPr>
          <p:spPr bwMode="auto">
            <a:xfrm>
              <a:off x="8402639" y="2828925"/>
              <a:ext cx="299713" cy="607567"/>
            </a:xfrm>
            <a:prstGeom prst="rect">
              <a:avLst/>
            </a:prstGeom>
            <a:noFill/>
            <a:ln w="9525">
              <a:noFill/>
              <a:miter lim="800000"/>
              <a:headEnd/>
              <a:tailEnd/>
            </a:ln>
          </p:spPr>
          <p:txBody>
            <a:bodyPr wrap="none">
              <a:spAutoFit/>
            </a:bodyPr>
            <a:lstStyle/>
            <a:p>
              <a:r>
                <a:rPr lang="en-US" sz="3600" i="0"/>
                <a:t>.</a:t>
              </a:r>
            </a:p>
          </p:txBody>
        </p:sp>
        <p:sp>
          <p:nvSpPr>
            <p:cNvPr id="48207" name="Text Box 76"/>
            <p:cNvSpPr txBox="1">
              <a:spLocks noChangeArrowheads="1"/>
            </p:cNvSpPr>
            <p:nvPr/>
          </p:nvSpPr>
          <p:spPr bwMode="auto">
            <a:xfrm>
              <a:off x="8412163" y="2873375"/>
              <a:ext cx="299713" cy="607567"/>
            </a:xfrm>
            <a:prstGeom prst="rect">
              <a:avLst/>
            </a:prstGeom>
            <a:noFill/>
            <a:ln w="9525">
              <a:noFill/>
              <a:miter lim="800000"/>
              <a:headEnd/>
              <a:tailEnd/>
            </a:ln>
          </p:spPr>
          <p:txBody>
            <a:bodyPr wrap="none">
              <a:spAutoFit/>
            </a:bodyPr>
            <a:lstStyle/>
            <a:p>
              <a:r>
                <a:rPr lang="en-US" sz="3600" i="0"/>
                <a:t>.</a:t>
              </a:r>
            </a:p>
          </p:txBody>
        </p:sp>
        <p:sp>
          <p:nvSpPr>
            <p:cNvPr id="48208" name="Text Box 77"/>
            <p:cNvSpPr txBox="1">
              <a:spLocks noChangeArrowheads="1"/>
            </p:cNvSpPr>
            <p:nvPr/>
          </p:nvSpPr>
          <p:spPr bwMode="auto">
            <a:xfrm>
              <a:off x="8283576" y="2881313"/>
              <a:ext cx="299713" cy="607567"/>
            </a:xfrm>
            <a:prstGeom prst="rect">
              <a:avLst/>
            </a:prstGeom>
            <a:noFill/>
            <a:ln w="9525">
              <a:noFill/>
              <a:miter lim="800000"/>
              <a:headEnd/>
              <a:tailEnd/>
            </a:ln>
          </p:spPr>
          <p:txBody>
            <a:bodyPr wrap="none">
              <a:spAutoFit/>
            </a:bodyPr>
            <a:lstStyle/>
            <a:p>
              <a:r>
                <a:rPr lang="en-US" sz="3600" i="0"/>
                <a:t>.</a:t>
              </a:r>
            </a:p>
          </p:txBody>
        </p:sp>
        <p:sp>
          <p:nvSpPr>
            <p:cNvPr id="48209" name="Text Box 78"/>
            <p:cNvSpPr txBox="1">
              <a:spLocks noChangeArrowheads="1"/>
            </p:cNvSpPr>
            <p:nvPr/>
          </p:nvSpPr>
          <p:spPr bwMode="auto">
            <a:xfrm>
              <a:off x="8347076" y="2900363"/>
              <a:ext cx="299713" cy="607567"/>
            </a:xfrm>
            <a:prstGeom prst="rect">
              <a:avLst/>
            </a:prstGeom>
            <a:noFill/>
            <a:ln w="9525">
              <a:noFill/>
              <a:miter lim="800000"/>
              <a:headEnd/>
              <a:tailEnd/>
            </a:ln>
          </p:spPr>
          <p:txBody>
            <a:bodyPr wrap="none">
              <a:spAutoFit/>
            </a:bodyPr>
            <a:lstStyle/>
            <a:p>
              <a:r>
                <a:rPr lang="en-US" sz="3600" i="0"/>
                <a:t>.</a:t>
              </a:r>
            </a:p>
          </p:txBody>
        </p:sp>
        <p:sp>
          <p:nvSpPr>
            <p:cNvPr id="48210" name="Text Box 79"/>
            <p:cNvSpPr txBox="1">
              <a:spLocks noChangeArrowheads="1"/>
            </p:cNvSpPr>
            <p:nvPr/>
          </p:nvSpPr>
          <p:spPr bwMode="auto">
            <a:xfrm>
              <a:off x="4872039" y="2989263"/>
              <a:ext cx="299713" cy="607567"/>
            </a:xfrm>
            <a:prstGeom prst="rect">
              <a:avLst/>
            </a:prstGeom>
            <a:noFill/>
            <a:ln w="9525">
              <a:noFill/>
              <a:miter lim="800000"/>
              <a:headEnd/>
              <a:tailEnd/>
            </a:ln>
          </p:spPr>
          <p:txBody>
            <a:bodyPr wrap="none">
              <a:spAutoFit/>
            </a:bodyPr>
            <a:lstStyle/>
            <a:p>
              <a:r>
                <a:rPr lang="en-US" sz="3600" i="0"/>
                <a:t>.</a:t>
              </a:r>
            </a:p>
          </p:txBody>
        </p:sp>
        <p:sp>
          <p:nvSpPr>
            <p:cNvPr id="48211" name="Text Box 80"/>
            <p:cNvSpPr txBox="1">
              <a:spLocks noChangeArrowheads="1"/>
            </p:cNvSpPr>
            <p:nvPr/>
          </p:nvSpPr>
          <p:spPr bwMode="auto">
            <a:xfrm>
              <a:off x="4902200" y="2963863"/>
              <a:ext cx="299713" cy="607567"/>
            </a:xfrm>
            <a:prstGeom prst="rect">
              <a:avLst/>
            </a:prstGeom>
            <a:noFill/>
            <a:ln w="9525">
              <a:noFill/>
              <a:miter lim="800000"/>
              <a:headEnd/>
              <a:tailEnd/>
            </a:ln>
          </p:spPr>
          <p:txBody>
            <a:bodyPr wrap="none">
              <a:spAutoFit/>
            </a:bodyPr>
            <a:lstStyle/>
            <a:p>
              <a:r>
                <a:rPr lang="en-US" sz="3600" i="0"/>
                <a:t>.</a:t>
              </a:r>
            </a:p>
          </p:txBody>
        </p:sp>
        <p:sp>
          <p:nvSpPr>
            <p:cNvPr id="48212" name="Text Box 81"/>
            <p:cNvSpPr txBox="1">
              <a:spLocks noChangeArrowheads="1"/>
            </p:cNvSpPr>
            <p:nvPr/>
          </p:nvSpPr>
          <p:spPr bwMode="auto">
            <a:xfrm>
              <a:off x="4948237" y="2889250"/>
              <a:ext cx="299713" cy="607567"/>
            </a:xfrm>
            <a:prstGeom prst="rect">
              <a:avLst/>
            </a:prstGeom>
            <a:noFill/>
            <a:ln w="9525">
              <a:noFill/>
              <a:miter lim="800000"/>
              <a:headEnd/>
              <a:tailEnd/>
            </a:ln>
          </p:spPr>
          <p:txBody>
            <a:bodyPr wrap="none">
              <a:spAutoFit/>
            </a:bodyPr>
            <a:lstStyle/>
            <a:p>
              <a:r>
                <a:rPr lang="en-US" sz="3600" i="0"/>
                <a:t>.</a:t>
              </a:r>
            </a:p>
          </p:txBody>
        </p:sp>
        <p:sp>
          <p:nvSpPr>
            <p:cNvPr id="48213" name="Text Box 82"/>
            <p:cNvSpPr txBox="1">
              <a:spLocks noChangeArrowheads="1"/>
            </p:cNvSpPr>
            <p:nvPr/>
          </p:nvSpPr>
          <p:spPr bwMode="auto">
            <a:xfrm>
              <a:off x="4981575" y="2830513"/>
              <a:ext cx="299713" cy="607567"/>
            </a:xfrm>
            <a:prstGeom prst="rect">
              <a:avLst/>
            </a:prstGeom>
            <a:noFill/>
            <a:ln w="9525">
              <a:noFill/>
              <a:miter lim="800000"/>
              <a:headEnd/>
              <a:tailEnd/>
            </a:ln>
          </p:spPr>
          <p:txBody>
            <a:bodyPr wrap="none">
              <a:spAutoFit/>
            </a:bodyPr>
            <a:lstStyle/>
            <a:p>
              <a:r>
                <a:rPr lang="en-US" sz="3600" i="0"/>
                <a:t>.</a:t>
              </a:r>
            </a:p>
          </p:txBody>
        </p:sp>
        <p:sp>
          <p:nvSpPr>
            <p:cNvPr id="48214" name="Text Box 83"/>
            <p:cNvSpPr txBox="1">
              <a:spLocks noChangeArrowheads="1"/>
            </p:cNvSpPr>
            <p:nvPr/>
          </p:nvSpPr>
          <p:spPr bwMode="auto">
            <a:xfrm>
              <a:off x="4884738" y="2847975"/>
              <a:ext cx="299713" cy="607567"/>
            </a:xfrm>
            <a:prstGeom prst="rect">
              <a:avLst/>
            </a:prstGeom>
            <a:noFill/>
            <a:ln w="9525">
              <a:noFill/>
              <a:miter lim="800000"/>
              <a:headEnd/>
              <a:tailEnd/>
            </a:ln>
          </p:spPr>
          <p:txBody>
            <a:bodyPr wrap="none">
              <a:spAutoFit/>
            </a:bodyPr>
            <a:lstStyle/>
            <a:p>
              <a:r>
                <a:rPr lang="en-US" sz="3600" i="0"/>
                <a:t>.</a:t>
              </a:r>
            </a:p>
          </p:txBody>
        </p:sp>
        <p:sp>
          <p:nvSpPr>
            <p:cNvPr id="48215" name="Text Box 84"/>
            <p:cNvSpPr txBox="1">
              <a:spLocks noChangeArrowheads="1"/>
            </p:cNvSpPr>
            <p:nvPr/>
          </p:nvSpPr>
          <p:spPr bwMode="auto">
            <a:xfrm>
              <a:off x="4845050" y="2789238"/>
              <a:ext cx="299713" cy="607567"/>
            </a:xfrm>
            <a:prstGeom prst="rect">
              <a:avLst/>
            </a:prstGeom>
            <a:noFill/>
            <a:ln w="9525">
              <a:noFill/>
              <a:miter lim="800000"/>
              <a:headEnd/>
              <a:tailEnd/>
            </a:ln>
          </p:spPr>
          <p:txBody>
            <a:bodyPr wrap="none">
              <a:spAutoFit/>
            </a:bodyPr>
            <a:lstStyle/>
            <a:p>
              <a:r>
                <a:rPr lang="en-US" sz="3600" i="0"/>
                <a:t>.</a:t>
              </a:r>
            </a:p>
          </p:txBody>
        </p:sp>
        <p:sp>
          <p:nvSpPr>
            <p:cNvPr id="48216" name="Text Box 85"/>
            <p:cNvSpPr txBox="1">
              <a:spLocks noChangeArrowheads="1"/>
            </p:cNvSpPr>
            <p:nvPr/>
          </p:nvSpPr>
          <p:spPr bwMode="auto">
            <a:xfrm>
              <a:off x="4872039" y="2730500"/>
              <a:ext cx="299713" cy="607567"/>
            </a:xfrm>
            <a:prstGeom prst="rect">
              <a:avLst/>
            </a:prstGeom>
            <a:noFill/>
            <a:ln w="9525">
              <a:noFill/>
              <a:miter lim="800000"/>
              <a:headEnd/>
              <a:tailEnd/>
            </a:ln>
          </p:spPr>
          <p:txBody>
            <a:bodyPr wrap="none">
              <a:spAutoFit/>
            </a:bodyPr>
            <a:lstStyle/>
            <a:p>
              <a:r>
                <a:rPr lang="en-US" sz="3600" i="0"/>
                <a:t>.</a:t>
              </a:r>
            </a:p>
          </p:txBody>
        </p:sp>
        <p:sp>
          <p:nvSpPr>
            <p:cNvPr id="48217" name="Text Box 86"/>
            <p:cNvSpPr txBox="1">
              <a:spLocks noChangeArrowheads="1"/>
            </p:cNvSpPr>
            <p:nvPr/>
          </p:nvSpPr>
          <p:spPr bwMode="auto">
            <a:xfrm>
              <a:off x="4884738" y="2700338"/>
              <a:ext cx="299713" cy="607567"/>
            </a:xfrm>
            <a:prstGeom prst="rect">
              <a:avLst/>
            </a:prstGeom>
            <a:noFill/>
            <a:ln w="9525">
              <a:noFill/>
              <a:miter lim="800000"/>
              <a:headEnd/>
              <a:tailEnd/>
            </a:ln>
          </p:spPr>
          <p:txBody>
            <a:bodyPr wrap="none">
              <a:spAutoFit/>
            </a:bodyPr>
            <a:lstStyle/>
            <a:p>
              <a:r>
                <a:rPr lang="en-US" sz="3600" i="0"/>
                <a:t>.</a:t>
              </a:r>
            </a:p>
          </p:txBody>
        </p:sp>
        <p:sp>
          <p:nvSpPr>
            <p:cNvPr id="48218" name="Text Box 87"/>
            <p:cNvSpPr txBox="1">
              <a:spLocks noChangeArrowheads="1"/>
            </p:cNvSpPr>
            <p:nvPr/>
          </p:nvSpPr>
          <p:spPr bwMode="auto">
            <a:xfrm>
              <a:off x="4929189" y="2757488"/>
              <a:ext cx="299713" cy="607567"/>
            </a:xfrm>
            <a:prstGeom prst="rect">
              <a:avLst/>
            </a:prstGeom>
            <a:noFill/>
            <a:ln w="9525">
              <a:noFill/>
              <a:miter lim="800000"/>
              <a:headEnd/>
              <a:tailEnd/>
            </a:ln>
          </p:spPr>
          <p:txBody>
            <a:bodyPr wrap="none">
              <a:spAutoFit/>
            </a:bodyPr>
            <a:lstStyle/>
            <a:p>
              <a:r>
                <a:rPr lang="en-US" sz="3600" i="0"/>
                <a:t>.</a:t>
              </a:r>
            </a:p>
          </p:txBody>
        </p:sp>
        <p:sp>
          <p:nvSpPr>
            <p:cNvPr id="48219" name="Text Box 88"/>
            <p:cNvSpPr txBox="1">
              <a:spLocks noChangeArrowheads="1"/>
            </p:cNvSpPr>
            <p:nvPr/>
          </p:nvSpPr>
          <p:spPr bwMode="auto">
            <a:xfrm>
              <a:off x="4892676" y="2816225"/>
              <a:ext cx="299713" cy="607567"/>
            </a:xfrm>
            <a:prstGeom prst="rect">
              <a:avLst/>
            </a:prstGeom>
            <a:noFill/>
            <a:ln w="9525">
              <a:noFill/>
              <a:miter lim="800000"/>
              <a:headEnd/>
              <a:tailEnd/>
            </a:ln>
          </p:spPr>
          <p:txBody>
            <a:bodyPr wrap="none">
              <a:spAutoFit/>
            </a:bodyPr>
            <a:lstStyle/>
            <a:p>
              <a:r>
                <a:rPr lang="en-US" sz="3600" i="0"/>
                <a:t>.</a:t>
              </a:r>
            </a:p>
          </p:txBody>
        </p:sp>
        <p:sp>
          <p:nvSpPr>
            <p:cNvPr id="48220" name="Text Box 89"/>
            <p:cNvSpPr txBox="1">
              <a:spLocks noChangeArrowheads="1"/>
            </p:cNvSpPr>
            <p:nvPr/>
          </p:nvSpPr>
          <p:spPr bwMode="auto">
            <a:xfrm>
              <a:off x="4986339" y="2916238"/>
              <a:ext cx="299713" cy="607567"/>
            </a:xfrm>
            <a:prstGeom prst="rect">
              <a:avLst/>
            </a:prstGeom>
            <a:noFill/>
            <a:ln w="9525">
              <a:noFill/>
              <a:miter lim="800000"/>
              <a:headEnd/>
              <a:tailEnd/>
            </a:ln>
          </p:spPr>
          <p:txBody>
            <a:bodyPr wrap="none">
              <a:spAutoFit/>
            </a:bodyPr>
            <a:lstStyle/>
            <a:p>
              <a:r>
                <a:rPr lang="en-US" sz="3600" i="0"/>
                <a:t>.</a:t>
              </a:r>
            </a:p>
          </p:txBody>
        </p:sp>
        <p:sp>
          <p:nvSpPr>
            <p:cNvPr id="48221" name="Text Box 90"/>
            <p:cNvSpPr txBox="1">
              <a:spLocks noChangeArrowheads="1"/>
            </p:cNvSpPr>
            <p:nvPr/>
          </p:nvSpPr>
          <p:spPr bwMode="auto">
            <a:xfrm>
              <a:off x="5008563" y="2947988"/>
              <a:ext cx="299713" cy="607567"/>
            </a:xfrm>
            <a:prstGeom prst="rect">
              <a:avLst/>
            </a:prstGeom>
            <a:noFill/>
            <a:ln w="9525">
              <a:noFill/>
              <a:miter lim="800000"/>
              <a:headEnd/>
              <a:tailEnd/>
            </a:ln>
          </p:spPr>
          <p:txBody>
            <a:bodyPr wrap="none">
              <a:spAutoFit/>
            </a:bodyPr>
            <a:lstStyle/>
            <a:p>
              <a:r>
                <a:rPr lang="en-US" sz="3600" i="0"/>
                <a:t>.</a:t>
              </a:r>
            </a:p>
          </p:txBody>
        </p:sp>
        <p:sp>
          <p:nvSpPr>
            <p:cNvPr id="48222" name="Text Box 91"/>
            <p:cNvSpPr txBox="1">
              <a:spLocks noChangeArrowheads="1"/>
            </p:cNvSpPr>
            <p:nvPr/>
          </p:nvSpPr>
          <p:spPr bwMode="auto">
            <a:xfrm>
              <a:off x="5272088" y="2286000"/>
              <a:ext cx="299713" cy="607567"/>
            </a:xfrm>
            <a:prstGeom prst="rect">
              <a:avLst/>
            </a:prstGeom>
            <a:noFill/>
            <a:ln w="9525">
              <a:noFill/>
              <a:miter lim="800000"/>
              <a:headEnd/>
              <a:tailEnd/>
            </a:ln>
          </p:spPr>
          <p:txBody>
            <a:bodyPr wrap="none">
              <a:spAutoFit/>
            </a:bodyPr>
            <a:lstStyle/>
            <a:p>
              <a:r>
                <a:rPr lang="en-US" sz="3600" i="0"/>
                <a:t>.</a:t>
              </a:r>
            </a:p>
          </p:txBody>
        </p:sp>
        <p:sp>
          <p:nvSpPr>
            <p:cNvPr id="48223" name="Text Box 92"/>
            <p:cNvSpPr txBox="1">
              <a:spLocks noChangeArrowheads="1"/>
            </p:cNvSpPr>
            <p:nvPr/>
          </p:nvSpPr>
          <p:spPr bwMode="auto">
            <a:xfrm>
              <a:off x="5091113" y="2787650"/>
              <a:ext cx="299713" cy="607567"/>
            </a:xfrm>
            <a:prstGeom prst="rect">
              <a:avLst/>
            </a:prstGeom>
            <a:noFill/>
            <a:ln w="9525">
              <a:noFill/>
              <a:miter lim="800000"/>
              <a:headEnd/>
              <a:tailEnd/>
            </a:ln>
          </p:spPr>
          <p:txBody>
            <a:bodyPr wrap="none">
              <a:spAutoFit/>
            </a:bodyPr>
            <a:lstStyle/>
            <a:p>
              <a:r>
                <a:rPr lang="en-US" sz="3600" i="0"/>
                <a:t>.</a:t>
              </a:r>
            </a:p>
          </p:txBody>
        </p:sp>
        <p:sp>
          <p:nvSpPr>
            <p:cNvPr id="48224" name="Text Box 93"/>
            <p:cNvSpPr txBox="1">
              <a:spLocks noChangeArrowheads="1"/>
            </p:cNvSpPr>
            <p:nvPr/>
          </p:nvSpPr>
          <p:spPr bwMode="auto">
            <a:xfrm>
              <a:off x="5121275" y="2889250"/>
              <a:ext cx="299713" cy="607567"/>
            </a:xfrm>
            <a:prstGeom prst="rect">
              <a:avLst/>
            </a:prstGeom>
            <a:noFill/>
            <a:ln w="9525">
              <a:noFill/>
              <a:miter lim="800000"/>
              <a:headEnd/>
              <a:tailEnd/>
            </a:ln>
          </p:spPr>
          <p:txBody>
            <a:bodyPr wrap="none">
              <a:spAutoFit/>
            </a:bodyPr>
            <a:lstStyle/>
            <a:p>
              <a:r>
                <a:rPr lang="en-US" sz="3600" i="0"/>
                <a:t>.</a:t>
              </a:r>
            </a:p>
          </p:txBody>
        </p:sp>
        <p:sp>
          <p:nvSpPr>
            <p:cNvPr id="48225" name="Text Box 94"/>
            <p:cNvSpPr txBox="1">
              <a:spLocks noChangeArrowheads="1"/>
            </p:cNvSpPr>
            <p:nvPr/>
          </p:nvSpPr>
          <p:spPr bwMode="auto">
            <a:xfrm>
              <a:off x="5127624" y="2773363"/>
              <a:ext cx="299713" cy="607567"/>
            </a:xfrm>
            <a:prstGeom prst="rect">
              <a:avLst/>
            </a:prstGeom>
            <a:noFill/>
            <a:ln w="9525">
              <a:noFill/>
              <a:miter lim="800000"/>
              <a:headEnd/>
              <a:tailEnd/>
            </a:ln>
          </p:spPr>
          <p:txBody>
            <a:bodyPr wrap="none">
              <a:spAutoFit/>
            </a:bodyPr>
            <a:lstStyle/>
            <a:p>
              <a:r>
                <a:rPr lang="en-US" sz="3600" i="0"/>
                <a:t>.</a:t>
              </a:r>
            </a:p>
          </p:txBody>
        </p:sp>
        <p:sp>
          <p:nvSpPr>
            <p:cNvPr id="48226" name="Text Box 95"/>
            <p:cNvSpPr txBox="1">
              <a:spLocks noChangeArrowheads="1"/>
            </p:cNvSpPr>
            <p:nvPr/>
          </p:nvSpPr>
          <p:spPr bwMode="auto">
            <a:xfrm>
              <a:off x="5176838" y="2816225"/>
              <a:ext cx="299713" cy="607567"/>
            </a:xfrm>
            <a:prstGeom prst="rect">
              <a:avLst/>
            </a:prstGeom>
            <a:noFill/>
            <a:ln w="9525">
              <a:noFill/>
              <a:miter lim="800000"/>
              <a:headEnd/>
              <a:tailEnd/>
            </a:ln>
          </p:spPr>
          <p:txBody>
            <a:bodyPr wrap="none">
              <a:spAutoFit/>
            </a:bodyPr>
            <a:lstStyle/>
            <a:p>
              <a:r>
                <a:rPr lang="en-US" sz="3600" i="0"/>
                <a:t>.</a:t>
              </a:r>
            </a:p>
          </p:txBody>
        </p:sp>
        <p:sp>
          <p:nvSpPr>
            <p:cNvPr id="48227" name="Text Box 96"/>
            <p:cNvSpPr txBox="1">
              <a:spLocks noChangeArrowheads="1"/>
            </p:cNvSpPr>
            <p:nvPr/>
          </p:nvSpPr>
          <p:spPr bwMode="auto">
            <a:xfrm>
              <a:off x="5232402" y="2803525"/>
              <a:ext cx="299713" cy="607567"/>
            </a:xfrm>
            <a:prstGeom prst="rect">
              <a:avLst/>
            </a:prstGeom>
            <a:noFill/>
            <a:ln w="9525">
              <a:noFill/>
              <a:miter lim="800000"/>
              <a:headEnd/>
              <a:tailEnd/>
            </a:ln>
          </p:spPr>
          <p:txBody>
            <a:bodyPr wrap="none">
              <a:spAutoFit/>
            </a:bodyPr>
            <a:lstStyle/>
            <a:p>
              <a:r>
                <a:rPr lang="en-US" sz="3600" i="0"/>
                <a:t>.</a:t>
              </a:r>
            </a:p>
          </p:txBody>
        </p:sp>
        <p:sp>
          <p:nvSpPr>
            <p:cNvPr id="48228" name="Text Box 97"/>
            <p:cNvSpPr txBox="1">
              <a:spLocks noChangeArrowheads="1"/>
            </p:cNvSpPr>
            <p:nvPr/>
          </p:nvSpPr>
          <p:spPr bwMode="auto">
            <a:xfrm>
              <a:off x="5257800" y="2749550"/>
              <a:ext cx="299713" cy="607567"/>
            </a:xfrm>
            <a:prstGeom prst="rect">
              <a:avLst/>
            </a:prstGeom>
            <a:noFill/>
            <a:ln w="9525">
              <a:noFill/>
              <a:miter lim="800000"/>
              <a:headEnd/>
              <a:tailEnd/>
            </a:ln>
          </p:spPr>
          <p:txBody>
            <a:bodyPr wrap="none">
              <a:spAutoFit/>
            </a:bodyPr>
            <a:lstStyle/>
            <a:p>
              <a:r>
                <a:rPr lang="en-US" sz="3600" i="0"/>
                <a:t>.</a:t>
              </a:r>
            </a:p>
          </p:txBody>
        </p:sp>
        <p:sp>
          <p:nvSpPr>
            <p:cNvPr id="48229" name="Text Box 98"/>
            <p:cNvSpPr txBox="1">
              <a:spLocks noChangeArrowheads="1"/>
            </p:cNvSpPr>
            <p:nvPr/>
          </p:nvSpPr>
          <p:spPr bwMode="auto">
            <a:xfrm>
              <a:off x="5278438" y="2800350"/>
              <a:ext cx="299713" cy="607567"/>
            </a:xfrm>
            <a:prstGeom prst="rect">
              <a:avLst/>
            </a:prstGeom>
            <a:noFill/>
            <a:ln w="9525">
              <a:noFill/>
              <a:miter lim="800000"/>
              <a:headEnd/>
              <a:tailEnd/>
            </a:ln>
          </p:spPr>
          <p:txBody>
            <a:bodyPr wrap="none">
              <a:spAutoFit/>
            </a:bodyPr>
            <a:lstStyle/>
            <a:p>
              <a:r>
                <a:rPr lang="en-US" sz="3600" i="0"/>
                <a:t>.</a:t>
              </a:r>
            </a:p>
          </p:txBody>
        </p:sp>
        <p:sp>
          <p:nvSpPr>
            <p:cNvPr id="48230" name="Text Box 99"/>
            <p:cNvSpPr txBox="1">
              <a:spLocks noChangeArrowheads="1"/>
            </p:cNvSpPr>
            <p:nvPr/>
          </p:nvSpPr>
          <p:spPr bwMode="auto">
            <a:xfrm>
              <a:off x="5156200" y="2746375"/>
              <a:ext cx="299713" cy="607567"/>
            </a:xfrm>
            <a:prstGeom prst="rect">
              <a:avLst/>
            </a:prstGeom>
            <a:noFill/>
            <a:ln w="9525">
              <a:noFill/>
              <a:miter lim="800000"/>
              <a:headEnd/>
              <a:tailEnd/>
            </a:ln>
          </p:spPr>
          <p:txBody>
            <a:bodyPr wrap="none">
              <a:spAutoFit/>
            </a:bodyPr>
            <a:lstStyle/>
            <a:p>
              <a:r>
                <a:rPr lang="en-US" sz="3600" i="0"/>
                <a:t>.</a:t>
              </a:r>
            </a:p>
          </p:txBody>
        </p:sp>
        <p:sp>
          <p:nvSpPr>
            <p:cNvPr id="48231" name="Text Box 100"/>
            <p:cNvSpPr txBox="1">
              <a:spLocks noChangeArrowheads="1"/>
            </p:cNvSpPr>
            <p:nvPr/>
          </p:nvSpPr>
          <p:spPr bwMode="auto">
            <a:xfrm>
              <a:off x="5394325" y="2274888"/>
              <a:ext cx="299713" cy="607567"/>
            </a:xfrm>
            <a:prstGeom prst="rect">
              <a:avLst/>
            </a:prstGeom>
            <a:noFill/>
            <a:ln w="9525">
              <a:noFill/>
              <a:miter lim="800000"/>
              <a:headEnd/>
              <a:tailEnd/>
            </a:ln>
          </p:spPr>
          <p:txBody>
            <a:bodyPr wrap="none">
              <a:spAutoFit/>
            </a:bodyPr>
            <a:lstStyle/>
            <a:p>
              <a:r>
                <a:rPr lang="en-US" sz="3600" i="0"/>
                <a:t>.</a:t>
              </a:r>
            </a:p>
          </p:txBody>
        </p:sp>
        <p:sp>
          <p:nvSpPr>
            <p:cNvPr id="48232" name="Text Box 101"/>
            <p:cNvSpPr txBox="1">
              <a:spLocks noChangeArrowheads="1"/>
            </p:cNvSpPr>
            <p:nvPr/>
          </p:nvSpPr>
          <p:spPr bwMode="auto">
            <a:xfrm>
              <a:off x="5335588" y="2274888"/>
              <a:ext cx="299713" cy="607567"/>
            </a:xfrm>
            <a:prstGeom prst="rect">
              <a:avLst/>
            </a:prstGeom>
            <a:noFill/>
            <a:ln w="9525">
              <a:noFill/>
              <a:miter lim="800000"/>
              <a:headEnd/>
              <a:tailEnd/>
            </a:ln>
          </p:spPr>
          <p:txBody>
            <a:bodyPr wrap="none">
              <a:spAutoFit/>
            </a:bodyPr>
            <a:lstStyle/>
            <a:p>
              <a:r>
                <a:rPr lang="en-US" sz="3600" i="0"/>
                <a:t>.</a:t>
              </a:r>
            </a:p>
          </p:txBody>
        </p:sp>
        <p:sp>
          <p:nvSpPr>
            <p:cNvPr id="48233" name="Text Box 102"/>
            <p:cNvSpPr txBox="1">
              <a:spLocks noChangeArrowheads="1"/>
            </p:cNvSpPr>
            <p:nvPr/>
          </p:nvSpPr>
          <p:spPr bwMode="auto">
            <a:xfrm>
              <a:off x="5527674" y="2800350"/>
              <a:ext cx="299713" cy="607567"/>
            </a:xfrm>
            <a:prstGeom prst="rect">
              <a:avLst/>
            </a:prstGeom>
            <a:noFill/>
            <a:ln w="9525">
              <a:noFill/>
              <a:miter lim="800000"/>
              <a:headEnd/>
              <a:tailEnd/>
            </a:ln>
          </p:spPr>
          <p:txBody>
            <a:bodyPr wrap="none">
              <a:spAutoFit/>
            </a:bodyPr>
            <a:lstStyle/>
            <a:p>
              <a:r>
                <a:rPr lang="en-US" sz="3600" i="0"/>
                <a:t>.</a:t>
              </a:r>
            </a:p>
          </p:txBody>
        </p:sp>
        <p:sp>
          <p:nvSpPr>
            <p:cNvPr id="48234" name="Text Box 103"/>
            <p:cNvSpPr txBox="1">
              <a:spLocks noChangeArrowheads="1"/>
            </p:cNvSpPr>
            <p:nvPr/>
          </p:nvSpPr>
          <p:spPr bwMode="auto">
            <a:xfrm>
              <a:off x="5360988" y="2325688"/>
              <a:ext cx="299713" cy="607567"/>
            </a:xfrm>
            <a:prstGeom prst="rect">
              <a:avLst/>
            </a:prstGeom>
            <a:noFill/>
            <a:ln w="9525">
              <a:noFill/>
              <a:miter lim="800000"/>
              <a:headEnd/>
              <a:tailEnd/>
            </a:ln>
          </p:spPr>
          <p:txBody>
            <a:bodyPr wrap="none">
              <a:spAutoFit/>
            </a:bodyPr>
            <a:lstStyle/>
            <a:p>
              <a:r>
                <a:rPr lang="en-US" sz="3600" i="0"/>
                <a:t>.</a:t>
              </a:r>
            </a:p>
          </p:txBody>
        </p:sp>
        <p:sp>
          <p:nvSpPr>
            <p:cNvPr id="48235" name="Text Box 104"/>
            <p:cNvSpPr txBox="1">
              <a:spLocks noChangeArrowheads="1"/>
            </p:cNvSpPr>
            <p:nvPr/>
          </p:nvSpPr>
          <p:spPr bwMode="auto">
            <a:xfrm>
              <a:off x="5381626" y="2382838"/>
              <a:ext cx="299713" cy="607567"/>
            </a:xfrm>
            <a:prstGeom prst="rect">
              <a:avLst/>
            </a:prstGeom>
            <a:noFill/>
            <a:ln w="9525">
              <a:noFill/>
              <a:miter lim="800000"/>
              <a:headEnd/>
              <a:tailEnd/>
            </a:ln>
          </p:spPr>
          <p:txBody>
            <a:bodyPr wrap="none">
              <a:spAutoFit/>
            </a:bodyPr>
            <a:lstStyle/>
            <a:p>
              <a:r>
                <a:rPr lang="en-US" sz="3600" i="0"/>
                <a:t>.</a:t>
              </a:r>
            </a:p>
          </p:txBody>
        </p:sp>
        <p:sp>
          <p:nvSpPr>
            <p:cNvPr id="48236" name="Text Box 105"/>
            <p:cNvSpPr txBox="1">
              <a:spLocks noChangeArrowheads="1"/>
            </p:cNvSpPr>
            <p:nvPr/>
          </p:nvSpPr>
          <p:spPr bwMode="auto">
            <a:xfrm>
              <a:off x="5397500" y="2351088"/>
              <a:ext cx="299713" cy="607567"/>
            </a:xfrm>
            <a:prstGeom prst="rect">
              <a:avLst/>
            </a:prstGeom>
            <a:noFill/>
            <a:ln w="9525">
              <a:noFill/>
              <a:miter lim="800000"/>
              <a:headEnd/>
              <a:tailEnd/>
            </a:ln>
          </p:spPr>
          <p:txBody>
            <a:bodyPr wrap="none">
              <a:spAutoFit/>
            </a:bodyPr>
            <a:lstStyle/>
            <a:p>
              <a:r>
                <a:rPr lang="en-US" sz="3600" i="0"/>
                <a:t>.</a:t>
              </a:r>
            </a:p>
          </p:txBody>
        </p:sp>
        <p:sp>
          <p:nvSpPr>
            <p:cNvPr id="48237" name="Text Box 106"/>
            <p:cNvSpPr txBox="1">
              <a:spLocks noChangeArrowheads="1"/>
            </p:cNvSpPr>
            <p:nvPr/>
          </p:nvSpPr>
          <p:spPr bwMode="auto">
            <a:xfrm>
              <a:off x="5480049" y="2366963"/>
              <a:ext cx="299713" cy="607567"/>
            </a:xfrm>
            <a:prstGeom prst="rect">
              <a:avLst/>
            </a:prstGeom>
            <a:noFill/>
            <a:ln w="9525">
              <a:noFill/>
              <a:miter lim="800000"/>
              <a:headEnd/>
              <a:tailEnd/>
            </a:ln>
          </p:spPr>
          <p:txBody>
            <a:bodyPr wrap="none">
              <a:spAutoFit/>
            </a:bodyPr>
            <a:lstStyle/>
            <a:p>
              <a:r>
                <a:rPr lang="en-US" sz="3600" i="0"/>
                <a:t>.</a:t>
              </a:r>
            </a:p>
          </p:txBody>
        </p:sp>
        <p:sp>
          <p:nvSpPr>
            <p:cNvPr id="48238" name="Text Box 107"/>
            <p:cNvSpPr txBox="1">
              <a:spLocks noChangeArrowheads="1"/>
            </p:cNvSpPr>
            <p:nvPr/>
          </p:nvSpPr>
          <p:spPr bwMode="auto">
            <a:xfrm>
              <a:off x="5570539" y="2382838"/>
              <a:ext cx="299713" cy="607567"/>
            </a:xfrm>
            <a:prstGeom prst="rect">
              <a:avLst/>
            </a:prstGeom>
            <a:noFill/>
            <a:ln w="9525">
              <a:noFill/>
              <a:miter lim="800000"/>
              <a:headEnd/>
              <a:tailEnd/>
            </a:ln>
          </p:spPr>
          <p:txBody>
            <a:bodyPr wrap="none">
              <a:spAutoFit/>
            </a:bodyPr>
            <a:lstStyle/>
            <a:p>
              <a:r>
                <a:rPr lang="en-US" sz="3600" i="0"/>
                <a:t>.</a:t>
              </a:r>
            </a:p>
          </p:txBody>
        </p:sp>
        <p:sp>
          <p:nvSpPr>
            <p:cNvPr id="48239" name="Text Box 108"/>
            <p:cNvSpPr txBox="1">
              <a:spLocks noChangeArrowheads="1"/>
            </p:cNvSpPr>
            <p:nvPr/>
          </p:nvSpPr>
          <p:spPr bwMode="auto">
            <a:xfrm>
              <a:off x="5443538" y="2301875"/>
              <a:ext cx="299713" cy="607567"/>
            </a:xfrm>
            <a:prstGeom prst="rect">
              <a:avLst/>
            </a:prstGeom>
            <a:noFill/>
            <a:ln w="9525">
              <a:noFill/>
              <a:miter lim="800000"/>
              <a:headEnd/>
              <a:tailEnd/>
            </a:ln>
          </p:spPr>
          <p:txBody>
            <a:bodyPr wrap="none">
              <a:spAutoFit/>
            </a:bodyPr>
            <a:lstStyle/>
            <a:p>
              <a:r>
                <a:rPr lang="en-US" sz="3600" i="0"/>
                <a:t>.</a:t>
              </a:r>
            </a:p>
          </p:txBody>
        </p:sp>
        <p:sp>
          <p:nvSpPr>
            <p:cNvPr id="48240" name="Text Box 109"/>
            <p:cNvSpPr txBox="1">
              <a:spLocks noChangeArrowheads="1"/>
            </p:cNvSpPr>
            <p:nvPr/>
          </p:nvSpPr>
          <p:spPr bwMode="auto">
            <a:xfrm>
              <a:off x="5384800" y="2182813"/>
              <a:ext cx="299713" cy="607567"/>
            </a:xfrm>
            <a:prstGeom prst="rect">
              <a:avLst/>
            </a:prstGeom>
            <a:noFill/>
            <a:ln w="9525">
              <a:noFill/>
              <a:miter lim="800000"/>
              <a:headEnd/>
              <a:tailEnd/>
            </a:ln>
          </p:spPr>
          <p:txBody>
            <a:bodyPr wrap="none">
              <a:spAutoFit/>
            </a:bodyPr>
            <a:lstStyle/>
            <a:p>
              <a:r>
                <a:rPr lang="en-US" sz="3600" i="0"/>
                <a:t>.</a:t>
              </a:r>
            </a:p>
          </p:txBody>
        </p:sp>
        <p:sp>
          <p:nvSpPr>
            <p:cNvPr id="48241" name="Text Box 110"/>
            <p:cNvSpPr txBox="1">
              <a:spLocks noChangeArrowheads="1"/>
            </p:cNvSpPr>
            <p:nvPr/>
          </p:nvSpPr>
          <p:spPr bwMode="auto">
            <a:xfrm>
              <a:off x="5440363" y="2251075"/>
              <a:ext cx="299713" cy="607567"/>
            </a:xfrm>
            <a:prstGeom prst="rect">
              <a:avLst/>
            </a:prstGeom>
            <a:noFill/>
            <a:ln w="9525">
              <a:noFill/>
              <a:miter lim="800000"/>
              <a:headEnd/>
              <a:tailEnd/>
            </a:ln>
          </p:spPr>
          <p:txBody>
            <a:bodyPr wrap="none">
              <a:spAutoFit/>
            </a:bodyPr>
            <a:lstStyle/>
            <a:p>
              <a:r>
                <a:rPr lang="en-US" sz="3600" i="0"/>
                <a:t>.</a:t>
              </a:r>
            </a:p>
          </p:txBody>
        </p:sp>
        <p:sp>
          <p:nvSpPr>
            <p:cNvPr id="48242" name="Text Box 111"/>
            <p:cNvSpPr txBox="1">
              <a:spLocks noChangeArrowheads="1"/>
            </p:cNvSpPr>
            <p:nvPr/>
          </p:nvSpPr>
          <p:spPr bwMode="auto">
            <a:xfrm>
              <a:off x="5527674" y="2325688"/>
              <a:ext cx="299713" cy="607567"/>
            </a:xfrm>
            <a:prstGeom prst="rect">
              <a:avLst/>
            </a:prstGeom>
            <a:noFill/>
            <a:ln w="9525">
              <a:noFill/>
              <a:miter lim="800000"/>
              <a:headEnd/>
              <a:tailEnd/>
            </a:ln>
          </p:spPr>
          <p:txBody>
            <a:bodyPr wrap="none">
              <a:spAutoFit/>
            </a:bodyPr>
            <a:lstStyle/>
            <a:p>
              <a:r>
                <a:rPr lang="en-US" sz="3600" i="0"/>
                <a:t>.</a:t>
              </a:r>
            </a:p>
          </p:txBody>
        </p:sp>
        <p:sp>
          <p:nvSpPr>
            <p:cNvPr id="48243" name="Text Box 112"/>
            <p:cNvSpPr txBox="1">
              <a:spLocks noChangeArrowheads="1"/>
            </p:cNvSpPr>
            <p:nvPr/>
          </p:nvSpPr>
          <p:spPr bwMode="auto">
            <a:xfrm>
              <a:off x="8315326" y="3032125"/>
              <a:ext cx="299713" cy="607567"/>
            </a:xfrm>
            <a:prstGeom prst="rect">
              <a:avLst/>
            </a:prstGeom>
            <a:noFill/>
            <a:ln w="9525">
              <a:noFill/>
              <a:miter lim="800000"/>
              <a:headEnd/>
              <a:tailEnd/>
            </a:ln>
          </p:spPr>
          <p:txBody>
            <a:bodyPr wrap="none">
              <a:spAutoFit/>
            </a:bodyPr>
            <a:lstStyle/>
            <a:p>
              <a:r>
                <a:rPr lang="en-US" sz="3600" i="0"/>
                <a:t>.</a:t>
              </a:r>
            </a:p>
          </p:txBody>
        </p:sp>
        <p:sp>
          <p:nvSpPr>
            <p:cNvPr id="48244" name="Text Box 113"/>
            <p:cNvSpPr txBox="1">
              <a:spLocks noChangeArrowheads="1"/>
            </p:cNvSpPr>
            <p:nvPr/>
          </p:nvSpPr>
          <p:spPr bwMode="auto">
            <a:xfrm>
              <a:off x="5561012" y="2311400"/>
              <a:ext cx="299713" cy="607567"/>
            </a:xfrm>
            <a:prstGeom prst="rect">
              <a:avLst/>
            </a:prstGeom>
            <a:noFill/>
            <a:ln w="9525">
              <a:noFill/>
              <a:miter lim="800000"/>
              <a:headEnd/>
              <a:tailEnd/>
            </a:ln>
          </p:spPr>
          <p:txBody>
            <a:bodyPr wrap="none">
              <a:spAutoFit/>
            </a:bodyPr>
            <a:lstStyle/>
            <a:p>
              <a:r>
                <a:rPr lang="en-US" sz="3600" i="0"/>
                <a:t>.</a:t>
              </a:r>
            </a:p>
          </p:txBody>
        </p:sp>
        <p:sp>
          <p:nvSpPr>
            <p:cNvPr id="48245" name="Text Box 114"/>
            <p:cNvSpPr txBox="1">
              <a:spLocks noChangeArrowheads="1"/>
            </p:cNvSpPr>
            <p:nvPr/>
          </p:nvSpPr>
          <p:spPr bwMode="auto">
            <a:xfrm>
              <a:off x="5667376" y="2314576"/>
              <a:ext cx="299713" cy="607567"/>
            </a:xfrm>
            <a:prstGeom prst="rect">
              <a:avLst/>
            </a:prstGeom>
            <a:noFill/>
            <a:ln w="9525">
              <a:noFill/>
              <a:miter lim="800000"/>
              <a:headEnd/>
              <a:tailEnd/>
            </a:ln>
          </p:spPr>
          <p:txBody>
            <a:bodyPr wrap="none">
              <a:spAutoFit/>
            </a:bodyPr>
            <a:lstStyle/>
            <a:p>
              <a:r>
                <a:rPr lang="en-US" sz="3600" i="0"/>
                <a:t>.</a:t>
              </a:r>
            </a:p>
          </p:txBody>
        </p:sp>
        <p:sp>
          <p:nvSpPr>
            <p:cNvPr id="48246" name="Text Box 115"/>
            <p:cNvSpPr txBox="1">
              <a:spLocks noChangeArrowheads="1"/>
            </p:cNvSpPr>
            <p:nvPr/>
          </p:nvSpPr>
          <p:spPr bwMode="auto">
            <a:xfrm>
              <a:off x="5664199" y="2260600"/>
              <a:ext cx="299713" cy="607567"/>
            </a:xfrm>
            <a:prstGeom prst="rect">
              <a:avLst/>
            </a:prstGeom>
            <a:noFill/>
            <a:ln w="9525">
              <a:noFill/>
              <a:miter lim="800000"/>
              <a:headEnd/>
              <a:tailEnd/>
            </a:ln>
          </p:spPr>
          <p:txBody>
            <a:bodyPr wrap="none">
              <a:spAutoFit/>
            </a:bodyPr>
            <a:lstStyle/>
            <a:p>
              <a:r>
                <a:rPr lang="en-US" sz="3600" i="0"/>
                <a:t>.</a:t>
              </a:r>
            </a:p>
          </p:txBody>
        </p:sp>
        <p:sp>
          <p:nvSpPr>
            <p:cNvPr id="48247" name="Text Box 116"/>
            <p:cNvSpPr txBox="1">
              <a:spLocks noChangeArrowheads="1"/>
            </p:cNvSpPr>
            <p:nvPr/>
          </p:nvSpPr>
          <p:spPr bwMode="auto">
            <a:xfrm>
              <a:off x="5475288" y="2216150"/>
              <a:ext cx="299713" cy="607567"/>
            </a:xfrm>
            <a:prstGeom prst="rect">
              <a:avLst/>
            </a:prstGeom>
            <a:noFill/>
            <a:ln w="9525">
              <a:noFill/>
              <a:miter lim="800000"/>
              <a:headEnd/>
              <a:tailEnd/>
            </a:ln>
          </p:spPr>
          <p:txBody>
            <a:bodyPr wrap="none">
              <a:spAutoFit/>
            </a:bodyPr>
            <a:lstStyle/>
            <a:p>
              <a:r>
                <a:rPr lang="en-US" sz="3600" i="0"/>
                <a:t>.</a:t>
              </a:r>
            </a:p>
          </p:txBody>
        </p:sp>
        <p:sp>
          <p:nvSpPr>
            <p:cNvPr id="48248" name="Text Box 117"/>
            <p:cNvSpPr txBox="1">
              <a:spLocks noChangeArrowheads="1"/>
            </p:cNvSpPr>
            <p:nvPr/>
          </p:nvSpPr>
          <p:spPr bwMode="auto">
            <a:xfrm>
              <a:off x="5475288" y="2170113"/>
              <a:ext cx="299713" cy="607567"/>
            </a:xfrm>
            <a:prstGeom prst="rect">
              <a:avLst/>
            </a:prstGeom>
            <a:noFill/>
            <a:ln w="9525">
              <a:noFill/>
              <a:miter lim="800000"/>
              <a:headEnd/>
              <a:tailEnd/>
            </a:ln>
          </p:spPr>
          <p:txBody>
            <a:bodyPr wrap="none">
              <a:spAutoFit/>
            </a:bodyPr>
            <a:lstStyle/>
            <a:p>
              <a:r>
                <a:rPr lang="en-US" sz="3600" i="0"/>
                <a:t>.</a:t>
              </a:r>
            </a:p>
          </p:txBody>
        </p:sp>
        <p:sp>
          <p:nvSpPr>
            <p:cNvPr id="48249" name="Text Box 118"/>
            <p:cNvSpPr txBox="1">
              <a:spLocks noChangeArrowheads="1"/>
            </p:cNvSpPr>
            <p:nvPr/>
          </p:nvSpPr>
          <p:spPr bwMode="auto">
            <a:xfrm>
              <a:off x="5508624" y="2135188"/>
              <a:ext cx="299713" cy="607567"/>
            </a:xfrm>
            <a:prstGeom prst="rect">
              <a:avLst/>
            </a:prstGeom>
            <a:noFill/>
            <a:ln w="9525">
              <a:noFill/>
              <a:miter lim="800000"/>
              <a:headEnd/>
              <a:tailEnd/>
            </a:ln>
          </p:spPr>
          <p:txBody>
            <a:bodyPr wrap="none">
              <a:spAutoFit/>
            </a:bodyPr>
            <a:lstStyle/>
            <a:p>
              <a:r>
                <a:rPr lang="en-US" sz="3600" i="0"/>
                <a:t>.</a:t>
              </a:r>
            </a:p>
          </p:txBody>
        </p:sp>
        <p:sp>
          <p:nvSpPr>
            <p:cNvPr id="48250" name="Text Box 119"/>
            <p:cNvSpPr txBox="1">
              <a:spLocks noChangeArrowheads="1"/>
            </p:cNvSpPr>
            <p:nvPr/>
          </p:nvSpPr>
          <p:spPr bwMode="auto">
            <a:xfrm>
              <a:off x="5535613" y="2062163"/>
              <a:ext cx="299713" cy="607567"/>
            </a:xfrm>
            <a:prstGeom prst="rect">
              <a:avLst/>
            </a:prstGeom>
            <a:noFill/>
            <a:ln w="9525">
              <a:noFill/>
              <a:miter lim="800000"/>
              <a:headEnd/>
              <a:tailEnd/>
            </a:ln>
          </p:spPr>
          <p:txBody>
            <a:bodyPr wrap="none">
              <a:spAutoFit/>
            </a:bodyPr>
            <a:lstStyle/>
            <a:p>
              <a:r>
                <a:rPr lang="en-US" sz="3600" i="0"/>
                <a:t>.</a:t>
              </a:r>
            </a:p>
          </p:txBody>
        </p:sp>
        <p:sp>
          <p:nvSpPr>
            <p:cNvPr id="48251" name="Text Box 120"/>
            <p:cNvSpPr txBox="1">
              <a:spLocks noChangeArrowheads="1"/>
            </p:cNvSpPr>
            <p:nvPr/>
          </p:nvSpPr>
          <p:spPr bwMode="auto">
            <a:xfrm>
              <a:off x="5527674" y="2206625"/>
              <a:ext cx="299713" cy="607567"/>
            </a:xfrm>
            <a:prstGeom prst="rect">
              <a:avLst/>
            </a:prstGeom>
            <a:noFill/>
            <a:ln w="9525">
              <a:noFill/>
              <a:miter lim="800000"/>
              <a:headEnd/>
              <a:tailEnd/>
            </a:ln>
          </p:spPr>
          <p:txBody>
            <a:bodyPr wrap="none">
              <a:spAutoFit/>
            </a:bodyPr>
            <a:lstStyle/>
            <a:p>
              <a:r>
                <a:rPr lang="en-US" sz="3600" i="0"/>
                <a:t>.</a:t>
              </a:r>
            </a:p>
          </p:txBody>
        </p:sp>
        <p:sp>
          <p:nvSpPr>
            <p:cNvPr id="48252" name="Text Box 121"/>
            <p:cNvSpPr txBox="1">
              <a:spLocks noChangeArrowheads="1"/>
            </p:cNvSpPr>
            <p:nvPr/>
          </p:nvSpPr>
          <p:spPr bwMode="auto">
            <a:xfrm>
              <a:off x="5584824" y="2270125"/>
              <a:ext cx="299713" cy="607567"/>
            </a:xfrm>
            <a:prstGeom prst="rect">
              <a:avLst/>
            </a:prstGeom>
            <a:noFill/>
            <a:ln w="9525">
              <a:noFill/>
              <a:miter lim="800000"/>
              <a:headEnd/>
              <a:tailEnd/>
            </a:ln>
          </p:spPr>
          <p:txBody>
            <a:bodyPr wrap="none">
              <a:spAutoFit/>
            </a:bodyPr>
            <a:lstStyle/>
            <a:p>
              <a:r>
                <a:rPr lang="en-US" sz="3600" i="0"/>
                <a:t>.</a:t>
              </a:r>
            </a:p>
          </p:txBody>
        </p:sp>
        <p:sp>
          <p:nvSpPr>
            <p:cNvPr id="48253" name="Text Box 122"/>
            <p:cNvSpPr txBox="1">
              <a:spLocks noChangeArrowheads="1"/>
            </p:cNvSpPr>
            <p:nvPr/>
          </p:nvSpPr>
          <p:spPr bwMode="auto">
            <a:xfrm>
              <a:off x="5618163" y="2243138"/>
              <a:ext cx="299713" cy="607567"/>
            </a:xfrm>
            <a:prstGeom prst="rect">
              <a:avLst/>
            </a:prstGeom>
            <a:noFill/>
            <a:ln w="9525">
              <a:noFill/>
              <a:miter lim="800000"/>
              <a:headEnd/>
              <a:tailEnd/>
            </a:ln>
          </p:spPr>
          <p:txBody>
            <a:bodyPr wrap="none">
              <a:spAutoFit/>
            </a:bodyPr>
            <a:lstStyle/>
            <a:p>
              <a:r>
                <a:rPr lang="en-US" sz="3600" i="0"/>
                <a:t>.</a:t>
              </a:r>
            </a:p>
          </p:txBody>
        </p:sp>
        <p:sp>
          <p:nvSpPr>
            <p:cNvPr id="48254" name="Text Box 123"/>
            <p:cNvSpPr txBox="1">
              <a:spLocks noChangeArrowheads="1"/>
            </p:cNvSpPr>
            <p:nvPr/>
          </p:nvSpPr>
          <p:spPr bwMode="auto">
            <a:xfrm>
              <a:off x="5630862" y="2154238"/>
              <a:ext cx="299713" cy="607567"/>
            </a:xfrm>
            <a:prstGeom prst="rect">
              <a:avLst/>
            </a:prstGeom>
            <a:noFill/>
            <a:ln w="9525">
              <a:noFill/>
              <a:miter lim="800000"/>
              <a:headEnd/>
              <a:tailEnd/>
            </a:ln>
          </p:spPr>
          <p:txBody>
            <a:bodyPr wrap="none">
              <a:spAutoFit/>
            </a:bodyPr>
            <a:lstStyle/>
            <a:p>
              <a:r>
                <a:rPr lang="en-US" sz="3600" i="0"/>
                <a:t>.</a:t>
              </a:r>
            </a:p>
          </p:txBody>
        </p:sp>
        <p:sp>
          <p:nvSpPr>
            <p:cNvPr id="48255" name="Text Box 124"/>
            <p:cNvSpPr txBox="1">
              <a:spLocks noChangeArrowheads="1"/>
            </p:cNvSpPr>
            <p:nvPr/>
          </p:nvSpPr>
          <p:spPr bwMode="auto">
            <a:xfrm>
              <a:off x="5575301" y="2112963"/>
              <a:ext cx="299713" cy="607567"/>
            </a:xfrm>
            <a:prstGeom prst="rect">
              <a:avLst/>
            </a:prstGeom>
            <a:noFill/>
            <a:ln w="9525">
              <a:noFill/>
              <a:miter lim="800000"/>
              <a:headEnd/>
              <a:tailEnd/>
            </a:ln>
          </p:spPr>
          <p:txBody>
            <a:bodyPr wrap="none">
              <a:spAutoFit/>
            </a:bodyPr>
            <a:lstStyle/>
            <a:p>
              <a:r>
                <a:rPr lang="en-US" sz="3600" i="0"/>
                <a:t>.</a:t>
              </a:r>
            </a:p>
          </p:txBody>
        </p:sp>
        <p:sp>
          <p:nvSpPr>
            <p:cNvPr id="48256" name="Text Box 125"/>
            <p:cNvSpPr txBox="1">
              <a:spLocks noChangeArrowheads="1"/>
            </p:cNvSpPr>
            <p:nvPr/>
          </p:nvSpPr>
          <p:spPr bwMode="auto">
            <a:xfrm>
              <a:off x="5648325" y="2076450"/>
              <a:ext cx="299713" cy="607567"/>
            </a:xfrm>
            <a:prstGeom prst="rect">
              <a:avLst/>
            </a:prstGeom>
            <a:noFill/>
            <a:ln w="9525">
              <a:noFill/>
              <a:miter lim="800000"/>
              <a:headEnd/>
              <a:tailEnd/>
            </a:ln>
          </p:spPr>
          <p:txBody>
            <a:bodyPr wrap="none">
              <a:spAutoFit/>
            </a:bodyPr>
            <a:lstStyle/>
            <a:p>
              <a:r>
                <a:rPr lang="en-US" sz="3600" i="0"/>
                <a:t>.</a:t>
              </a:r>
            </a:p>
          </p:txBody>
        </p:sp>
        <p:sp>
          <p:nvSpPr>
            <p:cNvPr id="48257" name="Text Box 126"/>
            <p:cNvSpPr txBox="1">
              <a:spLocks noChangeArrowheads="1"/>
            </p:cNvSpPr>
            <p:nvPr/>
          </p:nvSpPr>
          <p:spPr bwMode="auto">
            <a:xfrm>
              <a:off x="5684837" y="2187575"/>
              <a:ext cx="299713" cy="607567"/>
            </a:xfrm>
            <a:prstGeom prst="rect">
              <a:avLst/>
            </a:prstGeom>
            <a:noFill/>
            <a:ln w="9525">
              <a:noFill/>
              <a:miter lim="800000"/>
              <a:headEnd/>
              <a:tailEnd/>
            </a:ln>
          </p:spPr>
          <p:txBody>
            <a:bodyPr wrap="none">
              <a:spAutoFit/>
            </a:bodyPr>
            <a:lstStyle/>
            <a:p>
              <a:r>
                <a:rPr lang="en-US" sz="3600" i="0"/>
                <a:t>.</a:t>
              </a:r>
            </a:p>
          </p:txBody>
        </p:sp>
        <p:sp>
          <p:nvSpPr>
            <p:cNvPr id="48258" name="Text Box 127"/>
            <p:cNvSpPr txBox="1">
              <a:spLocks noChangeArrowheads="1"/>
            </p:cNvSpPr>
            <p:nvPr/>
          </p:nvSpPr>
          <p:spPr bwMode="auto">
            <a:xfrm>
              <a:off x="7954963" y="2393950"/>
              <a:ext cx="299713" cy="607567"/>
            </a:xfrm>
            <a:prstGeom prst="rect">
              <a:avLst/>
            </a:prstGeom>
            <a:noFill/>
            <a:ln w="9525">
              <a:noFill/>
              <a:miter lim="800000"/>
              <a:headEnd/>
              <a:tailEnd/>
            </a:ln>
          </p:spPr>
          <p:txBody>
            <a:bodyPr wrap="none">
              <a:spAutoFit/>
            </a:bodyPr>
            <a:lstStyle/>
            <a:p>
              <a:r>
                <a:rPr lang="en-US" sz="3600" i="0"/>
                <a:t>.</a:t>
              </a:r>
            </a:p>
          </p:txBody>
        </p:sp>
        <p:sp>
          <p:nvSpPr>
            <p:cNvPr id="48259" name="Text Box 128"/>
            <p:cNvSpPr txBox="1">
              <a:spLocks noChangeArrowheads="1"/>
            </p:cNvSpPr>
            <p:nvPr/>
          </p:nvSpPr>
          <p:spPr bwMode="auto">
            <a:xfrm>
              <a:off x="5924551" y="2484439"/>
              <a:ext cx="299713" cy="607567"/>
            </a:xfrm>
            <a:prstGeom prst="rect">
              <a:avLst/>
            </a:prstGeom>
            <a:noFill/>
            <a:ln w="9525">
              <a:noFill/>
              <a:miter lim="800000"/>
              <a:headEnd/>
              <a:tailEnd/>
            </a:ln>
          </p:spPr>
          <p:txBody>
            <a:bodyPr wrap="none">
              <a:spAutoFit/>
            </a:bodyPr>
            <a:lstStyle/>
            <a:p>
              <a:r>
                <a:rPr lang="en-US" sz="3600" i="0"/>
                <a:t>.</a:t>
              </a:r>
            </a:p>
          </p:txBody>
        </p:sp>
        <p:sp>
          <p:nvSpPr>
            <p:cNvPr id="48260" name="Text Box 129"/>
            <p:cNvSpPr txBox="1">
              <a:spLocks noChangeArrowheads="1"/>
            </p:cNvSpPr>
            <p:nvPr/>
          </p:nvSpPr>
          <p:spPr bwMode="auto">
            <a:xfrm>
              <a:off x="5932489" y="2535238"/>
              <a:ext cx="299713" cy="607567"/>
            </a:xfrm>
            <a:prstGeom prst="rect">
              <a:avLst/>
            </a:prstGeom>
            <a:noFill/>
            <a:ln w="9525">
              <a:noFill/>
              <a:miter lim="800000"/>
              <a:headEnd/>
              <a:tailEnd/>
            </a:ln>
          </p:spPr>
          <p:txBody>
            <a:bodyPr wrap="none">
              <a:spAutoFit/>
            </a:bodyPr>
            <a:lstStyle/>
            <a:p>
              <a:r>
                <a:rPr lang="en-US" sz="3600" i="0"/>
                <a:t>.</a:t>
              </a:r>
            </a:p>
          </p:txBody>
        </p:sp>
        <p:sp>
          <p:nvSpPr>
            <p:cNvPr id="48261" name="Text Box 130"/>
            <p:cNvSpPr txBox="1">
              <a:spLocks noChangeArrowheads="1"/>
            </p:cNvSpPr>
            <p:nvPr/>
          </p:nvSpPr>
          <p:spPr bwMode="auto">
            <a:xfrm>
              <a:off x="5830887" y="2351088"/>
              <a:ext cx="299713" cy="607567"/>
            </a:xfrm>
            <a:prstGeom prst="rect">
              <a:avLst/>
            </a:prstGeom>
            <a:noFill/>
            <a:ln w="9525">
              <a:noFill/>
              <a:miter lim="800000"/>
              <a:headEnd/>
              <a:tailEnd/>
            </a:ln>
          </p:spPr>
          <p:txBody>
            <a:bodyPr wrap="none">
              <a:spAutoFit/>
            </a:bodyPr>
            <a:lstStyle/>
            <a:p>
              <a:r>
                <a:rPr lang="en-US" sz="3600" i="0"/>
                <a:t>.</a:t>
              </a:r>
            </a:p>
          </p:txBody>
        </p:sp>
        <p:sp>
          <p:nvSpPr>
            <p:cNvPr id="48262" name="Text Box 131"/>
            <p:cNvSpPr txBox="1">
              <a:spLocks noChangeArrowheads="1"/>
            </p:cNvSpPr>
            <p:nvPr/>
          </p:nvSpPr>
          <p:spPr bwMode="auto">
            <a:xfrm>
              <a:off x="8002589" y="2332038"/>
              <a:ext cx="299713" cy="607567"/>
            </a:xfrm>
            <a:prstGeom prst="rect">
              <a:avLst/>
            </a:prstGeom>
            <a:noFill/>
            <a:ln w="9525">
              <a:noFill/>
              <a:miter lim="800000"/>
              <a:headEnd/>
              <a:tailEnd/>
            </a:ln>
          </p:spPr>
          <p:txBody>
            <a:bodyPr wrap="none">
              <a:spAutoFit/>
            </a:bodyPr>
            <a:lstStyle/>
            <a:p>
              <a:r>
                <a:rPr lang="en-US" sz="3600" i="0"/>
                <a:t>.</a:t>
              </a:r>
            </a:p>
          </p:txBody>
        </p:sp>
        <p:sp>
          <p:nvSpPr>
            <p:cNvPr id="48263" name="Text Box 132"/>
            <p:cNvSpPr txBox="1">
              <a:spLocks noChangeArrowheads="1"/>
            </p:cNvSpPr>
            <p:nvPr/>
          </p:nvSpPr>
          <p:spPr bwMode="auto">
            <a:xfrm>
              <a:off x="5580062" y="2193925"/>
              <a:ext cx="299713" cy="607567"/>
            </a:xfrm>
            <a:prstGeom prst="rect">
              <a:avLst/>
            </a:prstGeom>
            <a:noFill/>
            <a:ln w="9525">
              <a:noFill/>
              <a:miter lim="800000"/>
              <a:headEnd/>
              <a:tailEnd/>
            </a:ln>
          </p:spPr>
          <p:txBody>
            <a:bodyPr wrap="none">
              <a:spAutoFit/>
            </a:bodyPr>
            <a:lstStyle/>
            <a:p>
              <a:r>
                <a:rPr lang="en-US" sz="3600" i="0"/>
                <a:t>.</a:t>
              </a:r>
            </a:p>
          </p:txBody>
        </p:sp>
        <p:sp>
          <p:nvSpPr>
            <p:cNvPr id="48264" name="Text Box 133"/>
            <p:cNvSpPr txBox="1">
              <a:spLocks noChangeArrowheads="1"/>
            </p:cNvSpPr>
            <p:nvPr/>
          </p:nvSpPr>
          <p:spPr bwMode="auto">
            <a:xfrm>
              <a:off x="5272088" y="2684463"/>
              <a:ext cx="299713" cy="607567"/>
            </a:xfrm>
            <a:prstGeom prst="rect">
              <a:avLst/>
            </a:prstGeom>
            <a:noFill/>
            <a:ln w="9525">
              <a:noFill/>
              <a:miter lim="800000"/>
              <a:headEnd/>
              <a:tailEnd/>
            </a:ln>
          </p:spPr>
          <p:txBody>
            <a:bodyPr wrap="none">
              <a:spAutoFit/>
            </a:bodyPr>
            <a:lstStyle/>
            <a:p>
              <a:r>
                <a:rPr lang="en-US" sz="3600" i="0"/>
                <a:t>.</a:t>
              </a:r>
            </a:p>
          </p:txBody>
        </p:sp>
        <p:sp>
          <p:nvSpPr>
            <p:cNvPr id="48265" name="Text Box 134"/>
            <p:cNvSpPr txBox="1">
              <a:spLocks noChangeArrowheads="1"/>
            </p:cNvSpPr>
            <p:nvPr/>
          </p:nvSpPr>
          <p:spPr bwMode="auto">
            <a:xfrm>
              <a:off x="8455024" y="2774950"/>
              <a:ext cx="299713" cy="607567"/>
            </a:xfrm>
            <a:prstGeom prst="rect">
              <a:avLst/>
            </a:prstGeom>
            <a:noFill/>
            <a:ln w="9525">
              <a:noFill/>
              <a:miter lim="800000"/>
              <a:headEnd/>
              <a:tailEnd/>
            </a:ln>
          </p:spPr>
          <p:txBody>
            <a:bodyPr wrap="none">
              <a:spAutoFit/>
            </a:bodyPr>
            <a:lstStyle/>
            <a:p>
              <a:r>
                <a:rPr lang="en-US" sz="3600" i="0"/>
                <a:t>.</a:t>
              </a:r>
            </a:p>
          </p:txBody>
        </p:sp>
        <p:sp>
          <p:nvSpPr>
            <p:cNvPr id="48266" name="Text Box 135"/>
            <p:cNvSpPr txBox="1">
              <a:spLocks noChangeArrowheads="1"/>
            </p:cNvSpPr>
            <p:nvPr/>
          </p:nvSpPr>
          <p:spPr bwMode="auto">
            <a:xfrm>
              <a:off x="8026400" y="2274888"/>
              <a:ext cx="299713" cy="607567"/>
            </a:xfrm>
            <a:prstGeom prst="rect">
              <a:avLst/>
            </a:prstGeom>
            <a:noFill/>
            <a:ln w="9525">
              <a:noFill/>
              <a:miter lim="800000"/>
              <a:headEnd/>
              <a:tailEnd/>
            </a:ln>
          </p:spPr>
          <p:txBody>
            <a:bodyPr wrap="none">
              <a:spAutoFit/>
            </a:bodyPr>
            <a:lstStyle/>
            <a:p>
              <a:r>
                <a:rPr lang="en-US" sz="3600" i="0"/>
                <a:t>.</a:t>
              </a:r>
            </a:p>
          </p:txBody>
        </p:sp>
        <p:sp>
          <p:nvSpPr>
            <p:cNvPr id="48267" name="Text Box 136"/>
            <p:cNvSpPr txBox="1">
              <a:spLocks noChangeArrowheads="1"/>
            </p:cNvSpPr>
            <p:nvPr/>
          </p:nvSpPr>
          <p:spPr bwMode="auto">
            <a:xfrm>
              <a:off x="5746752" y="2178050"/>
              <a:ext cx="299713" cy="607567"/>
            </a:xfrm>
            <a:prstGeom prst="rect">
              <a:avLst/>
            </a:prstGeom>
            <a:noFill/>
            <a:ln w="9525">
              <a:noFill/>
              <a:miter lim="800000"/>
              <a:headEnd/>
              <a:tailEnd/>
            </a:ln>
          </p:spPr>
          <p:txBody>
            <a:bodyPr wrap="none">
              <a:spAutoFit/>
            </a:bodyPr>
            <a:lstStyle/>
            <a:p>
              <a:r>
                <a:rPr lang="en-US" sz="3600" i="0"/>
                <a:t>.</a:t>
              </a:r>
            </a:p>
          </p:txBody>
        </p:sp>
        <p:sp>
          <p:nvSpPr>
            <p:cNvPr id="48268" name="Text Box 137"/>
            <p:cNvSpPr txBox="1">
              <a:spLocks noChangeArrowheads="1"/>
            </p:cNvSpPr>
            <p:nvPr/>
          </p:nvSpPr>
          <p:spPr bwMode="auto">
            <a:xfrm>
              <a:off x="5911850" y="2308225"/>
              <a:ext cx="299713" cy="607567"/>
            </a:xfrm>
            <a:prstGeom prst="rect">
              <a:avLst/>
            </a:prstGeom>
            <a:noFill/>
            <a:ln w="9525">
              <a:noFill/>
              <a:miter lim="800000"/>
              <a:headEnd/>
              <a:tailEnd/>
            </a:ln>
          </p:spPr>
          <p:txBody>
            <a:bodyPr wrap="none">
              <a:spAutoFit/>
            </a:bodyPr>
            <a:lstStyle/>
            <a:p>
              <a:r>
                <a:rPr lang="en-US" sz="3600" i="0"/>
                <a:t>.</a:t>
              </a:r>
            </a:p>
          </p:txBody>
        </p:sp>
        <p:sp>
          <p:nvSpPr>
            <p:cNvPr id="48269" name="Text Box 138"/>
            <p:cNvSpPr txBox="1">
              <a:spLocks noChangeArrowheads="1"/>
            </p:cNvSpPr>
            <p:nvPr/>
          </p:nvSpPr>
          <p:spPr bwMode="auto">
            <a:xfrm>
              <a:off x="5886450" y="2274888"/>
              <a:ext cx="299713" cy="607567"/>
            </a:xfrm>
            <a:prstGeom prst="rect">
              <a:avLst/>
            </a:prstGeom>
            <a:noFill/>
            <a:ln w="9525">
              <a:noFill/>
              <a:miter lim="800000"/>
              <a:headEnd/>
              <a:tailEnd/>
            </a:ln>
          </p:spPr>
          <p:txBody>
            <a:bodyPr wrap="none">
              <a:spAutoFit/>
            </a:bodyPr>
            <a:lstStyle/>
            <a:p>
              <a:r>
                <a:rPr lang="en-US" sz="3600" i="0"/>
                <a:t>.</a:t>
              </a:r>
            </a:p>
          </p:txBody>
        </p:sp>
        <p:sp>
          <p:nvSpPr>
            <p:cNvPr id="48270" name="Text Box 139"/>
            <p:cNvSpPr txBox="1">
              <a:spLocks noChangeArrowheads="1"/>
            </p:cNvSpPr>
            <p:nvPr/>
          </p:nvSpPr>
          <p:spPr bwMode="auto">
            <a:xfrm>
              <a:off x="5908675" y="2241550"/>
              <a:ext cx="299713" cy="607567"/>
            </a:xfrm>
            <a:prstGeom prst="rect">
              <a:avLst/>
            </a:prstGeom>
            <a:noFill/>
            <a:ln w="9525">
              <a:noFill/>
              <a:miter lim="800000"/>
              <a:headEnd/>
              <a:tailEnd/>
            </a:ln>
          </p:spPr>
          <p:txBody>
            <a:bodyPr wrap="none">
              <a:spAutoFit/>
            </a:bodyPr>
            <a:lstStyle/>
            <a:p>
              <a:r>
                <a:rPr lang="en-US" sz="3600" i="0"/>
                <a:t>.</a:t>
              </a:r>
            </a:p>
          </p:txBody>
        </p:sp>
        <p:sp>
          <p:nvSpPr>
            <p:cNvPr id="48271" name="Text Box 140"/>
            <p:cNvSpPr txBox="1">
              <a:spLocks noChangeArrowheads="1"/>
            </p:cNvSpPr>
            <p:nvPr/>
          </p:nvSpPr>
          <p:spPr bwMode="auto">
            <a:xfrm>
              <a:off x="5934074" y="2260600"/>
              <a:ext cx="299713" cy="607567"/>
            </a:xfrm>
            <a:prstGeom prst="rect">
              <a:avLst/>
            </a:prstGeom>
            <a:noFill/>
            <a:ln w="9525">
              <a:noFill/>
              <a:miter lim="800000"/>
              <a:headEnd/>
              <a:tailEnd/>
            </a:ln>
          </p:spPr>
          <p:txBody>
            <a:bodyPr wrap="none">
              <a:spAutoFit/>
            </a:bodyPr>
            <a:lstStyle/>
            <a:p>
              <a:r>
                <a:rPr lang="en-US" sz="3600" i="0"/>
                <a:t>.</a:t>
              </a:r>
            </a:p>
          </p:txBody>
        </p:sp>
        <p:sp>
          <p:nvSpPr>
            <p:cNvPr id="48272" name="Text Box 141"/>
            <p:cNvSpPr txBox="1">
              <a:spLocks noChangeArrowheads="1"/>
            </p:cNvSpPr>
            <p:nvPr/>
          </p:nvSpPr>
          <p:spPr bwMode="auto">
            <a:xfrm>
              <a:off x="5967412" y="2201863"/>
              <a:ext cx="299713" cy="607567"/>
            </a:xfrm>
            <a:prstGeom prst="rect">
              <a:avLst/>
            </a:prstGeom>
            <a:noFill/>
            <a:ln w="9525">
              <a:noFill/>
              <a:miter lim="800000"/>
              <a:headEnd/>
              <a:tailEnd/>
            </a:ln>
          </p:spPr>
          <p:txBody>
            <a:bodyPr wrap="none">
              <a:spAutoFit/>
            </a:bodyPr>
            <a:lstStyle/>
            <a:p>
              <a:r>
                <a:rPr lang="en-US" sz="3600" i="0"/>
                <a:t>.</a:t>
              </a:r>
            </a:p>
          </p:txBody>
        </p:sp>
        <p:sp>
          <p:nvSpPr>
            <p:cNvPr id="48273" name="Text Box 142"/>
            <p:cNvSpPr txBox="1">
              <a:spLocks noChangeArrowheads="1"/>
            </p:cNvSpPr>
            <p:nvPr/>
          </p:nvSpPr>
          <p:spPr bwMode="auto">
            <a:xfrm>
              <a:off x="5872163" y="2166938"/>
              <a:ext cx="299713" cy="607567"/>
            </a:xfrm>
            <a:prstGeom prst="rect">
              <a:avLst/>
            </a:prstGeom>
            <a:noFill/>
            <a:ln w="9525">
              <a:noFill/>
              <a:miter lim="800000"/>
              <a:headEnd/>
              <a:tailEnd/>
            </a:ln>
          </p:spPr>
          <p:txBody>
            <a:bodyPr wrap="none">
              <a:spAutoFit/>
            </a:bodyPr>
            <a:lstStyle/>
            <a:p>
              <a:r>
                <a:rPr lang="en-US" sz="3600" i="0"/>
                <a:t>.</a:t>
              </a:r>
            </a:p>
          </p:txBody>
        </p:sp>
        <p:sp>
          <p:nvSpPr>
            <p:cNvPr id="48274" name="Text Box 143"/>
            <p:cNvSpPr txBox="1">
              <a:spLocks noChangeArrowheads="1"/>
            </p:cNvSpPr>
            <p:nvPr/>
          </p:nvSpPr>
          <p:spPr bwMode="auto">
            <a:xfrm>
              <a:off x="7848600" y="2665413"/>
              <a:ext cx="299713" cy="607567"/>
            </a:xfrm>
            <a:prstGeom prst="rect">
              <a:avLst/>
            </a:prstGeom>
            <a:noFill/>
            <a:ln w="9525">
              <a:noFill/>
              <a:miter lim="800000"/>
              <a:headEnd/>
              <a:tailEnd/>
            </a:ln>
          </p:spPr>
          <p:txBody>
            <a:bodyPr wrap="none">
              <a:spAutoFit/>
            </a:bodyPr>
            <a:lstStyle/>
            <a:p>
              <a:r>
                <a:rPr lang="en-US" sz="3600" i="0"/>
                <a:t>.</a:t>
              </a:r>
            </a:p>
          </p:txBody>
        </p:sp>
        <p:sp>
          <p:nvSpPr>
            <p:cNvPr id="48275" name="Text Box 144"/>
            <p:cNvSpPr txBox="1">
              <a:spLocks noChangeArrowheads="1"/>
            </p:cNvSpPr>
            <p:nvPr/>
          </p:nvSpPr>
          <p:spPr bwMode="auto">
            <a:xfrm>
              <a:off x="4929189" y="2598738"/>
              <a:ext cx="299713" cy="607567"/>
            </a:xfrm>
            <a:prstGeom prst="rect">
              <a:avLst/>
            </a:prstGeom>
            <a:noFill/>
            <a:ln w="9525">
              <a:noFill/>
              <a:miter lim="800000"/>
              <a:headEnd/>
              <a:tailEnd/>
            </a:ln>
          </p:spPr>
          <p:txBody>
            <a:bodyPr wrap="none">
              <a:spAutoFit/>
            </a:bodyPr>
            <a:lstStyle/>
            <a:p>
              <a:r>
                <a:rPr lang="en-US" sz="3600" i="0"/>
                <a:t>.</a:t>
              </a:r>
            </a:p>
          </p:txBody>
        </p:sp>
        <p:sp>
          <p:nvSpPr>
            <p:cNvPr id="48276" name="Text Box 145"/>
            <p:cNvSpPr txBox="1">
              <a:spLocks noChangeArrowheads="1"/>
            </p:cNvSpPr>
            <p:nvPr/>
          </p:nvSpPr>
          <p:spPr bwMode="auto">
            <a:xfrm>
              <a:off x="5160964" y="2935288"/>
              <a:ext cx="299713" cy="607567"/>
            </a:xfrm>
            <a:prstGeom prst="rect">
              <a:avLst/>
            </a:prstGeom>
            <a:noFill/>
            <a:ln w="9525">
              <a:noFill/>
              <a:miter lim="800000"/>
              <a:headEnd/>
              <a:tailEnd/>
            </a:ln>
          </p:spPr>
          <p:txBody>
            <a:bodyPr wrap="none">
              <a:spAutoFit/>
            </a:bodyPr>
            <a:lstStyle/>
            <a:p>
              <a:r>
                <a:rPr lang="en-US" sz="3600" i="0"/>
                <a:t>.</a:t>
              </a:r>
            </a:p>
          </p:txBody>
        </p:sp>
        <p:sp>
          <p:nvSpPr>
            <p:cNvPr id="48277" name="Text Box 146"/>
            <p:cNvSpPr txBox="1">
              <a:spLocks noChangeArrowheads="1"/>
            </p:cNvSpPr>
            <p:nvPr/>
          </p:nvSpPr>
          <p:spPr bwMode="auto">
            <a:xfrm>
              <a:off x="5945187" y="2178050"/>
              <a:ext cx="299713" cy="607567"/>
            </a:xfrm>
            <a:prstGeom prst="rect">
              <a:avLst/>
            </a:prstGeom>
            <a:noFill/>
            <a:ln w="9525">
              <a:noFill/>
              <a:miter lim="800000"/>
              <a:headEnd/>
              <a:tailEnd/>
            </a:ln>
          </p:spPr>
          <p:txBody>
            <a:bodyPr wrap="none">
              <a:spAutoFit/>
            </a:bodyPr>
            <a:lstStyle/>
            <a:p>
              <a:r>
                <a:rPr lang="en-US" sz="3600" i="0"/>
                <a:t>.</a:t>
              </a:r>
            </a:p>
          </p:txBody>
        </p:sp>
        <p:sp>
          <p:nvSpPr>
            <p:cNvPr id="48278" name="Text Box 147"/>
            <p:cNvSpPr txBox="1">
              <a:spLocks noChangeArrowheads="1"/>
            </p:cNvSpPr>
            <p:nvPr/>
          </p:nvSpPr>
          <p:spPr bwMode="auto">
            <a:xfrm>
              <a:off x="6564313" y="2230438"/>
              <a:ext cx="299713" cy="607567"/>
            </a:xfrm>
            <a:prstGeom prst="rect">
              <a:avLst/>
            </a:prstGeom>
            <a:noFill/>
            <a:ln w="9525">
              <a:noFill/>
              <a:miter lim="800000"/>
              <a:headEnd/>
              <a:tailEnd/>
            </a:ln>
          </p:spPr>
          <p:txBody>
            <a:bodyPr wrap="none">
              <a:spAutoFit/>
            </a:bodyPr>
            <a:lstStyle/>
            <a:p>
              <a:r>
                <a:rPr lang="en-US" sz="3600" i="0"/>
                <a:t>.</a:t>
              </a:r>
            </a:p>
          </p:txBody>
        </p:sp>
        <p:sp>
          <p:nvSpPr>
            <p:cNvPr id="48279" name="Text Box 148"/>
            <p:cNvSpPr txBox="1">
              <a:spLocks noChangeArrowheads="1"/>
            </p:cNvSpPr>
            <p:nvPr/>
          </p:nvSpPr>
          <p:spPr bwMode="auto">
            <a:xfrm>
              <a:off x="6121400" y="2170113"/>
              <a:ext cx="299713" cy="607567"/>
            </a:xfrm>
            <a:prstGeom prst="rect">
              <a:avLst/>
            </a:prstGeom>
            <a:noFill/>
            <a:ln w="9525">
              <a:noFill/>
              <a:miter lim="800000"/>
              <a:headEnd/>
              <a:tailEnd/>
            </a:ln>
          </p:spPr>
          <p:txBody>
            <a:bodyPr wrap="none">
              <a:spAutoFit/>
            </a:bodyPr>
            <a:lstStyle/>
            <a:p>
              <a:r>
                <a:rPr lang="en-US" sz="3600" i="0"/>
                <a:t>.</a:t>
              </a:r>
            </a:p>
          </p:txBody>
        </p:sp>
        <p:sp>
          <p:nvSpPr>
            <p:cNvPr id="48280" name="Text Box 149"/>
            <p:cNvSpPr txBox="1">
              <a:spLocks noChangeArrowheads="1"/>
            </p:cNvSpPr>
            <p:nvPr/>
          </p:nvSpPr>
          <p:spPr bwMode="auto">
            <a:xfrm>
              <a:off x="6121400" y="2266950"/>
              <a:ext cx="299713" cy="607567"/>
            </a:xfrm>
            <a:prstGeom prst="rect">
              <a:avLst/>
            </a:prstGeom>
            <a:noFill/>
            <a:ln w="9525">
              <a:noFill/>
              <a:miter lim="800000"/>
              <a:headEnd/>
              <a:tailEnd/>
            </a:ln>
          </p:spPr>
          <p:txBody>
            <a:bodyPr wrap="none">
              <a:spAutoFit/>
            </a:bodyPr>
            <a:lstStyle/>
            <a:p>
              <a:r>
                <a:rPr lang="en-US" sz="3600" i="0"/>
                <a:t>.</a:t>
              </a:r>
            </a:p>
          </p:txBody>
        </p:sp>
        <p:sp>
          <p:nvSpPr>
            <p:cNvPr id="48281" name="Text Box 150"/>
            <p:cNvSpPr txBox="1">
              <a:spLocks noChangeArrowheads="1"/>
            </p:cNvSpPr>
            <p:nvPr/>
          </p:nvSpPr>
          <p:spPr bwMode="auto">
            <a:xfrm>
              <a:off x="6142039" y="2325688"/>
              <a:ext cx="299713" cy="607567"/>
            </a:xfrm>
            <a:prstGeom prst="rect">
              <a:avLst/>
            </a:prstGeom>
            <a:noFill/>
            <a:ln w="9525">
              <a:noFill/>
              <a:miter lim="800000"/>
              <a:headEnd/>
              <a:tailEnd/>
            </a:ln>
          </p:spPr>
          <p:txBody>
            <a:bodyPr wrap="none">
              <a:spAutoFit/>
            </a:bodyPr>
            <a:lstStyle/>
            <a:p>
              <a:r>
                <a:rPr lang="en-US" sz="3600" i="0"/>
                <a:t>.</a:t>
              </a:r>
            </a:p>
          </p:txBody>
        </p:sp>
        <p:sp>
          <p:nvSpPr>
            <p:cNvPr id="48282" name="Text Box 151"/>
            <p:cNvSpPr txBox="1">
              <a:spLocks noChangeArrowheads="1"/>
            </p:cNvSpPr>
            <p:nvPr/>
          </p:nvSpPr>
          <p:spPr bwMode="auto">
            <a:xfrm>
              <a:off x="6157913" y="2293938"/>
              <a:ext cx="299713" cy="607567"/>
            </a:xfrm>
            <a:prstGeom prst="rect">
              <a:avLst/>
            </a:prstGeom>
            <a:noFill/>
            <a:ln w="9525">
              <a:noFill/>
              <a:miter lim="800000"/>
              <a:headEnd/>
              <a:tailEnd/>
            </a:ln>
          </p:spPr>
          <p:txBody>
            <a:bodyPr wrap="none">
              <a:spAutoFit/>
            </a:bodyPr>
            <a:lstStyle/>
            <a:p>
              <a:r>
                <a:rPr lang="en-US" sz="3600" i="0"/>
                <a:t>.</a:t>
              </a:r>
            </a:p>
          </p:txBody>
        </p:sp>
        <p:sp>
          <p:nvSpPr>
            <p:cNvPr id="48283" name="Text Box 152"/>
            <p:cNvSpPr txBox="1">
              <a:spLocks noChangeArrowheads="1"/>
            </p:cNvSpPr>
            <p:nvPr/>
          </p:nvSpPr>
          <p:spPr bwMode="auto">
            <a:xfrm>
              <a:off x="6200774" y="2112963"/>
              <a:ext cx="299713" cy="607567"/>
            </a:xfrm>
            <a:prstGeom prst="rect">
              <a:avLst/>
            </a:prstGeom>
            <a:noFill/>
            <a:ln w="9525">
              <a:noFill/>
              <a:miter lim="800000"/>
              <a:headEnd/>
              <a:tailEnd/>
            </a:ln>
          </p:spPr>
          <p:txBody>
            <a:bodyPr wrap="none">
              <a:spAutoFit/>
            </a:bodyPr>
            <a:lstStyle/>
            <a:p>
              <a:r>
                <a:rPr lang="en-US" sz="3600" i="0"/>
                <a:t>.</a:t>
              </a:r>
            </a:p>
          </p:txBody>
        </p:sp>
        <p:sp>
          <p:nvSpPr>
            <p:cNvPr id="48284" name="Text Box 153"/>
            <p:cNvSpPr txBox="1">
              <a:spLocks noChangeArrowheads="1"/>
            </p:cNvSpPr>
            <p:nvPr/>
          </p:nvSpPr>
          <p:spPr bwMode="auto">
            <a:xfrm>
              <a:off x="5245100" y="2393950"/>
              <a:ext cx="299713" cy="607567"/>
            </a:xfrm>
            <a:prstGeom prst="rect">
              <a:avLst/>
            </a:prstGeom>
            <a:noFill/>
            <a:ln w="9525">
              <a:noFill/>
              <a:miter lim="800000"/>
              <a:headEnd/>
              <a:tailEnd/>
            </a:ln>
          </p:spPr>
          <p:txBody>
            <a:bodyPr wrap="none">
              <a:spAutoFit/>
            </a:bodyPr>
            <a:lstStyle/>
            <a:p>
              <a:r>
                <a:rPr lang="en-US" sz="3600" i="0"/>
                <a:t>.</a:t>
              </a:r>
            </a:p>
          </p:txBody>
        </p:sp>
        <p:sp>
          <p:nvSpPr>
            <p:cNvPr id="48285" name="Text Box 154"/>
            <p:cNvSpPr txBox="1">
              <a:spLocks noChangeArrowheads="1"/>
            </p:cNvSpPr>
            <p:nvPr/>
          </p:nvSpPr>
          <p:spPr bwMode="auto">
            <a:xfrm>
              <a:off x="5746752" y="2260600"/>
              <a:ext cx="299713" cy="607567"/>
            </a:xfrm>
            <a:prstGeom prst="rect">
              <a:avLst/>
            </a:prstGeom>
            <a:noFill/>
            <a:ln w="9525">
              <a:noFill/>
              <a:miter lim="800000"/>
              <a:headEnd/>
              <a:tailEnd/>
            </a:ln>
          </p:spPr>
          <p:txBody>
            <a:bodyPr wrap="none">
              <a:spAutoFit/>
            </a:bodyPr>
            <a:lstStyle/>
            <a:p>
              <a:r>
                <a:rPr lang="en-US" sz="3600" i="0"/>
                <a:t>.</a:t>
              </a:r>
            </a:p>
          </p:txBody>
        </p:sp>
        <p:sp>
          <p:nvSpPr>
            <p:cNvPr id="48286" name="Text Box 155"/>
            <p:cNvSpPr txBox="1">
              <a:spLocks noChangeArrowheads="1"/>
            </p:cNvSpPr>
            <p:nvPr/>
          </p:nvSpPr>
          <p:spPr bwMode="auto">
            <a:xfrm>
              <a:off x="6283325" y="2170113"/>
              <a:ext cx="299713" cy="607567"/>
            </a:xfrm>
            <a:prstGeom prst="rect">
              <a:avLst/>
            </a:prstGeom>
            <a:noFill/>
            <a:ln w="9525">
              <a:noFill/>
              <a:miter lim="800000"/>
              <a:headEnd/>
              <a:tailEnd/>
            </a:ln>
          </p:spPr>
          <p:txBody>
            <a:bodyPr wrap="none">
              <a:spAutoFit/>
            </a:bodyPr>
            <a:lstStyle/>
            <a:p>
              <a:r>
                <a:rPr lang="en-US" sz="3600" i="0"/>
                <a:t>.</a:t>
              </a:r>
            </a:p>
          </p:txBody>
        </p:sp>
        <p:sp>
          <p:nvSpPr>
            <p:cNvPr id="48287" name="Text Box 156"/>
            <p:cNvSpPr txBox="1">
              <a:spLocks noChangeArrowheads="1"/>
            </p:cNvSpPr>
            <p:nvPr/>
          </p:nvSpPr>
          <p:spPr bwMode="auto">
            <a:xfrm>
              <a:off x="6203951" y="2244725"/>
              <a:ext cx="299713" cy="607567"/>
            </a:xfrm>
            <a:prstGeom prst="rect">
              <a:avLst/>
            </a:prstGeom>
            <a:noFill/>
            <a:ln w="9525">
              <a:noFill/>
              <a:miter lim="800000"/>
              <a:headEnd/>
              <a:tailEnd/>
            </a:ln>
          </p:spPr>
          <p:txBody>
            <a:bodyPr wrap="none">
              <a:spAutoFit/>
            </a:bodyPr>
            <a:lstStyle/>
            <a:p>
              <a:r>
                <a:rPr lang="en-US" sz="3600" i="0"/>
                <a:t>.</a:t>
              </a:r>
            </a:p>
          </p:txBody>
        </p:sp>
        <p:sp>
          <p:nvSpPr>
            <p:cNvPr id="48288" name="Text Box 157"/>
            <p:cNvSpPr txBox="1">
              <a:spLocks noChangeArrowheads="1"/>
            </p:cNvSpPr>
            <p:nvPr/>
          </p:nvSpPr>
          <p:spPr bwMode="auto">
            <a:xfrm>
              <a:off x="6145212" y="2097088"/>
              <a:ext cx="299713" cy="607567"/>
            </a:xfrm>
            <a:prstGeom prst="rect">
              <a:avLst/>
            </a:prstGeom>
            <a:noFill/>
            <a:ln w="9525">
              <a:noFill/>
              <a:miter lim="800000"/>
              <a:headEnd/>
              <a:tailEnd/>
            </a:ln>
          </p:spPr>
          <p:txBody>
            <a:bodyPr wrap="none">
              <a:spAutoFit/>
            </a:bodyPr>
            <a:lstStyle/>
            <a:p>
              <a:r>
                <a:rPr lang="en-US" sz="3600" i="0"/>
                <a:t>.</a:t>
              </a:r>
            </a:p>
          </p:txBody>
        </p:sp>
        <p:sp>
          <p:nvSpPr>
            <p:cNvPr id="48289" name="Text Box 158"/>
            <p:cNvSpPr txBox="1">
              <a:spLocks noChangeArrowheads="1"/>
            </p:cNvSpPr>
            <p:nvPr/>
          </p:nvSpPr>
          <p:spPr bwMode="auto">
            <a:xfrm>
              <a:off x="6170612" y="1962150"/>
              <a:ext cx="299713" cy="607567"/>
            </a:xfrm>
            <a:prstGeom prst="rect">
              <a:avLst/>
            </a:prstGeom>
            <a:noFill/>
            <a:ln w="9525">
              <a:noFill/>
              <a:miter lim="800000"/>
              <a:headEnd/>
              <a:tailEnd/>
            </a:ln>
          </p:spPr>
          <p:txBody>
            <a:bodyPr wrap="none">
              <a:spAutoFit/>
            </a:bodyPr>
            <a:lstStyle/>
            <a:p>
              <a:r>
                <a:rPr lang="en-US" sz="3600" i="0"/>
                <a:t>.</a:t>
              </a:r>
            </a:p>
          </p:txBody>
        </p:sp>
        <p:sp>
          <p:nvSpPr>
            <p:cNvPr id="48290" name="Text Box 159"/>
            <p:cNvSpPr txBox="1">
              <a:spLocks noChangeArrowheads="1"/>
            </p:cNvSpPr>
            <p:nvPr/>
          </p:nvSpPr>
          <p:spPr bwMode="auto">
            <a:xfrm>
              <a:off x="6197600" y="2170113"/>
              <a:ext cx="299713" cy="607567"/>
            </a:xfrm>
            <a:prstGeom prst="rect">
              <a:avLst/>
            </a:prstGeom>
            <a:noFill/>
            <a:ln w="9525">
              <a:noFill/>
              <a:miter lim="800000"/>
              <a:headEnd/>
              <a:tailEnd/>
            </a:ln>
          </p:spPr>
          <p:txBody>
            <a:bodyPr wrap="none">
              <a:spAutoFit/>
            </a:bodyPr>
            <a:lstStyle/>
            <a:p>
              <a:r>
                <a:rPr lang="en-US" sz="3600" i="0"/>
                <a:t>.</a:t>
              </a:r>
            </a:p>
          </p:txBody>
        </p:sp>
        <p:sp>
          <p:nvSpPr>
            <p:cNvPr id="48291" name="Text Box 160"/>
            <p:cNvSpPr txBox="1">
              <a:spLocks noChangeArrowheads="1"/>
            </p:cNvSpPr>
            <p:nvPr/>
          </p:nvSpPr>
          <p:spPr bwMode="auto">
            <a:xfrm>
              <a:off x="6288087" y="2286000"/>
              <a:ext cx="299713" cy="607567"/>
            </a:xfrm>
            <a:prstGeom prst="rect">
              <a:avLst/>
            </a:prstGeom>
            <a:noFill/>
            <a:ln w="9525">
              <a:noFill/>
              <a:miter lim="800000"/>
              <a:headEnd/>
              <a:tailEnd/>
            </a:ln>
          </p:spPr>
          <p:txBody>
            <a:bodyPr wrap="none">
              <a:spAutoFit/>
            </a:bodyPr>
            <a:lstStyle/>
            <a:p>
              <a:r>
                <a:rPr lang="en-US" sz="3600" i="0"/>
                <a:t>.</a:t>
              </a:r>
            </a:p>
          </p:txBody>
        </p:sp>
        <p:sp>
          <p:nvSpPr>
            <p:cNvPr id="48292" name="Text Box 161"/>
            <p:cNvSpPr txBox="1">
              <a:spLocks noChangeArrowheads="1"/>
            </p:cNvSpPr>
            <p:nvPr/>
          </p:nvSpPr>
          <p:spPr bwMode="auto">
            <a:xfrm>
              <a:off x="7092950" y="2027238"/>
              <a:ext cx="299713" cy="607567"/>
            </a:xfrm>
            <a:prstGeom prst="rect">
              <a:avLst/>
            </a:prstGeom>
            <a:noFill/>
            <a:ln w="9525">
              <a:noFill/>
              <a:miter lim="800000"/>
              <a:headEnd/>
              <a:tailEnd/>
            </a:ln>
          </p:spPr>
          <p:txBody>
            <a:bodyPr wrap="none">
              <a:spAutoFit/>
            </a:bodyPr>
            <a:lstStyle/>
            <a:p>
              <a:r>
                <a:rPr lang="en-US" sz="3600" i="0"/>
                <a:t>.</a:t>
              </a:r>
            </a:p>
          </p:txBody>
        </p:sp>
        <p:sp>
          <p:nvSpPr>
            <p:cNvPr id="48293" name="Text Box 162"/>
            <p:cNvSpPr txBox="1">
              <a:spLocks noChangeArrowheads="1"/>
            </p:cNvSpPr>
            <p:nvPr/>
          </p:nvSpPr>
          <p:spPr bwMode="auto">
            <a:xfrm>
              <a:off x="6396036" y="2017713"/>
              <a:ext cx="299713" cy="607567"/>
            </a:xfrm>
            <a:prstGeom prst="rect">
              <a:avLst/>
            </a:prstGeom>
            <a:noFill/>
            <a:ln w="9525">
              <a:noFill/>
              <a:miter lim="800000"/>
              <a:headEnd/>
              <a:tailEnd/>
            </a:ln>
          </p:spPr>
          <p:txBody>
            <a:bodyPr wrap="none">
              <a:spAutoFit/>
            </a:bodyPr>
            <a:lstStyle/>
            <a:p>
              <a:r>
                <a:rPr lang="en-US" sz="3600" i="0"/>
                <a:t>.</a:t>
              </a:r>
            </a:p>
          </p:txBody>
        </p:sp>
        <p:sp>
          <p:nvSpPr>
            <p:cNvPr id="48294" name="Text Box 163"/>
            <p:cNvSpPr txBox="1">
              <a:spLocks noChangeArrowheads="1"/>
            </p:cNvSpPr>
            <p:nvPr/>
          </p:nvSpPr>
          <p:spPr bwMode="auto">
            <a:xfrm>
              <a:off x="7789863" y="2343150"/>
              <a:ext cx="299713" cy="607567"/>
            </a:xfrm>
            <a:prstGeom prst="rect">
              <a:avLst/>
            </a:prstGeom>
            <a:noFill/>
            <a:ln w="9525">
              <a:noFill/>
              <a:miter lim="800000"/>
              <a:headEnd/>
              <a:tailEnd/>
            </a:ln>
          </p:spPr>
          <p:txBody>
            <a:bodyPr wrap="none">
              <a:spAutoFit/>
            </a:bodyPr>
            <a:lstStyle/>
            <a:p>
              <a:r>
                <a:rPr lang="en-US" sz="3600" i="0"/>
                <a:t>.</a:t>
              </a:r>
            </a:p>
          </p:txBody>
        </p:sp>
        <p:sp>
          <p:nvSpPr>
            <p:cNvPr id="48295" name="Text Box 164"/>
            <p:cNvSpPr txBox="1">
              <a:spLocks noChangeArrowheads="1"/>
            </p:cNvSpPr>
            <p:nvPr/>
          </p:nvSpPr>
          <p:spPr bwMode="auto">
            <a:xfrm>
              <a:off x="6421437" y="2224088"/>
              <a:ext cx="299713" cy="607567"/>
            </a:xfrm>
            <a:prstGeom prst="rect">
              <a:avLst/>
            </a:prstGeom>
            <a:noFill/>
            <a:ln w="9525">
              <a:noFill/>
              <a:miter lim="800000"/>
              <a:headEnd/>
              <a:tailEnd/>
            </a:ln>
          </p:spPr>
          <p:txBody>
            <a:bodyPr wrap="none">
              <a:spAutoFit/>
            </a:bodyPr>
            <a:lstStyle/>
            <a:p>
              <a:r>
                <a:rPr lang="en-US" sz="3600" i="0"/>
                <a:t>.</a:t>
              </a:r>
            </a:p>
          </p:txBody>
        </p:sp>
        <p:sp>
          <p:nvSpPr>
            <p:cNvPr id="48296" name="Text Box 165"/>
            <p:cNvSpPr txBox="1">
              <a:spLocks noChangeArrowheads="1"/>
            </p:cNvSpPr>
            <p:nvPr/>
          </p:nvSpPr>
          <p:spPr bwMode="auto">
            <a:xfrm>
              <a:off x="6097589" y="1946275"/>
              <a:ext cx="299713" cy="607567"/>
            </a:xfrm>
            <a:prstGeom prst="rect">
              <a:avLst/>
            </a:prstGeom>
            <a:noFill/>
            <a:ln w="9525">
              <a:noFill/>
              <a:miter lim="800000"/>
              <a:headEnd/>
              <a:tailEnd/>
            </a:ln>
          </p:spPr>
          <p:txBody>
            <a:bodyPr wrap="none">
              <a:spAutoFit/>
            </a:bodyPr>
            <a:lstStyle/>
            <a:p>
              <a:r>
                <a:rPr lang="en-US" sz="3600" i="0"/>
                <a:t>.</a:t>
              </a:r>
            </a:p>
          </p:txBody>
        </p:sp>
        <p:sp>
          <p:nvSpPr>
            <p:cNvPr id="48297" name="Text Box 166"/>
            <p:cNvSpPr txBox="1">
              <a:spLocks noChangeArrowheads="1"/>
            </p:cNvSpPr>
            <p:nvPr/>
          </p:nvSpPr>
          <p:spPr bwMode="auto">
            <a:xfrm>
              <a:off x="6470651" y="2230438"/>
              <a:ext cx="299713" cy="607567"/>
            </a:xfrm>
            <a:prstGeom prst="rect">
              <a:avLst/>
            </a:prstGeom>
            <a:noFill/>
            <a:ln w="9525">
              <a:noFill/>
              <a:miter lim="800000"/>
              <a:headEnd/>
              <a:tailEnd/>
            </a:ln>
          </p:spPr>
          <p:txBody>
            <a:bodyPr wrap="none">
              <a:spAutoFit/>
            </a:bodyPr>
            <a:lstStyle/>
            <a:p>
              <a:r>
                <a:rPr lang="en-US" sz="3600" i="0"/>
                <a:t>.</a:t>
              </a:r>
            </a:p>
          </p:txBody>
        </p:sp>
        <p:sp>
          <p:nvSpPr>
            <p:cNvPr id="48298" name="Text Box 167"/>
            <p:cNvSpPr txBox="1">
              <a:spLocks noChangeArrowheads="1"/>
            </p:cNvSpPr>
            <p:nvPr/>
          </p:nvSpPr>
          <p:spPr bwMode="auto">
            <a:xfrm>
              <a:off x="6121400" y="2170113"/>
              <a:ext cx="299713" cy="607567"/>
            </a:xfrm>
            <a:prstGeom prst="rect">
              <a:avLst/>
            </a:prstGeom>
            <a:noFill/>
            <a:ln w="9525">
              <a:noFill/>
              <a:miter lim="800000"/>
              <a:headEnd/>
              <a:tailEnd/>
            </a:ln>
          </p:spPr>
          <p:txBody>
            <a:bodyPr wrap="none">
              <a:spAutoFit/>
            </a:bodyPr>
            <a:lstStyle/>
            <a:p>
              <a:r>
                <a:rPr lang="en-US" sz="3600" i="0"/>
                <a:t>.</a:t>
              </a:r>
            </a:p>
          </p:txBody>
        </p:sp>
        <p:sp>
          <p:nvSpPr>
            <p:cNvPr id="48299" name="Text Box 168"/>
            <p:cNvSpPr txBox="1">
              <a:spLocks noChangeArrowheads="1"/>
            </p:cNvSpPr>
            <p:nvPr/>
          </p:nvSpPr>
          <p:spPr bwMode="auto">
            <a:xfrm>
              <a:off x="6319838" y="2251075"/>
              <a:ext cx="299713" cy="607567"/>
            </a:xfrm>
            <a:prstGeom prst="rect">
              <a:avLst/>
            </a:prstGeom>
            <a:noFill/>
            <a:ln w="9525">
              <a:noFill/>
              <a:miter lim="800000"/>
              <a:headEnd/>
              <a:tailEnd/>
            </a:ln>
          </p:spPr>
          <p:txBody>
            <a:bodyPr wrap="none">
              <a:spAutoFit/>
            </a:bodyPr>
            <a:lstStyle/>
            <a:p>
              <a:r>
                <a:rPr lang="en-US" sz="3600" i="0"/>
                <a:t>.</a:t>
              </a:r>
            </a:p>
          </p:txBody>
        </p:sp>
        <p:sp>
          <p:nvSpPr>
            <p:cNvPr id="48300" name="Text Box 169"/>
            <p:cNvSpPr txBox="1">
              <a:spLocks noChangeArrowheads="1"/>
            </p:cNvSpPr>
            <p:nvPr/>
          </p:nvSpPr>
          <p:spPr bwMode="auto">
            <a:xfrm>
              <a:off x="6430962" y="1952625"/>
              <a:ext cx="299713" cy="607567"/>
            </a:xfrm>
            <a:prstGeom prst="rect">
              <a:avLst/>
            </a:prstGeom>
            <a:noFill/>
            <a:ln w="9525">
              <a:noFill/>
              <a:miter lim="800000"/>
              <a:headEnd/>
              <a:tailEnd/>
            </a:ln>
          </p:spPr>
          <p:txBody>
            <a:bodyPr wrap="none">
              <a:spAutoFit/>
            </a:bodyPr>
            <a:lstStyle/>
            <a:p>
              <a:r>
                <a:rPr lang="en-US" sz="3600" i="0"/>
                <a:t>.</a:t>
              </a:r>
            </a:p>
          </p:txBody>
        </p:sp>
        <p:sp>
          <p:nvSpPr>
            <p:cNvPr id="48301" name="Text Box 170"/>
            <p:cNvSpPr txBox="1">
              <a:spLocks noChangeArrowheads="1"/>
            </p:cNvSpPr>
            <p:nvPr/>
          </p:nvSpPr>
          <p:spPr bwMode="auto">
            <a:xfrm>
              <a:off x="6424612" y="2112963"/>
              <a:ext cx="299713" cy="607567"/>
            </a:xfrm>
            <a:prstGeom prst="rect">
              <a:avLst/>
            </a:prstGeom>
            <a:noFill/>
            <a:ln w="9525">
              <a:noFill/>
              <a:miter lim="800000"/>
              <a:headEnd/>
              <a:tailEnd/>
            </a:ln>
          </p:spPr>
          <p:txBody>
            <a:bodyPr wrap="none">
              <a:spAutoFit/>
            </a:bodyPr>
            <a:lstStyle/>
            <a:p>
              <a:r>
                <a:rPr lang="en-US" sz="3600" i="0"/>
                <a:t>.</a:t>
              </a:r>
            </a:p>
          </p:txBody>
        </p:sp>
        <p:sp>
          <p:nvSpPr>
            <p:cNvPr id="48302" name="Text Box 171"/>
            <p:cNvSpPr txBox="1">
              <a:spLocks noChangeArrowheads="1"/>
            </p:cNvSpPr>
            <p:nvPr/>
          </p:nvSpPr>
          <p:spPr bwMode="auto">
            <a:xfrm>
              <a:off x="6424612" y="2176463"/>
              <a:ext cx="299713" cy="607567"/>
            </a:xfrm>
            <a:prstGeom prst="rect">
              <a:avLst/>
            </a:prstGeom>
            <a:noFill/>
            <a:ln w="9525">
              <a:noFill/>
              <a:miter lim="800000"/>
              <a:headEnd/>
              <a:tailEnd/>
            </a:ln>
          </p:spPr>
          <p:txBody>
            <a:bodyPr wrap="none">
              <a:spAutoFit/>
            </a:bodyPr>
            <a:lstStyle/>
            <a:p>
              <a:r>
                <a:rPr lang="en-US" sz="3600" i="0"/>
                <a:t>.</a:t>
              </a:r>
            </a:p>
          </p:txBody>
        </p:sp>
        <p:sp>
          <p:nvSpPr>
            <p:cNvPr id="48303" name="Text Box 172"/>
            <p:cNvSpPr txBox="1">
              <a:spLocks noChangeArrowheads="1"/>
            </p:cNvSpPr>
            <p:nvPr/>
          </p:nvSpPr>
          <p:spPr bwMode="auto">
            <a:xfrm>
              <a:off x="6238875" y="2132013"/>
              <a:ext cx="299713" cy="607567"/>
            </a:xfrm>
            <a:prstGeom prst="rect">
              <a:avLst/>
            </a:prstGeom>
            <a:noFill/>
            <a:ln w="9525">
              <a:noFill/>
              <a:miter lim="800000"/>
              <a:headEnd/>
              <a:tailEnd/>
            </a:ln>
          </p:spPr>
          <p:txBody>
            <a:bodyPr wrap="none">
              <a:spAutoFit/>
            </a:bodyPr>
            <a:lstStyle/>
            <a:p>
              <a:r>
                <a:rPr lang="en-US" sz="3600" i="0"/>
                <a:t>.</a:t>
              </a:r>
            </a:p>
          </p:txBody>
        </p:sp>
        <p:sp>
          <p:nvSpPr>
            <p:cNvPr id="48304" name="Text Box 173"/>
            <p:cNvSpPr txBox="1">
              <a:spLocks noChangeArrowheads="1"/>
            </p:cNvSpPr>
            <p:nvPr/>
          </p:nvSpPr>
          <p:spPr bwMode="auto">
            <a:xfrm>
              <a:off x="6238875" y="2089150"/>
              <a:ext cx="299713" cy="607567"/>
            </a:xfrm>
            <a:prstGeom prst="rect">
              <a:avLst/>
            </a:prstGeom>
            <a:noFill/>
            <a:ln w="9525">
              <a:noFill/>
              <a:miter lim="800000"/>
              <a:headEnd/>
              <a:tailEnd/>
            </a:ln>
          </p:spPr>
          <p:txBody>
            <a:bodyPr wrap="none">
              <a:spAutoFit/>
            </a:bodyPr>
            <a:lstStyle/>
            <a:p>
              <a:r>
                <a:rPr lang="en-US" sz="3600" i="0"/>
                <a:t>.</a:t>
              </a:r>
            </a:p>
          </p:txBody>
        </p:sp>
        <p:sp>
          <p:nvSpPr>
            <p:cNvPr id="48305" name="Text Box 174"/>
            <p:cNvSpPr txBox="1">
              <a:spLocks noChangeArrowheads="1"/>
            </p:cNvSpPr>
            <p:nvPr/>
          </p:nvSpPr>
          <p:spPr bwMode="auto">
            <a:xfrm>
              <a:off x="6267451" y="2051050"/>
              <a:ext cx="299713" cy="607567"/>
            </a:xfrm>
            <a:prstGeom prst="rect">
              <a:avLst/>
            </a:prstGeom>
            <a:noFill/>
            <a:ln w="9525">
              <a:noFill/>
              <a:miter lim="800000"/>
              <a:headEnd/>
              <a:tailEnd/>
            </a:ln>
          </p:spPr>
          <p:txBody>
            <a:bodyPr wrap="none">
              <a:spAutoFit/>
            </a:bodyPr>
            <a:lstStyle/>
            <a:p>
              <a:r>
                <a:rPr lang="en-US" sz="3600" i="0"/>
                <a:t>.</a:t>
              </a:r>
            </a:p>
          </p:txBody>
        </p:sp>
        <p:sp>
          <p:nvSpPr>
            <p:cNvPr id="48306" name="Text Box 175"/>
            <p:cNvSpPr txBox="1">
              <a:spLocks noChangeArrowheads="1"/>
            </p:cNvSpPr>
            <p:nvPr/>
          </p:nvSpPr>
          <p:spPr bwMode="auto">
            <a:xfrm>
              <a:off x="6296025" y="1976438"/>
              <a:ext cx="299713" cy="607567"/>
            </a:xfrm>
            <a:prstGeom prst="rect">
              <a:avLst/>
            </a:prstGeom>
            <a:noFill/>
            <a:ln w="9525">
              <a:noFill/>
              <a:miter lim="800000"/>
              <a:headEnd/>
              <a:tailEnd/>
            </a:ln>
          </p:spPr>
          <p:txBody>
            <a:bodyPr wrap="none">
              <a:spAutoFit/>
            </a:bodyPr>
            <a:lstStyle/>
            <a:p>
              <a:r>
                <a:rPr lang="en-US" sz="3600" i="0"/>
                <a:t>.</a:t>
              </a:r>
            </a:p>
          </p:txBody>
        </p:sp>
        <p:sp>
          <p:nvSpPr>
            <p:cNvPr id="48307" name="Text Box 176"/>
            <p:cNvSpPr txBox="1">
              <a:spLocks noChangeArrowheads="1"/>
            </p:cNvSpPr>
            <p:nvPr/>
          </p:nvSpPr>
          <p:spPr bwMode="auto">
            <a:xfrm>
              <a:off x="6238875" y="1952625"/>
              <a:ext cx="299713" cy="607567"/>
            </a:xfrm>
            <a:prstGeom prst="rect">
              <a:avLst/>
            </a:prstGeom>
            <a:noFill/>
            <a:ln w="9525">
              <a:noFill/>
              <a:miter lim="800000"/>
              <a:headEnd/>
              <a:tailEnd/>
            </a:ln>
          </p:spPr>
          <p:txBody>
            <a:bodyPr wrap="none">
              <a:spAutoFit/>
            </a:bodyPr>
            <a:lstStyle/>
            <a:p>
              <a:r>
                <a:rPr lang="en-US" sz="3600" i="0"/>
                <a:t>.</a:t>
              </a:r>
            </a:p>
          </p:txBody>
        </p:sp>
        <p:sp>
          <p:nvSpPr>
            <p:cNvPr id="48308" name="Text Box 177"/>
            <p:cNvSpPr txBox="1">
              <a:spLocks noChangeArrowheads="1"/>
            </p:cNvSpPr>
            <p:nvPr/>
          </p:nvSpPr>
          <p:spPr bwMode="auto">
            <a:xfrm>
              <a:off x="6288087" y="2120900"/>
              <a:ext cx="299713" cy="607567"/>
            </a:xfrm>
            <a:prstGeom prst="rect">
              <a:avLst/>
            </a:prstGeom>
            <a:noFill/>
            <a:ln w="9525">
              <a:noFill/>
              <a:miter lim="800000"/>
              <a:headEnd/>
              <a:tailEnd/>
            </a:ln>
          </p:spPr>
          <p:txBody>
            <a:bodyPr wrap="none">
              <a:spAutoFit/>
            </a:bodyPr>
            <a:lstStyle/>
            <a:p>
              <a:r>
                <a:rPr lang="en-US" sz="3600" i="0"/>
                <a:t>.</a:t>
              </a:r>
            </a:p>
          </p:txBody>
        </p:sp>
        <p:sp>
          <p:nvSpPr>
            <p:cNvPr id="48309" name="Text Box 178"/>
            <p:cNvSpPr txBox="1">
              <a:spLocks noChangeArrowheads="1"/>
            </p:cNvSpPr>
            <p:nvPr/>
          </p:nvSpPr>
          <p:spPr bwMode="auto">
            <a:xfrm>
              <a:off x="6348413" y="2212975"/>
              <a:ext cx="299713" cy="607567"/>
            </a:xfrm>
            <a:prstGeom prst="rect">
              <a:avLst/>
            </a:prstGeom>
            <a:noFill/>
            <a:ln w="9525">
              <a:noFill/>
              <a:miter lim="800000"/>
              <a:headEnd/>
              <a:tailEnd/>
            </a:ln>
          </p:spPr>
          <p:txBody>
            <a:bodyPr wrap="none">
              <a:spAutoFit/>
            </a:bodyPr>
            <a:lstStyle/>
            <a:p>
              <a:r>
                <a:rPr lang="en-US" sz="3600" i="0"/>
                <a:t>.</a:t>
              </a:r>
            </a:p>
          </p:txBody>
        </p:sp>
        <p:sp>
          <p:nvSpPr>
            <p:cNvPr id="48310" name="Text Box 179"/>
            <p:cNvSpPr txBox="1">
              <a:spLocks noChangeArrowheads="1"/>
            </p:cNvSpPr>
            <p:nvPr/>
          </p:nvSpPr>
          <p:spPr bwMode="auto">
            <a:xfrm>
              <a:off x="6375400" y="2159000"/>
              <a:ext cx="299713" cy="607567"/>
            </a:xfrm>
            <a:prstGeom prst="rect">
              <a:avLst/>
            </a:prstGeom>
            <a:noFill/>
            <a:ln w="9525">
              <a:noFill/>
              <a:miter lim="800000"/>
              <a:headEnd/>
              <a:tailEnd/>
            </a:ln>
          </p:spPr>
          <p:txBody>
            <a:bodyPr wrap="none">
              <a:spAutoFit/>
            </a:bodyPr>
            <a:lstStyle/>
            <a:p>
              <a:r>
                <a:rPr lang="en-US" sz="3600" i="0"/>
                <a:t>.</a:t>
              </a:r>
            </a:p>
          </p:txBody>
        </p:sp>
        <p:sp>
          <p:nvSpPr>
            <p:cNvPr id="48311" name="Text Box 180"/>
            <p:cNvSpPr txBox="1">
              <a:spLocks noChangeArrowheads="1"/>
            </p:cNvSpPr>
            <p:nvPr/>
          </p:nvSpPr>
          <p:spPr bwMode="auto">
            <a:xfrm>
              <a:off x="6388099" y="2070100"/>
              <a:ext cx="299713" cy="607567"/>
            </a:xfrm>
            <a:prstGeom prst="rect">
              <a:avLst/>
            </a:prstGeom>
            <a:noFill/>
            <a:ln w="9525">
              <a:noFill/>
              <a:miter lim="800000"/>
              <a:headEnd/>
              <a:tailEnd/>
            </a:ln>
          </p:spPr>
          <p:txBody>
            <a:bodyPr wrap="none">
              <a:spAutoFit/>
            </a:bodyPr>
            <a:lstStyle/>
            <a:p>
              <a:r>
                <a:rPr lang="en-US" sz="3600" i="0"/>
                <a:t>.</a:t>
              </a:r>
            </a:p>
          </p:txBody>
        </p:sp>
        <p:sp>
          <p:nvSpPr>
            <p:cNvPr id="48312" name="Text Box 181"/>
            <p:cNvSpPr txBox="1">
              <a:spLocks noChangeArrowheads="1"/>
            </p:cNvSpPr>
            <p:nvPr/>
          </p:nvSpPr>
          <p:spPr bwMode="auto">
            <a:xfrm>
              <a:off x="6332538" y="2027238"/>
              <a:ext cx="299713" cy="607567"/>
            </a:xfrm>
            <a:prstGeom prst="rect">
              <a:avLst/>
            </a:prstGeom>
            <a:noFill/>
            <a:ln w="9525">
              <a:noFill/>
              <a:miter lim="800000"/>
              <a:headEnd/>
              <a:tailEnd/>
            </a:ln>
          </p:spPr>
          <p:txBody>
            <a:bodyPr wrap="none">
              <a:spAutoFit/>
            </a:bodyPr>
            <a:lstStyle/>
            <a:p>
              <a:r>
                <a:rPr lang="en-US" sz="3600" i="0"/>
                <a:t>.</a:t>
              </a:r>
            </a:p>
          </p:txBody>
        </p:sp>
        <p:sp>
          <p:nvSpPr>
            <p:cNvPr id="48313" name="Text Box 182"/>
            <p:cNvSpPr txBox="1">
              <a:spLocks noChangeArrowheads="1"/>
            </p:cNvSpPr>
            <p:nvPr/>
          </p:nvSpPr>
          <p:spPr bwMode="auto">
            <a:xfrm>
              <a:off x="6410325" y="1989138"/>
              <a:ext cx="299713" cy="607567"/>
            </a:xfrm>
            <a:prstGeom prst="rect">
              <a:avLst/>
            </a:prstGeom>
            <a:noFill/>
            <a:ln w="9525">
              <a:noFill/>
              <a:miter lim="800000"/>
              <a:headEnd/>
              <a:tailEnd/>
            </a:ln>
          </p:spPr>
          <p:txBody>
            <a:bodyPr wrap="none">
              <a:spAutoFit/>
            </a:bodyPr>
            <a:lstStyle/>
            <a:p>
              <a:r>
                <a:rPr lang="en-US" sz="3600" i="0"/>
                <a:t>.</a:t>
              </a:r>
            </a:p>
          </p:txBody>
        </p:sp>
        <p:sp>
          <p:nvSpPr>
            <p:cNvPr id="48314" name="Text Box 183"/>
            <p:cNvSpPr txBox="1">
              <a:spLocks noChangeArrowheads="1"/>
            </p:cNvSpPr>
            <p:nvPr/>
          </p:nvSpPr>
          <p:spPr bwMode="auto">
            <a:xfrm>
              <a:off x="6446839" y="2105025"/>
              <a:ext cx="299713" cy="607567"/>
            </a:xfrm>
            <a:prstGeom prst="rect">
              <a:avLst/>
            </a:prstGeom>
            <a:noFill/>
            <a:ln w="9525">
              <a:noFill/>
              <a:miter lim="800000"/>
              <a:headEnd/>
              <a:tailEnd/>
            </a:ln>
          </p:spPr>
          <p:txBody>
            <a:bodyPr wrap="none">
              <a:spAutoFit/>
            </a:bodyPr>
            <a:lstStyle/>
            <a:p>
              <a:r>
                <a:rPr lang="en-US" sz="3600" i="0"/>
                <a:t>.</a:t>
              </a:r>
            </a:p>
          </p:txBody>
        </p:sp>
        <p:sp>
          <p:nvSpPr>
            <p:cNvPr id="48315" name="Text Box 184"/>
            <p:cNvSpPr txBox="1">
              <a:spLocks noChangeArrowheads="1"/>
            </p:cNvSpPr>
            <p:nvPr/>
          </p:nvSpPr>
          <p:spPr bwMode="auto">
            <a:xfrm>
              <a:off x="7440613" y="2393950"/>
              <a:ext cx="299713" cy="607567"/>
            </a:xfrm>
            <a:prstGeom prst="rect">
              <a:avLst/>
            </a:prstGeom>
            <a:noFill/>
            <a:ln w="9525">
              <a:noFill/>
              <a:miter lim="800000"/>
              <a:headEnd/>
              <a:tailEnd/>
            </a:ln>
          </p:spPr>
          <p:txBody>
            <a:bodyPr wrap="none">
              <a:spAutoFit/>
            </a:bodyPr>
            <a:lstStyle/>
            <a:p>
              <a:r>
                <a:rPr lang="en-US" sz="3600" i="0"/>
                <a:t>.</a:t>
              </a:r>
            </a:p>
          </p:txBody>
        </p:sp>
        <p:sp>
          <p:nvSpPr>
            <p:cNvPr id="48316" name="Text Box 185"/>
            <p:cNvSpPr txBox="1">
              <a:spLocks noChangeArrowheads="1"/>
            </p:cNvSpPr>
            <p:nvPr/>
          </p:nvSpPr>
          <p:spPr bwMode="auto">
            <a:xfrm>
              <a:off x="5527674" y="2406650"/>
              <a:ext cx="299713" cy="607567"/>
            </a:xfrm>
            <a:prstGeom prst="rect">
              <a:avLst/>
            </a:prstGeom>
            <a:noFill/>
            <a:ln w="9525">
              <a:noFill/>
              <a:miter lim="800000"/>
              <a:headEnd/>
              <a:tailEnd/>
            </a:ln>
          </p:spPr>
          <p:txBody>
            <a:bodyPr wrap="none">
              <a:spAutoFit/>
            </a:bodyPr>
            <a:lstStyle/>
            <a:p>
              <a:r>
                <a:rPr lang="en-US" sz="3600" i="0"/>
                <a:t>.</a:t>
              </a:r>
            </a:p>
          </p:txBody>
        </p:sp>
        <p:sp>
          <p:nvSpPr>
            <p:cNvPr id="48317" name="Text Box 186"/>
            <p:cNvSpPr txBox="1">
              <a:spLocks noChangeArrowheads="1"/>
            </p:cNvSpPr>
            <p:nvPr/>
          </p:nvSpPr>
          <p:spPr bwMode="auto">
            <a:xfrm>
              <a:off x="7145339" y="2286000"/>
              <a:ext cx="299713" cy="607567"/>
            </a:xfrm>
            <a:prstGeom prst="rect">
              <a:avLst/>
            </a:prstGeom>
            <a:noFill/>
            <a:ln w="9525">
              <a:noFill/>
              <a:miter lim="800000"/>
              <a:headEnd/>
              <a:tailEnd/>
            </a:ln>
          </p:spPr>
          <p:txBody>
            <a:bodyPr wrap="none">
              <a:spAutoFit/>
            </a:bodyPr>
            <a:lstStyle/>
            <a:p>
              <a:r>
                <a:rPr lang="en-US" sz="3600" i="0"/>
                <a:t>.</a:t>
              </a:r>
            </a:p>
          </p:txBody>
        </p:sp>
        <p:sp>
          <p:nvSpPr>
            <p:cNvPr id="48318" name="Text Box 187"/>
            <p:cNvSpPr txBox="1">
              <a:spLocks noChangeArrowheads="1"/>
            </p:cNvSpPr>
            <p:nvPr/>
          </p:nvSpPr>
          <p:spPr bwMode="auto">
            <a:xfrm>
              <a:off x="6591298" y="2266950"/>
              <a:ext cx="299713" cy="607567"/>
            </a:xfrm>
            <a:prstGeom prst="rect">
              <a:avLst/>
            </a:prstGeom>
            <a:noFill/>
            <a:ln w="9525">
              <a:noFill/>
              <a:miter lim="800000"/>
              <a:headEnd/>
              <a:tailEnd/>
            </a:ln>
          </p:spPr>
          <p:txBody>
            <a:bodyPr wrap="none">
              <a:spAutoFit/>
            </a:bodyPr>
            <a:lstStyle/>
            <a:p>
              <a:r>
                <a:rPr lang="en-US" sz="3600" i="0"/>
                <a:t>.</a:t>
              </a:r>
            </a:p>
          </p:txBody>
        </p:sp>
        <p:sp>
          <p:nvSpPr>
            <p:cNvPr id="48319" name="Text Box 188"/>
            <p:cNvSpPr txBox="1">
              <a:spLocks noChangeArrowheads="1"/>
            </p:cNvSpPr>
            <p:nvPr/>
          </p:nvSpPr>
          <p:spPr bwMode="auto">
            <a:xfrm>
              <a:off x="6529388" y="2176463"/>
              <a:ext cx="299713" cy="607567"/>
            </a:xfrm>
            <a:prstGeom prst="rect">
              <a:avLst/>
            </a:prstGeom>
            <a:noFill/>
            <a:ln w="9525">
              <a:noFill/>
              <a:miter lim="800000"/>
              <a:headEnd/>
              <a:tailEnd/>
            </a:ln>
          </p:spPr>
          <p:txBody>
            <a:bodyPr wrap="none">
              <a:spAutoFit/>
            </a:bodyPr>
            <a:lstStyle/>
            <a:p>
              <a:r>
                <a:rPr lang="en-US" sz="3600" i="0"/>
                <a:t>.</a:t>
              </a:r>
            </a:p>
          </p:txBody>
        </p:sp>
        <p:sp>
          <p:nvSpPr>
            <p:cNvPr id="48320" name="Text Box 189"/>
            <p:cNvSpPr txBox="1">
              <a:spLocks noChangeArrowheads="1"/>
            </p:cNvSpPr>
            <p:nvPr/>
          </p:nvSpPr>
          <p:spPr bwMode="auto">
            <a:xfrm>
              <a:off x="6338889" y="2112963"/>
              <a:ext cx="299713" cy="607567"/>
            </a:xfrm>
            <a:prstGeom prst="rect">
              <a:avLst/>
            </a:prstGeom>
            <a:noFill/>
            <a:ln w="9525">
              <a:noFill/>
              <a:miter lim="800000"/>
              <a:headEnd/>
              <a:tailEnd/>
            </a:ln>
          </p:spPr>
          <p:txBody>
            <a:bodyPr wrap="none">
              <a:spAutoFit/>
            </a:bodyPr>
            <a:lstStyle/>
            <a:p>
              <a:r>
                <a:rPr lang="en-US" sz="3600" i="0"/>
                <a:t>.</a:t>
              </a:r>
            </a:p>
          </p:txBody>
        </p:sp>
        <p:sp>
          <p:nvSpPr>
            <p:cNvPr id="48321" name="Text Box 190"/>
            <p:cNvSpPr txBox="1">
              <a:spLocks noChangeArrowheads="1"/>
            </p:cNvSpPr>
            <p:nvPr/>
          </p:nvSpPr>
          <p:spPr bwMode="auto">
            <a:xfrm>
              <a:off x="6503988" y="2070100"/>
              <a:ext cx="299713" cy="607567"/>
            </a:xfrm>
            <a:prstGeom prst="rect">
              <a:avLst/>
            </a:prstGeom>
            <a:noFill/>
            <a:ln w="9525">
              <a:noFill/>
              <a:miter lim="800000"/>
              <a:headEnd/>
              <a:tailEnd/>
            </a:ln>
          </p:spPr>
          <p:txBody>
            <a:bodyPr wrap="none">
              <a:spAutoFit/>
            </a:bodyPr>
            <a:lstStyle/>
            <a:p>
              <a:r>
                <a:rPr lang="en-US" sz="3600" i="0"/>
                <a:t>.</a:t>
              </a:r>
            </a:p>
          </p:txBody>
        </p:sp>
        <p:sp>
          <p:nvSpPr>
            <p:cNvPr id="48322" name="Text Box 191"/>
            <p:cNvSpPr txBox="1">
              <a:spLocks noChangeArrowheads="1"/>
            </p:cNvSpPr>
            <p:nvPr/>
          </p:nvSpPr>
          <p:spPr bwMode="auto">
            <a:xfrm>
              <a:off x="6529388" y="2019300"/>
              <a:ext cx="299713" cy="607567"/>
            </a:xfrm>
            <a:prstGeom prst="rect">
              <a:avLst/>
            </a:prstGeom>
            <a:noFill/>
            <a:ln w="9525">
              <a:noFill/>
              <a:miter lim="800000"/>
              <a:headEnd/>
              <a:tailEnd/>
            </a:ln>
          </p:spPr>
          <p:txBody>
            <a:bodyPr wrap="none">
              <a:spAutoFit/>
            </a:bodyPr>
            <a:lstStyle/>
            <a:p>
              <a:r>
                <a:rPr lang="en-US" sz="3600" i="0"/>
                <a:t>.</a:t>
              </a:r>
            </a:p>
          </p:txBody>
        </p:sp>
        <p:sp>
          <p:nvSpPr>
            <p:cNvPr id="48323" name="Text Box 192"/>
            <p:cNvSpPr txBox="1">
              <a:spLocks noChangeArrowheads="1"/>
            </p:cNvSpPr>
            <p:nvPr/>
          </p:nvSpPr>
          <p:spPr bwMode="auto">
            <a:xfrm>
              <a:off x="6551613" y="2120900"/>
              <a:ext cx="299713" cy="607567"/>
            </a:xfrm>
            <a:prstGeom prst="rect">
              <a:avLst/>
            </a:prstGeom>
            <a:noFill/>
            <a:ln w="9525">
              <a:noFill/>
              <a:miter lim="800000"/>
              <a:headEnd/>
              <a:tailEnd/>
            </a:ln>
          </p:spPr>
          <p:txBody>
            <a:bodyPr wrap="none">
              <a:spAutoFit/>
            </a:bodyPr>
            <a:lstStyle/>
            <a:p>
              <a:r>
                <a:rPr lang="en-US" sz="3600" i="0"/>
                <a:t>.</a:t>
              </a:r>
            </a:p>
          </p:txBody>
        </p:sp>
        <p:sp>
          <p:nvSpPr>
            <p:cNvPr id="48324" name="Text Box 193"/>
            <p:cNvSpPr txBox="1">
              <a:spLocks noChangeArrowheads="1"/>
            </p:cNvSpPr>
            <p:nvPr/>
          </p:nvSpPr>
          <p:spPr bwMode="auto">
            <a:xfrm>
              <a:off x="6564313" y="2154238"/>
              <a:ext cx="299713" cy="607567"/>
            </a:xfrm>
            <a:prstGeom prst="rect">
              <a:avLst/>
            </a:prstGeom>
            <a:noFill/>
            <a:ln w="9525">
              <a:noFill/>
              <a:miter lim="800000"/>
              <a:headEnd/>
              <a:tailEnd/>
            </a:ln>
          </p:spPr>
          <p:txBody>
            <a:bodyPr wrap="none">
              <a:spAutoFit/>
            </a:bodyPr>
            <a:lstStyle/>
            <a:p>
              <a:r>
                <a:rPr lang="en-US" sz="3600" i="0"/>
                <a:t>.</a:t>
              </a:r>
            </a:p>
          </p:txBody>
        </p:sp>
        <p:sp>
          <p:nvSpPr>
            <p:cNvPr id="48325" name="Text Box 194"/>
            <p:cNvSpPr txBox="1">
              <a:spLocks noChangeArrowheads="1"/>
            </p:cNvSpPr>
            <p:nvPr/>
          </p:nvSpPr>
          <p:spPr bwMode="auto">
            <a:xfrm>
              <a:off x="6670674" y="2224088"/>
              <a:ext cx="299713" cy="607567"/>
            </a:xfrm>
            <a:prstGeom prst="rect">
              <a:avLst/>
            </a:prstGeom>
            <a:noFill/>
            <a:ln w="9525">
              <a:noFill/>
              <a:miter lim="800000"/>
              <a:headEnd/>
              <a:tailEnd/>
            </a:ln>
          </p:spPr>
          <p:txBody>
            <a:bodyPr wrap="none">
              <a:spAutoFit/>
            </a:bodyPr>
            <a:lstStyle/>
            <a:p>
              <a:r>
                <a:rPr lang="en-US" sz="3600" i="0"/>
                <a:t>.</a:t>
              </a:r>
            </a:p>
          </p:txBody>
        </p:sp>
        <p:sp>
          <p:nvSpPr>
            <p:cNvPr id="48326" name="Text Box 195"/>
            <p:cNvSpPr txBox="1">
              <a:spLocks noChangeArrowheads="1"/>
            </p:cNvSpPr>
            <p:nvPr/>
          </p:nvSpPr>
          <p:spPr bwMode="auto">
            <a:xfrm>
              <a:off x="6646864" y="2187575"/>
              <a:ext cx="299713" cy="607567"/>
            </a:xfrm>
            <a:prstGeom prst="rect">
              <a:avLst/>
            </a:prstGeom>
            <a:noFill/>
            <a:ln w="9525">
              <a:noFill/>
              <a:miter lim="800000"/>
              <a:headEnd/>
              <a:tailEnd/>
            </a:ln>
          </p:spPr>
          <p:txBody>
            <a:bodyPr wrap="none">
              <a:spAutoFit/>
            </a:bodyPr>
            <a:lstStyle/>
            <a:p>
              <a:r>
                <a:rPr lang="en-US" sz="3600" i="0"/>
                <a:t>.</a:t>
              </a:r>
            </a:p>
          </p:txBody>
        </p:sp>
        <p:sp>
          <p:nvSpPr>
            <p:cNvPr id="48327" name="Text Box 196"/>
            <p:cNvSpPr txBox="1">
              <a:spLocks noChangeArrowheads="1"/>
            </p:cNvSpPr>
            <p:nvPr/>
          </p:nvSpPr>
          <p:spPr bwMode="auto">
            <a:xfrm>
              <a:off x="6667500" y="2154238"/>
              <a:ext cx="299713" cy="607567"/>
            </a:xfrm>
            <a:prstGeom prst="rect">
              <a:avLst/>
            </a:prstGeom>
            <a:noFill/>
            <a:ln w="9525">
              <a:noFill/>
              <a:miter lim="800000"/>
              <a:headEnd/>
              <a:tailEnd/>
            </a:ln>
          </p:spPr>
          <p:txBody>
            <a:bodyPr wrap="none">
              <a:spAutoFit/>
            </a:bodyPr>
            <a:lstStyle/>
            <a:p>
              <a:r>
                <a:rPr lang="en-US" sz="3600" i="0"/>
                <a:t>.</a:t>
              </a:r>
            </a:p>
          </p:txBody>
        </p:sp>
        <p:sp>
          <p:nvSpPr>
            <p:cNvPr id="48328" name="Text Box 197"/>
            <p:cNvSpPr txBox="1">
              <a:spLocks noChangeArrowheads="1"/>
            </p:cNvSpPr>
            <p:nvPr/>
          </p:nvSpPr>
          <p:spPr bwMode="auto">
            <a:xfrm>
              <a:off x="6697663" y="2176463"/>
              <a:ext cx="299713" cy="607567"/>
            </a:xfrm>
            <a:prstGeom prst="rect">
              <a:avLst/>
            </a:prstGeom>
            <a:noFill/>
            <a:ln w="9525">
              <a:noFill/>
              <a:miter lim="800000"/>
              <a:headEnd/>
              <a:tailEnd/>
            </a:ln>
          </p:spPr>
          <p:txBody>
            <a:bodyPr wrap="none">
              <a:spAutoFit/>
            </a:bodyPr>
            <a:lstStyle/>
            <a:p>
              <a:r>
                <a:rPr lang="en-US" sz="3600" i="0"/>
                <a:t>.</a:t>
              </a:r>
            </a:p>
          </p:txBody>
        </p:sp>
        <p:sp>
          <p:nvSpPr>
            <p:cNvPr id="48329" name="Text Box 198"/>
            <p:cNvSpPr txBox="1">
              <a:spLocks noChangeArrowheads="1"/>
            </p:cNvSpPr>
            <p:nvPr/>
          </p:nvSpPr>
          <p:spPr bwMode="auto">
            <a:xfrm>
              <a:off x="6726238" y="2112963"/>
              <a:ext cx="299713" cy="607567"/>
            </a:xfrm>
            <a:prstGeom prst="rect">
              <a:avLst/>
            </a:prstGeom>
            <a:noFill/>
            <a:ln w="9525">
              <a:noFill/>
              <a:miter lim="800000"/>
              <a:headEnd/>
              <a:tailEnd/>
            </a:ln>
          </p:spPr>
          <p:txBody>
            <a:bodyPr wrap="none">
              <a:spAutoFit/>
            </a:bodyPr>
            <a:lstStyle/>
            <a:p>
              <a:r>
                <a:rPr lang="en-US" sz="3600" i="0"/>
                <a:t>.</a:t>
              </a:r>
            </a:p>
          </p:txBody>
        </p:sp>
        <p:sp>
          <p:nvSpPr>
            <p:cNvPr id="48330" name="Text Box 199"/>
            <p:cNvSpPr txBox="1">
              <a:spLocks noChangeArrowheads="1"/>
            </p:cNvSpPr>
            <p:nvPr/>
          </p:nvSpPr>
          <p:spPr bwMode="auto">
            <a:xfrm>
              <a:off x="6630987" y="2081213"/>
              <a:ext cx="299713" cy="607567"/>
            </a:xfrm>
            <a:prstGeom prst="rect">
              <a:avLst/>
            </a:prstGeom>
            <a:noFill/>
            <a:ln w="9525">
              <a:noFill/>
              <a:miter lim="800000"/>
              <a:headEnd/>
              <a:tailEnd/>
            </a:ln>
          </p:spPr>
          <p:txBody>
            <a:bodyPr wrap="none">
              <a:spAutoFit/>
            </a:bodyPr>
            <a:lstStyle/>
            <a:p>
              <a:r>
                <a:rPr lang="en-US" sz="3600" i="0"/>
                <a:t>.</a:t>
              </a:r>
            </a:p>
          </p:txBody>
        </p:sp>
        <p:sp>
          <p:nvSpPr>
            <p:cNvPr id="48331" name="Text Box 200"/>
            <p:cNvSpPr txBox="1">
              <a:spLocks noChangeArrowheads="1"/>
            </p:cNvSpPr>
            <p:nvPr/>
          </p:nvSpPr>
          <p:spPr bwMode="auto">
            <a:xfrm>
              <a:off x="6621463" y="2009775"/>
              <a:ext cx="299713" cy="607567"/>
            </a:xfrm>
            <a:prstGeom prst="rect">
              <a:avLst/>
            </a:prstGeom>
            <a:noFill/>
            <a:ln w="9525">
              <a:noFill/>
              <a:miter lim="800000"/>
              <a:headEnd/>
              <a:tailEnd/>
            </a:ln>
          </p:spPr>
          <p:txBody>
            <a:bodyPr wrap="none">
              <a:spAutoFit/>
            </a:bodyPr>
            <a:lstStyle/>
            <a:p>
              <a:r>
                <a:rPr lang="en-US" sz="3600" i="0"/>
                <a:t>.</a:t>
              </a:r>
            </a:p>
          </p:txBody>
        </p:sp>
        <p:sp>
          <p:nvSpPr>
            <p:cNvPr id="48332" name="Text Box 201"/>
            <p:cNvSpPr txBox="1">
              <a:spLocks noChangeArrowheads="1"/>
            </p:cNvSpPr>
            <p:nvPr/>
          </p:nvSpPr>
          <p:spPr bwMode="auto">
            <a:xfrm>
              <a:off x="6354764" y="1952625"/>
              <a:ext cx="299713" cy="607567"/>
            </a:xfrm>
            <a:prstGeom prst="rect">
              <a:avLst/>
            </a:prstGeom>
            <a:noFill/>
            <a:ln w="9525">
              <a:noFill/>
              <a:miter lim="800000"/>
              <a:headEnd/>
              <a:tailEnd/>
            </a:ln>
          </p:spPr>
          <p:txBody>
            <a:bodyPr wrap="none">
              <a:spAutoFit/>
            </a:bodyPr>
            <a:lstStyle/>
            <a:p>
              <a:r>
                <a:rPr lang="en-US" sz="3600" i="0"/>
                <a:t>.</a:t>
              </a:r>
            </a:p>
          </p:txBody>
        </p:sp>
        <p:sp>
          <p:nvSpPr>
            <p:cNvPr id="48333" name="Text Box 202"/>
            <p:cNvSpPr txBox="1">
              <a:spLocks noChangeArrowheads="1"/>
            </p:cNvSpPr>
            <p:nvPr/>
          </p:nvSpPr>
          <p:spPr bwMode="auto">
            <a:xfrm>
              <a:off x="5746752" y="2216150"/>
              <a:ext cx="299713" cy="607567"/>
            </a:xfrm>
            <a:prstGeom prst="rect">
              <a:avLst/>
            </a:prstGeom>
            <a:noFill/>
            <a:ln w="9525">
              <a:noFill/>
              <a:miter lim="800000"/>
              <a:headEnd/>
              <a:tailEnd/>
            </a:ln>
          </p:spPr>
          <p:txBody>
            <a:bodyPr wrap="none">
              <a:spAutoFit/>
            </a:bodyPr>
            <a:lstStyle/>
            <a:p>
              <a:r>
                <a:rPr lang="en-US" sz="3600" i="0"/>
                <a:t>.</a:t>
              </a:r>
            </a:p>
          </p:txBody>
        </p:sp>
        <p:sp>
          <p:nvSpPr>
            <p:cNvPr id="48334" name="Text Box 203"/>
            <p:cNvSpPr txBox="1">
              <a:spLocks noChangeArrowheads="1"/>
            </p:cNvSpPr>
            <p:nvPr/>
          </p:nvSpPr>
          <p:spPr bwMode="auto">
            <a:xfrm>
              <a:off x="5803899" y="2170113"/>
              <a:ext cx="299713" cy="607567"/>
            </a:xfrm>
            <a:prstGeom prst="rect">
              <a:avLst/>
            </a:prstGeom>
            <a:noFill/>
            <a:ln w="9525">
              <a:noFill/>
              <a:miter lim="800000"/>
              <a:headEnd/>
              <a:tailEnd/>
            </a:ln>
          </p:spPr>
          <p:txBody>
            <a:bodyPr wrap="none">
              <a:spAutoFit/>
            </a:bodyPr>
            <a:lstStyle/>
            <a:p>
              <a:r>
                <a:rPr lang="en-US" sz="3600" i="0"/>
                <a:t>.</a:t>
              </a:r>
            </a:p>
          </p:txBody>
        </p:sp>
        <p:sp>
          <p:nvSpPr>
            <p:cNvPr id="48335" name="Text Box 204"/>
            <p:cNvSpPr txBox="1">
              <a:spLocks noChangeArrowheads="1"/>
            </p:cNvSpPr>
            <p:nvPr/>
          </p:nvSpPr>
          <p:spPr bwMode="auto">
            <a:xfrm>
              <a:off x="6696075" y="2009775"/>
              <a:ext cx="299713" cy="607567"/>
            </a:xfrm>
            <a:prstGeom prst="rect">
              <a:avLst/>
            </a:prstGeom>
            <a:noFill/>
            <a:ln w="9525">
              <a:noFill/>
              <a:miter lim="800000"/>
              <a:headEnd/>
              <a:tailEnd/>
            </a:ln>
          </p:spPr>
          <p:txBody>
            <a:bodyPr wrap="none">
              <a:spAutoFit/>
            </a:bodyPr>
            <a:lstStyle/>
            <a:p>
              <a:r>
                <a:rPr lang="en-US" sz="3600" i="0"/>
                <a:t>.</a:t>
              </a:r>
            </a:p>
          </p:txBody>
        </p:sp>
        <p:sp>
          <p:nvSpPr>
            <p:cNvPr id="48336" name="Text Box 205"/>
            <p:cNvSpPr txBox="1">
              <a:spLocks noChangeArrowheads="1"/>
            </p:cNvSpPr>
            <p:nvPr/>
          </p:nvSpPr>
          <p:spPr bwMode="auto">
            <a:xfrm>
              <a:off x="6913563" y="1952625"/>
              <a:ext cx="299713" cy="607567"/>
            </a:xfrm>
            <a:prstGeom prst="rect">
              <a:avLst/>
            </a:prstGeom>
            <a:noFill/>
            <a:ln w="9525">
              <a:noFill/>
              <a:miter lim="800000"/>
              <a:headEnd/>
              <a:tailEnd/>
            </a:ln>
          </p:spPr>
          <p:txBody>
            <a:bodyPr wrap="none">
              <a:spAutoFit/>
            </a:bodyPr>
            <a:lstStyle/>
            <a:p>
              <a:r>
                <a:rPr lang="en-US" sz="3600" i="0"/>
                <a:t>.</a:t>
              </a:r>
            </a:p>
          </p:txBody>
        </p:sp>
        <p:sp>
          <p:nvSpPr>
            <p:cNvPr id="48337" name="Text Box 206"/>
            <p:cNvSpPr txBox="1">
              <a:spLocks noChangeArrowheads="1"/>
            </p:cNvSpPr>
            <p:nvPr/>
          </p:nvSpPr>
          <p:spPr bwMode="auto">
            <a:xfrm>
              <a:off x="6661150" y="2243138"/>
              <a:ext cx="299713" cy="607567"/>
            </a:xfrm>
            <a:prstGeom prst="rect">
              <a:avLst/>
            </a:prstGeom>
            <a:noFill/>
            <a:ln w="9525">
              <a:noFill/>
              <a:miter lim="800000"/>
              <a:headEnd/>
              <a:tailEnd/>
            </a:ln>
          </p:spPr>
          <p:txBody>
            <a:bodyPr wrap="none">
              <a:spAutoFit/>
            </a:bodyPr>
            <a:lstStyle/>
            <a:p>
              <a:r>
                <a:rPr lang="en-US" sz="3600" i="0"/>
                <a:t>.</a:t>
              </a:r>
            </a:p>
          </p:txBody>
        </p:sp>
        <p:sp>
          <p:nvSpPr>
            <p:cNvPr id="48338" name="Text Box 207"/>
            <p:cNvSpPr txBox="1">
              <a:spLocks noChangeArrowheads="1"/>
            </p:cNvSpPr>
            <p:nvPr/>
          </p:nvSpPr>
          <p:spPr bwMode="auto">
            <a:xfrm>
              <a:off x="6680199" y="2301875"/>
              <a:ext cx="299713" cy="607567"/>
            </a:xfrm>
            <a:prstGeom prst="rect">
              <a:avLst/>
            </a:prstGeom>
            <a:noFill/>
            <a:ln w="9525">
              <a:noFill/>
              <a:miter lim="800000"/>
              <a:headEnd/>
              <a:tailEnd/>
            </a:ln>
          </p:spPr>
          <p:txBody>
            <a:bodyPr wrap="none">
              <a:spAutoFit/>
            </a:bodyPr>
            <a:lstStyle/>
            <a:p>
              <a:r>
                <a:rPr lang="en-US" sz="3600" i="0"/>
                <a:t>.</a:t>
              </a:r>
            </a:p>
          </p:txBody>
        </p:sp>
        <p:sp>
          <p:nvSpPr>
            <p:cNvPr id="48339" name="Text Box 208"/>
            <p:cNvSpPr txBox="1">
              <a:spLocks noChangeArrowheads="1"/>
            </p:cNvSpPr>
            <p:nvPr/>
          </p:nvSpPr>
          <p:spPr bwMode="auto">
            <a:xfrm>
              <a:off x="5813425" y="2236788"/>
              <a:ext cx="299713" cy="607567"/>
            </a:xfrm>
            <a:prstGeom prst="rect">
              <a:avLst/>
            </a:prstGeom>
            <a:noFill/>
            <a:ln w="9525">
              <a:noFill/>
              <a:miter lim="800000"/>
              <a:headEnd/>
              <a:tailEnd/>
            </a:ln>
          </p:spPr>
          <p:txBody>
            <a:bodyPr wrap="none">
              <a:spAutoFit/>
            </a:bodyPr>
            <a:lstStyle/>
            <a:p>
              <a:r>
                <a:rPr lang="en-US" sz="3600" i="0"/>
                <a:t>.</a:t>
              </a:r>
            </a:p>
          </p:txBody>
        </p:sp>
        <p:sp>
          <p:nvSpPr>
            <p:cNvPr id="48340" name="Text Box 209"/>
            <p:cNvSpPr txBox="1">
              <a:spLocks noChangeArrowheads="1"/>
            </p:cNvSpPr>
            <p:nvPr/>
          </p:nvSpPr>
          <p:spPr bwMode="auto">
            <a:xfrm>
              <a:off x="7027863" y="2170113"/>
              <a:ext cx="299713" cy="607567"/>
            </a:xfrm>
            <a:prstGeom prst="rect">
              <a:avLst/>
            </a:prstGeom>
            <a:noFill/>
            <a:ln w="9525">
              <a:noFill/>
              <a:miter lim="800000"/>
              <a:headEnd/>
              <a:tailEnd/>
            </a:ln>
          </p:spPr>
          <p:txBody>
            <a:bodyPr wrap="none">
              <a:spAutoFit/>
            </a:bodyPr>
            <a:lstStyle/>
            <a:p>
              <a:r>
                <a:rPr lang="en-US" sz="3600" i="0"/>
                <a:t>.</a:t>
              </a:r>
            </a:p>
          </p:txBody>
        </p:sp>
        <p:sp>
          <p:nvSpPr>
            <p:cNvPr id="48341" name="Text Box 210"/>
            <p:cNvSpPr txBox="1">
              <a:spLocks noChangeArrowheads="1"/>
            </p:cNvSpPr>
            <p:nvPr/>
          </p:nvSpPr>
          <p:spPr bwMode="auto">
            <a:xfrm>
              <a:off x="6797675" y="2170113"/>
              <a:ext cx="299713" cy="607567"/>
            </a:xfrm>
            <a:prstGeom prst="rect">
              <a:avLst/>
            </a:prstGeom>
            <a:noFill/>
            <a:ln w="9525">
              <a:noFill/>
              <a:miter lim="800000"/>
              <a:headEnd/>
              <a:tailEnd/>
            </a:ln>
          </p:spPr>
          <p:txBody>
            <a:bodyPr wrap="none">
              <a:spAutoFit/>
            </a:bodyPr>
            <a:lstStyle/>
            <a:p>
              <a:r>
                <a:rPr lang="en-US" sz="3600" i="0"/>
                <a:t>.</a:t>
              </a:r>
            </a:p>
          </p:txBody>
        </p:sp>
        <p:sp>
          <p:nvSpPr>
            <p:cNvPr id="48342" name="Text Box 211"/>
            <p:cNvSpPr txBox="1">
              <a:spLocks noChangeArrowheads="1"/>
            </p:cNvSpPr>
            <p:nvPr/>
          </p:nvSpPr>
          <p:spPr bwMode="auto">
            <a:xfrm>
              <a:off x="5803899" y="2112963"/>
              <a:ext cx="299713" cy="607567"/>
            </a:xfrm>
            <a:prstGeom prst="rect">
              <a:avLst/>
            </a:prstGeom>
            <a:noFill/>
            <a:ln w="9525">
              <a:noFill/>
              <a:miter lim="800000"/>
              <a:headEnd/>
              <a:tailEnd/>
            </a:ln>
          </p:spPr>
          <p:txBody>
            <a:bodyPr wrap="none">
              <a:spAutoFit/>
            </a:bodyPr>
            <a:lstStyle/>
            <a:p>
              <a:r>
                <a:rPr lang="en-US" sz="3600" i="0"/>
                <a:t>.</a:t>
              </a:r>
            </a:p>
          </p:txBody>
        </p:sp>
        <p:sp>
          <p:nvSpPr>
            <p:cNvPr id="48343" name="Text Box 212"/>
            <p:cNvSpPr txBox="1">
              <a:spLocks noChangeArrowheads="1"/>
            </p:cNvSpPr>
            <p:nvPr/>
          </p:nvSpPr>
          <p:spPr bwMode="auto">
            <a:xfrm>
              <a:off x="6819900" y="2151063"/>
              <a:ext cx="299713" cy="607567"/>
            </a:xfrm>
            <a:prstGeom prst="rect">
              <a:avLst/>
            </a:prstGeom>
            <a:noFill/>
            <a:ln w="9525">
              <a:noFill/>
              <a:miter lim="800000"/>
              <a:headEnd/>
              <a:tailEnd/>
            </a:ln>
          </p:spPr>
          <p:txBody>
            <a:bodyPr wrap="none">
              <a:spAutoFit/>
            </a:bodyPr>
            <a:lstStyle/>
            <a:p>
              <a:r>
                <a:rPr lang="en-US" sz="3600" i="0"/>
                <a:t>.</a:t>
              </a:r>
            </a:p>
          </p:txBody>
        </p:sp>
        <p:sp>
          <p:nvSpPr>
            <p:cNvPr id="48344" name="Text Box 213"/>
            <p:cNvSpPr txBox="1">
              <a:spLocks noChangeArrowheads="1"/>
            </p:cNvSpPr>
            <p:nvPr/>
          </p:nvSpPr>
          <p:spPr bwMode="auto">
            <a:xfrm>
              <a:off x="6743700" y="2224088"/>
              <a:ext cx="299713" cy="607567"/>
            </a:xfrm>
            <a:prstGeom prst="rect">
              <a:avLst/>
            </a:prstGeom>
            <a:noFill/>
            <a:ln w="9525">
              <a:noFill/>
              <a:miter lim="800000"/>
              <a:headEnd/>
              <a:tailEnd/>
            </a:ln>
          </p:spPr>
          <p:txBody>
            <a:bodyPr wrap="none">
              <a:spAutoFit/>
            </a:bodyPr>
            <a:lstStyle/>
            <a:p>
              <a:r>
                <a:rPr lang="en-US" sz="3600" i="0"/>
                <a:t>.</a:t>
              </a:r>
            </a:p>
          </p:txBody>
        </p:sp>
        <p:sp>
          <p:nvSpPr>
            <p:cNvPr id="48345" name="Text Box 214"/>
            <p:cNvSpPr txBox="1">
              <a:spLocks noChangeArrowheads="1"/>
            </p:cNvSpPr>
            <p:nvPr/>
          </p:nvSpPr>
          <p:spPr bwMode="auto">
            <a:xfrm>
              <a:off x="6680199" y="2076450"/>
              <a:ext cx="299713" cy="607567"/>
            </a:xfrm>
            <a:prstGeom prst="rect">
              <a:avLst/>
            </a:prstGeom>
            <a:noFill/>
            <a:ln w="9525">
              <a:noFill/>
              <a:miter lim="800000"/>
              <a:headEnd/>
              <a:tailEnd/>
            </a:ln>
          </p:spPr>
          <p:txBody>
            <a:bodyPr wrap="none">
              <a:spAutoFit/>
            </a:bodyPr>
            <a:lstStyle/>
            <a:p>
              <a:r>
                <a:rPr lang="en-US" sz="3600" i="0"/>
                <a:t>.</a:t>
              </a:r>
            </a:p>
          </p:txBody>
        </p:sp>
        <p:sp>
          <p:nvSpPr>
            <p:cNvPr id="48346" name="Text Box 215"/>
            <p:cNvSpPr txBox="1">
              <a:spLocks noChangeArrowheads="1"/>
            </p:cNvSpPr>
            <p:nvPr/>
          </p:nvSpPr>
          <p:spPr bwMode="auto">
            <a:xfrm>
              <a:off x="6710364" y="1938338"/>
              <a:ext cx="299713" cy="607567"/>
            </a:xfrm>
            <a:prstGeom prst="rect">
              <a:avLst/>
            </a:prstGeom>
            <a:noFill/>
            <a:ln w="9525">
              <a:noFill/>
              <a:miter lim="800000"/>
              <a:headEnd/>
              <a:tailEnd/>
            </a:ln>
          </p:spPr>
          <p:txBody>
            <a:bodyPr wrap="none">
              <a:spAutoFit/>
            </a:bodyPr>
            <a:lstStyle/>
            <a:p>
              <a:r>
                <a:rPr lang="en-US" sz="3600" i="0"/>
                <a:t>.</a:t>
              </a:r>
            </a:p>
          </p:txBody>
        </p:sp>
        <p:sp>
          <p:nvSpPr>
            <p:cNvPr id="48347" name="Text Box 216"/>
            <p:cNvSpPr txBox="1">
              <a:spLocks noChangeArrowheads="1"/>
            </p:cNvSpPr>
            <p:nvPr/>
          </p:nvSpPr>
          <p:spPr bwMode="auto">
            <a:xfrm>
              <a:off x="6737349" y="2143125"/>
              <a:ext cx="299713" cy="607567"/>
            </a:xfrm>
            <a:prstGeom prst="rect">
              <a:avLst/>
            </a:prstGeom>
            <a:noFill/>
            <a:ln w="9525">
              <a:noFill/>
              <a:miter lim="800000"/>
              <a:headEnd/>
              <a:tailEnd/>
            </a:ln>
          </p:spPr>
          <p:txBody>
            <a:bodyPr wrap="none">
              <a:spAutoFit/>
            </a:bodyPr>
            <a:lstStyle/>
            <a:p>
              <a:r>
                <a:rPr lang="en-US" sz="3600" i="0"/>
                <a:t>.</a:t>
              </a:r>
            </a:p>
          </p:txBody>
        </p:sp>
        <p:sp>
          <p:nvSpPr>
            <p:cNvPr id="48348" name="Text Box 217"/>
            <p:cNvSpPr txBox="1">
              <a:spLocks noChangeArrowheads="1"/>
            </p:cNvSpPr>
            <p:nvPr/>
          </p:nvSpPr>
          <p:spPr bwMode="auto">
            <a:xfrm>
              <a:off x="6821488" y="2243138"/>
              <a:ext cx="299713" cy="607567"/>
            </a:xfrm>
            <a:prstGeom prst="rect">
              <a:avLst/>
            </a:prstGeom>
            <a:noFill/>
            <a:ln w="9525">
              <a:noFill/>
              <a:miter lim="800000"/>
              <a:headEnd/>
              <a:tailEnd/>
            </a:ln>
          </p:spPr>
          <p:txBody>
            <a:bodyPr wrap="none">
              <a:spAutoFit/>
            </a:bodyPr>
            <a:lstStyle/>
            <a:p>
              <a:r>
                <a:rPr lang="en-US" sz="3600" i="0"/>
                <a:t>.</a:t>
              </a:r>
            </a:p>
          </p:txBody>
        </p:sp>
        <p:sp>
          <p:nvSpPr>
            <p:cNvPr id="48349" name="Text Box 218"/>
            <p:cNvSpPr txBox="1">
              <a:spLocks noChangeArrowheads="1"/>
            </p:cNvSpPr>
            <p:nvPr/>
          </p:nvSpPr>
          <p:spPr bwMode="auto">
            <a:xfrm>
              <a:off x="6900863" y="2352675"/>
              <a:ext cx="299713" cy="607567"/>
            </a:xfrm>
            <a:prstGeom prst="rect">
              <a:avLst/>
            </a:prstGeom>
            <a:noFill/>
            <a:ln w="9525">
              <a:noFill/>
              <a:miter lim="800000"/>
              <a:headEnd/>
              <a:tailEnd/>
            </a:ln>
          </p:spPr>
          <p:txBody>
            <a:bodyPr wrap="none">
              <a:spAutoFit/>
            </a:bodyPr>
            <a:lstStyle/>
            <a:p>
              <a:r>
                <a:rPr lang="en-US" sz="3600" i="0"/>
                <a:t>.</a:t>
              </a:r>
            </a:p>
          </p:txBody>
        </p:sp>
        <p:sp>
          <p:nvSpPr>
            <p:cNvPr id="48350" name="Text Box 219"/>
            <p:cNvSpPr txBox="1">
              <a:spLocks noChangeArrowheads="1"/>
            </p:cNvSpPr>
            <p:nvPr/>
          </p:nvSpPr>
          <p:spPr bwMode="auto">
            <a:xfrm>
              <a:off x="6529388" y="1952625"/>
              <a:ext cx="299713" cy="607567"/>
            </a:xfrm>
            <a:prstGeom prst="rect">
              <a:avLst/>
            </a:prstGeom>
            <a:noFill/>
            <a:ln w="9525">
              <a:noFill/>
              <a:miter lim="800000"/>
              <a:headEnd/>
              <a:tailEnd/>
            </a:ln>
          </p:spPr>
          <p:txBody>
            <a:bodyPr wrap="none">
              <a:spAutoFit/>
            </a:bodyPr>
            <a:lstStyle/>
            <a:p>
              <a:r>
                <a:rPr lang="en-US" sz="3600" i="0"/>
                <a:t>.</a:t>
              </a:r>
            </a:p>
          </p:txBody>
        </p:sp>
        <p:sp>
          <p:nvSpPr>
            <p:cNvPr id="48351" name="Text Box 220"/>
            <p:cNvSpPr txBox="1">
              <a:spLocks noChangeArrowheads="1"/>
            </p:cNvSpPr>
            <p:nvPr/>
          </p:nvSpPr>
          <p:spPr bwMode="auto">
            <a:xfrm>
              <a:off x="6938964" y="2343150"/>
              <a:ext cx="299713" cy="607567"/>
            </a:xfrm>
            <a:prstGeom prst="rect">
              <a:avLst/>
            </a:prstGeom>
            <a:noFill/>
            <a:ln w="9525">
              <a:noFill/>
              <a:miter lim="800000"/>
              <a:headEnd/>
              <a:tailEnd/>
            </a:ln>
          </p:spPr>
          <p:txBody>
            <a:bodyPr wrap="none">
              <a:spAutoFit/>
            </a:bodyPr>
            <a:lstStyle/>
            <a:p>
              <a:r>
                <a:rPr lang="en-US" sz="3600" i="0"/>
                <a:t>.</a:t>
              </a:r>
            </a:p>
          </p:txBody>
        </p:sp>
        <p:sp>
          <p:nvSpPr>
            <p:cNvPr id="48352" name="Text Box 221"/>
            <p:cNvSpPr txBox="1">
              <a:spLocks noChangeArrowheads="1"/>
            </p:cNvSpPr>
            <p:nvPr/>
          </p:nvSpPr>
          <p:spPr bwMode="auto">
            <a:xfrm>
              <a:off x="6986588" y="2382838"/>
              <a:ext cx="299713" cy="607567"/>
            </a:xfrm>
            <a:prstGeom prst="rect">
              <a:avLst/>
            </a:prstGeom>
            <a:noFill/>
            <a:ln w="9525">
              <a:noFill/>
              <a:miter lim="800000"/>
              <a:headEnd/>
              <a:tailEnd/>
            </a:ln>
          </p:spPr>
          <p:txBody>
            <a:bodyPr wrap="none">
              <a:spAutoFit/>
            </a:bodyPr>
            <a:lstStyle/>
            <a:p>
              <a:r>
                <a:rPr lang="en-US" sz="3600" i="0"/>
                <a:t>.</a:t>
              </a:r>
            </a:p>
          </p:txBody>
        </p:sp>
        <p:sp>
          <p:nvSpPr>
            <p:cNvPr id="48353" name="Text Box 222"/>
            <p:cNvSpPr txBox="1">
              <a:spLocks noChangeArrowheads="1"/>
            </p:cNvSpPr>
            <p:nvPr/>
          </p:nvSpPr>
          <p:spPr bwMode="auto">
            <a:xfrm>
              <a:off x="7043738" y="2371725"/>
              <a:ext cx="299713" cy="607567"/>
            </a:xfrm>
            <a:prstGeom prst="rect">
              <a:avLst/>
            </a:prstGeom>
            <a:noFill/>
            <a:ln w="9525">
              <a:noFill/>
              <a:miter lim="800000"/>
              <a:headEnd/>
              <a:tailEnd/>
            </a:ln>
          </p:spPr>
          <p:txBody>
            <a:bodyPr wrap="none">
              <a:spAutoFit/>
            </a:bodyPr>
            <a:lstStyle/>
            <a:p>
              <a:r>
                <a:rPr lang="en-US" sz="3600" i="0"/>
                <a:t>.</a:t>
              </a:r>
            </a:p>
          </p:txBody>
        </p:sp>
        <p:sp>
          <p:nvSpPr>
            <p:cNvPr id="48354" name="Text Box 223"/>
            <p:cNvSpPr txBox="1">
              <a:spLocks noChangeArrowheads="1"/>
            </p:cNvSpPr>
            <p:nvPr/>
          </p:nvSpPr>
          <p:spPr bwMode="auto">
            <a:xfrm>
              <a:off x="7070723" y="2317750"/>
              <a:ext cx="299713" cy="607567"/>
            </a:xfrm>
            <a:prstGeom prst="rect">
              <a:avLst/>
            </a:prstGeom>
            <a:noFill/>
            <a:ln w="9525">
              <a:noFill/>
              <a:miter lim="800000"/>
              <a:headEnd/>
              <a:tailEnd/>
            </a:ln>
          </p:spPr>
          <p:txBody>
            <a:bodyPr wrap="none">
              <a:spAutoFit/>
            </a:bodyPr>
            <a:lstStyle/>
            <a:p>
              <a:r>
                <a:rPr lang="en-US" sz="3600" i="0"/>
                <a:t>.</a:t>
              </a:r>
            </a:p>
          </p:txBody>
        </p:sp>
        <p:sp>
          <p:nvSpPr>
            <p:cNvPr id="48355" name="Text Box 224"/>
            <p:cNvSpPr txBox="1">
              <a:spLocks noChangeArrowheads="1"/>
            </p:cNvSpPr>
            <p:nvPr/>
          </p:nvSpPr>
          <p:spPr bwMode="auto">
            <a:xfrm>
              <a:off x="7092950" y="2366963"/>
              <a:ext cx="299713" cy="607567"/>
            </a:xfrm>
            <a:prstGeom prst="rect">
              <a:avLst/>
            </a:prstGeom>
            <a:noFill/>
            <a:ln w="9525">
              <a:noFill/>
              <a:miter lim="800000"/>
              <a:headEnd/>
              <a:tailEnd/>
            </a:ln>
          </p:spPr>
          <p:txBody>
            <a:bodyPr wrap="none">
              <a:spAutoFit/>
            </a:bodyPr>
            <a:lstStyle/>
            <a:p>
              <a:r>
                <a:rPr lang="en-US" sz="3600" i="0"/>
                <a:t>.</a:t>
              </a:r>
            </a:p>
          </p:txBody>
        </p:sp>
        <p:sp>
          <p:nvSpPr>
            <p:cNvPr id="48356" name="Text Box 225"/>
            <p:cNvSpPr txBox="1">
              <a:spLocks noChangeArrowheads="1"/>
            </p:cNvSpPr>
            <p:nvPr/>
          </p:nvSpPr>
          <p:spPr bwMode="auto">
            <a:xfrm>
              <a:off x="6858000" y="2228850"/>
              <a:ext cx="299713" cy="607567"/>
            </a:xfrm>
            <a:prstGeom prst="rect">
              <a:avLst/>
            </a:prstGeom>
            <a:noFill/>
            <a:ln w="9525">
              <a:noFill/>
              <a:miter lim="800000"/>
              <a:headEnd/>
              <a:tailEnd/>
            </a:ln>
          </p:spPr>
          <p:txBody>
            <a:bodyPr wrap="none">
              <a:spAutoFit/>
            </a:bodyPr>
            <a:lstStyle/>
            <a:p>
              <a:r>
                <a:rPr lang="en-US" sz="3600" i="0"/>
                <a:t>.</a:t>
              </a:r>
            </a:p>
          </p:txBody>
        </p:sp>
        <p:sp>
          <p:nvSpPr>
            <p:cNvPr id="48357" name="Text Box 226"/>
            <p:cNvSpPr txBox="1">
              <a:spLocks noChangeArrowheads="1"/>
            </p:cNvSpPr>
            <p:nvPr/>
          </p:nvSpPr>
          <p:spPr bwMode="auto">
            <a:xfrm>
              <a:off x="6965948" y="2314576"/>
              <a:ext cx="299713" cy="607567"/>
            </a:xfrm>
            <a:prstGeom prst="rect">
              <a:avLst/>
            </a:prstGeom>
            <a:noFill/>
            <a:ln w="9525">
              <a:noFill/>
              <a:miter lim="800000"/>
              <a:headEnd/>
              <a:tailEnd/>
            </a:ln>
          </p:spPr>
          <p:txBody>
            <a:bodyPr wrap="none">
              <a:spAutoFit/>
            </a:bodyPr>
            <a:lstStyle/>
            <a:p>
              <a:r>
                <a:rPr lang="en-US" sz="3600" i="0"/>
                <a:t>.</a:t>
              </a:r>
            </a:p>
          </p:txBody>
        </p:sp>
        <p:sp>
          <p:nvSpPr>
            <p:cNvPr id="48358" name="Text Box 227"/>
            <p:cNvSpPr txBox="1">
              <a:spLocks noChangeArrowheads="1"/>
            </p:cNvSpPr>
            <p:nvPr/>
          </p:nvSpPr>
          <p:spPr bwMode="auto">
            <a:xfrm>
              <a:off x="6964364" y="2230438"/>
              <a:ext cx="299713" cy="607567"/>
            </a:xfrm>
            <a:prstGeom prst="rect">
              <a:avLst/>
            </a:prstGeom>
            <a:noFill/>
            <a:ln w="9525">
              <a:noFill/>
              <a:miter lim="800000"/>
              <a:headEnd/>
              <a:tailEnd/>
            </a:ln>
          </p:spPr>
          <p:txBody>
            <a:bodyPr wrap="none">
              <a:spAutoFit/>
            </a:bodyPr>
            <a:lstStyle/>
            <a:p>
              <a:r>
                <a:rPr lang="en-US" sz="3600" i="0"/>
                <a:t>.</a:t>
              </a:r>
            </a:p>
          </p:txBody>
        </p:sp>
        <p:sp>
          <p:nvSpPr>
            <p:cNvPr id="48359" name="Text Box 228"/>
            <p:cNvSpPr txBox="1">
              <a:spLocks noChangeArrowheads="1"/>
            </p:cNvSpPr>
            <p:nvPr/>
          </p:nvSpPr>
          <p:spPr bwMode="auto">
            <a:xfrm>
              <a:off x="6962776" y="2151063"/>
              <a:ext cx="299713" cy="607567"/>
            </a:xfrm>
            <a:prstGeom prst="rect">
              <a:avLst/>
            </a:prstGeom>
            <a:noFill/>
            <a:ln w="9525">
              <a:noFill/>
              <a:miter lim="800000"/>
              <a:headEnd/>
              <a:tailEnd/>
            </a:ln>
          </p:spPr>
          <p:txBody>
            <a:bodyPr wrap="none">
              <a:spAutoFit/>
            </a:bodyPr>
            <a:lstStyle/>
            <a:p>
              <a:r>
                <a:rPr lang="en-US" sz="3600" i="0"/>
                <a:t>.</a:t>
              </a:r>
            </a:p>
          </p:txBody>
        </p:sp>
        <p:sp>
          <p:nvSpPr>
            <p:cNvPr id="48360" name="Text Box 229"/>
            <p:cNvSpPr txBox="1">
              <a:spLocks noChangeArrowheads="1"/>
            </p:cNvSpPr>
            <p:nvPr/>
          </p:nvSpPr>
          <p:spPr bwMode="auto">
            <a:xfrm>
              <a:off x="6773862" y="2108200"/>
              <a:ext cx="299713" cy="607567"/>
            </a:xfrm>
            <a:prstGeom prst="rect">
              <a:avLst/>
            </a:prstGeom>
            <a:noFill/>
            <a:ln w="9525">
              <a:noFill/>
              <a:miter lim="800000"/>
              <a:headEnd/>
              <a:tailEnd/>
            </a:ln>
          </p:spPr>
          <p:txBody>
            <a:bodyPr wrap="none">
              <a:spAutoFit/>
            </a:bodyPr>
            <a:lstStyle/>
            <a:p>
              <a:r>
                <a:rPr lang="en-US" sz="3600" i="0"/>
                <a:t>.</a:t>
              </a:r>
            </a:p>
          </p:txBody>
        </p:sp>
        <p:sp>
          <p:nvSpPr>
            <p:cNvPr id="48361" name="Text Box 230"/>
            <p:cNvSpPr txBox="1">
              <a:spLocks noChangeArrowheads="1"/>
            </p:cNvSpPr>
            <p:nvPr/>
          </p:nvSpPr>
          <p:spPr bwMode="auto">
            <a:xfrm>
              <a:off x="6773862" y="2062163"/>
              <a:ext cx="299713" cy="607567"/>
            </a:xfrm>
            <a:prstGeom prst="rect">
              <a:avLst/>
            </a:prstGeom>
            <a:noFill/>
            <a:ln w="9525">
              <a:noFill/>
              <a:miter lim="800000"/>
              <a:headEnd/>
              <a:tailEnd/>
            </a:ln>
          </p:spPr>
          <p:txBody>
            <a:bodyPr wrap="none">
              <a:spAutoFit/>
            </a:bodyPr>
            <a:lstStyle/>
            <a:p>
              <a:r>
                <a:rPr lang="en-US" sz="3600" i="0"/>
                <a:t>.</a:t>
              </a:r>
            </a:p>
          </p:txBody>
        </p:sp>
        <p:sp>
          <p:nvSpPr>
            <p:cNvPr id="48362" name="Text Box 231"/>
            <p:cNvSpPr txBox="1">
              <a:spLocks noChangeArrowheads="1"/>
            </p:cNvSpPr>
            <p:nvPr/>
          </p:nvSpPr>
          <p:spPr bwMode="auto">
            <a:xfrm>
              <a:off x="6804025" y="2027238"/>
              <a:ext cx="299713" cy="607567"/>
            </a:xfrm>
            <a:prstGeom prst="rect">
              <a:avLst/>
            </a:prstGeom>
            <a:noFill/>
            <a:ln w="9525">
              <a:noFill/>
              <a:miter lim="800000"/>
              <a:headEnd/>
              <a:tailEnd/>
            </a:ln>
          </p:spPr>
          <p:txBody>
            <a:bodyPr wrap="none">
              <a:spAutoFit/>
            </a:bodyPr>
            <a:lstStyle/>
            <a:p>
              <a:r>
                <a:rPr lang="en-US" sz="3600" i="0"/>
                <a:t>.</a:t>
              </a:r>
            </a:p>
          </p:txBody>
        </p:sp>
        <p:sp>
          <p:nvSpPr>
            <p:cNvPr id="48363" name="Text Box 232"/>
            <p:cNvSpPr txBox="1">
              <a:spLocks noChangeArrowheads="1"/>
            </p:cNvSpPr>
            <p:nvPr/>
          </p:nvSpPr>
          <p:spPr bwMode="auto">
            <a:xfrm>
              <a:off x="6831013" y="1952625"/>
              <a:ext cx="299713" cy="607567"/>
            </a:xfrm>
            <a:prstGeom prst="rect">
              <a:avLst/>
            </a:prstGeom>
            <a:noFill/>
            <a:ln w="9525">
              <a:noFill/>
              <a:miter lim="800000"/>
              <a:headEnd/>
              <a:tailEnd/>
            </a:ln>
          </p:spPr>
          <p:txBody>
            <a:bodyPr wrap="none">
              <a:spAutoFit/>
            </a:bodyPr>
            <a:lstStyle/>
            <a:p>
              <a:r>
                <a:rPr lang="en-US" sz="3600" i="0"/>
                <a:t>.</a:t>
              </a:r>
            </a:p>
          </p:txBody>
        </p:sp>
        <p:sp>
          <p:nvSpPr>
            <p:cNvPr id="48364" name="Text Box 233"/>
            <p:cNvSpPr txBox="1">
              <a:spLocks noChangeArrowheads="1"/>
            </p:cNvSpPr>
            <p:nvPr/>
          </p:nvSpPr>
          <p:spPr bwMode="auto">
            <a:xfrm>
              <a:off x="6773862" y="1928813"/>
              <a:ext cx="299713" cy="607567"/>
            </a:xfrm>
            <a:prstGeom prst="rect">
              <a:avLst/>
            </a:prstGeom>
            <a:noFill/>
            <a:ln w="9525">
              <a:noFill/>
              <a:miter lim="800000"/>
              <a:headEnd/>
              <a:tailEnd/>
            </a:ln>
          </p:spPr>
          <p:txBody>
            <a:bodyPr wrap="none">
              <a:spAutoFit/>
            </a:bodyPr>
            <a:lstStyle/>
            <a:p>
              <a:r>
                <a:rPr lang="en-US" sz="3600" i="0"/>
                <a:t>.</a:t>
              </a:r>
            </a:p>
          </p:txBody>
        </p:sp>
        <p:sp>
          <p:nvSpPr>
            <p:cNvPr id="48365" name="Text Box 234"/>
            <p:cNvSpPr txBox="1">
              <a:spLocks noChangeArrowheads="1"/>
            </p:cNvSpPr>
            <p:nvPr/>
          </p:nvSpPr>
          <p:spPr bwMode="auto">
            <a:xfrm>
              <a:off x="6821488" y="2097088"/>
              <a:ext cx="299713" cy="607567"/>
            </a:xfrm>
            <a:prstGeom prst="rect">
              <a:avLst/>
            </a:prstGeom>
            <a:noFill/>
            <a:ln w="9525">
              <a:noFill/>
              <a:miter lim="800000"/>
              <a:headEnd/>
              <a:tailEnd/>
            </a:ln>
          </p:spPr>
          <p:txBody>
            <a:bodyPr wrap="none">
              <a:spAutoFit/>
            </a:bodyPr>
            <a:lstStyle/>
            <a:p>
              <a:r>
                <a:rPr lang="en-US" sz="3600" i="0"/>
                <a:t>.</a:t>
              </a:r>
            </a:p>
          </p:txBody>
        </p:sp>
        <p:sp>
          <p:nvSpPr>
            <p:cNvPr id="48366" name="Text Box 235"/>
            <p:cNvSpPr txBox="1">
              <a:spLocks noChangeArrowheads="1"/>
            </p:cNvSpPr>
            <p:nvPr/>
          </p:nvSpPr>
          <p:spPr bwMode="auto">
            <a:xfrm>
              <a:off x="6888162" y="2187575"/>
              <a:ext cx="299713" cy="607567"/>
            </a:xfrm>
            <a:prstGeom prst="rect">
              <a:avLst/>
            </a:prstGeom>
            <a:noFill/>
            <a:ln w="9525">
              <a:noFill/>
              <a:miter lim="800000"/>
              <a:headEnd/>
              <a:tailEnd/>
            </a:ln>
          </p:spPr>
          <p:txBody>
            <a:bodyPr wrap="none">
              <a:spAutoFit/>
            </a:bodyPr>
            <a:lstStyle/>
            <a:p>
              <a:r>
                <a:rPr lang="en-US" sz="3600" i="0"/>
                <a:t>.</a:t>
              </a:r>
            </a:p>
          </p:txBody>
        </p:sp>
        <p:sp>
          <p:nvSpPr>
            <p:cNvPr id="48367" name="Text Box 236"/>
            <p:cNvSpPr txBox="1">
              <a:spLocks noChangeArrowheads="1"/>
            </p:cNvSpPr>
            <p:nvPr/>
          </p:nvSpPr>
          <p:spPr bwMode="auto">
            <a:xfrm>
              <a:off x="6913563" y="2135188"/>
              <a:ext cx="299713" cy="607567"/>
            </a:xfrm>
            <a:prstGeom prst="rect">
              <a:avLst/>
            </a:prstGeom>
            <a:noFill/>
            <a:ln w="9525">
              <a:noFill/>
              <a:miter lim="800000"/>
              <a:headEnd/>
              <a:tailEnd/>
            </a:ln>
          </p:spPr>
          <p:txBody>
            <a:bodyPr wrap="none">
              <a:spAutoFit/>
            </a:bodyPr>
            <a:lstStyle/>
            <a:p>
              <a:r>
                <a:rPr lang="en-US" sz="3600" i="0"/>
                <a:t>.</a:t>
              </a:r>
            </a:p>
          </p:txBody>
        </p:sp>
        <p:sp>
          <p:nvSpPr>
            <p:cNvPr id="48368" name="Text Box 237"/>
            <p:cNvSpPr txBox="1">
              <a:spLocks noChangeArrowheads="1"/>
            </p:cNvSpPr>
            <p:nvPr/>
          </p:nvSpPr>
          <p:spPr bwMode="auto">
            <a:xfrm>
              <a:off x="6927851" y="2046288"/>
              <a:ext cx="299713" cy="607567"/>
            </a:xfrm>
            <a:prstGeom prst="rect">
              <a:avLst/>
            </a:prstGeom>
            <a:noFill/>
            <a:ln w="9525">
              <a:noFill/>
              <a:miter lim="800000"/>
              <a:headEnd/>
              <a:tailEnd/>
            </a:ln>
          </p:spPr>
          <p:txBody>
            <a:bodyPr wrap="none">
              <a:spAutoFit/>
            </a:bodyPr>
            <a:lstStyle/>
            <a:p>
              <a:r>
                <a:rPr lang="en-US" sz="3600" i="0"/>
                <a:t>.</a:t>
              </a:r>
            </a:p>
          </p:txBody>
        </p:sp>
        <p:sp>
          <p:nvSpPr>
            <p:cNvPr id="48369" name="Text Box 238"/>
            <p:cNvSpPr txBox="1">
              <a:spLocks noChangeArrowheads="1"/>
            </p:cNvSpPr>
            <p:nvPr/>
          </p:nvSpPr>
          <p:spPr bwMode="auto">
            <a:xfrm>
              <a:off x="6872287" y="2003425"/>
              <a:ext cx="299713" cy="607567"/>
            </a:xfrm>
            <a:prstGeom prst="rect">
              <a:avLst/>
            </a:prstGeom>
            <a:noFill/>
            <a:ln w="9525">
              <a:noFill/>
              <a:miter lim="800000"/>
              <a:headEnd/>
              <a:tailEnd/>
            </a:ln>
          </p:spPr>
          <p:txBody>
            <a:bodyPr wrap="none">
              <a:spAutoFit/>
            </a:bodyPr>
            <a:lstStyle/>
            <a:p>
              <a:r>
                <a:rPr lang="en-US" sz="3600" i="0"/>
                <a:t>.</a:t>
              </a:r>
            </a:p>
          </p:txBody>
        </p:sp>
        <p:sp>
          <p:nvSpPr>
            <p:cNvPr id="48370" name="Text Box 239"/>
            <p:cNvSpPr txBox="1">
              <a:spLocks noChangeArrowheads="1"/>
            </p:cNvSpPr>
            <p:nvPr/>
          </p:nvSpPr>
          <p:spPr bwMode="auto">
            <a:xfrm>
              <a:off x="6950075" y="1968500"/>
              <a:ext cx="299713" cy="607567"/>
            </a:xfrm>
            <a:prstGeom prst="rect">
              <a:avLst/>
            </a:prstGeom>
            <a:noFill/>
            <a:ln w="9525">
              <a:noFill/>
              <a:miter lim="800000"/>
              <a:headEnd/>
              <a:tailEnd/>
            </a:ln>
          </p:spPr>
          <p:txBody>
            <a:bodyPr wrap="none">
              <a:spAutoFit/>
            </a:bodyPr>
            <a:lstStyle/>
            <a:p>
              <a:r>
                <a:rPr lang="en-US" sz="3600" i="0"/>
                <a:t>.</a:t>
              </a:r>
            </a:p>
          </p:txBody>
        </p:sp>
        <p:sp>
          <p:nvSpPr>
            <p:cNvPr id="48371" name="Text Box 240"/>
            <p:cNvSpPr txBox="1">
              <a:spLocks noChangeArrowheads="1"/>
            </p:cNvSpPr>
            <p:nvPr/>
          </p:nvSpPr>
          <p:spPr bwMode="auto">
            <a:xfrm>
              <a:off x="6981824" y="2081213"/>
              <a:ext cx="299713" cy="607567"/>
            </a:xfrm>
            <a:prstGeom prst="rect">
              <a:avLst/>
            </a:prstGeom>
            <a:noFill/>
            <a:ln w="9525">
              <a:noFill/>
              <a:miter lim="800000"/>
              <a:headEnd/>
              <a:tailEnd/>
            </a:ln>
          </p:spPr>
          <p:txBody>
            <a:bodyPr wrap="none">
              <a:spAutoFit/>
            </a:bodyPr>
            <a:lstStyle/>
            <a:p>
              <a:r>
                <a:rPr lang="en-US" sz="3600" i="0"/>
                <a:t>.</a:t>
              </a:r>
            </a:p>
          </p:txBody>
        </p:sp>
        <p:sp>
          <p:nvSpPr>
            <p:cNvPr id="48372" name="Text Box 241"/>
            <p:cNvSpPr txBox="1">
              <a:spLocks noChangeArrowheads="1"/>
            </p:cNvSpPr>
            <p:nvPr/>
          </p:nvSpPr>
          <p:spPr bwMode="auto">
            <a:xfrm>
              <a:off x="7015164" y="2216150"/>
              <a:ext cx="299713" cy="607567"/>
            </a:xfrm>
            <a:prstGeom prst="rect">
              <a:avLst/>
            </a:prstGeom>
            <a:noFill/>
            <a:ln w="9525">
              <a:noFill/>
              <a:miter lim="800000"/>
              <a:headEnd/>
              <a:tailEnd/>
            </a:ln>
          </p:spPr>
          <p:txBody>
            <a:bodyPr wrap="none">
              <a:spAutoFit/>
            </a:bodyPr>
            <a:lstStyle/>
            <a:p>
              <a:r>
                <a:rPr lang="en-US" sz="3600" i="0"/>
                <a:t>.</a:t>
              </a:r>
            </a:p>
          </p:txBody>
        </p:sp>
        <p:sp>
          <p:nvSpPr>
            <p:cNvPr id="48373" name="Text Box 242"/>
            <p:cNvSpPr txBox="1">
              <a:spLocks noChangeArrowheads="1"/>
            </p:cNvSpPr>
            <p:nvPr/>
          </p:nvSpPr>
          <p:spPr bwMode="auto">
            <a:xfrm>
              <a:off x="7221538" y="2376488"/>
              <a:ext cx="299713" cy="607567"/>
            </a:xfrm>
            <a:prstGeom prst="rect">
              <a:avLst/>
            </a:prstGeom>
            <a:noFill/>
            <a:ln w="9525">
              <a:noFill/>
              <a:miter lim="800000"/>
              <a:headEnd/>
              <a:tailEnd/>
            </a:ln>
          </p:spPr>
          <p:txBody>
            <a:bodyPr wrap="none">
              <a:spAutoFit/>
            </a:bodyPr>
            <a:lstStyle/>
            <a:p>
              <a:r>
                <a:rPr lang="en-US" sz="3600" i="0"/>
                <a:t>.</a:t>
              </a:r>
            </a:p>
          </p:txBody>
        </p:sp>
        <p:sp>
          <p:nvSpPr>
            <p:cNvPr id="48374" name="Text Box 243"/>
            <p:cNvSpPr txBox="1">
              <a:spLocks noChangeArrowheads="1"/>
            </p:cNvSpPr>
            <p:nvPr/>
          </p:nvSpPr>
          <p:spPr bwMode="auto">
            <a:xfrm>
              <a:off x="7231065" y="2427288"/>
              <a:ext cx="299713" cy="607567"/>
            </a:xfrm>
            <a:prstGeom prst="rect">
              <a:avLst/>
            </a:prstGeom>
            <a:noFill/>
            <a:ln w="9525">
              <a:noFill/>
              <a:miter lim="800000"/>
              <a:headEnd/>
              <a:tailEnd/>
            </a:ln>
          </p:spPr>
          <p:txBody>
            <a:bodyPr wrap="none">
              <a:spAutoFit/>
            </a:bodyPr>
            <a:lstStyle/>
            <a:p>
              <a:r>
                <a:rPr lang="en-US" sz="3600" i="0"/>
                <a:t>.</a:t>
              </a:r>
            </a:p>
          </p:txBody>
        </p:sp>
        <p:sp>
          <p:nvSpPr>
            <p:cNvPr id="48375" name="Text Box 244"/>
            <p:cNvSpPr txBox="1">
              <a:spLocks noChangeArrowheads="1"/>
            </p:cNvSpPr>
            <p:nvPr/>
          </p:nvSpPr>
          <p:spPr bwMode="auto">
            <a:xfrm>
              <a:off x="7129463" y="2243138"/>
              <a:ext cx="299713" cy="607567"/>
            </a:xfrm>
            <a:prstGeom prst="rect">
              <a:avLst/>
            </a:prstGeom>
            <a:noFill/>
            <a:ln w="9525">
              <a:noFill/>
              <a:miter lim="800000"/>
              <a:headEnd/>
              <a:tailEnd/>
            </a:ln>
          </p:spPr>
          <p:txBody>
            <a:bodyPr wrap="none">
              <a:spAutoFit/>
            </a:bodyPr>
            <a:lstStyle/>
            <a:p>
              <a:r>
                <a:rPr lang="en-US" sz="3600" i="0"/>
                <a:t>.</a:t>
              </a:r>
            </a:p>
          </p:txBody>
        </p:sp>
        <p:sp>
          <p:nvSpPr>
            <p:cNvPr id="48376" name="Text Box 245"/>
            <p:cNvSpPr txBox="1">
              <a:spLocks noChangeArrowheads="1"/>
            </p:cNvSpPr>
            <p:nvPr/>
          </p:nvSpPr>
          <p:spPr bwMode="auto">
            <a:xfrm>
              <a:off x="7067550" y="2151063"/>
              <a:ext cx="299713" cy="607567"/>
            </a:xfrm>
            <a:prstGeom prst="rect">
              <a:avLst/>
            </a:prstGeom>
            <a:noFill/>
            <a:ln w="9525">
              <a:noFill/>
              <a:miter lim="800000"/>
              <a:headEnd/>
              <a:tailEnd/>
            </a:ln>
          </p:spPr>
          <p:txBody>
            <a:bodyPr wrap="none">
              <a:spAutoFit/>
            </a:bodyPr>
            <a:lstStyle/>
            <a:p>
              <a:r>
                <a:rPr lang="en-US" sz="3600" i="0"/>
                <a:t>.</a:t>
              </a:r>
            </a:p>
          </p:txBody>
        </p:sp>
        <p:sp>
          <p:nvSpPr>
            <p:cNvPr id="48377" name="Text Box 246"/>
            <p:cNvSpPr txBox="1">
              <a:spLocks noChangeArrowheads="1"/>
            </p:cNvSpPr>
            <p:nvPr/>
          </p:nvSpPr>
          <p:spPr bwMode="auto">
            <a:xfrm>
              <a:off x="6877051" y="2089150"/>
              <a:ext cx="299713" cy="607567"/>
            </a:xfrm>
            <a:prstGeom prst="rect">
              <a:avLst/>
            </a:prstGeom>
            <a:noFill/>
            <a:ln w="9525">
              <a:noFill/>
              <a:miter lim="800000"/>
              <a:headEnd/>
              <a:tailEnd/>
            </a:ln>
          </p:spPr>
          <p:txBody>
            <a:bodyPr wrap="none">
              <a:spAutoFit/>
            </a:bodyPr>
            <a:lstStyle/>
            <a:p>
              <a:r>
                <a:rPr lang="en-US" sz="3600" i="0"/>
                <a:t>.</a:t>
              </a:r>
            </a:p>
          </p:txBody>
        </p:sp>
        <p:sp>
          <p:nvSpPr>
            <p:cNvPr id="48378" name="Text Box 247"/>
            <p:cNvSpPr txBox="1">
              <a:spLocks noChangeArrowheads="1"/>
            </p:cNvSpPr>
            <p:nvPr/>
          </p:nvSpPr>
          <p:spPr bwMode="auto">
            <a:xfrm>
              <a:off x="7040563" y="2044700"/>
              <a:ext cx="299713" cy="607567"/>
            </a:xfrm>
            <a:prstGeom prst="rect">
              <a:avLst/>
            </a:prstGeom>
            <a:noFill/>
            <a:ln w="9525">
              <a:noFill/>
              <a:miter lim="800000"/>
              <a:headEnd/>
              <a:tailEnd/>
            </a:ln>
          </p:spPr>
          <p:txBody>
            <a:bodyPr wrap="none">
              <a:spAutoFit/>
            </a:bodyPr>
            <a:lstStyle/>
            <a:p>
              <a:r>
                <a:rPr lang="en-US" sz="3600" i="0"/>
                <a:t>.</a:t>
              </a:r>
            </a:p>
          </p:txBody>
        </p:sp>
        <p:sp>
          <p:nvSpPr>
            <p:cNvPr id="48379" name="Text Box 248"/>
            <p:cNvSpPr txBox="1">
              <a:spLocks noChangeArrowheads="1"/>
            </p:cNvSpPr>
            <p:nvPr/>
          </p:nvSpPr>
          <p:spPr bwMode="auto">
            <a:xfrm>
              <a:off x="7067550" y="1997075"/>
              <a:ext cx="299713" cy="607567"/>
            </a:xfrm>
            <a:prstGeom prst="rect">
              <a:avLst/>
            </a:prstGeom>
            <a:noFill/>
            <a:ln w="9525">
              <a:noFill/>
              <a:miter lim="800000"/>
              <a:headEnd/>
              <a:tailEnd/>
            </a:ln>
          </p:spPr>
          <p:txBody>
            <a:bodyPr wrap="none">
              <a:spAutoFit/>
            </a:bodyPr>
            <a:lstStyle/>
            <a:p>
              <a:r>
                <a:rPr lang="en-US" sz="3600" i="0"/>
                <a:t>.</a:t>
              </a:r>
            </a:p>
          </p:txBody>
        </p:sp>
        <p:sp>
          <p:nvSpPr>
            <p:cNvPr id="48380" name="Text Box 249"/>
            <p:cNvSpPr txBox="1">
              <a:spLocks noChangeArrowheads="1"/>
            </p:cNvSpPr>
            <p:nvPr/>
          </p:nvSpPr>
          <p:spPr bwMode="auto">
            <a:xfrm>
              <a:off x="7086599" y="2097088"/>
              <a:ext cx="299713" cy="607567"/>
            </a:xfrm>
            <a:prstGeom prst="rect">
              <a:avLst/>
            </a:prstGeom>
            <a:noFill/>
            <a:ln w="9525">
              <a:noFill/>
              <a:miter lim="800000"/>
              <a:headEnd/>
              <a:tailEnd/>
            </a:ln>
          </p:spPr>
          <p:txBody>
            <a:bodyPr wrap="none">
              <a:spAutoFit/>
            </a:bodyPr>
            <a:lstStyle/>
            <a:p>
              <a:r>
                <a:rPr lang="en-US" sz="3600" i="0"/>
                <a:t>.</a:t>
              </a:r>
            </a:p>
          </p:txBody>
        </p:sp>
        <p:sp>
          <p:nvSpPr>
            <p:cNvPr id="48381" name="Text Box 250"/>
            <p:cNvSpPr txBox="1">
              <a:spLocks noChangeArrowheads="1"/>
            </p:cNvSpPr>
            <p:nvPr/>
          </p:nvSpPr>
          <p:spPr bwMode="auto">
            <a:xfrm>
              <a:off x="7099299" y="2132013"/>
              <a:ext cx="299713" cy="607567"/>
            </a:xfrm>
            <a:prstGeom prst="rect">
              <a:avLst/>
            </a:prstGeom>
            <a:noFill/>
            <a:ln w="9525">
              <a:noFill/>
              <a:miter lim="800000"/>
              <a:headEnd/>
              <a:tailEnd/>
            </a:ln>
          </p:spPr>
          <p:txBody>
            <a:bodyPr wrap="none">
              <a:spAutoFit/>
            </a:bodyPr>
            <a:lstStyle/>
            <a:p>
              <a:r>
                <a:rPr lang="en-US" sz="3600" i="0"/>
                <a:t>.</a:t>
              </a:r>
            </a:p>
          </p:txBody>
        </p:sp>
        <p:sp>
          <p:nvSpPr>
            <p:cNvPr id="48382" name="Text Box 251"/>
            <p:cNvSpPr txBox="1">
              <a:spLocks noChangeArrowheads="1"/>
            </p:cNvSpPr>
            <p:nvPr/>
          </p:nvSpPr>
          <p:spPr bwMode="auto">
            <a:xfrm>
              <a:off x="7208837" y="2201863"/>
              <a:ext cx="299713" cy="607567"/>
            </a:xfrm>
            <a:prstGeom prst="rect">
              <a:avLst/>
            </a:prstGeom>
            <a:noFill/>
            <a:ln w="9525">
              <a:noFill/>
              <a:miter lim="800000"/>
              <a:headEnd/>
              <a:tailEnd/>
            </a:ln>
          </p:spPr>
          <p:txBody>
            <a:bodyPr wrap="none">
              <a:spAutoFit/>
            </a:bodyPr>
            <a:lstStyle/>
            <a:p>
              <a:r>
                <a:rPr lang="en-US" sz="3600" i="0"/>
                <a:t>.</a:t>
              </a:r>
            </a:p>
          </p:txBody>
        </p:sp>
        <p:sp>
          <p:nvSpPr>
            <p:cNvPr id="48383" name="Text Box 252"/>
            <p:cNvSpPr txBox="1">
              <a:spLocks noChangeArrowheads="1"/>
            </p:cNvSpPr>
            <p:nvPr/>
          </p:nvSpPr>
          <p:spPr bwMode="auto">
            <a:xfrm>
              <a:off x="7186613" y="2166938"/>
              <a:ext cx="299713" cy="607567"/>
            </a:xfrm>
            <a:prstGeom prst="rect">
              <a:avLst/>
            </a:prstGeom>
            <a:noFill/>
            <a:ln w="9525">
              <a:noFill/>
              <a:miter lim="800000"/>
              <a:headEnd/>
              <a:tailEnd/>
            </a:ln>
          </p:spPr>
          <p:txBody>
            <a:bodyPr wrap="none">
              <a:spAutoFit/>
            </a:bodyPr>
            <a:lstStyle/>
            <a:p>
              <a:r>
                <a:rPr lang="en-US" sz="3600" i="0"/>
                <a:t>.</a:t>
              </a:r>
            </a:p>
          </p:txBody>
        </p:sp>
        <p:sp>
          <p:nvSpPr>
            <p:cNvPr id="48384" name="Text Box 253"/>
            <p:cNvSpPr txBox="1">
              <a:spLocks noChangeArrowheads="1"/>
            </p:cNvSpPr>
            <p:nvPr/>
          </p:nvSpPr>
          <p:spPr bwMode="auto">
            <a:xfrm>
              <a:off x="7205663" y="2132013"/>
              <a:ext cx="299713" cy="607567"/>
            </a:xfrm>
            <a:prstGeom prst="rect">
              <a:avLst/>
            </a:prstGeom>
            <a:noFill/>
            <a:ln w="9525">
              <a:noFill/>
              <a:miter lim="800000"/>
              <a:headEnd/>
              <a:tailEnd/>
            </a:ln>
          </p:spPr>
          <p:txBody>
            <a:bodyPr wrap="none">
              <a:spAutoFit/>
            </a:bodyPr>
            <a:lstStyle/>
            <a:p>
              <a:r>
                <a:rPr lang="en-US" sz="3600" i="0"/>
                <a:t>.</a:t>
              </a:r>
            </a:p>
          </p:txBody>
        </p:sp>
        <p:sp>
          <p:nvSpPr>
            <p:cNvPr id="48385" name="Text Box 254"/>
            <p:cNvSpPr txBox="1">
              <a:spLocks noChangeArrowheads="1"/>
            </p:cNvSpPr>
            <p:nvPr/>
          </p:nvSpPr>
          <p:spPr bwMode="auto">
            <a:xfrm>
              <a:off x="7235825" y="2151063"/>
              <a:ext cx="299713" cy="607567"/>
            </a:xfrm>
            <a:prstGeom prst="rect">
              <a:avLst/>
            </a:prstGeom>
            <a:noFill/>
            <a:ln w="9525">
              <a:noFill/>
              <a:miter lim="800000"/>
              <a:headEnd/>
              <a:tailEnd/>
            </a:ln>
          </p:spPr>
          <p:txBody>
            <a:bodyPr wrap="none">
              <a:spAutoFit/>
            </a:bodyPr>
            <a:lstStyle/>
            <a:p>
              <a:r>
                <a:rPr lang="en-US" sz="3600" i="0"/>
                <a:t>.</a:t>
              </a:r>
            </a:p>
          </p:txBody>
        </p:sp>
        <p:sp>
          <p:nvSpPr>
            <p:cNvPr id="48386" name="Text Box 255"/>
            <p:cNvSpPr txBox="1">
              <a:spLocks noChangeArrowheads="1"/>
            </p:cNvSpPr>
            <p:nvPr/>
          </p:nvSpPr>
          <p:spPr bwMode="auto">
            <a:xfrm>
              <a:off x="7262813" y="2092325"/>
              <a:ext cx="299713" cy="607567"/>
            </a:xfrm>
            <a:prstGeom prst="rect">
              <a:avLst/>
            </a:prstGeom>
            <a:noFill/>
            <a:ln w="9525">
              <a:noFill/>
              <a:miter lim="800000"/>
              <a:headEnd/>
              <a:tailEnd/>
            </a:ln>
          </p:spPr>
          <p:txBody>
            <a:bodyPr wrap="none">
              <a:spAutoFit/>
            </a:bodyPr>
            <a:lstStyle/>
            <a:p>
              <a:r>
                <a:rPr lang="en-US" sz="3600" i="0"/>
                <a:t>.</a:t>
              </a:r>
            </a:p>
          </p:txBody>
        </p:sp>
        <p:sp>
          <p:nvSpPr>
            <p:cNvPr id="48387" name="Text Box 256"/>
            <p:cNvSpPr txBox="1">
              <a:spLocks noChangeArrowheads="1"/>
            </p:cNvSpPr>
            <p:nvPr/>
          </p:nvSpPr>
          <p:spPr bwMode="auto">
            <a:xfrm>
              <a:off x="7169149" y="2058988"/>
              <a:ext cx="299713" cy="607567"/>
            </a:xfrm>
            <a:prstGeom prst="rect">
              <a:avLst/>
            </a:prstGeom>
            <a:noFill/>
            <a:ln w="9525">
              <a:noFill/>
              <a:miter lim="800000"/>
              <a:headEnd/>
              <a:tailEnd/>
            </a:ln>
          </p:spPr>
          <p:txBody>
            <a:bodyPr wrap="none">
              <a:spAutoFit/>
            </a:bodyPr>
            <a:lstStyle/>
            <a:p>
              <a:r>
                <a:rPr lang="en-US" sz="3600" i="0"/>
                <a:t>.</a:t>
              </a:r>
            </a:p>
          </p:txBody>
        </p:sp>
        <p:sp>
          <p:nvSpPr>
            <p:cNvPr id="48388" name="Text Box 257"/>
            <p:cNvSpPr txBox="1">
              <a:spLocks noChangeArrowheads="1"/>
            </p:cNvSpPr>
            <p:nvPr/>
          </p:nvSpPr>
          <p:spPr bwMode="auto">
            <a:xfrm>
              <a:off x="7381875" y="2274888"/>
              <a:ext cx="299713" cy="607567"/>
            </a:xfrm>
            <a:prstGeom prst="rect">
              <a:avLst/>
            </a:prstGeom>
            <a:noFill/>
            <a:ln w="9525">
              <a:noFill/>
              <a:miter lim="800000"/>
              <a:headEnd/>
              <a:tailEnd/>
            </a:ln>
          </p:spPr>
          <p:txBody>
            <a:bodyPr wrap="none">
              <a:spAutoFit/>
            </a:bodyPr>
            <a:lstStyle/>
            <a:p>
              <a:r>
                <a:rPr lang="en-US" sz="3600" i="0"/>
                <a:t>.</a:t>
              </a:r>
            </a:p>
          </p:txBody>
        </p:sp>
        <p:sp>
          <p:nvSpPr>
            <p:cNvPr id="48389" name="Text Box 258"/>
            <p:cNvSpPr txBox="1">
              <a:spLocks noChangeArrowheads="1"/>
            </p:cNvSpPr>
            <p:nvPr/>
          </p:nvSpPr>
          <p:spPr bwMode="auto">
            <a:xfrm>
              <a:off x="7613649" y="2343150"/>
              <a:ext cx="299713" cy="607567"/>
            </a:xfrm>
            <a:prstGeom prst="rect">
              <a:avLst/>
            </a:prstGeom>
            <a:noFill/>
            <a:ln w="9525">
              <a:noFill/>
              <a:miter lim="800000"/>
              <a:headEnd/>
              <a:tailEnd/>
            </a:ln>
          </p:spPr>
          <p:txBody>
            <a:bodyPr wrap="none">
              <a:spAutoFit/>
            </a:bodyPr>
            <a:lstStyle/>
            <a:p>
              <a:r>
                <a:rPr lang="en-US" sz="3600" i="0"/>
                <a:t>.</a:t>
              </a:r>
            </a:p>
          </p:txBody>
        </p:sp>
        <p:sp>
          <p:nvSpPr>
            <p:cNvPr id="48390" name="Text Box 259"/>
            <p:cNvSpPr txBox="1">
              <a:spLocks noChangeArrowheads="1"/>
            </p:cNvSpPr>
            <p:nvPr/>
          </p:nvSpPr>
          <p:spPr bwMode="auto">
            <a:xfrm>
              <a:off x="7027863" y="1962150"/>
              <a:ext cx="299713" cy="607567"/>
            </a:xfrm>
            <a:prstGeom prst="rect">
              <a:avLst/>
            </a:prstGeom>
            <a:noFill/>
            <a:ln w="9525">
              <a:noFill/>
              <a:miter lim="800000"/>
              <a:headEnd/>
              <a:tailEnd/>
            </a:ln>
          </p:spPr>
          <p:txBody>
            <a:bodyPr wrap="none">
              <a:spAutoFit/>
            </a:bodyPr>
            <a:lstStyle/>
            <a:p>
              <a:r>
                <a:rPr lang="en-US" sz="3600" i="0"/>
                <a:t>.</a:t>
              </a:r>
            </a:p>
          </p:txBody>
        </p:sp>
        <p:sp>
          <p:nvSpPr>
            <p:cNvPr id="48391" name="Text Box 260"/>
            <p:cNvSpPr txBox="1">
              <a:spLocks noChangeArrowheads="1"/>
            </p:cNvSpPr>
            <p:nvPr/>
          </p:nvSpPr>
          <p:spPr bwMode="auto">
            <a:xfrm>
              <a:off x="7362824" y="2474913"/>
              <a:ext cx="299713" cy="607567"/>
            </a:xfrm>
            <a:prstGeom prst="rect">
              <a:avLst/>
            </a:prstGeom>
            <a:noFill/>
            <a:ln w="9525">
              <a:noFill/>
              <a:miter lim="800000"/>
              <a:headEnd/>
              <a:tailEnd/>
            </a:ln>
          </p:spPr>
          <p:txBody>
            <a:bodyPr wrap="none">
              <a:spAutoFit/>
            </a:bodyPr>
            <a:lstStyle/>
            <a:p>
              <a:r>
                <a:rPr lang="en-US" sz="3600" i="0"/>
                <a:t>.</a:t>
              </a:r>
            </a:p>
          </p:txBody>
        </p:sp>
        <p:sp>
          <p:nvSpPr>
            <p:cNvPr id="48392" name="Text Box 261"/>
            <p:cNvSpPr txBox="1">
              <a:spLocks noChangeArrowheads="1"/>
            </p:cNvSpPr>
            <p:nvPr/>
          </p:nvSpPr>
          <p:spPr bwMode="auto">
            <a:xfrm>
              <a:off x="7264400" y="2332038"/>
              <a:ext cx="299713" cy="607567"/>
            </a:xfrm>
            <a:prstGeom prst="rect">
              <a:avLst/>
            </a:prstGeom>
            <a:noFill/>
            <a:ln w="9525">
              <a:noFill/>
              <a:miter lim="800000"/>
              <a:headEnd/>
              <a:tailEnd/>
            </a:ln>
          </p:spPr>
          <p:txBody>
            <a:bodyPr wrap="none">
              <a:spAutoFit/>
            </a:bodyPr>
            <a:lstStyle/>
            <a:p>
              <a:r>
                <a:rPr lang="en-US" sz="3600" i="0"/>
                <a:t>.</a:t>
              </a:r>
            </a:p>
          </p:txBody>
        </p:sp>
        <p:sp>
          <p:nvSpPr>
            <p:cNvPr id="48393" name="Text Box 262"/>
            <p:cNvSpPr txBox="1">
              <a:spLocks noChangeArrowheads="1"/>
            </p:cNvSpPr>
            <p:nvPr/>
          </p:nvSpPr>
          <p:spPr bwMode="auto">
            <a:xfrm>
              <a:off x="7231065" y="2433638"/>
              <a:ext cx="299713" cy="607567"/>
            </a:xfrm>
            <a:prstGeom prst="rect">
              <a:avLst/>
            </a:prstGeom>
            <a:noFill/>
            <a:ln w="9525">
              <a:noFill/>
              <a:miter lim="800000"/>
              <a:headEnd/>
              <a:tailEnd/>
            </a:ln>
          </p:spPr>
          <p:txBody>
            <a:bodyPr wrap="none">
              <a:spAutoFit/>
            </a:bodyPr>
            <a:lstStyle/>
            <a:p>
              <a:r>
                <a:rPr lang="en-US" sz="3600" i="0"/>
                <a:t>.</a:t>
              </a:r>
            </a:p>
          </p:txBody>
        </p:sp>
        <p:sp>
          <p:nvSpPr>
            <p:cNvPr id="48394" name="Text Box 263"/>
            <p:cNvSpPr txBox="1">
              <a:spLocks noChangeArrowheads="1"/>
            </p:cNvSpPr>
            <p:nvPr/>
          </p:nvSpPr>
          <p:spPr bwMode="auto">
            <a:xfrm>
              <a:off x="7231065" y="2320925"/>
              <a:ext cx="299713" cy="607567"/>
            </a:xfrm>
            <a:prstGeom prst="rect">
              <a:avLst/>
            </a:prstGeom>
            <a:noFill/>
            <a:ln w="9525">
              <a:noFill/>
              <a:miter lim="800000"/>
              <a:headEnd/>
              <a:tailEnd/>
            </a:ln>
          </p:spPr>
          <p:txBody>
            <a:bodyPr wrap="none">
              <a:spAutoFit/>
            </a:bodyPr>
            <a:lstStyle/>
            <a:p>
              <a:r>
                <a:rPr lang="en-US" sz="3600" i="0"/>
                <a:t>.</a:t>
              </a:r>
            </a:p>
          </p:txBody>
        </p:sp>
        <p:sp>
          <p:nvSpPr>
            <p:cNvPr id="48395" name="Text Box 264"/>
            <p:cNvSpPr txBox="1">
              <a:spLocks noChangeArrowheads="1"/>
            </p:cNvSpPr>
            <p:nvPr/>
          </p:nvSpPr>
          <p:spPr bwMode="auto">
            <a:xfrm>
              <a:off x="7251702" y="2376488"/>
              <a:ext cx="299713" cy="607567"/>
            </a:xfrm>
            <a:prstGeom prst="rect">
              <a:avLst/>
            </a:prstGeom>
            <a:noFill/>
            <a:ln w="9525">
              <a:noFill/>
              <a:miter lim="800000"/>
              <a:headEnd/>
              <a:tailEnd/>
            </a:ln>
          </p:spPr>
          <p:txBody>
            <a:bodyPr wrap="none">
              <a:spAutoFit/>
            </a:bodyPr>
            <a:lstStyle/>
            <a:p>
              <a:r>
                <a:rPr lang="en-US" sz="3600" i="0"/>
                <a:t>.</a:t>
              </a:r>
            </a:p>
          </p:txBody>
        </p:sp>
        <p:sp>
          <p:nvSpPr>
            <p:cNvPr id="48396" name="Text Box 265"/>
            <p:cNvSpPr txBox="1">
              <a:spLocks noChangeArrowheads="1"/>
            </p:cNvSpPr>
            <p:nvPr/>
          </p:nvSpPr>
          <p:spPr bwMode="auto">
            <a:xfrm>
              <a:off x="7264400" y="2349500"/>
              <a:ext cx="299713" cy="607567"/>
            </a:xfrm>
            <a:prstGeom prst="rect">
              <a:avLst/>
            </a:prstGeom>
            <a:noFill/>
            <a:ln w="9525">
              <a:noFill/>
              <a:miter lim="800000"/>
              <a:headEnd/>
              <a:tailEnd/>
            </a:ln>
          </p:spPr>
          <p:txBody>
            <a:bodyPr wrap="none">
              <a:spAutoFit/>
            </a:bodyPr>
            <a:lstStyle/>
            <a:p>
              <a:r>
                <a:rPr lang="en-US" sz="3600" i="0"/>
                <a:t>.</a:t>
              </a:r>
            </a:p>
          </p:txBody>
        </p:sp>
        <p:sp>
          <p:nvSpPr>
            <p:cNvPr id="48397" name="Text Box 266"/>
            <p:cNvSpPr txBox="1">
              <a:spLocks noChangeArrowheads="1"/>
            </p:cNvSpPr>
            <p:nvPr/>
          </p:nvSpPr>
          <p:spPr bwMode="auto">
            <a:xfrm>
              <a:off x="7310437" y="2401888"/>
              <a:ext cx="299713" cy="607567"/>
            </a:xfrm>
            <a:prstGeom prst="rect">
              <a:avLst/>
            </a:prstGeom>
            <a:noFill/>
            <a:ln w="9525">
              <a:noFill/>
              <a:miter lim="800000"/>
              <a:headEnd/>
              <a:tailEnd/>
            </a:ln>
          </p:spPr>
          <p:txBody>
            <a:bodyPr wrap="none">
              <a:spAutoFit/>
            </a:bodyPr>
            <a:lstStyle/>
            <a:p>
              <a:r>
                <a:rPr lang="en-US" sz="3600" i="0"/>
                <a:t>.</a:t>
              </a:r>
            </a:p>
          </p:txBody>
        </p:sp>
        <p:sp>
          <p:nvSpPr>
            <p:cNvPr id="48398" name="Text Box 267"/>
            <p:cNvSpPr txBox="1">
              <a:spLocks noChangeArrowheads="1"/>
            </p:cNvSpPr>
            <p:nvPr/>
          </p:nvSpPr>
          <p:spPr bwMode="auto">
            <a:xfrm>
              <a:off x="7277100" y="2463800"/>
              <a:ext cx="299713" cy="607567"/>
            </a:xfrm>
            <a:prstGeom prst="rect">
              <a:avLst/>
            </a:prstGeom>
            <a:noFill/>
            <a:ln w="9525">
              <a:noFill/>
              <a:miter lim="800000"/>
              <a:headEnd/>
              <a:tailEnd/>
            </a:ln>
          </p:spPr>
          <p:txBody>
            <a:bodyPr wrap="none">
              <a:spAutoFit/>
            </a:bodyPr>
            <a:lstStyle/>
            <a:p>
              <a:r>
                <a:rPr lang="en-US" sz="3600" i="0"/>
                <a:t>.</a:t>
              </a:r>
            </a:p>
          </p:txBody>
        </p:sp>
        <p:sp>
          <p:nvSpPr>
            <p:cNvPr id="48399" name="Text Box 268"/>
            <p:cNvSpPr txBox="1">
              <a:spLocks noChangeArrowheads="1"/>
            </p:cNvSpPr>
            <p:nvPr/>
          </p:nvSpPr>
          <p:spPr bwMode="auto">
            <a:xfrm>
              <a:off x="7346950" y="2332038"/>
              <a:ext cx="299713" cy="607567"/>
            </a:xfrm>
            <a:prstGeom prst="rect">
              <a:avLst/>
            </a:prstGeom>
            <a:noFill/>
            <a:ln w="9525">
              <a:noFill/>
              <a:miter lim="800000"/>
              <a:headEnd/>
              <a:tailEnd/>
            </a:ln>
          </p:spPr>
          <p:txBody>
            <a:bodyPr wrap="none">
              <a:spAutoFit/>
            </a:bodyPr>
            <a:lstStyle/>
            <a:p>
              <a:r>
                <a:rPr lang="en-US" sz="3600" i="0"/>
                <a:t>.</a:t>
              </a:r>
            </a:p>
          </p:txBody>
        </p:sp>
        <p:sp>
          <p:nvSpPr>
            <p:cNvPr id="48400" name="Text Box 269"/>
            <p:cNvSpPr txBox="1">
              <a:spLocks noChangeArrowheads="1"/>
            </p:cNvSpPr>
            <p:nvPr/>
          </p:nvSpPr>
          <p:spPr bwMode="auto">
            <a:xfrm>
              <a:off x="7305674" y="2120900"/>
              <a:ext cx="299713" cy="607567"/>
            </a:xfrm>
            <a:prstGeom prst="rect">
              <a:avLst/>
            </a:prstGeom>
            <a:noFill/>
            <a:ln w="9525">
              <a:noFill/>
              <a:miter lim="800000"/>
              <a:headEnd/>
              <a:tailEnd/>
            </a:ln>
          </p:spPr>
          <p:txBody>
            <a:bodyPr wrap="none">
              <a:spAutoFit/>
            </a:bodyPr>
            <a:lstStyle/>
            <a:p>
              <a:r>
                <a:rPr lang="en-US" sz="3600" i="0"/>
                <a:t>.</a:t>
              </a:r>
            </a:p>
          </p:txBody>
        </p:sp>
        <p:sp>
          <p:nvSpPr>
            <p:cNvPr id="48401" name="Text Box 270"/>
            <p:cNvSpPr txBox="1">
              <a:spLocks noChangeArrowheads="1"/>
            </p:cNvSpPr>
            <p:nvPr/>
          </p:nvSpPr>
          <p:spPr bwMode="auto">
            <a:xfrm>
              <a:off x="7313613" y="2301875"/>
              <a:ext cx="299713" cy="607567"/>
            </a:xfrm>
            <a:prstGeom prst="rect">
              <a:avLst/>
            </a:prstGeom>
            <a:noFill/>
            <a:ln w="9525">
              <a:noFill/>
              <a:miter lim="800000"/>
              <a:headEnd/>
              <a:tailEnd/>
            </a:ln>
          </p:spPr>
          <p:txBody>
            <a:bodyPr wrap="none">
              <a:spAutoFit/>
            </a:bodyPr>
            <a:lstStyle/>
            <a:p>
              <a:r>
                <a:rPr lang="en-US" sz="3600" i="0"/>
                <a:t>.</a:t>
              </a:r>
            </a:p>
          </p:txBody>
        </p:sp>
        <p:sp>
          <p:nvSpPr>
            <p:cNvPr id="48402" name="Text Box 271"/>
            <p:cNvSpPr txBox="1">
              <a:spLocks noChangeArrowheads="1"/>
            </p:cNvSpPr>
            <p:nvPr/>
          </p:nvSpPr>
          <p:spPr bwMode="auto">
            <a:xfrm>
              <a:off x="7254875" y="2151063"/>
              <a:ext cx="299713" cy="607567"/>
            </a:xfrm>
            <a:prstGeom prst="rect">
              <a:avLst/>
            </a:prstGeom>
            <a:noFill/>
            <a:ln w="9525">
              <a:noFill/>
              <a:miter lim="800000"/>
              <a:headEnd/>
              <a:tailEnd/>
            </a:ln>
          </p:spPr>
          <p:txBody>
            <a:bodyPr wrap="none">
              <a:spAutoFit/>
            </a:bodyPr>
            <a:lstStyle/>
            <a:p>
              <a:r>
                <a:rPr lang="en-US" sz="3600" i="0"/>
                <a:t>.</a:t>
              </a:r>
            </a:p>
          </p:txBody>
        </p:sp>
        <p:sp>
          <p:nvSpPr>
            <p:cNvPr id="48403" name="Text Box 272"/>
            <p:cNvSpPr txBox="1">
              <a:spLocks noChangeArrowheads="1"/>
            </p:cNvSpPr>
            <p:nvPr/>
          </p:nvSpPr>
          <p:spPr bwMode="auto">
            <a:xfrm>
              <a:off x="7280277" y="2017713"/>
              <a:ext cx="299713" cy="607567"/>
            </a:xfrm>
            <a:prstGeom prst="rect">
              <a:avLst/>
            </a:prstGeom>
            <a:noFill/>
            <a:ln w="9525">
              <a:noFill/>
              <a:miter lim="800000"/>
              <a:headEnd/>
              <a:tailEnd/>
            </a:ln>
          </p:spPr>
          <p:txBody>
            <a:bodyPr wrap="none">
              <a:spAutoFit/>
            </a:bodyPr>
            <a:lstStyle/>
            <a:p>
              <a:r>
                <a:rPr lang="en-US" sz="3600" i="0"/>
                <a:t>.</a:t>
              </a:r>
            </a:p>
          </p:txBody>
        </p:sp>
        <p:sp>
          <p:nvSpPr>
            <p:cNvPr id="48404" name="Text Box 273"/>
            <p:cNvSpPr txBox="1">
              <a:spLocks noChangeArrowheads="1"/>
            </p:cNvSpPr>
            <p:nvPr/>
          </p:nvSpPr>
          <p:spPr bwMode="auto">
            <a:xfrm>
              <a:off x="7308851" y="2224088"/>
              <a:ext cx="299713" cy="607567"/>
            </a:xfrm>
            <a:prstGeom prst="rect">
              <a:avLst/>
            </a:prstGeom>
            <a:noFill/>
            <a:ln w="9525">
              <a:noFill/>
              <a:miter lim="800000"/>
              <a:headEnd/>
              <a:tailEnd/>
            </a:ln>
          </p:spPr>
          <p:txBody>
            <a:bodyPr wrap="none">
              <a:spAutoFit/>
            </a:bodyPr>
            <a:lstStyle/>
            <a:p>
              <a:r>
                <a:rPr lang="en-US" sz="3600" i="0"/>
                <a:t>.</a:t>
              </a:r>
            </a:p>
          </p:txBody>
        </p:sp>
        <p:sp>
          <p:nvSpPr>
            <p:cNvPr id="48405" name="Text Box 274"/>
            <p:cNvSpPr txBox="1">
              <a:spLocks noChangeArrowheads="1"/>
            </p:cNvSpPr>
            <p:nvPr/>
          </p:nvSpPr>
          <p:spPr bwMode="auto">
            <a:xfrm>
              <a:off x="7399338" y="2320925"/>
              <a:ext cx="299713" cy="607567"/>
            </a:xfrm>
            <a:prstGeom prst="rect">
              <a:avLst/>
            </a:prstGeom>
            <a:noFill/>
            <a:ln w="9525">
              <a:noFill/>
              <a:miter lim="800000"/>
              <a:headEnd/>
              <a:tailEnd/>
            </a:ln>
          </p:spPr>
          <p:txBody>
            <a:bodyPr wrap="none">
              <a:spAutoFit/>
            </a:bodyPr>
            <a:lstStyle/>
            <a:p>
              <a:r>
                <a:rPr lang="en-US" sz="3600" i="0"/>
                <a:t>.</a:t>
              </a:r>
            </a:p>
          </p:txBody>
        </p:sp>
        <p:sp>
          <p:nvSpPr>
            <p:cNvPr id="48406" name="Text Box 275"/>
            <p:cNvSpPr txBox="1">
              <a:spLocks noChangeArrowheads="1"/>
            </p:cNvSpPr>
            <p:nvPr/>
          </p:nvSpPr>
          <p:spPr bwMode="auto">
            <a:xfrm>
              <a:off x="7470775" y="2432050"/>
              <a:ext cx="299713" cy="607567"/>
            </a:xfrm>
            <a:prstGeom prst="rect">
              <a:avLst/>
            </a:prstGeom>
            <a:noFill/>
            <a:ln w="9525">
              <a:noFill/>
              <a:miter lim="800000"/>
              <a:headEnd/>
              <a:tailEnd/>
            </a:ln>
          </p:spPr>
          <p:txBody>
            <a:bodyPr wrap="none">
              <a:spAutoFit/>
            </a:bodyPr>
            <a:lstStyle/>
            <a:p>
              <a:r>
                <a:rPr lang="en-US" sz="3600" i="0"/>
                <a:t>.</a:t>
              </a:r>
            </a:p>
          </p:txBody>
        </p:sp>
        <p:sp>
          <p:nvSpPr>
            <p:cNvPr id="48407" name="Text Box 276"/>
            <p:cNvSpPr txBox="1">
              <a:spLocks noChangeArrowheads="1"/>
            </p:cNvSpPr>
            <p:nvPr/>
          </p:nvSpPr>
          <p:spPr bwMode="auto">
            <a:xfrm>
              <a:off x="7502525" y="2535238"/>
              <a:ext cx="299713" cy="607567"/>
            </a:xfrm>
            <a:prstGeom prst="rect">
              <a:avLst/>
            </a:prstGeom>
            <a:noFill/>
            <a:ln w="9525">
              <a:noFill/>
              <a:miter lim="800000"/>
              <a:headEnd/>
              <a:tailEnd/>
            </a:ln>
          </p:spPr>
          <p:txBody>
            <a:bodyPr wrap="none">
              <a:spAutoFit/>
            </a:bodyPr>
            <a:lstStyle/>
            <a:p>
              <a:r>
                <a:rPr lang="en-US" sz="3600" i="0"/>
                <a:t>.</a:t>
              </a:r>
            </a:p>
          </p:txBody>
        </p:sp>
        <p:sp>
          <p:nvSpPr>
            <p:cNvPr id="48408" name="Text Box 277"/>
            <p:cNvSpPr txBox="1">
              <a:spLocks noChangeArrowheads="1"/>
            </p:cNvSpPr>
            <p:nvPr/>
          </p:nvSpPr>
          <p:spPr bwMode="auto">
            <a:xfrm>
              <a:off x="7510462" y="2417763"/>
              <a:ext cx="299713" cy="607567"/>
            </a:xfrm>
            <a:prstGeom prst="rect">
              <a:avLst/>
            </a:prstGeom>
            <a:noFill/>
            <a:ln w="9525">
              <a:noFill/>
              <a:miter lim="800000"/>
              <a:headEnd/>
              <a:tailEnd/>
            </a:ln>
          </p:spPr>
          <p:txBody>
            <a:bodyPr wrap="none">
              <a:spAutoFit/>
            </a:bodyPr>
            <a:lstStyle/>
            <a:p>
              <a:r>
                <a:rPr lang="en-US" sz="3600" i="0"/>
                <a:t>.</a:t>
              </a:r>
            </a:p>
          </p:txBody>
        </p:sp>
        <p:sp>
          <p:nvSpPr>
            <p:cNvPr id="48409" name="Text Box 278"/>
            <p:cNvSpPr txBox="1">
              <a:spLocks noChangeArrowheads="1"/>
            </p:cNvSpPr>
            <p:nvPr/>
          </p:nvSpPr>
          <p:spPr bwMode="auto">
            <a:xfrm>
              <a:off x="7558088" y="2463800"/>
              <a:ext cx="299713" cy="607567"/>
            </a:xfrm>
            <a:prstGeom prst="rect">
              <a:avLst/>
            </a:prstGeom>
            <a:noFill/>
            <a:ln w="9525">
              <a:noFill/>
              <a:miter lim="800000"/>
              <a:headEnd/>
              <a:tailEnd/>
            </a:ln>
          </p:spPr>
          <p:txBody>
            <a:bodyPr wrap="none">
              <a:spAutoFit/>
            </a:bodyPr>
            <a:lstStyle/>
            <a:p>
              <a:r>
                <a:rPr lang="en-US" sz="3600" i="0"/>
                <a:t>.</a:t>
              </a:r>
            </a:p>
          </p:txBody>
        </p:sp>
        <p:sp>
          <p:nvSpPr>
            <p:cNvPr id="48410" name="Text Box 279"/>
            <p:cNvSpPr txBox="1">
              <a:spLocks noChangeArrowheads="1"/>
            </p:cNvSpPr>
            <p:nvPr/>
          </p:nvSpPr>
          <p:spPr bwMode="auto">
            <a:xfrm>
              <a:off x="7613649" y="2451100"/>
              <a:ext cx="299713" cy="607567"/>
            </a:xfrm>
            <a:prstGeom prst="rect">
              <a:avLst/>
            </a:prstGeom>
            <a:noFill/>
            <a:ln w="9525">
              <a:noFill/>
              <a:miter lim="800000"/>
              <a:headEnd/>
              <a:tailEnd/>
            </a:ln>
          </p:spPr>
          <p:txBody>
            <a:bodyPr wrap="none">
              <a:spAutoFit/>
            </a:bodyPr>
            <a:lstStyle/>
            <a:p>
              <a:r>
                <a:rPr lang="en-US" sz="3600" i="0"/>
                <a:t>.</a:t>
              </a:r>
            </a:p>
          </p:txBody>
        </p:sp>
        <p:sp>
          <p:nvSpPr>
            <p:cNvPr id="48411" name="Text Box 280"/>
            <p:cNvSpPr txBox="1">
              <a:spLocks noChangeArrowheads="1"/>
            </p:cNvSpPr>
            <p:nvPr/>
          </p:nvSpPr>
          <p:spPr bwMode="auto">
            <a:xfrm>
              <a:off x="7642224" y="2393950"/>
              <a:ext cx="299713" cy="607567"/>
            </a:xfrm>
            <a:prstGeom prst="rect">
              <a:avLst/>
            </a:prstGeom>
            <a:noFill/>
            <a:ln w="9525">
              <a:noFill/>
              <a:miter lim="800000"/>
              <a:headEnd/>
              <a:tailEnd/>
            </a:ln>
          </p:spPr>
          <p:txBody>
            <a:bodyPr wrap="none">
              <a:spAutoFit/>
            </a:bodyPr>
            <a:lstStyle/>
            <a:p>
              <a:r>
                <a:rPr lang="en-US" sz="3600" i="0"/>
                <a:t>.</a:t>
              </a:r>
            </a:p>
          </p:txBody>
        </p:sp>
        <p:sp>
          <p:nvSpPr>
            <p:cNvPr id="48412" name="Text Box 281"/>
            <p:cNvSpPr txBox="1">
              <a:spLocks noChangeArrowheads="1"/>
            </p:cNvSpPr>
            <p:nvPr/>
          </p:nvSpPr>
          <p:spPr bwMode="auto">
            <a:xfrm>
              <a:off x="7659689" y="2444750"/>
              <a:ext cx="299713" cy="607567"/>
            </a:xfrm>
            <a:prstGeom prst="rect">
              <a:avLst/>
            </a:prstGeom>
            <a:noFill/>
            <a:ln w="9525">
              <a:noFill/>
              <a:miter lim="800000"/>
              <a:headEnd/>
              <a:tailEnd/>
            </a:ln>
          </p:spPr>
          <p:txBody>
            <a:bodyPr wrap="none">
              <a:spAutoFit/>
            </a:bodyPr>
            <a:lstStyle/>
            <a:p>
              <a:r>
                <a:rPr lang="en-US" sz="3600" i="0"/>
                <a:t>.</a:t>
              </a:r>
            </a:p>
          </p:txBody>
        </p:sp>
        <p:sp>
          <p:nvSpPr>
            <p:cNvPr id="48413" name="Text Box 282"/>
            <p:cNvSpPr txBox="1">
              <a:spLocks noChangeArrowheads="1"/>
            </p:cNvSpPr>
            <p:nvPr/>
          </p:nvSpPr>
          <p:spPr bwMode="auto">
            <a:xfrm>
              <a:off x="7429501" y="2308225"/>
              <a:ext cx="299713" cy="607567"/>
            </a:xfrm>
            <a:prstGeom prst="rect">
              <a:avLst/>
            </a:prstGeom>
            <a:noFill/>
            <a:ln w="9525">
              <a:noFill/>
              <a:miter lim="800000"/>
              <a:headEnd/>
              <a:tailEnd/>
            </a:ln>
          </p:spPr>
          <p:txBody>
            <a:bodyPr wrap="none">
              <a:spAutoFit/>
            </a:bodyPr>
            <a:lstStyle/>
            <a:p>
              <a:r>
                <a:rPr lang="en-US" sz="3600" i="0"/>
                <a:t>.</a:t>
              </a:r>
            </a:p>
          </p:txBody>
        </p:sp>
        <p:sp>
          <p:nvSpPr>
            <p:cNvPr id="48414" name="Text Box 283"/>
            <p:cNvSpPr txBox="1">
              <a:spLocks noChangeArrowheads="1"/>
            </p:cNvSpPr>
            <p:nvPr/>
          </p:nvSpPr>
          <p:spPr bwMode="auto">
            <a:xfrm>
              <a:off x="7539041" y="2393950"/>
              <a:ext cx="299713" cy="607567"/>
            </a:xfrm>
            <a:prstGeom prst="rect">
              <a:avLst/>
            </a:prstGeom>
            <a:noFill/>
            <a:ln w="9525">
              <a:noFill/>
              <a:miter lim="800000"/>
              <a:headEnd/>
              <a:tailEnd/>
            </a:ln>
          </p:spPr>
          <p:txBody>
            <a:bodyPr wrap="none">
              <a:spAutoFit/>
            </a:bodyPr>
            <a:lstStyle/>
            <a:p>
              <a:r>
                <a:rPr lang="en-US" sz="3600" i="0"/>
                <a:t>.</a:t>
              </a:r>
            </a:p>
          </p:txBody>
        </p:sp>
        <p:sp>
          <p:nvSpPr>
            <p:cNvPr id="48415" name="Text Box 284"/>
            <p:cNvSpPr txBox="1">
              <a:spLocks noChangeArrowheads="1"/>
            </p:cNvSpPr>
            <p:nvPr/>
          </p:nvSpPr>
          <p:spPr bwMode="auto">
            <a:xfrm>
              <a:off x="7539041" y="2311400"/>
              <a:ext cx="299713" cy="607567"/>
            </a:xfrm>
            <a:prstGeom prst="rect">
              <a:avLst/>
            </a:prstGeom>
            <a:noFill/>
            <a:ln w="9525">
              <a:noFill/>
              <a:miter lim="800000"/>
              <a:headEnd/>
              <a:tailEnd/>
            </a:ln>
          </p:spPr>
          <p:txBody>
            <a:bodyPr wrap="none">
              <a:spAutoFit/>
            </a:bodyPr>
            <a:lstStyle/>
            <a:p>
              <a:r>
                <a:rPr lang="en-US" sz="3600" i="0"/>
                <a:t>.</a:t>
              </a:r>
            </a:p>
          </p:txBody>
        </p:sp>
        <p:sp>
          <p:nvSpPr>
            <p:cNvPr id="48416" name="Text Box 285"/>
            <p:cNvSpPr txBox="1">
              <a:spLocks noChangeArrowheads="1"/>
            </p:cNvSpPr>
            <p:nvPr/>
          </p:nvSpPr>
          <p:spPr bwMode="auto">
            <a:xfrm>
              <a:off x="7537451" y="2228850"/>
              <a:ext cx="299713" cy="607567"/>
            </a:xfrm>
            <a:prstGeom prst="rect">
              <a:avLst/>
            </a:prstGeom>
            <a:noFill/>
            <a:ln w="9525">
              <a:noFill/>
              <a:miter lim="800000"/>
              <a:headEnd/>
              <a:tailEnd/>
            </a:ln>
          </p:spPr>
          <p:txBody>
            <a:bodyPr wrap="none">
              <a:spAutoFit/>
            </a:bodyPr>
            <a:lstStyle/>
            <a:p>
              <a:r>
                <a:rPr lang="en-US" sz="3600" i="0"/>
                <a:t>.</a:t>
              </a:r>
            </a:p>
          </p:txBody>
        </p:sp>
        <p:sp>
          <p:nvSpPr>
            <p:cNvPr id="48417" name="Text Box 286"/>
            <p:cNvSpPr txBox="1">
              <a:spLocks noChangeArrowheads="1"/>
            </p:cNvSpPr>
            <p:nvPr/>
          </p:nvSpPr>
          <p:spPr bwMode="auto">
            <a:xfrm>
              <a:off x="7346950" y="2185988"/>
              <a:ext cx="299713" cy="607567"/>
            </a:xfrm>
            <a:prstGeom prst="rect">
              <a:avLst/>
            </a:prstGeom>
            <a:noFill/>
            <a:ln w="9525">
              <a:noFill/>
              <a:miter lim="800000"/>
              <a:headEnd/>
              <a:tailEnd/>
            </a:ln>
          </p:spPr>
          <p:txBody>
            <a:bodyPr wrap="none">
              <a:spAutoFit/>
            </a:bodyPr>
            <a:lstStyle/>
            <a:p>
              <a:r>
                <a:rPr lang="en-US" sz="3600" i="0"/>
                <a:t>.</a:t>
              </a:r>
            </a:p>
          </p:txBody>
        </p:sp>
        <p:sp>
          <p:nvSpPr>
            <p:cNvPr id="48418" name="Text Box 287"/>
            <p:cNvSpPr txBox="1">
              <a:spLocks noChangeArrowheads="1"/>
            </p:cNvSpPr>
            <p:nvPr/>
          </p:nvSpPr>
          <p:spPr bwMode="auto">
            <a:xfrm>
              <a:off x="7346950" y="2143125"/>
              <a:ext cx="299713" cy="607567"/>
            </a:xfrm>
            <a:prstGeom prst="rect">
              <a:avLst/>
            </a:prstGeom>
            <a:noFill/>
            <a:ln w="9525">
              <a:noFill/>
              <a:miter lim="800000"/>
              <a:headEnd/>
              <a:tailEnd/>
            </a:ln>
          </p:spPr>
          <p:txBody>
            <a:bodyPr wrap="none">
              <a:spAutoFit/>
            </a:bodyPr>
            <a:lstStyle/>
            <a:p>
              <a:r>
                <a:rPr lang="en-US" sz="3600" i="0"/>
                <a:t>.</a:t>
              </a:r>
            </a:p>
          </p:txBody>
        </p:sp>
        <p:sp>
          <p:nvSpPr>
            <p:cNvPr id="48419" name="Text Box 288"/>
            <p:cNvSpPr txBox="1">
              <a:spLocks noChangeArrowheads="1"/>
            </p:cNvSpPr>
            <p:nvPr/>
          </p:nvSpPr>
          <p:spPr bwMode="auto">
            <a:xfrm>
              <a:off x="7375526" y="2105025"/>
              <a:ext cx="299713" cy="607567"/>
            </a:xfrm>
            <a:prstGeom prst="rect">
              <a:avLst/>
            </a:prstGeom>
            <a:noFill/>
            <a:ln w="9525">
              <a:noFill/>
              <a:miter lim="800000"/>
              <a:headEnd/>
              <a:tailEnd/>
            </a:ln>
          </p:spPr>
          <p:txBody>
            <a:bodyPr wrap="none">
              <a:spAutoFit/>
            </a:bodyPr>
            <a:lstStyle/>
            <a:p>
              <a:r>
                <a:rPr lang="en-US" sz="3600" i="0"/>
                <a:t>.</a:t>
              </a:r>
            </a:p>
          </p:txBody>
        </p:sp>
        <p:sp>
          <p:nvSpPr>
            <p:cNvPr id="48420" name="Text Box 289"/>
            <p:cNvSpPr txBox="1">
              <a:spLocks noChangeArrowheads="1"/>
            </p:cNvSpPr>
            <p:nvPr/>
          </p:nvSpPr>
          <p:spPr bwMode="auto">
            <a:xfrm>
              <a:off x="7405689" y="2030413"/>
              <a:ext cx="299713" cy="607567"/>
            </a:xfrm>
            <a:prstGeom prst="rect">
              <a:avLst/>
            </a:prstGeom>
            <a:noFill/>
            <a:ln w="9525">
              <a:noFill/>
              <a:miter lim="800000"/>
              <a:headEnd/>
              <a:tailEnd/>
            </a:ln>
          </p:spPr>
          <p:txBody>
            <a:bodyPr wrap="none">
              <a:spAutoFit/>
            </a:bodyPr>
            <a:lstStyle/>
            <a:p>
              <a:r>
                <a:rPr lang="en-US" sz="3600" i="0"/>
                <a:t>.</a:t>
              </a:r>
            </a:p>
          </p:txBody>
        </p:sp>
        <p:sp>
          <p:nvSpPr>
            <p:cNvPr id="48421" name="Text Box 290"/>
            <p:cNvSpPr txBox="1">
              <a:spLocks noChangeArrowheads="1"/>
            </p:cNvSpPr>
            <p:nvPr/>
          </p:nvSpPr>
          <p:spPr bwMode="auto">
            <a:xfrm>
              <a:off x="7346950" y="2009775"/>
              <a:ext cx="299713" cy="607567"/>
            </a:xfrm>
            <a:prstGeom prst="rect">
              <a:avLst/>
            </a:prstGeom>
            <a:noFill/>
            <a:ln w="9525">
              <a:noFill/>
              <a:miter lim="800000"/>
              <a:headEnd/>
              <a:tailEnd/>
            </a:ln>
          </p:spPr>
          <p:txBody>
            <a:bodyPr wrap="none">
              <a:spAutoFit/>
            </a:bodyPr>
            <a:lstStyle/>
            <a:p>
              <a:r>
                <a:rPr lang="en-US" sz="3600" i="0"/>
                <a:t>.</a:t>
              </a:r>
            </a:p>
          </p:txBody>
        </p:sp>
        <p:sp>
          <p:nvSpPr>
            <p:cNvPr id="48422" name="Text Box 291"/>
            <p:cNvSpPr txBox="1">
              <a:spLocks noChangeArrowheads="1"/>
            </p:cNvSpPr>
            <p:nvPr/>
          </p:nvSpPr>
          <p:spPr bwMode="auto">
            <a:xfrm>
              <a:off x="7399338" y="2176463"/>
              <a:ext cx="299713" cy="607567"/>
            </a:xfrm>
            <a:prstGeom prst="rect">
              <a:avLst/>
            </a:prstGeom>
            <a:noFill/>
            <a:ln w="9525">
              <a:noFill/>
              <a:miter lim="800000"/>
              <a:headEnd/>
              <a:tailEnd/>
            </a:ln>
          </p:spPr>
          <p:txBody>
            <a:bodyPr wrap="none">
              <a:spAutoFit/>
            </a:bodyPr>
            <a:lstStyle/>
            <a:p>
              <a:r>
                <a:rPr lang="en-US" sz="3600" i="0"/>
                <a:t>.</a:t>
              </a:r>
            </a:p>
          </p:txBody>
        </p:sp>
        <p:sp>
          <p:nvSpPr>
            <p:cNvPr id="48423" name="Text Box 292"/>
            <p:cNvSpPr txBox="1">
              <a:spLocks noChangeArrowheads="1"/>
            </p:cNvSpPr>
            <p:nvPr/>
          </p:nvSpPr>
          <p:spPr bwMode="auto">
            <a:xfrm>
              <a:off x="7456488" y="2266950"/>
              <a:ext cx="299713" cy="607567"/>
            </a:xfrm>
            <a:prstGeom prst="rect">
              <a:avLst/>
            </a:prstGeom>
            <a:noFill/>
            <a:ln w="9525">
              <a:noFill/>
              <a:miter lim="800000"/>
              <a:headEnd/>
              <a:tailEnd/>
            </a:ln>
          </p:spPr>
          <p:txBody>
            <a:bodyPr wrap="none">
              <a:spAutoFit/>
            </a:bodyPr>
            <a:lstStyle/>
            <a:p>
              <a:r>
                <a:rPr lang="en-US" sz="3600" i="0"/>
                <a:t>.</a:t>
              </a:r>
            </a:p>
          </p:txBody>
        </p:sp>
        <p:sp>
          <p:nvSpPr>
            <p:cNvPr id="48424" name="Text Box 293"/>
            <p:cNvSpPr txBox="1">
              <a:spLocks noChangeArrowheads="1"/>
            </p:cNvSpPr>
            <p:nvPr/>
          </p:nvSpPr>
          <p:spPr bwMode="auto">
            <a:xfrm>
              <a:off x="7486651" y="2212975"/>
              <a:ext cx="299713" cy="607567"/>
            </a:xfrm>
            <a:prstGeom prst="rect">
              <a:avLst/>
            </a:prstGeom>
            <a:noFill/>
            <a:ln w="9525">
              <a:noFill/>
              <a:miter lim="800000"/>
              <a:headEnd/>
              <a:tailEnd/>
            </a:ln>
          </p:spPr>
          <p:txBody>
            <a:bodyPr wrap="none">
              <a:spAutoFit/>
            </a:bodyPr>
            <a:lstStyle/>
            <a:p>
              <a:r>
                <a:rPr lang="en-US" sz="3600" i="0"/>
                <a:t>.</a:t>
              </a:r>
            </a:p>
          </p:txBody>
        </p:sp>
        <p:sp>
          <p:nvSpPr>
            <p:cNvPr id="48425" name="Text Box 294"/>
            <p:cNvSpPr txBox="1">
              <a:spLocks noChangeArrowheads="1"/>
            </p:cNvSpPr>
            <p:nvPr/>
          </p:nvSpPr>
          <p:spPr bwMode="auto">
            <a:xfrm>
              <a:off x="7500938" y="2125663"/>
              <a:ext cx="299713" cy="607567"/>
            </a:xfrm>
            <a:prstGeom prst="rect">
              <a:avLst/>
            </a:prstGeom>
            <a:noFill/>
            <a:ln w="9525">
              <a:noFill/>
              <a:miter lim="800000"/>
              <a:headEnd/>
              <a:tailEnd/>
            </a:ln>
          </p:spPr>
          <p:txBody>
            <a:bodyPr wrap="none">
              <a:spAutoFit/>
            </a:bodyPr>
            <a:lstStyle/>
            <a:p>
              <a:r>
                <a:rPr lang="en-US" sz="3600" i="0"/>
                <a:t>.</a:t>
              </a:r>
            </a:p>
          </p:txBody>
        </p:sp>
        <p:sp>
          <p:nvSpPr>
            <p:cNvPr id="48426" name="Text Box 295"/>
            <p:cNvSpPr txBox="1">
              <a:spLocks noChangeArrowheads="1"/>
            </p:cNvSpPr>
            <p:nvPr/>
          </p:nvSpPr>
          <p:spPr bwMode="auto">
            <a:xfrm>
              <a:off x="7443788" y="2081213"/>
              <a:ext cx="299713" cy="607567"/>
            </a:xfrm>
            <a:prstGeom prst="rect">
              <a:avLst/>
            </a:prstGeom>
            <a:noFill/>
            <a:ln w="9525">
              <a:noFill/>
              <a:miter lim="800000"/>
              <a:headEnd/>
              <a:tailEnd/>
            </a:ln>
          </p:spPr>
          <p:txBody>
            <a:bodyPr wrap="none">
              <a:spAutoFit/>
            </a:bodyPr>
            <a:lstStyle/>
            <a:p>
              <a:r>
                <a:rPr lang="en-US" sz="3600" i="0"/>
                <a:t>.</a:t>
              </a:r>
            </a:p>
          </p:txBody>
        </p:sp>
        <p:sp>
          <p:nvSpPr>
            <p:cNvPr id="48427" name="Text Box 296"/>
            <p:cNvSpPr txBox="1">
              <a:spLocks noChangeArrowheads="1"/>
            </p:cNvSpPr>
            <p:nvPr/>
          </p:nvSpPr>
          <p:spPr bwMode="auto">
            <a:xfrm>
              <a:off x="7519988" y="2044700"/>
              <a:ext cx="299713" cy="607567"/>
            </a:xfrm>
            <a:prstGeom prst="rect">
              <a:avLst/>
            </a:prstGeom>
            <a:noFill/>
            <a:ln w="9525">
              <a:noFill/>
              <a:miter lim="800000"/>
              <a:headEnd/>
              <a:tailEnd/>
            </a:ln>
          </p:spPr>
          <p:txBody>
            <a:bodyPr wrap="none">
              <a:spAutoFit/>
            </a:bodyPr>
            <a:lstStyle/>
            <a:p>
              <a:r>
                <a:rPr lang="en-US" sz="3600" i="0"/>
                <a:t>.</a:t>
              </a:r>
            </a:p>
          </p:txBody>
        </p:sp>
        <p:sp>
          <p:nvSpPr>
            <p:cNvPr id="48428" name="Text Box 297"/>
            <p:cNvSpPr txBox="1">
              <a:spLocks noChangeArrowheads="1"/>
            </p:cNvSpPr>
            <p:nvPr/>
          </p:nvSpPr>
          <p:spPr bwMode="auto">
            <a:xfrm>
              <a:off x="7554914" y="2159000"/>
              <a:ext cx="299713" cy="607567"/>
            </a:xfrm>
            <a:prstGeom prst="rect">
              <a:avLst/>
            </a:prstGeom>
            <a:noFill/>
            <a:ln w="9525">
              <a:noFill/>
              <a:miter lim="800000"/>
              <a:headEnd/>
              <a:tailEnd/>
            </a:ln>
          </p:spPr>
          <p:txBody>
            <a:bodyPr wrap="none">
              <a:spAutoFit/>
            </a:bodyPr>
            <a:lstStyle/>
            <a:p>
              <a:r>
                <a:rPr lang="en-US" sz="3600" i="0"/>
                <a:t>.</a:t>
              </a:r>
            </a:p>
          </p:txBody>
        </p:sp>
        <p:sp>
          <p:nvSpPr>
            <p:cNvPr id="48429" name="Text Box 298"/>
            <p:cNvSpPr txBox="1">
              <a:spLocks noChangeArrowheads="1"/>
            </p:cNvSpPr>
            <p:nvPr/>
          </p:nvSpPr>
          <p:spPr bwMode="auto">
            <a:xfrm>
              <a:off x="7586663" y="2293938"/>
              <a:ext cx="299713" cy="607567"/>
            </a:xfrm>
            <a:prstGeom prst="rect">
              <a:avLst/>
            </a:prstGeom>
            <a:noFill/>
            <a:ln w="9525">
              <a:noFill/>
              <a:miter lim="800000"/>
              <a:headEnd/>
              <a:tailEnd/>
            </a:ln>
          </p:spPr>
          <p:txBody>
            <a:bodyPr wrap="none">
              <a:spAutoFit/>
            </a:bodyPr>
            <a:lstStyle/>
            <a:p>
              <a:r>
                <a:rPr lang="en-US" sz="3600" i="0"/>
                <a:t>.</a:t>
              </a:r>
            </a:p>
          </p:txBody>
        </p:sp>
        <p:sp>
          <p:nvSpPr>
            <p:cNvPr id="48430" name="Text Box 299"/>
            <p:cNvSpPr txBox="1">
              <a:spLocks noChangeArrowheads="1"/>
            </p:cNvSpPr>
            <p:nvPr/>
          </p:nvSpPr>
          <p:spPr bwMode="auto">
            <a:xfrm>
              <a:off x="7791449" y="2455863"/>
              <a:ext cx="299713" cy="607567"/>
            </a:xfrm>
            <a:prstGeom prst="rect">
              <a:avLst/>
            </a:prstGeom>
            <a:noFill/>
            <a:ln w="9525">
              <a:noFill/>
              <a:miter lim="800000"/>
              <a:headEnd/>
              <a:tailEnd/>
            </a:ln>
          </p:spPr>
          <p:txBody>
            <a:bodyPr wrap="none">
              <a:spAutoFit/>
            </a:bodyPr>
            <a:lstStyle/>
            <a:p>
              <a:r>
                <a:rPr lang="en-US" sz="3600" i="0"/>
                <a:t>.</a:t>
              </a:r>
            </a:p>
          </p:txBody>
        </p:sp>
        <p:sp>
          <p:nvSpPr>
            <p:cNvPr id="48431" name="Text Box 300"/>
            <p:cNvSpPr txBox="1">
              <a:spLocks noChangeArrowheads="1"/>
            </p:cNvSpPr>
            <p:nvPr/>
          </p:nvSpPr>
          <p:spPr bwMode="auto">
            <a:xfrm>
              <a:off x="7804150" y="2506663"/>
              <a:ext cx="299713" cy="607567"/>
            </a:xfrm>
            <a:prstGeom prst="rect">
              <a:avLst/>
            </a:prstGeom>
            <a:noFill/>
            <a:ln w="9525">
              <a:noFill/>
              <a:miter lim="800000"/>
              <a:headEnd/>
              <a:tailEnd/>
            </a:ln>
          </p:spPr>
          <p:txBody>
            <a:bodyPr wrap="none">
              <a:spAutoFit/>
            </a:bodyPr>
            <a:lstStyle/>
            <a:p>
              <a:r>
                <a:rPr lang="en-US" sz="3600" i="0"/>
                <a:t>.</a:t>
              </a:r>
            </a:p>
          </p:txBody>
        </p:sp>
        <p:sp>
          <p:nvSpPr>
            <p:cNvPr id="48432" name="Text Box 301"/>
            <p:cNvSpPr txBox="1">
              <a:spLocks noChangeArrowheads="1"/>
            </p:cNvSpPr>
            <p:nvPr/>
          </p:nvSpPr>
          <p:spPr bwMode="auto">
            <a:xfrm>
              <a:off x="7700963" y="2320925"/>
              <a:ext cx="299713" cy="607567"/>
            </a:xfrm>
            <a:prstGeom prst="rect">
              <a:avLst/>
            </a:prstGeom>
            <a:noFill/>
            <a:ln w="9525">
              <a:noFill/>
              <a:miter lim="800000"/>
              <a:headEnd/>
              <a:tailEnd/>
            </a:ln>
          </p:spPr>
          <p:txBody>
            <a:bodyPr wrap="none">
              <a:spAutoFit/>
            </a:bodyPr>
            <a:lstStyle/>
            <a:p>
              <a:r>
                <a:rPr lang="en-US" sz="3600" i="0"/>
                <a:t>.</a:t>
              </a:r>
            </a:p>
          </p:txBody>
        </p:sp>
        <p:sp>
          <p:nvSpPr>
            <p:cNvPr id="48433" name="Text Box 302"/>
            <p:cNvSpPr txBox="1">
              <a:spLocks noChangeArrowheads="1"/>
            </p:cNvSpPr>
            <p:nvPr/>
          </p:nvSpPr>
          <p:spPr bwMode="auto">
            <a:xfrm>
              <a:off x="7642224" y="2228850"/>
              <a:ext cx="299713" cy="607567"/>
            </a:xfrm>
            <a:prstGeom prst="rect">
              <a:avLst/>
            </a:prstGeom>
            <a:noFill/>
            <a:ln w="9525">
              <a:noFill/>
              <a:miter lim="800000"/>
              <a:headEnd/>
              <a:tailEnd/>
            </a:ln>
          </p:spPr>
          <p:txBody>
            <a:bodyPr wrap="none">
              <a:spAutoFit/>
            </a:bodyPr>
            <a:lstStyle/>
            <a:p>
              <a:r>
                <a:rPr lang="en-US" sz="3600" i="0"/>
                <a:t>.</a:t>
              </a:r>
            </a:p>
          </p:txBody>
        </p:sp>
        <p:sp>
          <p:nvSpPr>
            <p:cNvPr id="48434" name="Text Box 303"/>
            <p:cNvSpPr txBox="1">
              <a:spLocks noChangeArrowheads="1"/>
            </p:cNvSpPr>
            <p:nvPr/>
          </p:nvSpPr>
          <p:spPr bwMode="auto">
            <a:xfrm>
              <a:off x="7448550" y="2166938"/>
              <a:ext cx="299713" cy="607567"/>
            </a:xfrm>
            <a:prstGeom prst="rect">
              <a:avLst/>
            </a:prstGeom>
            <a:noFill/>
            <a:ln w="9525">
              <a:noFill/>
              <a:miter lim="800000"/>
              <a:headEnd/>
              <a:tailEnd/>
            </a:ln>
          </p:spPr>
          <p:txBody>
            <a:bodyPr wrap="none">
              <a:spAutoFit/>
            </a:bodyPr>
            <a:lstStyle/>
            <a:p>
              <a:r>
                <a:rPr lang="en-US" sz="3600" i="0"/>
                <a:t>.</a:t>
              </a:r>
            </a:p>
          </p:txBody>
        </p:sp>
        <p:sp>
          <p:nvSpPr>
            <p:cNvPr id="48435" name="Text Box 304"/>
            <p:cNvSpPr txBox="1">
              <a:spLocks noChangeArrowheads="1"/>
            </p:cNvSpPr>
            <p:nvPr/>
          </p:nvSpPr>
          <p:spPr bwMode="auto">
            <a:xfrm>
              <a:off x="7612063" y="2120900"/>
              <a:ext cx="299713" cy="607567"/>
            </a:xfrm>
            <a:prstGeom prst="rect">
              <a:avLst/>
            </a:prstGeom>
            <a:noFill/>
            <a:ln w="9525">
              <a:noFill/>
              <a:miter lim="800000"/>
              <a:headEnd/>
              <a:tailEnd/>
            </a:ln>
          </p:spPr>
          <p:txBody>
            <a:bodyPr wrap="none">
              <a:spAutoFit/>
            </a:bodyPr>
            <a:lstStyle/>
            <a:p>
              <a:r>
                <a:rPr lang="en-US" sz="3600" i="0"/>
                <a:t>.</a:t>
              </a:r>
            </a:p>
          </p:txBody>
        </p:sp>
        <p:sp>
          <p:nvSpPr>
            <p:cNvPr id="48436" name="Text Box 305"/>
            <p:cNvSpPr txBox="1">
              <a:spLocks noChangeArrowheads="1"/>
            </p:cNvSpPr>
            <p:nvPr/>
          </p:nvSpPr>
          <p:spPr bwMode="auto">
            <a:xfrm>
              <a:off x="7642224" y="2076450"/>
              <a:ext cx="299713" cy="607567"/>
            </a:xfrm>
            <a:prstGeom prst="rect">
              <a:avLst/>
            </a:prstGeom>
            <a:noFill/>
            <a:ln w="9525">
              <a:noFill/>
              <a:miter lim="800000"/>
              <a:headEnd/>
              <a:tailEnd/>
            </a:ln>
          </p:spPr>
          <p:txBody>
            <a:bodyPr wrap="none">
              <a:spAutoFit/>
            </a:bodyPr>
            <a:lstStyle/>
            <a:p>
              <a:r>
                <a:rPr lang="en-US" sz="3600" i="0"/>
                <a:t>.</a:t>
              </a:r>
            </a:p>
          </p:txBody>
        </p:sp>
        <p:sp>
          <p:nvSpPr>
            <p:cNvPr id="48437" name="Text Box 306"/>
            <p:cNvSpPr txBox="1">
              <a:spLocks noChangeArrowheads="1"/>
            </p:cNvSpPr>
            <p:nvPr/>
          </p:nvSpPr>
          <p:spPr bwMode="auto">
            <a:xfrm>
              <a:off x="7658100" y="2176463"/>
              <a:ext cx="299713" cy="607567"/>
            </a:xfrm>
            <a:prstGeom prst="rect">
              <a:avLst/>
            </a:prstGeom>
            <a:noFill/>
            <a:ln w="9525">
              <a:noFill/>
              <a:miter lim="800000"/>
              <a:headEnd/>
              <a:tailEnd/>
            </a:ln>
          </p:spPr>
          <p:txBody>
            <a:bodyPr wrap="none">
              <a:spAutoFit/>
            </a:bodyPr>
            <a:lstStyle/>
            <a:p>
              <a:r>
                <a:rPr lang="en-US" sz="3600" i="0"/>
                <a:t>.</a:t>
              </a:r>
            </a:p>
          </p:txBody>
        </p:sp>
        <p:sp>
          <p:nvSpPr>
            <p:cNvPr id="48438" name="Text Box 307"/>
            <p:cNvSpPr txBox="1">
              <a:spLocks noChangeArrowheads="1"/>
            </p:cNvSpPr>
            <p:nvPr/>
          </p:nvSpPr>
          <p:spPr bwMode="auto">
            <a:xfrm>
              <a:off x="7669213" y="2209800"/>
              <a:ext cx="299713" cy="607567"/>
            </a:xfrm>
            <a:prstGeom prst="rect">
              <a:avLst/>
            </a:prstGeom>
            <a:noFill/>
            <a:ln w="9525">
              <a:noFill/>
              <a:miter lim="800000"/>
              <a:headEnd/>
              <a:tailEnd/>
            </a:ln>
          </p:spPr>
          <p:txBody>
            <a:bodyPr wrap="none">
              <a:spAutoFit/>
            </a:bodyPr>
            <a:lstStyle/>
            <a:p>
              <a:r>
                <a:rPr lang="en-US" sz="3600" i="0"/>
                <a:t>.</a:t>
              </a:r>
            </a:p>
          </p:txBody>
        </p:sp>
        <p:sp>
          <p:nvSpPr>
            <p:cNvPr id="48439" name="Text Box 308"/>
            <p:cNvSpPr txBox="1">
              <a:spLocks noChangeArrowheads="1"/>
            </p:cNvSpPr>
            <p:nvPr/>
          </p:nvSpPr>
          <p:spPr bwMode="auto">
            <a:xfrm>
              <a:off x="7778751" y="2274888"/>
              <a:ext cx="299713" cy="607567"/>
            </a:xfrm>
            <a:prstGeom prst="rect">
              <a:avLst/>
            </a:prstGeom>
            <a:noFill/>
            <a:ln w="9525">
              <a:noFill/>
              <a:miter lim="800000"/>
              <a:headEnd/>
              <a:tailEnd/>
            </a:ln>
          </p:spPr>
          <p:txBody>
            <a:bodyPr wrap="none">
              <a:spAutoFit/>
            </a:bodyPr>
            <a:lstStyle/>
            <a:p>
              <a:r>
                <a:rPr lang="en-US" sz="3600" i="0"/>
                <a:t>.</a:t>
              </a:r>
            </a:p>
          </p:txBody>
        </p:sp>
        <p:sp>
          <p:nvSpPr>
            <p:cNvPr id="48440" name="Text Box 309"/>
            <p:cNvSpPr txBox="1">
              <a:spLocks noChangeArrowheads="1"/>
            </p:cNvSpPr>
            <p:nvPr/>
          </p:nvSpPr>
          <p:spPr bwMode="auto">
            <a:xfrm>
              <a:off x="7756525" y="2243138"/>
              <a:ext cx="299713" cy="607567"/>
            </a:xfrm>
            <a:prstGeom prst="rect">
              <a:avLst/>
            </a:prstGeom>
            <a:noFill/>
            <a:ln w="9525">
              <a:noFill/>
              <a:miter lim="800000"/>
              <a:headEnd/>
              <a:tailEnd/>
            </a:ln>
          </p:spPr>
          <p:txBody>
            <a:bodyPr wrap="none">
              <a:spAutoFit/>
            </a:bodyPr>
            <a:lstStyle/>
            <a:p>
              <a:r>
                <a:rPr lang="en-US" sz="3600" i="0"/>
                <a:t>.</a:t>
              </a:r>
            </a:p>
          </p:txBody>
        </p:sp>
        <p:sp>
          <p:nvSpPr>
            <p:cNvPr id="48441" name="Text Box 310"/>
            <p:cNvSpPr txBox="1">
              <a:spLocks noChangeArrowheads="1"/>
            </p:cNvSpPr>
            <p:nvPr/>
          </p:nvSpPr>
          <p:spPr bwMode="auto">
            <a:xfrm>
              <a:off x="7778751" y="2209800"/>
              <a:ext cx="299713" cy="607567"/>
            </a:xfrm>
            <a:prstGeom prst="rect">
              <a:avLst/>
            </a:prstGeom>
            <a:noFill/>
            <a:ln w="9525">
              <a:noFill/>
              <a:miter lim="800000"/>
              <a:headEnd/>
              <a:tailEnd/>
            </a:ln>
          </p:spPr>
          <p:txBody>
            <a:bodyPr wrap="none">
              <a:spAutoFit/>
            </a:bodyPr>
            <a:lstStyle/>
            <a:p>
              <a:r>
                <a:rPr lang="en-US" sz="3600" i="0"/>
                <a:t>.</a:t>
              </a:r>
            </a:p>
          </p:txBody>
        </p:sp>
        <p:sp>
          <p:nvSpPr>
            <p:cNvPr id="48442" name="Text Box 311"/>
            <p:cNvSpPr txBox="1">
              <a:spLocks noChangeArrowheads="1"/>
            </p:cNvSpPr>
            <p:nvPr/>
          </p:nvSpPr>
          <p:spPr bwMode="auto">
            <a:xfrm>
              <a:off x="7807324" y="2228850"/>
              <a:ext cx="299713" cy="607567"/>
            </a:xfrm>
            <a:prstGeom prst="rect">
              <a:avLst/>
            </a:prstGeom>
            <a:noFill/>
            <a:ln w="9525">
              <a:noFill/>
              <a:miter lim="800000"/>
              <a:headEnd/>
              <a:tailEnd/>
            </a:ln>
          </p:spPr>
          <p:txBody>
            <a:bodyPr wrap="none">
              <a:spAutoFit/>
            </a:bodyPr>
            <a:lstStyle/>
            <a:p>
              <a:r>
                <a:rPr lang="en-US" sz="3600" i="0"/>
                <a:t>.</a:t>
              </a:r>
            </a:p>
          </p:txBody>
        </p:sp>
        <p:sp>
          <p:nvSpPr>
            <p:cNvPr id="48443" name="Text Box 312"/>
            <p:cNvSpPr txBox="1">
              <a:spLocks noChangeArrowheads="1"/>
            </p:cNvSpPr>
            <p:nvPr/>
          </p:nvSpPr>
          <p:spPr bwMode="auto">
            <a:xfrm>
              <a:off x="7837488" y="2170113"/>
              <a:ext cx="299713" cy="607567"/>
            </a:xfrm>
            <a:prstGeom prst="rect">
              <a:avLst/>
            </a:prstGeom>
            <a:noFill/>
            <a:ln w="9525">
              <a:noFill/>
              <a:miter lim="800000"/>
              <a:headEnd/>
              <a:tailEnd/>
            </a:ln>
          </p:spPr>
          <p:txBody>
            <a:bodyPr wrap="none">
              <a:spAutoFit/>
            </a:bodyPr>
            <a:lstStyle/>
            <a:p>
              <a:r>
                <a:rPr lang="en-US" sz="3600" i="0"/>
                <a:t>.</a:t>
              </a:r>
            </a:p>
          </p:txBody>
        </p:sp>
        <p:sp>
          <p:nvSpPr>
            <p:cNvPr id="48444" name="Text Box 313"/>
            <p:cNvSpPr txBox="1">
              <a:spLocks noChangeArrowheads="1"/>
            </p:cNvSpPr>
            <p:nvPr/>
          </p:nvSpPr>
          <p:spPr bwMode="auto">
            <a:xfrm>
              <a:off x="7742238" y="2135188"/>
              <a:ext cx="299713" cy="607567"/>
            </a:xfrm>
            <a:prstGeom prst="rect">
              <a:avLst/>
            </a:prstGeom>
            <a:noFill/>
            <a:ln w="9525">
              <a:noFill/>
              <a:miter lim="800000"/>
              <a:headEnd/>
              <a:tailEnd/>
            </a:ln>
          </p:spPr>
          <p:txBody>
            <a:bodyPr wrap="none">
              <a:spAutoFit/>
            </a:bodyPr>
            <a:lstStyle/>
            <a:p>
              <a:r>
                <a:rPr lang="en-US" sz="3600" i="0"/>
                <a:t>.</a:t>
              </a:r>
            </a:p>
          </p:txBody>
        </p:sp>
        <p:sp>
          <p:nvSpPr>
            <p:cNvPr id="48445" name="Text Box 314"/>
            <p:cNvSpPr txBox="1">
              <a:spLocks noChangeArrowheads="1"/>
            </p:cNvSpPr>
            <p:nvPr/>
          </p:nvSpPr>
          <p:spPr bwMode="auto">
            <a:xfrm>
              <a:off x="7747001" y="2490788"/>
              <a:ext cx="299713" cy="607567"/>
            </a:xfrm>
            <a:prstGeom prst="rect">
              <a:avLst/>
            </a:prstGeom>
            <a:noFill/>
            <a:ln w="9525">
              <a:noFill/>
              <a:miter lim="800000"/>
              <a:headEnd/>
              <a:tailEnd/>
            </a:ln>
          </p:spPr>
          <p:txBody>
            <a:bodyPr wrap="none">
              <a:spAutoFit/>
            </a:bodyPr>
            <a:lstStyle/>
            <a:p>
              <a:r>
                <a:rPr lang="en-US" sz="3600" i="0"/>
                <a:t>.</a:t>
              </a:r>
            </a:p>
          </p:txBody>
        </p:sp>
        <p:sp>
          <p:nvSpPr>
            <p:cNvPr id="48446" name="Text Box 315"/>
            <p:cNvSpPr txBox="1">
              <a:spLocks noChangeArrowheads="1"/>
            </p:cNvSpPr>
            <p:nvPr/>
          </p:nvSpPr>
          <p:spPr bwMode="auto">
            <a:xfrm>
              <a:off x="7813673" y="2382838"/>
              <a:ext cx="299713" cy="607567"/>
            </a:xfrm>
            <a:prstGeom prst="rect">
              <a:avLst/>
            </a:prstGeom>
            <a:noFill/>
            <a:ln w="9525">
              <a:noFill/>
              <a:miter lim="800000"/>
              <a:headEnd/>
              <a:tailEnd/>
            </a:ln>
          </p:spPr>
          <p:txBody>
            <a:bodyPr wrap="none">
              <a:spAutoFit/>
            </a:bodyPr>
            <a:lstStyle/>
            <a:p>
              <a:r>
                <a:rPr lang="en-US" sz="3600" i="0"/>
                <a:t>.</a:t>
              </a:r>
            </a:p>
          </p:txBody>
        </p:sp>
        <p:sp>
          <p:nvSpPr>
            <p:cNvPr id="48447" name="Text Box 316"/>
            <p:cNvSpPr txBox="1">
              <a:spLocks noChangeArrowheads="1"/>
            </p:cNvSpPr>
            <p:nvPr/>
          </p:nvSpPr>
          <p:spPr bwMode="auto">
            <a:xfrm>
              <a:off x="7872413" y="2286000"/>
              <a:ext cx="299713" cy="607567"/>
            </a:xfrm>
            <a:prstGeom prst="rect">
              <a:avLst/>
            </a:prstGeom>
            <a:noFill/>
            <a:ln w="9525">
              <a:noFill/>
              <a:miter lim="800000"/>
              <a:headEnd/>
              <a:tailEnd/>
            </a:ln>
          </p:spPr>
          <p:txBody>
            <a:bodyPr wrap="none">
              <a:spAutoFit/>
            </a:bodyPr>
            <a:lstStyle/>
            <a:p>
              <a:r>
                <a:rPr lang="en-US" sz="3600" i="0"/>
                <a:t>.</a:t>
              </a:r>
            </a:p>
          </p:txBody>
        </p:sp>
        <p:sp>
          <p:nvSpPr>
            <p:cNvPr id="48448" name="Text Box 317"/>
            <p:cNvSpPr txBox="1">
              <a:spLocks noChangeArrowheads="1"/>
            </p:cNvSpPr>
            <p:nvPr/>
          </p:nvSpPr>
          <p:spPr bwMode="auto">
            <a:xfrm>
              <a:off x="7935912" y="2830513"/>
              <a:ext cx="299713" cy="607567"/>
            </a:xfrm>
            <a:prstGeom prst="rect">
              <a:avLst/>
            </a:prstGeom>
            <a:noFill/>
            <a:ln w="9525">
              <a:noFill/>
              <a:miter lim="800000"/>
              <a:headEnd/>
              <a:tailEnd/>
            </a:ln>
          </p:spPr>
          <p:txBody>
            <a:bodyPr wrap="none">
              <a:spAutoFit/>
            </a:bodyPr>
            <a:lstStyle/>
            <a:p>
              <a:r>
                <a:rPr lang="en-US" sz="3600" i="0"/>
                <a:t>.</a:t>
              </a:r>
            </a:p>
          </p:txBody>
        </p:sp>
        <p:sp>
          <p:nvSpPr>
            <p:cNvPr id="48449" name="Text Box 318"/>
            <p:cNvSpPr txBox="1">
              <a:spLocks noChangeArrowheads="1"/>
            </p:cNvSpPr>
            <p:nvPr/>
          </p:nvSpPr>
          <p:spPr bwMode="auto">
            <a:xfrm>
              <a:off x="7697788" y="2549525"/>
              <a:ext cx="299713" cy="607567"/>
            </a:xfrm>
            <a:prstGeom prst="rect">
              <a:avLst/>
            </a:prstGeom>
            <a:noFill/>
            <a:ln w="9525">
              <a:noFill/>
              <a:miter lim="800000"/>
              <a:headEnd/>
              <a:tailEnd/>
            </a:ln>
          </p:spPr>
          <p:txBody>
            <a:bodyPr wrap="none">
              <a:spAutoFit/>
            </a:bodyPr>
            <a:lstStyle/>
            <a:p>
              <a:r>
                <a:rPr lang="en-US" sz="3600" i="0"/>
                <a:t>.</a:t>
              </a:r>
            </a:p>
          </p:txBody>
        </p:sp>
        <p:sp>
          <p:nvSpPr>
            <p:cNvPr id="48450" name="Text Box 319"/>
            <p:cNvSpPr txBox="1">
              <a:spLocks noChangeArrowheads="1"/>
            </p:cNvSpPr>
            <p:nvPr/>
          </p:nvSpPr>
          <p:spPr bwMode="auto">
            <a:xfrm>
              <a:off x="7815261" y="2589213"/>
              <a:ext cx="299713" cy="607567"/>
            </a:xfrm>
            <a:prstGeom prst="rect">
              <a:avLst/>
            </a:prstGeom>
            <a:noFill/>
            <a:ln w="9525">
              <a:noFill/>
              <a:miter lim="800000"/>
              <a:headEnd/>
              <a:tailEnd/>
            </a:ln>
          </p:spPr>
          <p:txBody>
            <a:bodyPr wrap="none">
              <a:spAutoFit/>
            </a:bodyPr>
            <a:lstStyle/>
            <a:p>
              <a:r>
                <a:rPr lang="en-US" sz="3600" i="0"/>
                <a:t>.</a:t>
              </a:r>
            </a:p>
          </p:txBody>
        </p:sp>
        <p:sp>
          <p:nvSpPr>
            <p:cNvPr id="48451" name="Text Box 320"/>
            <p:cNvSpPr txBox="1">
              <a:spLocks noChangeArrowheads="1"/>
            </p:cNvSpPr>
            <p:nvPr/>
          </p:nvSpPr>
          <p:spPr bwMode="auto">
            <a:xfrm>
              <a:off x="7907336" y="2441575"/>
              <a:ext cx="299713" cy="607567"/>
            </a:xfrm>
            <a:prstGeom prst="rect">
              <a:avLst/>
            </a:prstGeom>
            <a:noFill/>
            <a:ln w="9525">
              <a:noFill/>
              <a:miter lim="800000"/>
              <a:headEnd/>
              <a:tailEnd/>
            </a:ln>
          </p:spPr>
          <p:txBody>
            <a:bodyPr wrap="none">
              <a:spAutoFit/>
            </a:bodyPr>
            <a:lstStyle/>
            <a:p>
              <a:r>
                <a:rPr lang="en-US" sz="3600" i="0"/>
                <a:t>.</a:t>
              </a:r>
            </a:p>
          </p:txBody>
        </p:sp>
        <p:sp>
          <p:nvSpPr>
            <p:cNvPr id="48452" name="Text Box 321"/>
            <p:cNvSpPr txBox="1">
              <a:spLocks noChangeArrowheads="1"/>
            </p:cNvSpPr>
            <p:nvPr/>
          </p:nvSpPr>
          <p:spPr bwMode="auto">
            <a:xfrm>
              <a:off x="7824788" y="2730500"/>
              <a:ext cx="299713" cy="607567"/>
            </a:xfrm>
            <a:prstGeom prst="rect">
              <a:avLst/>
            </a:prstGeom>
            <a:noFill/>
            <a:ln w="9525">
              <a:noFill/>
              <a:miter lim="800000"/>
              <a:headEnd/>
              <a:tailEnd/>
            </a:ln>
          </p:spPr>
          <p:txBody>
            <a:bodyPr wrap="none">
              <a:spAutoFit/>
            </a:bodyPr>
            <a:lstStyle/>
            <a:p>
              <a:r>
                <a:rPr lang="en-US" sz="3600" i="0"/>
                <a:t>.</a:t>
              </a:r>
            </a:p>
          </p:txBody>
        </p:sp>
        <p:sp>
          <p:nvSpPr>
            <p:cNvPr id="48453" name="Text Box 322"/>
            <p:cNvSpPr txBox="1">
              <a:spLocks noChangeArrowheads="1"/>
            </p:cNvSpPr>
            <p:nvPr/>
          </p:nvSpPr>
          <p:spPr bwMode="auto">
            <a:xfrm>
              <a:off x="7837488" y="2700338"/>
              <a:ext cx="299713" cy="607567"/>
            </a:xfrm>
            <a:prstGeom prst="rect">
              <a:avLst/>
            </a:prstGeom>
            <a:noFill/>
            <a:ln w="9525">
              <a:noFill/>
              <a:miter lim="800000"/>
              <a:headEnd/>
              <a:tailEnd/>
            </a:ln>
          </p:spPr>
          <p:txBody>
            <a:bodyPr wrap="none">
              <a:spAutoFit/>
            </a:bodyPr>
            <a:lstStyle/>
            <a:p>
              <a:r>
                <a:rPr lang="en-US" sz="3600" i="0"/>
                <a:t>.</a:t>
              </a:r>
            </a:p>
          </p:txBody>
        </p:sp>
        <p:sp>
          <p:nvSpPr>
            <p:cNvPr id="48454" name="Text Box 323"/>
            <p:cNvSpPr txBox="1">
              <a:spLocks noChangeArrowheads="1"/>
            </p:cNvSpPr>
            <p:nvPr/>
          </p:nvSpPr>
          <p:spPr bwMode="auto">
            <a:xfrm>
              <a:off x="7883525" y="2757488"/>
              <a:ext cx="299713" cy="607567"/>
            </a:xfrm>
            <a:prstGeom prst="rect">
              <a:avLst/>
            </a:prstGeom>
            <a:noFill/>
            <a:ln w="9525">
              <a:noFill/>
              <a:miter lim="800000"/>
              <a:headEnd/>
              <a:tailEnd/>
            </a:ln>
          </p:spPr>
          <p:txBody>
            <a:bodyPr wrap="none">
              <a:spAutoFit/>
            </a:bodyPr>
            <a:lstStyle/>
            <a:p>
              <a:r>
                <a:rPr lang="en-US" sz="3600" i="0"/>
                <a:t>.</a:t>
              </a:r>
            </a:p>
          </p:txBody>
        </p:sp>
        <p:sp>
          <p:nvSpPr>
            <p:cNvPr id="48455" name="Text Box 324"/>
            <p:cNvSpPr txBox="1">
              <a:spLocks noChangeArrowheads="1"/>
            </p:cNvSpPr>
            <p:nvPr/>
          </p:nvSpPr>
          <p:spPr bwMode="auto">
            <a:xfrm>
              <a:off x="7932738" y="2549525"/>
              <a:ext cx="233362" cy="607567"/>
            </a:xfrm>
            <a:prstGeom prst="rect">
              <a:avLst/>
            </a:prstGeom>
            <a:noFill/>
            <a:ln w="9525">
              <a:noFill/>
              <a:miter lim="800000"/>
              <a:headEnd/>
              <a:tailEnd/>
            </a:ln>
          </p:spPr>
          <p:txBody>
            <a:bodyPr>
              <a:spAutoFit/>
            </a:bodyPr>
            <a:lstStyle/>
            <a:p>
              <a:r>
                <a:rPr lang="en-US" sz="3600" i="0"/>
                <a:t>.</a:t>
              </a:r>
            </a:p>
          </p:txBody>
        </p:sp>
        <p:sp>
          <p:nvSpPr>
            <p:cNvPr id="48456" name="Text Box 325"/>
            <p:cNvSpPr txBox="1">
              <a:spLocks noChangeArrowheads="1"/>
            </p:cNvSpPr>
            <p:nvPr/>
          </p:nvSpPr>
          <p:spPr bwMode="auto">
            <a:xfrm>
              <a:off x="7932738" y="2492375"/>
              <a:ext cx="299713" cy="607567"/>
            </a:xfrm>
            <a:prstGeom prst="rect">
              <a:avLst/>
            </a:prstGeom>
            <a:noFill/>
            <a:ln w="9525">
              <a:noFill/>
              <a:miter lim="800000"/>
              <a:headEnd/>
              <a:tailEnd/>
            </a:ln>
          </p:spPr>
          <p:txBody>
            <a:bodyPr wrap="none">
              <a:spAutoFit/>
            </a:bodyPr>
            <a:lstStyle/>
            <a:p>
              <a:r>
                <a:rPr lang="en-US" sz="3600" i="0"/>
                <a:t>.</a:t>
              </a:r>
            </a:p>
          </p:txBody>
        </p:sp>
        <p:sp>
          <p:nvSpPr>
            <p:cNvPr id="48457" name="Text Box 326"/>
            <p:cNvSpPr txBox="1">
              <a:spLocks noChangeArrowheads="1"/>
            </p:cNvSpPr>
            <p:nvPr/>
          </p:nvSpPr>
          <p:spPr bwMode="auto">
            <a:xfrm>
              <a:off x="8139113" y="2889250"/>
              <a:ext cx="299713" cy="607567"/>
            </a:xfrm>
            <a:prstGeom prst="rect">
              <a:avLst/>
            </a:prstGeom>
            <a:noFill/>
            <a:ln w="9525">
              <a:noFill/>
              <a:miter lim="800000"/>
              <a:headEnd/>
              <a:tailEnd/>
            </a:ln>
          </p:spPr>
          <p:txBody>
            <a:bodyPr wrap="none">
              <a:spAutoFit/>
            </a:bodyPr>
            <a:lstStyle/>
            <a:p>
              <a:r>
                <a:rPr lang="en-US" sz="3600" i="0"/>
                <a:t>.</a:t>
              </a:r>
            </a:p>
          </p:txBody>
        </p:sp>
        <p:sp>
          <p:nvSpPr>
            <p:cNvPr id="48458" name="Text Box 327"/>
            <p:cNvSpPr txBox="1">
              <a:spLocks noChangeArrowheads="1"/>
            </p:cNvSpPr>
            <p:nvPr/>
          </p:nvSpPr>
          <p:spPr bwMode="auto">
            <a:xfrm>
              <a:off x="7962900" y="2598738"/>
              <a:ext cx="299713" cy="607567"/>
            </a:xfrm>
            <a:prstGeom prst="rect">
              <a:avLst/>
            </a:prstGeom>
            <a:noFill/>
            <a:ln w="9525">
              <a:noFill/>
              <a:miter lim="800000"/>
              <a:headEnd/>
              <a:tailEnd/>
            </a:ln>
          </p:spPr>
          <p:txBody>
            <a:bodyPr wrap="none">
              <a:spAutoFit/>
            </a:bodyPr>
            <a:lstStyle/>
            <a:p>
              <a:r>
                <a:rPr lang="en-US" sz="3600" i="0"/>
                <a:t>.</a:t>
              </a:r>
            </a:p>
          </p:txBody>
        </p:sp>
        <p:sp>
          <p:nvSpPr>
            <p:cNvPr id="48459" name="Text Box 328"/>
            <p:cNvSpPr txBox="1">
              <a:spLocks noChangeArrowheads="1"/>
            </p:cNvSpPr>
            <p:nvPr/>
          </p:nvSpPr>
          <p:spPr bwMode="auto">
            <a:xfrm>
              <a:off x="7826375" y="2506663"/>
              <a:ext cx="299713" cy="607567"/>
            </a:xfrm>
            <a:prstGeom prst="rect">
              <a:avLst/>
            </a:prstGeom>
            <a:noFill/>
            <a:ln w="9525">
              <a:noFill/>
              <a:miter lim="800000"/>
              <a:headEnd/>
              <a:tailEnd/>
            </a:ln>
          </p:spPr>
          <p:txBody>
            <a:bodyPr wrap="none">
              <a:spAutoFit/>
            </a:bodyPr>
            <a:lstStyle/>
            <a:p>
              <a:r>
                <a:rPr lang="en-US" sz="3600" i="0"/>
                <a:t>.</a:t>
              </a:r>
            </a:p>
          </p:txBody>
        </p:sp>
        <p:sp>
          <p:nvSpPr>
            <p:cNvPr id="48460" name="Text Box 329"/>
            <p:cNvSpPr txBox="1">
              <a:spLocks noChangeArrowheads="1"/>
            </p:cNvSpPr>
            <p:nvPr/>
          </p:nvSpPr>
          <p:spPr bwMode="auto">
            <a:xfrm>
              <a:off x="7853363" y="2371725"/>
              <a:ext cx="299713" cy="607567"/>
            </a:xfrm>
            <a:prstGeom prst="rect">
              <a:avLst/>
            </a:prstGeom>
            <a:noFill/>
            <a:ln w="9525">
              <a:noFill/>
              <a:miter lim="800000"/>
              <a:headEnd/>
              <a:tailEnd/>
            </a:ln>
          </p:spPr>
          <p:txBody>
            <a:bodyPr wrap="none">
              <a:spAutoFit/>
            </a:bodyPr>
            <a:lstStyle/>
            <a:p>
              <a:r>
                <a:rPr lang="en-US" sz="3600" i="0"/>
                <a:t>.</a:t>
              </a:r>
            </a:p>
          </p:txBody>
        </p:sp>
        <p:sp>
          <p:nvSpPr>
            <p:cNvPr id="48461" name="Text Box 330"/>
            <p:cNvSpPr txBox="1">
              <a:spLocks noChangeArrowheads="1"/>
            </p:cNvSpPr>
            <p:nvPr/>
          </p:nvSpPr>
          <p:spPr bwMode="auto">
            <a:xfrm>
              <a:off x="7880351" y="2576513"/>
              <a:ext cx="299713" cy="607567"/>
            </a:xfrm>
            <a:prstGeom prst="rect">
              <a:avLst/>
            </a:prstGeom>
            <a:noFill/>
            <a:ln w="9525">
              <a:noFill/>
              <a:miter lim="800000"/>
              <a:headEnd/>
              <a:tailEnd/>
            </a:ln>
          </p:spPr>
          <p:txBody>
            <a:bodyPr wrap="none">
              <a:spAutoFit/>
            </a:bodyPr>
            <a:lstStyle/>
            <a:p>
              <a:r>
                <a:rPr lang="en-US" sz="3600" i="0"/>
                <a:t>.</a:t>
              </a:r>
            </a:p>
          </p:txBody>
        </p:sp>
        <p:sp>
          <p:nvSpPr>
            <p:cNvPr id="48462" name="Text Box 331"/>
            <p:cNvSpPr txBox="1">
              <a:spLocks noChangeArrowheads="1"/>
            </p:cNvSpPr>
            <p:nvPr/>
          </p:nvSpPr>
          <p:spPr bwMode="auto">
            <a:xfrm>
              <a:off x="7970837" y="2773363"/>
              <a:ext cx="299713" cy="607567"/>
            </a:xfrm>
            <a:prstGeom prst="rect">
              <a:avLst/>
            </a:prstGeom>
            <a:noFill/>
            <a:ln w="9525">
              <a:noFill/>
              <a:miter lim="800000"/>
              <a:headEnd/>
              <a:tailEnd/>
            </a:ln>
          </p:spPr>
          <p:txBody>
            <a:bodyPr wrap="none">
              <a:spAutoFit/>
            </a:bodyPr>
            <a:lstStyle/>
            <a:p>
              <a:r>
                <a:rPr lang="en-US" sz="3600" i="0"/>
                <a:t>.</a:t>
              </a:r>
            </a:p>
          </p:txBody>
        </p:sp>
        <p:sp>
          <p:nvSpPr>
            <p:cNvPr id="48463" name="Text Box 332"/>
            <p:cNvSpPr txBox="1">
              <a:spLocks noChangeArrowheads="1"/>
            </p:cNvSpPr>
            <p:nvPr/>
          </p:nvSpPr>
          <p:spPr bwMode="auto">
            <a:xfrm>
              <a:off x="8047037" y="2787650"/>
              <a:ext cx="299713" cy="607567"/>
            </a:xfrm>
            <a:prstGeom prst="rect">
              <a:avLst/>
            </a:prstGeom>
            <a:noFill/>
            <a:ln w="9525">
              <a:noFill/>
              <a:miter lim="800000"/>
              <a:headEnd/>
              <a:tailEnd/>
            </a:ln>
          </p:spPr>
          <p:txBody>
            <a:bodyPr wrap="none">
              <a:spAutoFit/>
            </a:bodyPr>
            <a:lstStyle/>
            <a:p>
              <a:r>
                <a:rPr lang="en-US" sz="3600" i="0"/>
                <a:t>.</a:t>
              </a:r>
            </a:p>
          </p:txBody>
        </p:sp>
        <p:sp>
          <p:nvSpPr>
            <p:cNvPr id="48464" name="Text Box 333"/>
            <p:cNvSpPr txBox="1">
              <a:spLocks noChangeArrowheads="1"/>
            </p:cNvSpPr>
            <p:nvPr/>
          </p:nvSpPr>
          <p:spPr bwMode="auto">
            <a:xfrm>
              <a:off x="8139113" y="2557463"/>
              <a:ext cx="299713" cy="607567"/>
            </a:xfrm>
            <a:prstGeom prst="rect">
              <a:avLst/>
            </a:prstGeom>
            <a:noFill/>
            <a:ln w="9525">
              <a:noFill/>
              <a:miter lim="800000"/>
              <a:headEnd/>
              <a:tailEnd/>
            </a:ln>
          </p:spPr>
          <p:txBody>
            <a:bodyPr wrap="none">
              <a:spAutoFit/>
            </a:bodyPr>
            <a:lstStyle/>
            <a:p>
              <a:r>
                <a:rPr lang="en-US" sz="3600" i="0"/>
                <a:t>.</a:t>
              </a:r>
            </a:p>
          </p:txBody>
        </p:sp>
        <p:sp>
          <p:nvSpPr>
            <p:cNvPr id="48465" name="Text Box 334"/>
            <p:cNvSpPr txBox="1">
              <a:spLocks noChangeArrowheads="1"/>
            </p:cNvSpPr>
            <p:nvPr/>
          </p:nvSpPr>
          <p:spPr bwMode="auto">
            <a:xfrm>
              <a:off x="8083551" y="2773363"/>
              <a:ext cx="299713" cy="607567"/>
            </a:xfrm>
            <a:prstGeom prst="rect">
              <a:avLst/>
            </a:prstGeom>
            <a:noFill/>
            <a:ln w="9525">
              <a:noFill/>
              <a:miter lim="800000"/>
              <a:headEnd/>
              <a:tailEnd/>
            </a:ln>
          </p:spPr>
          <p:txBody>
            <a:bodyPr wrap="none">
              <a:spAutoFit/>
            </a:bodyPr>
            <a:lstStyle/>
            <a:p>
              <a:r>
                <a:rPr lang="en-US" sz="3600" i="0"/>
                <a:t>.</a:t>
              </a:r>
            </a:p>
          </p:txBody>
        </p:sp>
        <p:sp>
          <p:nvSpPr>
            <p:cNvPr id="48466" name="Text Box 335"/>
            <p:cNvSpPr txBox="1">
              <a:spLocks noChangeArrowheads="1"/>
            </p:cNvSpPr>
            <p:nvPr/>
          </p:nvSpPr>
          <p:spPr bwMode="auto">
            <a:xfrm>
              <a:off x="8131175" y="2816225"/>
              <a:ext cx="299713" cy="607567"/>
            </a:xfrm>
            <a:prstGeom prst="rect">
              <a:avLst/>
            </a:prstGeom>
            <a:noFill/>
            <a:ln w="9525">
              <a:noFill/>
              <a:miter lim="800000"/>
              <a:headEnd/>
              <a:tailEnd/>
            </a:ln>
          </p:spPr>
          <p:txBody>
            <a:bodyPr wrap="none">
              <a:spAutoFit/>
            </a:bodyPr>
            <a:lstStyle/>
            <a:p>
              <a:r>
                <a:rPr lang="en-US" sz="3600" i="0"/>
                <a:t>.</a:t>
              </a:r>
            </a:p>
          </p:txBody>
        </p:sp>
        <p:sp>
          <p:nvSpPr>
            <p:cNvPr id="48467" name="Text Box 336"/>
            <p:cNvSpPr txBox="1">
              <a:spLocks noChangeArrowheads="1"/>
            </p:cNvSpPr>
            <p:nvPr/>
          </p:nvSpPr>
          <p:spPr bwMode="auto">
            <a:xfrm>
              <a:off x="8186739" y="2803525"/>
              <a:ext cx="299713" cy="607567"/>
            </a:xfrm>
            <a:prstGeom prst="rect">
              <a:avLst/>
            </a:prstGeom>
            <a:noFill/>
            <a:ln w="9525">
              <a:noFill/>
              <a:miter lim="800000"/>
              <a:headEnd/>
              <a:tailEnd/>
            </a:ln>
          </p:spPr>
          <p:txBody>
            <a:bodyPr wrap="none">
              <a:spAutoFit/>
            </a:bodyPr>
            <a:lstStyle/>
            <a:p>
              <a:r>
                <a:rPr lang="en-US" sz="3600" i="0"/>
                <a:t>.</a:t>
              </a:r>
            </a:p>
          </p:txBody>
        </p:sp>
        <p:sp>
          <p:nvSpPr>
            <p:cNvPr id="48468" name="Text Box 337"/>
            <p:cNvSpPr txBox="1">
              <a:spLocks noChangeArrowheads="1"/>
            </p:cNvSpPr>
            <p:nvPr/>
          </p:nvSpPr>
          <p:spPr bwMode="auto">
            <a:xfrm>
              <a:off x="8215312" y="2749550"/>
              <a:ext cx="299713" cy="607567"/>
            </a:xfrm>
            <a:prstGeom prst="rect">
              <a:avLst/>
            </a:prstGeom>
            <a:noFill/>
            <a:ln w="9525">
              <a:noFill/>
              <a:miter lim="800000"/>
              <a:headEnd/>
              <a:tailEnd/>
            </a:ln>
          </p:spPr>
          <p:txBody>
            <a:bodyPr wrap="none">
              <a:spAutoFit/>
            </a:bodyPr>
            <a:lstStyle/>
            <a:p>
              <a:r>
                <a:rPr lang="en-US" sz="3600" i="0"/>
                <a:t>.</a:t>
              </a:r>
            </a:p>
          </p:txBody>
        </p:sp>
        <p:sp>
          <p:nvSpPr>
            <p:cNvPr id="48469" name="Text Box 338"/>
            <p:cNvSpPr txBox="1">
              <a:spLocks noChangeArrowheads="1"/>
            </p:cNvSpPr>
            <p:nvPr/>
          </p:nvSpPr>
          <p:spPr bwMode="auto">
            <a:xfrm>
              <a:off x="8232773" y="2800350"/>
              <a:ext cx="299713" cy="607567"/>
            </a:xfrm>
            <a:prstGeom prst="rect">
              <a:avLst/>
            </a:prstGeom>
            <a:noFill/>
            <a:ln w="9525">
              <a:noFill/>
              <a:miter lim="800000"/>
              <a:headEnd/>
              <a:tailEnd/>
            </a:ln>
          </p:spPr>
          <p:txBody>
            <a:bodyPr wrap="none">
              <a:spAutoFit/>
            </a:bodyPr>
            <a:lstStyle/>
            <a:p>
              <a:r>
                <a:rPr lang="en-US" sz="3600" i="0"/>
                <a:t>.</a:t>
              </a:r>
            </a:p>
          </p:txBody>
        </p:sp>
        <p:sp>
          <p:nvSpPr>
            <p:cNvPr id="48470" name="Text Box 339"/>
            <p:cNvSpPr txBox="1">
              <a:spLocks noChangeArrowheads="1"/>
            </p:cNvSpPr>
            <p:nvPr/>
          </p:nvSpPr>
          <p:spPr bwMode="auto">
            <a:xfrm>
              <a:off x="8002589" y="2662238"/>
              <a:ext cx="299713" cy="607567"/>
            </a:xfrm>
            <a:prstGeom prst="rect">
              <a:avLst/>
            </a:prstGeom>
            <a:noFill/>
            <a:ln w="9525">
              <a:noFill/>
              <a:miter lim="800000"/>
              <a:headEnd/>
              <a:tailEnd/>
            </a:ln>
          </p:spPr>
          <p:txBody>
            <a:bodyPr wrap="none">
              <a:spAutoFit/>
            </a:bodyPr>
            <a:lstStyle/>
            <a:p>
              <a:r>
                <a:rPr lang="en-US" sz="3600" i="0"/>
                <a:t>.</a:t>
              </a:r>
            </a:p>
          </p:txBody>
        </p:sp>
        <p:sp>
          <p:nvSpPr>
            <p:cNvPr id="48471" name="Text Box 340"/>
            <p:cNvSpPr txBox="1">
              <a:spLocks noChangeArrowheads="1"/>
            </p:cNvSpPr>
            <p:nvPr/>
          </p:nvSpPr>
          <p:spPr bwMode="auto">
            <a:xfrm>
              <a:off x="8110538" y="2746375"/>
              <a:ext cx="299713" cy="607567"/>
            </a:xfrm>
            <a:prstGeom prst="rect">
              <a:avLst/>
            </a:prstGeom>
            <a:noFill/>
            <a:ln w="9525">
              <a:noFill/>
              <a:miter lim="800000"/>
              <a:headEnd/>
              <a:tailEnd/>
            </a:ln>
          </p:spPr>
          <p:txBody>
            <a:bodyPr wrap="none">
              <a:spAutoFit/>
            </a:bodyPr>
            <a:lstStyle/>
            <a:p>
              <a:r>
                <a:rPr lang="en-US" sz="3600" i="0"/>
                <a:t>.</a:t>
              </a:r>
            </a:p>
          </p:txBody>
        </p:sp>
        <p:sp>
          <p:nvSpPr>
            <p:cNvPr id="48472" name="Text Box 341"/>
            <p:cNvSpPr txBox="1">
              <a:spLocks noChangeArrowheads="1"/>
            </p:cNvSpPr>
            <p:nvPr/>
          </p:nvSpPr>
          <p:spPr bwMode="auto">
            <a:xfrm>
              <a:off x="8107362" y="2665413"/>
              <a:ext cx="299713" cy="607567"/>
            </a:xfrm>
            <a:prstGeom prst="rect">
              <a:avLst/>
            </a:prstGeom>
            <a:noFill/>
            <a:ln w="9525">
              <a:noFill/>
              <a:miter lim="800000"/>
              <a:headEnd/>
              <a:tailEnd/>
            </a:ln>
          </p:spPr>
          <p:txBody>
            <a:bodyPr wrap="none">
              <a:spAutoFit/>
            </a:bodyPr>
            <a:lstStyle/>
            <a:p>
              <a:r>
                <a:rPr lang="en-US" sz="3600" i="0"/>
                <a:t>.</a:t>
              </a:r>
            </a:p>
          </p:txBody>
        </p:sp>
        <p:sp>
          <p:nvSpPr>
            <p:cNvPr id="48473" name="Text Box 342"/>
            <p:cNvSpPr txBox="1">
              <a:spLocks noChangeArrowheads="1"/>
            </p:cNvSpPr>
            <p:nvPr/>
          </p:nvSpPr>
          <p:spPr bwMode="auto">
            <a:xfrm>
              <a:off x="8107362" y="2584450"/>
              <a:ext cx="299713" cy="607567"/>
            </a:xfrm>
            <a:prstGeom prst="rect">
              <a:avLst/>
            </a:prstGeom>
            <a:noFill/>
            <a:ln w="9525">
              <a:noFill/>
              <a:miter lim="800000"/>
              <a:headEnd/>
              <a:tailEnd/>
            </a:ln>
          </p:spPr>
          <p:txBody>
            <a:bodyPr wrap="none">
              <a:spAutoFit/>
            </a:bodyPr>
            <a:lstStyle/>
            <a:p>
              <a:r>
                <a:rPr lang="en-US" sz="3600" i="0"/>
                <a:t>.</a:t>
              </a:r>
            </a:p>
          </p:txBody>
        </p:sp>
        <p:sp>
          <p:nvSpPr>
            <p:cNvPr id="48474" name="Text Box 343"/>
            <p:cNvSpPr txBox="1">
              <a:spLocks noChangeArrowheads="1"/>
            </p:cNvSpPr>
            <p:nvPr/>
          </p:nvSpPr>
          <p:spPr bwMode="auto">
            <a:xfrm>
              <a:off x="7920039" y="2541588"/>
              <a:ext cx="299713" cy="607567"/>
            </a:xfrm>
            <a:prstGeom prst="rect">
              <a:avLst/>
            </a:prstGeom>
            <a:noFill/>
            <a:ln w="9525">
              <a:noFill/>
              <a:miter lim="800000"/>
              <a:headEnd/>
              <a:tailEnd/>
            </a:ln>
          </p:spPr>
          <p:txBody>
            <a:bodyPr wrap="none">
              <a:spAutoFit/>
            </a:bodyPr>
            <a:lstStyle/>
            <a:p>
              <a:r>
                <a:rPr lang="en-US" sz="3600" i="0"/>
                <a:t>.</a:t>
              </a:r>
            </a:p>
          </p:txBody>
        </p:sp>
        <p:sp>
          <p:nvSpPr>
            <p:cNvPr id="48475" name="Text Box 344"/>
            <p:cNvSpPr txBox="1">
              <a:spLocks noChangeArrowheads="1"/>
            </p:cNvSpPr>
            <p:nvPr/>
          </p:nvSpPr>
          <p:spPr bwMode="auto">
            <a:xfrm>
              <a:off x="7920039" y="2497138"/>
              <a:ext cx="299713" cy="607567"/>
            </a:xfrm>
            <a:prstGeom prst="rect">
              <a:avLst/>
            </a:prstGeom>
            <a:noFill/>
            <a:ln w="9525">
              <a:noFill/>
              <a:miter lim="800000"/>
              <a:headEnd/>
              <a:tailEnd/>
            </a:ln>
          </p:spPr>
          <p:txBody>
            <a:bodyPr wrap="none">
              <a:spAutoFit/>
            </a:bodyPr>
            <a:lstStyle/>
            <a:p>
              <a:r>
                <a:rPr lang="en-US" sz="3600" i="0"/>
                <a:t>.</a:t>
              </a:r>
            </a:p>
          </p:txBody>
        </p:sp>
        <p:sp>
          <p:nvSpPr>
            <p:cNvPr id="48476" name="Text Box 345"/>
            <p:cNvSpPr txBox="1">
              <a:spLocks noChangeArrowheads="1"/>
            </p:cNvSpPr>
            <p:nvPr/>
          </p:nvSpPr>
          <p:spPr bwMode="auto">
            <a:xfrm>
              <a:off x="7950200" y="2459038"/>
              <a:ext cx="299713" cy="607567"/>
            </a:xfrm>
            <a:prstGeom prst="rect">
              <a:avLst/>
            </a:prstGeom>
            <a:noFill/>
            <a:ln w="9525">
              <a:noFill/>
              <a:miter lim="800000"/>
              <a:headEnd/>
              <a:tailEnd/>
            </a:ln>
          </p:spPr>
          <p:txBody>
            <a:bodyPr wrap="none">
              <a:spAutoFit/>
            </a:bodyPr>
            <a:lstStyle/>
            <a:p>
              <a:r>
                <a:rPr lang="en-US" sz="3600" i="0"/>
                <a:t>.</a:t>
              </a:r>
            </a:p>
          </p:txBody>
        </p:sp>
        <p:sp>
          <p:nvSpPr>
            <p:cNvPr id="48477" name="Text Box 346"/>
            <p:cNvSpPr txBox="1">
              <a:spLocks noChangeArrowheads="1"/>
            </p:cNvSpPr>
            <p:nvPr/>
          </p:nvSpPr>
          <p:spPr bwMode="auto">
            <a:xfrm>
              <a:off x="7980362" y="2382838"/>
              <a:ext cx="299713" cy="607567"/>
            </a:xfrm>
            <a:prstGeom prst="rect">
              <a:avLst/>
            </a:prstGeom>
            <a:noFill/>
            <a:ln w="9525">
              <a:noFill/>
              <a:miter lim="800000"/>
              <a:headEnd/>
              <a:tailEnd/>
            </a:ln>
          </p:spPr>
          <p:txBody>
            <a:bodyPr wrap="none">
              <a:spAutoFit/>
            </a:bodyPr>
            <a:lstStyle/>
            <a:p>
              <a:r>
                <a:rPr lang="en-US" sz="3600" i="0"/>
                <a:t>.</a:t>
              </a:r>
            </a:p>
          </p:txBody>
        </p:sp>
        <p:sp>
          <p:nvSpPr>
            <p:cNvPr id="48478" name="Text Box 347"/>
            <p:cNvSpPr txBox="1">
              <a:spLocks noChangeArrowheads="1"/>
            </p:cNvSpPr>
            <p:nvPr/>
          </p:nvSpPr>
          <p:spPr bwMode="auto">
            <a:xfrm>
              <a:off x="7920039" y="2362200"/>
              <a:ext cx="299713" cy="607567"/>
            </a:xfrm>
            <a:prstGeom prst="rect">
              <a:avLst/>
            </a:prstGeom>
            <a:noFill/>
            <a:ln w="9525">
              <a:noFill/>
              <a:miter lim="800000"/>
              <a:headEnd/>
              <a:tailEnd/>
            </a:ln>
          </p:spPr>
          <p:txBody>
            <a:bodyPr wrap="none">
              <a:spAutoFit/>
            </a:bodyPr>
            <a:lstStyle/>
            <a:p>
              <a:r>
                <a:rPr lang="en-US" sz="3600" i="0"/>
                <a:t>.</a:t>
              </a:r>
            </a:p>
          </p:txBody>
        </p:sp>
        <p:sp>
          <p:nvSpPr>
            <p:cNvPr id="48479" name="Text Box 348"/>
            <p:cNvSpPr txBox="1">
              <a:spLocks noChangeArrowheads="1"/>
            </p:cNvSpPr>
            <p:nvPr/>
          </p:nvSpPr>
          <p:spPr bwMode="auto">
            <a:xfrm>
              <a:off x="7970837" y="2532063"/>
              <a:ext cx="299713" cy="607567"/>
            </a:xfrm>
            <a:prstGeom prst="rect">
              <a:avLst/>
            </a:prstGeom>
            <a:noFill/>
            <a:ln w="9525">
              <a:noFill/>
              <a:miter lim="800000"/>
              <a:headEnd/>
              <a:tailEnd/>
            </a:ln>
          </p:spPr>
          <p:txBody>
            <a:bodyPr wrap="none">
              <a:spAutoFit/>
            </a:bodyPr>
            <a:lstStyle/>
            <a:p>
              <a:r>
                <a:rPr lang="en-US" sz="3600" i="0"/>
                <a:t>.</a:t>
              </a:r>
            </a:p>
          </p:txBody>
        </p:sp>
        <p:sp>
          <p:nvSpPr>
            <p:cNvPr id="48480" name="Text Box 349"/>
            <p:cNvSpPr txBox="1">
              <a:spLocks noChangeArrowheads="1"/>
            </p:cNvSpPr>
            <p:nvPr/>
          </p:nvSpPr>
          <p:spPr bwMode="auto">
            <a:xfrm>
              <a:off x="8029575" y="2622549"/>
              <a:ext cx="299713" cy="607567"/>
            </a:xfrm>
            <a:prstGeom prst="rect">
              <a:avLst/>
            </a:prstGeom>
            <a:noFill/>
            <a:ln w="9525">
              <a:noFill/>
              <a:miter lim="800000"/>
              <a:headEnd/>
              <a:tailEnd/>
            </a:ln>
          </p:spPr>
          <p:txBody>
            <a:bodyPr wrap="none">
              <a:spAutoFit/>
            </a:bodyPr>
            <a:lstStyle/>
            <a:p>
              <a:r>
                <a:rPr lang="en-US" sz="3600" i="0"/>
                <a:t>.</a:t>
              </a:r>
            </a:p>
          </p:txBody>
        </p:sp>
        <p:sp>
          <p:nvSpPr>
            <p:cNvPr id="48481" name="Text Box 350"/>
            <p:cNvSpPr txBox="1">
              <a:spLocks noChangeArrowheads="1"/>
            </p:cNvSpPr>
            <p:nvPr/>
          </p:nvSpPr>
          <p:spPr bwMode="auto">
            <a:xfrm>
              <a:off x="8058150" y="2568575"/>
              <a:ext cx="299713" cy="607567"/>
            </a:xfrm>
            <a:prstGeom prst="rect">
              <a:avLst/>
            </a:prstGeom>
            <a:noFill/>
            <a:ln w="9525">
              <a:noFill/>
              <a:miter lim="800000"/>
              <a:headEnd/>
              <a:tailEnd/>
            </a:ln>
          </p:spPr>
          <p:txBody>
            <a:bodyPr wrap="none">
              <a:spAutoFit/>
            </a:bodyPr>
            <a:lstStyle/>
            <a:p>
              <a:r>
                <a:rPr lang="en-US" sz="3600" i="0"/>
                <a:t>.</a:t>
              </a:r>
            </a:p>
          </p:txBody>
        </p:sp>
        <p:sp>
          <p:nvSpPr>
            <p:cNvPr id="48482" name="Text Box 351"/>
            <p:cNvSpPr txBox="1">
              <a:spLocks noChangeArrowheads="1"/>
            </p:cNvSpPr>
            <p:nvPr/>
          </p:nvSpPr>
          <p:spPr bwMode="auto">
            <a:xfrm>
              <a:off x="8075613" y="2478088"/>
              <a:ext cx="299713" cy="607567"/>
            </a:xfrm>
            <a:prstGeom prst="rect">
              <a:avLst/>
            </a:prstGeom>
            <a:noFill/>
            <a:ln w="9525">
              <a:noFill/>
              <a:miter lim="800000"/>
              <a:headEnd/>
              <a:tailEnd/>
            </a:ln>
          </p:spPr>
          <p:txBody>
            <a:bodyPr wrap="none">
              <a:spAutoFit/>
            </a:bodyPr>
            <a:lstStyle/>
            <a:p>
              <a:r>
                <a:rPr lang="en-US" sz="3600" i="0"/>
                <a:t>.</a:t>
              </a:r>
            </a:p>
          </p:txBody>
        </p:sp>
        <p:sp>
          <p:nvSpPr>
            <p:cNvPr id="48483" name="Text Box 352"/>
            <p:cNvSpPr txBox="1">
              <a:spLocks noChangeArrowheads="1"/>
            </p:cNvSpPr>
            <p:nvPr/>
          </p:nvSpPr>
          <p:spPr bwMode="auto">
            <a:xfrm>
              <a:off x="8016875" y="2433638"/>
              <a:ext cx="299713" cy="607567"/>
            </a:xfrm>
            <a:prstGeom prst="rect">
              <a:avLst/>
            </a:prstGeom>
            <a:noFill/>
            <a:ln w="9525">
              <a:noFill/>
              <a:miter lim="800000"/>
              <a:headEnd/>
              <a:tailEnd/>
            </a:ln>
          </p:spPr>
          <p:txBody>
            <a:bodyPr wrap="none">
              <a:spAutoFit/>
            </a:bodyPr>
            <a:lstStyle/>
            <a:p>
              <a:r>
                <a:rPr lang="en-US" sz="3600" i="0"/>
                <a:t>.</a:t>
              </a:r>
            </a:p>
          </p:txBody>
        </p:sp>
        <p:sp>
          <p:nvSpPr>
            <p:cNvPr id="48484" name="Text Box 353"/>
            <p:cNvSpPr txBox="1">
              <a:spLocks noChangeArrowheads="1"/>
            </p:cNvSpPr>
            <p:nvPr/>
          </p:nvSpPr>
          <p:spPr bwMode="auto">
            <a:xfrm>
              <a:off x="8091488" y="2400300"/>
              <a:ext cx="299713" cy="607567"/>
            </a:xfrm>
            <a:prstGeom prst="rect">
              <a:avLst/>
            </a:prstGeom>
            <a:noFill/>
            <a:ln w="9525">
              <a:noFill/>
              <a:miter lim="800000"/>
              <a:headEnd/>
              <a:tailEnd/>
            </a:ln>
          </p:spPr>
          <p:txBody>
            <a:bodyPr wrap="none">
              <a:spAutoFit/>
            </a:bodyPr>
            <a:lstStyle/>
            <a:p>
              <a:r>
                <a:rPr lang="en-US" sz="3600" i="0"/>
                <a:t>.</a:t>
              </a:r>
            </a:p>
          </p:txBody>
        </p:sp>
        <p:sp>
          <p:nvSpPr>
            <p:cNvPr id="48485" name="Text Box 354"/>
            <p:cNvSpPr txBox="1">
              <a:spLocks noChangeArrowheads="1"/>
            </p:cNvSpPr>
            <p:nvPr/>
          </p:nvSpPr>
          <p:spPr bwMode="auto">
            <a:xfrm>
              <a:off x="8128001" y="2509838"/>
              <a:ext cx="299713" cy="607567"/>
            </a:xfrm>
            <a:prstGeom prst="rect">
              <a:avLst/>
            </a:prstGeom>
            <a:noFill/>
            <a:ln w="9525">
              <a:noFill/>
              <a:miter lim="800000"/>
              <a:headEnd/>
              <a:tailEnd/>
            </a:ln>
          </p:spPr>
          <p:txBody>
            <a:bodyPr wrap="none">
              <a:spAutoFit/>
            </a:bodyPr>
            <a:lstStyle/>
            <a:p>
              <a:r>
                <a:rPr lang="en-US" sz="3600" i="0"/>
                <a:t>.</a:t>
              </a:r>
            </a:p>
          </p:txBody>
        </p:sp>
        <p:sp>
          <p:nvSpPr>
            <p:cNvPr id="48486" name="Text Box 355"/>
            <p:cNvSpPr txBox="1">
              <a:spLocks noChangeArrowheads="1"/>
            </p:cNvSpPr>
            <p:nvPr/>
          </p:nvSpPr>
          <p:spPr bwMode="auto">
            <a:xfrm>
              <a:off x="8159750" y="2649538"/>
              <a:ext cx="299713" cy="607567"/>
            </a:xfrm>
            <a:prstGeom prst="rect">
              <a:avLst/>
            </a:prstGeom>
            <a:noFill/>
            <a:ln w="9525">
              <a:noFill/>
              <a:miter lim="800000"/>
              <a:headEnd/>
              <a:tailEnd/>
            </a:ln>
          </p:spPr>
          <p:txBody>
            <a:bodyPr wrap="none">
              <a:spAutoFit/>
            </a:bodyPr>
            <a:lstStyle/>
            <a:p>
              <a:r>
                <a:rPr lang="en-US" sz="3600" i="0"/>
                <a:t>.</a:t>
              </a:r>
            </a:p>
          </p:txBody>
        </p:sp>
        <p:sp>
          <p:nvSpPr>
            <p:cNvPr id="48487" name="Text Box 356"/>
            <p:cNvSpPr txBox="1">
              <a:spLocks noChangeArrowheads="1"/>
            </p:cNvSpPr>
            <p:nvPr/>
          </p:nvSpPr>
          <p:spPr bwMode="auto">
            <a:xfrm>
              <a:off x="8366126" y="2808289"/>
              <a:ext cx="299713" cy="607567"/>
            </a:xfrm>
            <a:prstGeom prst="rect">
              <a:avLst/>
            </a:prstGeom>
            <a:noFill/>
            <a:ln w="9525">
              <a:noFill/>
              <a:miter lim="800000"/>
              <a:headEnd/>
              <a:tailEnd/>
            </a:ln>
          </p:spPr>
          <p:txBody>
            <a:bodyPr wrap="none">
              <a:spAutoFit/>
            </a:bodyPr>
            <a:lstStyle/>
            <a:p>
              <a:r>
                <a:rPr lang="en-US" sz="3600" i="0"/>
                <a:t>.</a:t>
              </a:r>
            </a:p>
          </p:txBody>
        </p:sp>
        <p:sp>
          <p:nvSpPr>
            <p:cNvPr id="48488" name="Text Box 357"/>
            <p:cNvSpPr txBox="1">
              <a:spLocks noChangeArrowheads="1"/>
            </p:cNvSpPr>
            <p:nvPr/>
          </p:nvSpPr>
          <p:spPr bwMode="auto">
            <a:xfrm>
              <a:off x="8375650" y="2862263"/>
              <a:ext cx="299713" cy="607567"/>
            </a:xfrm>
            <a:prstGeom prst="rect">
              <a:avLst/>
            </a:prstGeom>
            <a:noFill/>
            <a:ln w="9525">
              <a:noFill/>
              <a:miter lim="800000"/>
              <a:headEnd/>
              <a:tailEnd/>
            </a:ln>
          </p:spPr>
          <p:txBody>
            <a:bodyPr wrap="none">
              <a:spAutoFit/>
            </a:bodyPr>
            <a:lstStyle/>
            <a:p>
              <a:r>
                <a:rPr lang="en-US" sz="3600" i="0"/>
                <a:t>.</a:t>
              </a:r>
            </a:p>
          </p:txBody>
        </p:sp>
        <p:sp>
          <p:nvSpPr>
            <p:cNvPr id="48489" name="Text Box 358"/>
            <p:cNvSpPr txBox="1">
              <a:spLocks noChangeArrowheads="1"/>
            </p:cNvSpPr>
            <p:nvPr/>
          </p:nvSpPr>
          <p:spPr bwMode="auto">
            <a:xfrm>
              <a:off x="8270876" y="2676525"/>
              <a:ext cx="299713" cy="607567"/>
            </a:xfrm>
            <a:prstGeom prst="rect">
              <a:avLst/>
            </a:prstGeom>
            <a:noFill/>
            <a:ln w="9525">
              <a:noFill/>
              <a:miter lim="800000"/>
              <a:headEnd/>
              <a:tailEnd/>
            </a:ln>
          </p:spPr>
          <p:txBody>
            <a:bodyPr wrap="none">
              <a:spAutoFit/>
            </a:bodyPr>
            <a:lstStyle/>
            <a:p>
              <a:r>
                <a:rPr lang="en-US" sz="3600" i="0"/>
                <a:t>.</a:t>
              </a:r>
            </a:p>
          </p:txBody>
        </p:sp>
        <p:sp>
          <p:nvSpPr>
            <p:cNvPr id="48490" name="Text Box 359"/>
            <p:cNvSpPr txBox="1">
              <a:spLocks noChangeArrowheads="1"/>
            </p:cNvSpPr>
            <p:nvPr/>
          </p:nvSpPr>
          <p:spPr bwMode="auto">
            <a:xfrm>
              <a:off x="8210549" y="2584450"/>
              <a:ext cx="299713" cy="607567"/>
            </a:xfrm>
            <a:prstGeom prst="rect">
              <a:avLst/>
            </a:prstGeom>
            <a:noFill/>
            <a:ln w="9525">
              <a:noFill/>
              <a:miter lim="800000"/>
              <a:headEnd/>
              <a:tailEnd/>
            </a:ln>
          </p:spPr>
          <p:txBody>
            <a:bodyPr wrap="none">
              <a:spAutoFit/>
            </a:bodyPr>
            <a:lstStyle/>
            <a:p>
              <a:r>
                <a:rPr lang="en-US" sz="3600" i="0"/>
                <a:t>.</a:t>
              </a:r>
            </a:p>
          </p:txBody>
        </p:sp>
        <p:sp>
          <p:nvSpPr>
            <p:cNvPr id="48491" name="Text Box 360"/>
            <p:cNvSpPr txBox="1">
              <a:spLocks noChangeArrowheads="1"/>
            </p:cNvSpPr>
            <p:nvPr/>
          </p:nvSpPr>
          <p:spPr bwMode="auto">
            <a:xfrm>
              <a:off x="8021639" y="2517775"/>
              <a:ext cx="299713" cy="607567"/>
            </a:xfrm>
            <a:prstGeom prst="rect">
              <a:avLst/>
            </a:prstGeom>
            <a:noFill/>
            <a:ln w="9525">
              <a:noFill/>
              <a:miter lim="800000"/>
              <a:headEnd/>
              <a:tailEnd/>
            </a:ln>
          </p:spPr>
          <p:txBody>
            <a:bodyPr wrap="none">
              <a:spAutoFit/>
            </a:bodyPr>
            <a:lstStyle/>
            <a:p>
              <a:r>
                <a:rPr lang="en-US" sz="3600" i="0"/>
                <a:t>.</a:t>
              </a:r>
            </a:p>
          </p:txBody>
        </p:sp>
        <p:sp>
          <p:nvSpPr>
            <p:cNvPr id="48492" name="Text Box 361"/>
            <p:cNvSpPr txBox="1">
              <a:spLocks noChangeArrowheads="1"/>
            </p:cNvSpPr>
            <p:nvPr/>
          </p:nvSpPr>
          <p:spPr bwMode="auto">
            <a:xfrm>
              <a:off x="8185151" y="2474913"/>
              <a:ext cx="299713" cy="607567"/>
            </a:xfrm>
            <a:prstGeom prst="rect">
              <a:avLst/>
            </a:prstGeom>
            <a:noFill/>
            <a:ln w="9525">
              <a:noFill/>
              <a:miter lim="800000"/>
              <a:headEnd/>
              <a:tailEnd/>
            </a:ln>
          </p:spPr>
          <p:txBody>
            <a:bodyPr wrap="none">
              <a:spAutoFit/>
            </a:bodyPr>
            <a:lstStyle/>
            <a:p>
              <a:r>
                <a:rPr lang="en-US" sz="3600" i="0"/>
                <a:t>.</a:t>
              </a:r>
            </a:p>
          </p:txBody>
        </p:sp>
        <p:sp>
          <p:nvSpPr>
            <p:cNvPr id="48493" name="Text Box 362"/>
            <p:cNvSpPr txBox="1">
              <a:spLocks noChangeArrowheads="1"/>
            </p:cNvSpPr>
            <p:nvPr/>
          </p:nvSpPr>
          <p:spPr bwMode="auto">
            <a:xfrm>
              <a:off x="8210549" y="2427288"/>
              <a:ext cx="299713" cy="607567"/>
            </a:xfrm>
            <a:prstGeom prst="rect">
              <a:avLst/>
            </a:prstGeom>
            <a:noFill/>
            <a:ln w="9525">
              <a:noFill/>
              <a:miter lim="800000"/>
              <a:headEnd/>
              <a:tailEnd/>
            </a:ln>
          </p:spPr>
          <p:txBody>
            <a:bodyPr wrap="none">
              <a:spAutoFit/>
            </a:bodyPr>
            <a:lstStyle/>
            <a:p>
              <a:r>
                <a:rPr lang="en-US" sz="3600" i="0"/>
                <a:t>.</a:t>
              </a:r>
            </a:p>
          </p:txBody>
        </p:sp>
        <p:sp>
          <p:nvSpPr>
            <p:cNvPr id="48494" name="Text Box 363"/>
            <p:cNvSpPr txBox="1">
              <a:spLocks noChangeArrowheads="1"/>
            </p:cNvSpPr>
            <p:nvPr/>
          </p:nvSpPr>
          <p:spPr bwMode="auto">
            <a:xfrm>
              <a:off x="8231189" y="2532063"/>
              <a:ext cx="299713" cy="607567"/>
            </a:xfrm>
            <a:prstGeom prst="rect">
              <a:avLst/>
            </a:prstGeom>
            <a:noFill/>
            <a:ln w="9525">
              <a:noFill/>
              <a:miter lim="800000"/>
              <a:headEnd/>
              <a:tailEnd/>
            </a:ln>
          </p:spPr>
          <p:txBody>
            <a:bodyPr wrap="none">
              <a:spAutoFit/>
            </a:bodyPr>
            <a:lstStyle/>
            <a:p>
              <a:r>
                <a:rPr lang="en-US" sz="3600" i="0"/>
                <a:t>.</a:t>
              </a:r>
            </a:p>
          </p:txBody>
        </p:sp>
        <p:sp>
          <p:nvSpPr>
            <p:cNvPr id="48495" name="Text Box 364"/>
            <p:cNvSpPr txBox="1">
              <a:spLocks noChangeArrowheads="1"/>
            </p:cNvSpPr>
            <p:nvPr/>
          </p:nvSpPr>
          <p:spPr bwMode="auto">
            <a:xfrm>
              <a:off x="8245475" y="2565400"/>
              <a:ext cx="299713" cy="607567"/>
            </a:xfrm>
            <a:prstGeom prst="rect">
              <a:avLst/>
            </a:prstGeom>
            <a:noFill/>
            <a:ln w="9525">
              <a:noFill/>
              <a:miter lim="800000"/>
              <a:headEnd/>
              <a:tailEnd/>
            </a:ln>
          </p:spPr>
          <p:txBody>
            <a:bodyPr wrap="none">
              <a:spAutoFit/>
            </a:bodyPr>
            <a:lstStyle/>
            <a:p>
              <a:r>
                <a:rPr lang="en-US" sz="3600" i="0"/>
                <a:t>.</a:t>
              </a:r>
            </a:p>
          </p:txBody>
        </p:sp>
        <p:sp>
          <p:nvSpPr>
            <p:cNvPr id="48496" name="Text Box 365"/>
            <p:cNvSpPr txBox="1">
              <a:spLocks noChangeArrowheads="1"/>
            </p:cNvSpPr>
            <p:nvPr/>
          </p:nvSpPr>
          <p:spPr bwMode="auto">
            <a:xfrm>
              <a:off x="8351837" y="2630488"/>
              <a:ext cx="299713" cy="607567"/>
            </a:xfrm>
            <a:prstGeom prst="rect">
              <a:avLst/>
            </a:prstGeom>
            <a:noFill/>
            <a:ln w="9525">
              <a:noFill/>
              <a:miter lim="800000"/>
              <a:headEnd/>
              <a:tailEnd/>
            </a:ln>
          </p:spPr>
          <p:txBody>
            <a:bodyPr wrap="none">
              <a:spAutoFit/>
            </a:bodyPr>
            <a:lstStyle/>
            <a:p>
              <a:r>
                <a:rPr lang="en-US" sz="3600" i="0"/>
                <a:t>.</a:t>
              </a:r>
            </a:p>
          </p:txBody>
        </p:sp>
        <p:sp>
          <p:nvSpPr>
            <p:cNvPr id="48497" name="Text Box 366"/>
            <p:cNvSpPr txBox="1">
              <a:spLocks noChangeArrowheads="1"/>
            </p:cNvSpPr>
            <p:nvPr/>
          </p:nvSpPr>
          <p:spPr bwMode="auto">
            <a:xfrm>
              <a:off x="8329611" y="2598738"/>
              <a:ext cx="299713" cy="607567"/>
            </a:xfrm>
            <a:prstGeom prst="rect">
              <a:avLst/>
            </a:prstGeom>
            <a:noFill/>
            <a:ln w="9525">
              <a:noFill/>
              <a:miter lim="800000"/>
              <a:headEnd/>
              <a:tailEnd/>
            </a:ln>
          </p:spPr>
          <p:txBody>
            <a:bodyPr wrap="none">
              <a:spAutoFit/>
            </a:bodyPr>
            <a:lstStyle/>
            <a:p>
              <a:r>
                <a:rPr lang="en-US" sz="3600" i="0"/>
                <a:t>.</a:t>
              </a:r>
            </a:p>
          </p:txBody>
        </p:sp>
        <p:sp>
          <p:nvSpPr>
            <p:cNvPr id="48498" name="Text Box 367"/>
            <p:cNvSpPr txBox="1">
              <a:spLocks noChangeArrowheads="1"/>
            </p:cNvSpPr>
            <p:nvPr/>
          </p:nvSpPr>
          <p:spPr bwMode="auto">
            <a:xfrm>
              <a:off x="8351837" y="2565400"/>
              <a:ext cx="299713" cy="607567"/>
            </a:xfrm>
            <a:prstGeom prst="rect">
              <a:avLst/>
            </a:prstGeom>
            <a:noFill/>
            <a:ln w="9525">
              <a:noFill/>
              <a:miter lim="800000"/>
              <a:headEnd/>
              <a:tailEnd/>
            </a:ln>
          </p:spPr>
          <p:txBody>
            <a:bodyPr wrap="none">
              <a:spAutoFit/>
            </a:bodyPr>
            <a:lstStyle/>
            <a:p>
              <a:r>
                <a:rPr lang="en-US" sz="3600" i="0"/>
                <a:t>.</a:t>
              </a:r>
            </a:p>
          </p:txBody>
        </p:sp>
        <p:sp>
          <p:nvSpPr>
            <p:cNvPr id="48499" name="Text Box 368"/>
            <p:cNvSpPr txBox="1">
              <a:spLocks noChangeArrowheads="1"/>
            </p:cNvSpPr>
            <p:nvPr/>
          </p:nvSpPr>
          <p:spPr bwMode="auto">
            <a:xfrm>
              <a:off x="8378824" y="2584450"/>
              <a:ext cx="299713" cy="607567"/>
            </a:xfrm>
            <a:prstGeom prst="rect">
              <a:avLst/>
            </a:prstGeom>
            <a:noFill/>
            <a:ln w="9525">
              <a:noFill/>
              <a:miter lim="800000"/>
              <a:headEnd/>
              <a:tailEnd/>
            </a:ln>
          </p:spPr>
          <p:txBody>
            <a:bodyPr wrap="none">
              <a:spAutoFit/>
            </a:bodyPr>
            <a:lstStyle/>
            <a:p>
              <a:r>
                <a:rPr lang="en-US" sz="3600" i="0"/>
                <a:t>.</a:t>
              </a:r>
            </a:p>
          </p:txBody>
        </p:sp>
        <p:sp>
          <p:nvSpPr>
            <p:cNvPr id="48500" name="Text Box 369"/>
            <p:cNvSpPr txBox="1">
              <a:spLocks noChangeArrowheads="1"/>
            </p:cNvSpPr>
            <p:nvPr/>
          </p:nvSpPr>
          <p:spPr bwMode="auto">
            <a:xfrm>
              <a:off x="8407400" y="2525713"/>
              <a:ext cx="299713" cy="607567"/>
            </a:xfrm>
            <a:prstGeom prst="rect">
              <a:avLst/>
            </a:prstGeom>
            <a:noFill/>
            <a:ln w="9525">
              <a:noFill/>
              <a:miter lim="800000"/>
              <a:headEnd/>
              <a:tailEnd/>
            </a:ln>
          </p:spPr>
          <p:txBody>
            <a:bodyPr wrap="none">
              <a:spAutoFit/>
            </a:bodyPr>
            <a:lstStyle/>
            <a:p>
              <a:r>
                <a:rPr lang="en-US" sz="3600" i="0"/>
                <a:t>.</a:t>
              </a:r>
            </a:p>
          </p:txBody>
        </p:sp>
        <p:sp>
          <p:nvSpPr>
            <p:cNvPr id="48501" name="Text Box 370"/>
            <p:cNvSpPr txBox="1">
              <a:spLocks noChangeArrowheads="1"/>
            </p:cNvSpPr>
            <p:nvPr/>
          </p:nvSpPr>
          <p:spPr bwMode="auto">
            <a:xfrm>
              <a:off x="8315326" y="2490788"/>
              <a:ext cx="299713" cy="607567"/>
            </a:xfrm>
            <a:prstGeom prst="rect">
              <a:avLst/>
            </a:prstGeom>
            <a:noFill/>
            <a:ln w="9525">
              <a:noFill/>
              <a:miter lim="800000"/>
              <a:headEnd/>
              <a:tailEnd/>
            </a:ln>
          </p:spPr>
          <p:txBody>
            <a:bodyPr wrap="none">
              <a:spAutoFit/>
            </a:bodyPr>
            <a:lstStyle/>
            <a:p>
              <a:r>
                <a:rPr lang="en-US" sz="3600" i="0"/>
                <a:t>.</a:t>
              </a:r>
            </a:p>
          </p:txBody>
        </p:sp>
        <p:sp>
          <p:nvSpPr>
            <p:cNvPr id="48502" name="Text Box 371"/>
            <p:cNvSpPr txBox="1">
              <a:spLocks noChangeArrowheads="1"/>
            </p:cNvSpPr>
            <p:nvPr/>
          </p:nvSpPr>
          <p:spPr bwMode="auto">
            <a:xfrm>
              <a:off x="5775324" y="2741613"/>
              <a:ext cx="299713" cy="607567"/>
            </a:xfrm>
            <a:prstGeom prst="rect">
              <a:avLst/>
            </a:prstGeom>
            <a:noFill/>
            <a:ln w="9525">
              <a:noFill/>
              <a:miter lim="800000"/>
              <a:headEnd/>
              <a:tailEnd/>
            </a:ln>
          </p:spPr>
          <p:txBody>
            <a:bodyPr wrap="none">
              <a:spAutoFit/>
            </a:bodyPr>
            <a:lstStyle/>
            <a:p>
              <a:r>
                <a:rPr lang="en-US" sz="3600" i="0"/>
                <a:t>.</a:t>
              </a:r>
            </a:p>
          </p:txBody>
        </p:sp>
        <p:sp>
          <p:nvSpPr>
            <p:cNvPr id="48503" name="Text Box 372"/>
            <p:cNvSpPr txBox="1">
              <a:spLocks noChangeArrowheads="1"/>
            </p:cNvSpPr>
            <p:nvPr/>
          </p:nvSpPr>
          <p:spPr bwMode="auto">
            <a:xfrm>
              <a:off x="5776913" y="2816225"/>
              <a:ext cx="299713" cy="607567"/>
            </a:xfrm>
            <a:prstGeom prst="rect">
              <a:avLst/>
            </a:prstGeom>
            <a:noFill/>
            <a:ln w="9525">
              <a:noFill/>
              <a:miter lim="800000"/>
              <a:headEnd/>
              <a:tailEnd/>
            </a:ln>
          </p:spPr>
          <p:txBody>
            <a:bodyPr wrap="none">
              <a:spAutoFit/>
            </a:bodyPr>
            <a:lstStyle/>
            <a:p>
              <a:r>
                <a:rPr lang="en-US" sz="3600" i="0"/>
                <a:t>.</a:t>
              </a:r>
            </a:p>
          </p:txBody>
        </p:sp>
        <p:sp>
          <p:nvSpPr>
            <p:cNvPr id="48504" name="Text Box 373"/>
            <p:cNvSpPr txBox="1">
              <a:spLocks noChangeArrowheads="1"/>
            </p:cNvSpPr>
            <p:nvPr/>
          </p:nvSpPr>
          <p:spPr bwMode="auto">
            <a:xfrm>
              <a:off x="5835651" y="2768600"/>
              <a:ext cx="299713" cy="607567"/>
            </a:xfrm>
            <a:prstGeom prst="rect">
              <a:avLst/>
            </a:prstGeom>
            <a:noFill/>
            <a:ln w="9525">
              <a:noFill/>
              <a:miter lim="800000"/>
              <a:headEnd/>
              <a:tailEnd/>
            </a:ln>
          </p:spPr>
          <p:txBody>
            <a:bodyPr wrap="none">
              <a:spAutoFit/>
            </a:bodyPr>
            <a:lstStyle/>
            <a:p>
              <a:r>
                <a:rPr lang="en-US" sz="3600" i="0"/>
                <a:t>.</a:t>
              </a:r>
            </a:p>
          </p:txBody>
        </p:sp>
        <p:sp>
          <p:nvSpPr>
            <p:cNvPr id="48505" name="Text Box 374"/>
            <p:cNvSpPr txBox="1">
              <a:spLocks noChangeArrowheads="1"/>
            </p:cNvSpPr>
            <p:nvPr/>
          </p:nvSpPr>
          <p:spPr bwMode="auto">
            <a:xfrm>
              <a:off x="5980113" y="2665413"/>
              <a:ext cx="299713" cy="607567"/>
            </a:xfrm>
            <a:prstGeom prst="rect">
              <a:avLst/>
            </a:prstGeom>
            <a:noFill/>
            <a:ln w="9525">
              <a:noFill/>
              <a:miter lim="800000"/>
              <a:headEnd/>
              <a:tailEnd/>
            </a:ln>
          </p:spPr>
          <p:txBody>
            <a:bodyPr wrap="none">
              <a:spAutoFit/>
            </a:bodyPr>
            <a:lstStyle/>
            <a:p>
              <a:r>
                <a:rPr lang="en-US" sz="3600" i="0"/>
                <a:t>.</a:t>
              </a:r>
            </a:p>
          </p:txBody>
        </p:sp>
        <p:sp>
          <p:nvSpPr>
            <p:cNvPr id="48506" name="Text Box 375"/>
            <p:cNvSpPr txBox="1">
              <a:spLocks noChangeArrowheads="1"/>
            </p:cNvSpPr>
            <p:nvPr/>
          </p:nvSpPr>
          <p:spPr bwMode="auto">
            <a:xfrm>
              <a:off x="5980113" y="2720975"/>
              <a:ext cx="299713" cy="607567"/>
            </a:xfrm>
            <a:prstGeom prst="rect">
              <a:avLst/>
            </a:prstGeom>
            <a:noFill/>
            <a:ln w="9525">
              <a:noFill/>
              <a:miter lim="800000"/>
              <a:headEnd/>
              <a:tailEnd/>
            </a:ln>
          </p:spPr>
          <p:txBody>
            <a:bodyPr wrap="none">
              <a:spAutoFit/>
            </a:bodyPr>
            <a:lstStyle/>
            <a:p>
              <a:r>
                <a:rPr lang="en-US" sz="3600" i="0"/>
                <a:t>.</a:t>
              </a:r>
            </a:p>
          </p:txBody>
        </p:sp>
        <p:sp>
          <p:nvSpPr>
            <p:cNvPr id="48507" name="Text Box 376"/>
            <p:cNvSpPr txBox="1">
              <a:spLocks noChangeArrowheads="1"/>
            </p:cNvSpPr>
            <p:nvPr/>
          </p:nvSpPr>
          <p:spPr bwMode="auto">
            <a:xfrm>
              <a:off x="5861049" y="2622549"/>
              <a:ext cx="299713" cy="607567"/>
            </a:xfrm>
            <a:prstGeom prst="rect">
              <a:avLst/>
            </a:prstGeom>
            <a:noFill/>
            <a:ln w="9525">
              <a:noFill/>
              <a:miter lim="800000"/>
              <a:headEnd/>
              <a:tailEnd/>
            </a:ln>
          </p:spPr>
          <p:txBody>
            <a:bodyPr wrap="none">
              <a:spAutoFit/>
            </a:bodyPr>
            <a:lstStyle/>
            <a:p>
              <a:r>
                <a:rPr lang="en-US" sz="3600" i="0"/>
                <a:t>.</a:t>
              </a:r>
            </a:p>
          </p:txBody>
        </p:sp>
        <p:sp>
          <p:nvSpPr>
            <p:cNvPr id="48508" name="Text Box 377"/>
            <p:cNvSpPr txBox="1">
              <a:spLocks noChangeArrowheads="1"/>
            </p:cNvSpPr>
            <p:nvPr/>
          </p:nvSpPr>
          <p:spPr bwMode="auto">
            <a:xfrm>
              <a:off x="5903913" y="2668588"/>
              <a:ext cx="299713" cy="607567"/>
            </a:xfrm>
            <a:prstGeom prst="rect">
              <a:avLst/>
            </a:prstGeom>
            <a:noFill/>
            <a:ln w="9525">
              <a:noFill/>
              <a:miter lim="800000"/>
              <a:headEnd/>
              <a:tailEnd/>
            </a:ln>
          </p:spPr>
          <p:txBody>
            <a:bodyPr wrap="none">
              <a:spAutoFit/>
            </a:bodyPr>
            <a:lstStyle/>
            <a:p>
              <a:r>
                <a:rPr lang="en-US" sz="3600" i="0"/>
                <a:t>.</a:t>
              </a:r>
            </a:p>
          </p:txBody>
        </p:sp>
        <p:sp>
          <p:nvSpPr>
            <p:cNvPr id="48509" name="Text Box 378"/>
            <p:cNvSpPr txBox="1">
              <a:spLocks noChangeArrowheads="1"/>
            </p:cNvSpPr>
            <p:nvPr/>
          </p:nvSpPr>
          <p:spPr bwMode="auto">
            <a:xfrm>
              <a:off x="5980113" y="2574925"/>
              <a:ext cx="299713" cy="607567"/>
            </a:xfrm>
            <a:prstGeom prst="rect">
              <a:avLst/>
            </a:prstGeom>
            <a:noFill/>
            <a:ln w="9525">
              <a:noFill/>
              <a:miter lim="800000"/>
              <a:headEnd/>
              <a:tailEnd/>
            </a:ln>
          </p:spPr>
          <p:txBody>
            <a:bodyPr wrap="none">
              <a:spAutoFit/>
            </a:bodyPr>
            <a:lstStyle/>
            <a:p>
              <a:r>
                <a:rPr lang="en-US" sz="3600" i="0"/>
                <a:t>.</a:t>
              </a:r>
            </a:p>
          </p:txBody>
        </p:sp>
        <p:sp>
          <p:nvSpPr>
            <p:cNvPr id="48510" name="Text Box 379"/>
            <p:cNvSpPr txBox="1">
              <a:spLocks noChangeArrowheads="1"/>
            </p:cNvSpPr>
            <p:nvPr/>
          </p:nvSpPr>
          <p:spPr bwMode="auto">
            <a:xfrm>
              <a:off x="6238875" y="2224088"/>
              <a:ext cx="299713" cy="607567"/>
            </a:xfrm>
            <a:prstGeom prst="rect">
              <a:avLst/>
            </a:prstGeom>
            <a:noFill/>
            <a:ln w="9525">
              <a:noFill/>
              <a:miter lim="800000"/>
              <a:headEnd/>
              <a:tailEnd/>
            </a:ln>
          </p:spPr>
          <p:txBody>
            <a:bodyPr wrap="none">
              <a:spAutoFit/>
            </a:bodyPr>
            <a:lstStyle/>
            <a:p>
              <a:r>
                <a:rPr lang="en-US" sz="3600" i="0"/>
                <a:t>.</a:t>
              </a:r>
            </a:p>
          </p:txBody>
        </p:sp>
        <p:sp>
          <p:nvSpPr>
            <p:cNvPr id="48511" name="Text Box 380"/>
            <p:cNvSpPr txBox="1">
              <a:spLocks noChangeArrowheads="1"/>
            </p:cNvSpPr>
            <p:nvPr/>
          </p:nvSpPr>
          <p:spPr bwMode="auto">
            <a:xfrm>
              <a:off x="5861049" y="2708275"/>
              <a:ext cx="299713" cy="607567"/>
            </a:xfrm>
            <a:prstGeom prst="rect">
              <a:avLst/>
            </a:prstGeom>
            <a:noFill/>
            <a:ln w="9525">
              <a:noFill/>
              <a:miter lim="800000"/>
              <a:headEnd/>
              <a:tailEnd/>
            </a:ln>
          </p:spPr>
          <p:txBody>
            <a:bodyPr wrap="none">
              <a:spAutoFit/>
            </a:bodyPr>
            <a:lstStyle/>
            <a:p>
              <a:r>
                <a:rPr lang="en-US" sz="3600" i="0"/>
                <a:t>.</a:t>
              </a:r>
            </a:p>
          </p:txBody>
        </p:sp>
        <p:sp>
          <p:nvSpPr>
            <p:cNvPr id="48512" name="Text Box 381"/>
            <p:cNvSpPr txBox="1">
              <a:spLocks noChangeArrowheads="1"/>
            </p:cNvSpPr>
            <p:nvPr/>
          </p:nvSpPr>
          <p:spPr bwMode="auto">
            <a:xfrm>
              <a:off x="6003924" y="2625725"/>
              <a:ext cx="299713" cy="607567"/>
            </a:xfrm>
            <a:prstGeom prst="rect">
              <a:avLst/>
            </a:prstGeom>
            <a:noFill/>
            <a:ln w="9525">
              <a:noFill/>
              <a:miter lim="800000"/>
              <a:headEnd/>
              <a:tailEnd/>
            </a:ln>
          </p:spPr>
          <p:txBody>
            <a:bodyPr wrap="none">
              <a:spAutoFit/>
            </a:bodyPr>
            <a:lstStyle/>
            <a:p>
              <a:r>
                <a:rPr lang="en-US" sz="3600" i="0"/>
                <a:t>.</a:t>
              </a:r>
            </a:p>
          </p:txBody>
        </p:sp>
        <p:sp>
          <p:nvSpPr>
            <p:cNvPr id="48513" name="Text Box 382"/>
            <p:cNvSpPr txBox="1">
              <a:spLocks noChangeArrowheads="1"/>
            </p:cNvSpPr>
            <p:nvPr/>
          </p:nvSpPr>
          <p:spPr bwMode="auto">
            <a:xfrm>
              <a:off x="5715000" y="2700338"/>
              <a:ext cx="299713" cy="607567"/>
            </a:xfrm>
            <a:prstGeom prst="rect">
              <a:avLst/>
            </a:prstGeom>
            <a:noFill/>
            <a:ln w="9525">
              <a:noFill/>
              <a:miter lim="800000"/>
              <a:headEnd/>
              <a:tailEnd/>
            </a:ln>
          </p:spPr>
          <p:txBody>
            <a:bodyPr wrap="none">
              <a:spAutoFit/>
            </a:bodyPr>
            <a:lstStyle/>
            <a:p>
              <a:r>
                <a:rPr lang="en-US" sz="3600" i="0"/>
                <a:t>.</a:t>
              </a:r>
            </a:p>
          </p:txBody>
        </p:sp>
        <p:sp>
          <p:nvSpPr>
            <p:cNvPr id="48514" name="Text Box 383"/>
            <p:cNvSpPr txBox="1">
              <a:spLocks noChangeArrowheads="1"/>
            </p:cNvSpPr>
            <p:nvPr/>
          </p:nvSpPr>
          <p:spPr bwMode="auto">
            <a:xfrm>
              <a:off x="5684837" y="2916238"/>
              <a:ext cx="299713" cy="607567"/>
            </a:xfrm>
            <a:prstGeom prst="rect">
              <a:avLst/>
            </a:prstGeom>
            <a:noFill/>
            <a:ln w="9525">
              <a:noFill/>
              <a:miter lim="800000"/>
              <a:headEnd/>
              <a:tailEnd/>
            </a:ln>
          </p:spPr>
          <p:txBody>
            <a:bodyPr wrap="none">
              <a:spAutoFit/>
            </a:bodyPr>
            <a:lstStyle/>
            <a:p>
              <a:r>
                <a:rPr lang="en-US" sz="3600" i="0"/>
                <a:t>.</a:t>
              </a:r>
            </a:p>
          </p:txBody>
        </p:sp>
        <p:sp>
          <p:nvSpPr>
            <p:cNvPr id="48515" name="Text Box 384"/>
            <p:cNvSpPr txBox="1">
              <a:spLocks noChangeArrowheads="1"/>
            </p:cNvSpPr>
            <p:nvPr/>
          </p:nvSpPr>
          <p:spPr bwMode="auto">
            <a:xfrm>
              <a:off x="5575301" y="3013075"/>
              <a:ext cx="299713" cy="607567"/>
            </a:xfrm>
            <a:prstGeom prst="rect">
              <a:avLst/>
            </a:prstGeom>
            <a:noFill/>
            <a:ln w="9525">
              <a:noFill/>
              <a:miter lim="800000"/>
              <a:headEnd/>
              <a:tailEnd/>
            </a:ln>
          </p:spPr>
          <p:txBody>
            <a:bodyPr wrap="none">
              <a:spAutoFit/>
            </a:bodyPr>
            <a:lstStyle/>
            <a:p>
              <a:r>
                <a:rPr lang="en-US" sz="3600" i="0"/>
                <a:t>.</a:t>
              </a:r>
            </a:p>
          </p:txBody>
        </p:sp>
        <p:sp>
          <p:nvSpPr>
            <p:cNvPr id="48516" name="Text Box 385"/>
            <p:cNvSpPr txBox="1">
              <a:spLocks noChangeArrowheads="1"/>
            </p:cNvSpPr>
            <p:nvPr/>
          </p:nvSpPr>
          <p:spPr bwMode="auto">
            <a:xfrm>
              <a:off x="5570539" y="2981325"/>
              <a:ext cx="299713" cy="607567"/>
            </a:xfrm>
            <a:prstGeom prst="rect">
              <a:avLst/>
            </a:prstGeom>
            <a:noFill/>
            <a:ln w="9525">
              <a:noFill/>
              <a:miter lim="800000"/>
              <a:headEnd/>
              <a:tailEnd/>
            </a:ln>
          </p:spPr>
          <p:txBody>
            <a:bodyPr wrap="none">
              <a:spAutoFit/>
            </a:bodyPr>
            <a:lstStyle/>
            <a:p>
              <a:r>
                <a:rPr lang="en-US" sz="3600" i="0"/>
                <a:t>.</a:t>
              </a:r>
            </a:p>
          </p:txBody>
        </p:sp>
        <p:sp>
          <p:nvSpPr>
            <p:cNvPr id="48517" name="Text Box 386"/>
            <p:cNvSpPr txBox="1">
              <a:spLocks noChangeArrowheads="1"/>
            </p:cNvSpPr>
            <p:nvPr/>
          </p:nvSpPr>
          <p:spPr bwMode="auto">
            <a:xfrm>
              <a:off x="5535613" y="2924175"/>
              <a:ext cx="299713" cy="607567"/>
            </a:xfrm>
            <a:prstGeom prst="rect">
              <a:avLst/>
            </a:prstGeom>
            <a:noFill/>
            <a:ln w="9525">
              <a:noFill/>
              <a:miter lim="800000"/>
              <a:headEnd/>
              <a:tailEnd/>
            </a:ln>
          </p:spPr>
          <p:txBody>
            <a:bodyPr wrap="none">
              <a:spAutoFit/>
            </a:bodyPr>
            <a:lstStyle/>
            <a:p>
              <a:r>
                <a:rPr lang="en-US" sz="3600" i="0"/>
                <a:t>.</a:t>
              </a:r>
            </a:p>
          </p:txBody>
        </p:sp>
        <p:sp>
          <p:nvSpPr>
            <p:cNvPr id="48518" name="Text Box 387"/>
            <p:cNvSpPr txBox="1">
              <a:spLocks noChangeArrowheads="1"/>
            </p:cNvSpPr>
            <p:nvPr/>
          </p:nvSpPr>
          <p:spPr bwMode="auto">
            <a:xfrm>
              <a:off x="5584824" y="2924175"/>
              <a:ext cx="299713" cy="607567"/>
            </a:xfrm>
            <a:prstGeom prst="rect">
              <a:avLst/>
            </a:prstGeom>
            <a:noFill/>
            <a:ln w="9525">
              <a:noFill/>
              <a:miter lim="800000"/>
              <a:headEnd/>
              <a:tailEnd/>
            </a:ln>
          </p:spPr>
          <p:txBody>
            <a:bodyPr wrap="none">
              <a:spAutoFit/>
            </a:bodyPr>
            <a:lstStyle/>
            <a:p>
              <a:r>
                <a:rPr lang="en-US" sz="3600" i="0"/>
                <a:t>.</a:t>
              </a:r>
            </a:p>
          </p:txBody>
        </p:sp>
        <p:sp>
          <p:nvSpPr>
            <p:cNvPr id="48519" name="Text Box 388"/>
            <p:cNvSpPr txBox="1">
              <a:spLocks noChangeArrowheads="1"/>
            </p:cNvSpPr>
            <p:nvPr/>
          </p:nvSpPr>
          <p:spPr bwMode="auto">
            <a:xfrm>
              <a:off x="5595938" y="2816225"/>
              <a:ext cx="299713" cy="607567"/>
            </a:xfrm>
            <a:prstGeom prst="rect">
              <a:avLst/>
            </a:prstGeom>
            <a:noFill/>
            <a:ln w="9525">
              <a:noFill/>
              <a:miter lim="800000"/>
              <a:headEnd/>
              <a:tailEnd/>
            </a:ln>
          </p:spPr>
          <p:txBody>
            <a:bodyPr wrap="none">
              <a:spAutoFit/>
            </a:bodyPr>
            <a:lstStyle/>
            <a:p>
              <a:r>
                <a:rPr lang="en-US" sz="3600" i="0"/>
                <a:t>.</a:t>
              </a:r>
            </a:p>
          </p:txBody>
        </p:sp>
        <p:sp>
          <p:nvSpPr>
            <p:cNvPr id="48520" name="Text Box 389"/>
            <p:cNvSpPr txBox="1">
              <a:spLocks noChangeArrowheads="1"/>
            </p:cNvSpPr>
            <p:nvPr/>
          </p:nvSpPr>
          <p:spPr bwMode="auto">
            <a:xfrm>
              <a:off x="5648325" y="2816225"/>
              <a:ext cx="299713" cy="607567"/>
            </a:xfrm>
            <a:prstGeom prst="rect">
              <a:avLst/>
            </a:prstGeom>
            <a:noFill/>
            <a:ln w="9525">
              <a:noFill/>
              <a:miter lim="800000"/>
              <a:headEnd/>
              <a:tailEnd/>
            </a:ln>
          </p:spPr>
          <p:txBody>
            <a:bodyPr wrap="none">
              <a:spAutoFit/>
            </a:bodyPr>
            <a:lstStyle/>
            <a:p>
              <a:r>
                <a:rPr lang="en-US" sz="3600" i="0"/>
                <a:t>.</a:t>
              </a:r>
            </a:p>
          </p:txBody>
        </p:sp>
        <p:sp>
          <p:nvSpPr>
            <p:cNvPr id="48521" name="Text Box 390"/>
            <p:cNvSpPr txBox="1">
              <a:spLocks noChangeArrowheads="1"/>
            </p:cNvSpPr>
            <p:nvPr/>
          </p:nvSpPr>
          <p:spPr bwMode="auto">
            <a:xfrm>
              <a:off x="5657850" y="2862263"/>
              <a:ext cx="299713" cy="607567"/>
            </a:xfrm>
            <a:prstGeom prst="rect">
              <a:avLst/>
            </a:prstGeom>
            <a:noFill/>
            <a:ln w="9525">
              <a:noFill/>
              <a:miter lim="800000"/>
              <a:headEnd/>
              <a:tailEnd/>
            </a:ln>
          </p:spPr>
          <p:txBody>
            <a:bodyPr wrap="none">
              <a:spAutoFit/>
            </a:bodyPr>
            <a:lstStyle/>
            <a:p>
              <a:r>
                <a:rPr lang="en-US" sz="3600" i="0"/>
                <a:t>.</a:t>
              </a:r>
            </a:p>
          </p:txBody>
        </p:sp>
        <p:sp>
          <p:nvSpPr>
            <p:cNvPr id="48522" name="Text Box 391"/>
            <p:cNvSpPr txBox="1">
              <a:spLocks noChangeArrowheads="1"/>
            </p:cNvSpPr>
            <p:nvPr/>
          </p:nvSpPr>
          <p:spPr bwMode="auto">
            <a:xfrm>
              <a:off x="5713413" y="2816225"/>
              <a:ext cx="299713" cy="607567"/>
            </a:xfrm>
            <a:prstGeom prst="rect">
              <a:avLst/>
            </a:prstGeom>
            <a:noFill/>
            <a:ln w="9525">
              <a:noFill/>
              <a:miter lim="800000"/>
              <a:headEnd/>
              <a:tailEnd/>
            </a:ln>
          </p:spPr>
          <p:txBody>
            <a:bodyPr wrap="none">
              <a:spAutoFit/>
            </a:bodyPr>
            <a:lstStyle/>
            <a:p>
              <a:r>
                <a:rPr lang="en-US" sz="3600" i="0"/>
                <a:t>.</a:t>
              </a:r>
            </a:p>
          </p:txBody>
        </p:sp>
        <p:sp>
          <p:nvSpPr>
            <p:cNvPr id="48523" name="Text Box 392"/>
            <p:cNvSpPr txBox="1">
              <a:spLocks noChangeArrowheads="1"/>
            </p:cNvSpPr>
            <p:nvPr/>
          </p:nvSpPr>
          <p:spPr bwMode="auto">
            <a:xfrm>
              <a:off x="5732462" y="2062163"/>
              <a:ext cx="299713" cy="607567"/>
            </a:xfrm>
            <a:prstGeom prst="rect">
              <a:avLst/>
            </a:prstGeom>
            <a:noFill/>
            <a:ln w="9525">
              <a:noFill/>
              <a:miter lim="800000"/>
              <a:headEnd/>
              <a:tailEnd/>
            </a:ln>
          </p:spPr>
          <p:txBody>
            <a:bodyPr wrap="none">
              <a:spAutoFit/>
            </a:bodyPr>
            <a:lstStyle/>
            <a:p>
              <a:r>
                <a:rPr lang="en-US" sz="3600" i="0"/>
                <a:t>.</a:t>
              </a:r>
            </a:p>
          </p:txBody>
        </p:sp>
        <p:sp>
          <p:nvSpPr>
            <p:cNvPr id="48524" name="Text Box 393"/>
            <p:cNvSpPr txBox="1">
              <a:spLocks noChangeArrowheads="1"/>
            </p:cNvSpPr>
            <p:nvPr/>
          </p:nvSpPr>
          <p:spPr bwMode="auto">
            <a:xfrm>
              <a:off x="5916613" y="2598738"/>
              <a:ext cx="299713" cy="607567"/>
            </a:xfrm>
            <a:prstGeom prst="rect">
              <a:avLst/>
            </a:prstGeom>
            <a:noFill/>
            <a:ln w="9525">
              <a:noFill/>
              <a:miter lim="800000"/>
              <a:headEnd/>
              <a:tailEnd/>
            </a:ln>
          </p:spPr>
          <p:txBody>
            <a:bodyPr wrap="none">
              <a:spAutoFit/>
            </a:bodyPr>
            <a:lstStyle/>
            <a:p>
              <a:r>
                <a:rPr lang="en-US" sz="3600" i="0"/>
                <a:t>.</a:t>
              </a:r>
            </a:p>
          </p:txBody>
        </p:sp>
        <p:sp>
          <p:nvSpPr>
            <p:cNvPr id="48525" name="Text Box 394"/>
            <p:cNvSpPr txBox="1">
              <a:spLocks noChangeArrowheads="1"/>
            </p:cNvSpPr>
            <p:nvPr/>
          </p:nvSpPr>
          <p:spPr bwMode="auto">
            <a:xfrm>
              <a:off x="6092826" y="2224088"/>
              <a:ext cx="299713" cy="607567"/>
            </a:xfrm>
            <a:prstGeom prst="rect">
              <a:avLst/>
            </a:prstGeom>
            <a:noFill/>
            <a:ln w="9525">
              <a:noFill/>
              <a:miter lim="800000"/>
              <a:headEnd/>
              <a:tailEnd/>
            </a:ln>
          </p:spPr>
          <p:txBody>
            <a:bodyPr wrap="none">
              <a:spAutoFit/>
            </a:bodyPr>
            <a:lstStyle/>
            <a:p>
              <a:r>
                <a:rPr lang="en-US" sz="3600" i="0"/>
                <a:t>.</a:t>
              </a:r>
            </a:p>
          </p:txBody>
        </p:sp>
        <p:sp>
          <p:nvSpPr>
            <p:cNvPr id="48526" name="Text Box 395"/>
            <p:cNvSpPr txBox="1">
              <a:spLocks noChangeArrowheads="1"/>
            </p:cNvSpPr>
            <p:nvPr/>
          </p:nvSpPr>
          <p:spPr bwMode="auto">
            <a:xfrm>
              <a:off x="5995986" y="2224088"/>
              <a:ext cx="299713" cy="607567"/>
            </a:xfrm>
            <a:prstGeom prst="rect">
              <a:avLst/>
            </a:prstGeom>
            <a:noFill/>
            <a:ln w="9525">
              <a:noFill/>
              <a:miter lim="800000"/>
              <a:headEnd/>
              <a:tailEnd/>
            </a:ln>
          </p:spPr>
          <p:txBody>
            <a:bodyPr wrap="none">
              <a:spAutoFit/>
            </a:bodyPr>
            <a:lstStyle/>
            <a:p>
              <a:r>
                <a:rPr lang="en-US" sz="3600" i="0"/>
                <a:t>.</a:t>
              </a:r>
            </a:p>
          </p:txBody>
        </p:sp>
        <p:sp>
          <p:nvSpPr>
            <p:cNvPr id="48527" name="Text Box 396"/>
            <p:cNvSpPr txBox="1">
              <a:spLocks noChangeArrowheads="1"/>
            </p:cNvSpPr>
            <p:nvPr/>
          </p:nvSpPr>
          <p:spPr bwMode="auto">
            <a:xfrm>
              <a:off x="6015038" y="2170113"/>
              <a:ext cx="299713" cy="607567"/>
            </a:xfrm>
            <a:prstGeom prst="rect">
              <a:avLst/>
            </a:prstGeom>
            <a:noFill/>
            <a:ln w="9525">
              <a:noFill/>
              <a:miter lim="800000"/>
              <a:headEnd/>
              <a:tailEnd/>
            </a:ln>
          </p:spPr>
          <p:txBody>
            <a:bodyPr wrap="none">
              <a:spAutoFit/>
            </a:bodyPr>
            <a:lstStyle/>
            <a:p>
              <a:r>
                <a:rPr lang="en-US" sz="3600" i="0"/>
                <a:t>.</a:t>
              </a:r>
            </a:p>
          </p:txBody>
        </p:sp>
        <p:sp>
          <p:nvSpPr>
            <p:cNvPr id="48528" name="Text Box 397"/>
            <p:cNvSpPr txBox="1">
              <a:spLocks noChangeArrowheads="1"/>
            </p:cNvSpPr>
            <p:nvPr/>
          </p:nvSpPr>
          <p:spPr bwMode="auto">
            <a:xfrm>
              <a:off x="5886450" y="2070100"/>
              <a:ext cx="299713" cy="607567"/>
            </a:xfrm>
            <a:prstGeom prst="rect">
              <a:avLst/>
            </a:prstGeom>
            <a:noFill/>
            <a:ln w="9525">
              <a:noFill/>
              <a:miter lim="800000"/>
              <a:headEnd/>
              <a:tailEnd/>
            </a:ln>
          </p:spPr>
          <p:txBody>
            <a:bodyPr wrap="none">
              <a:spAutoFit/>
            </a:bodyPr>
            <a:lstStyle/>
            <a:p>
              <a:r>
                <a:rPr lang="en-US" sz="3600" i="0"/>
                <a:t>.</a:t>
              </a:r>
            </a:p>
          </p:txBody>
        </p:sp>
        <p:sp>
          <p:nvSpPr>
            <p:cNvPr id="48529" name="Text Box 398"/>
            <p:cNvSpPr txBox="1">
              <a:spLocks noChangeArrowheads="1"/>
            </p:cNvSpPr>
            <p:nvPr/>
          </p:nvSpPr>
          <p:spPr bwMode="auto">
            <a:xfrm>
              <a:off x="5303836" y="2393950"/>
              <a:ext cx="299713" cy="607567"/>
            </a:xfrm>
            <a:prstGeom prst="rect">
              <a:avLst/>
            </a:prstGeom>
            <a:noFill/>
            <a:ln w="9525">
              <a:noFill/>
              <a:miter lim="800000"/>
              <a:headEnd/>
              <a:tailEnd/>
            </a:ln>
          </p:spPr>
          <p:txBody>
            <a:bodyPr wrap="none">
              <a:spAutoFit/>
            </a:bodyPr>
            <a:lstStyle/>
            <a:p>
              <a:r>
                <a:rPr lang="en-US" sz="3600" i="0"/>
                <a:t>.</a:t>
              </a:r>
            </a:p>
          </p:txBody>
        </p:sp>
        <p:sp>
          <p:nvSpPr>
            <p:cNvPr id="48530" name="Text Box 399"/>
            <p:cNvSpPr txBox="1">
              <a:spLocks noChangeArrowheads="1"/>
            </p:cNvSpPr>
            <p:nvPr/>
          </p:nvSpPr>
          <p:spPr bwMode="auto">
            <a:xfrm>
              <a:off x="6038850" y="2230438"/>
              <a:ext cx="299713" cy="607567"/>
            </a:xfrm>
            <a:prstGeom prst="rect">
              <a:avLst/>
            </a:prstGeom>
            <a:noFill/>
            <a:ln w="9525">
              <a:noFill/>
              <a:miter lim="800000"/>
              <a:headEnd/>
              <a:tailEnd/>
            </a:ln>
          </p:spPr>
          <p:txBody>
            <a:bodyPr wrap="none">
              <a:spAutoFit/>
            </a:bodyPr>
            <a:lstStyle/>
            <a:p>
              <a:r>
                <a:rPr lang="en-US" sz="3600" i="0"/>
                <a:t>.</a:t>
              </a:r>
            </a:p>
          </p:txBody>
        </p:sp>
        <p:sp>
          <p:nvSpPr>
            <p:cNvPr id="48531" name="Text Box 400"/>
            <p:cNvSpPr txBox="1">
              <a:spLocks noChangeArrowheads="1"/>
            </p:cNvSpPr>
            <p:nvPr/>
          </p:nvSpPr>
          <p:spPr bwMode="auto">
            <a:xfrm>
              <a:off x="6148388" y="2019300"/>
              <a:ext cx="299713" cy="607567"/>
            </a:xfrm>
            <a:prstGeom prst="rect">
              <a:avLst/>
            </a:prstGeom>
            <a:noFill/>
            <a:ln w="9525">
              <a:noFill/>
              <a:miter lim="800000"/>
              <a:headEnd/>
              <a:tailEnd/>
            </a:ln>
          </p:spPr>
          <p:txBody>
            <a:bodyPr wrap="none">
              <a:spAutoFit/>
            </a:bodyPr>
            <a:lstStyle/>
            <a:p>
              <a:r>
                <a:rPr lang="en-US" sz="3600" i="0"/>
                <a:t>.</a:t>
              </a:r>
            </a:p>
          </p:txBody>
        </p:sp>
        <p:sp>
          <p:nvSpPr>
            <p:cNvPr id="48532" name="Text Box 401"/>
            <p:cNvSpPr txBox="1">
              <a:spLocks noChangeArrowheads="1"/>
            </p:cNvSpPr>
            <p:nvPr/>
          </p:nvSpPr>
          <p:spPr bwMode="auto">
            <a:xfrm>
              <a:off x="5945187" y="2017713"/>
              <a:ext cx="299713" cy="607567"/>
            </a:xfrm>
            <a:prstGeom prst="rect">
              <a:avLst/>
            </a:prstGeom>
            <a:noFill/>
            <a:ln w="9525">
              <a:noFill/>
              <a:miter lim="800000"/>
              <a:headEnd/>
              <a:tailEnd/>
            </a:ln>
          </p:spPr>
          <p:txBody>
            <a:bodyPr wrap="none">
              <a:spAutoFit/>
            </a:bodyPr>
            <a:lstStyle/>
            <a:p>
              <a:r>
                <a:rPr lang="en-US" sz="3600" i="0"/>
                <a:t>.</a:t>
              </a:r>
            </a:p>
          </p:txBody>
        </p:sp>
        <p:sp>
          <p:nvSpPr>
            <p:cNvPr id="48533" name="Text Box 402"/>
            <p:cNvSpPr txBox="1">
              <a:spLocks noChangeArrowheads="1"/>
            </p:cNvSpPr>
            <p:nvPr/>
          </p:nvSpPr>
          <p:spPr bwMode="auto">
            <a:xfrm>
              <a:off x="6070600" y="2030413"/>
              <a:ext cx="299713" cy="607567"/>
            </a:xfrm>
            <a:prstGeom prst="rect">
              <a:avLst/>
            </a:prstGeom>
            <a:noFill/>
            <a:ln w="9525">
              <a:noFill/>
              <a:miter lim="800000"/>
              <a:headEnd/>
              <a:tailEnd/>
            </a:ln>
          </p:spPr>
          <p:txBody>
            <a:bodyPr wrap="none">
              <a:spAutoFit/>
            </a:bodyPr>
            <a:lstStyle/>
            <a:p>
              <a:r>
                <a:rPr lang="en-US" sz="3600" i="0"/>
                <a:t>.</a:t>
              </a:r>
            </a:p>
          </p:txBody>
        </p:sp>
        <p:sp>
          <p:nvSpPr>
            <p:cNvPr id="48534" name="Text Box 403"/>
            <p:cNvSpPr txBox="1">
              <a:spLocks noChangeArrowheads="1"/>
            </p:cNvSpPr>
            <p:nvPr/>
          </p:nvSpPr>
          <p:spPr bwMode="auto">
            <a:xfrm>
              <a:off x="6013451" y="2009775"/>
              <a:ext cx="299713" cy="607567"/>
            </a:xfrm>
            <a:prstGeom prst="rect">
              <a:avLst/>
            </a:prstGeom>
            <a:noFill/>
            <a:ln w="9525">
              <a:noFill/>
              <a:miter lim="800000"/>
              <a:headEnd/>
              <a:tailEnd/>
            </a:ln>
          </p:spPr>
          <p:txBody>
            <a:bodyPr wrap="none">
              <a:spAutoFit/>
            </a:bodyPr>
            <a:lstStyle/>
            <a:p>
              <a:r>
                <a:rPr lang="en-US" sz="3600" i="0"/>
                <a:t>.</a:t>
              </a:r>
            </a:p>
          </p:txBody>
        </p:sp>
        <p:sp>
          <p:nvSpPr>
            <p:cNvPr id="48535" name="Text Box 404"/>
            <p:cNvSpPr txBox="1">
              <a:spLocks noChangeArrowheads="1"/>
            </p:cNvSpPr>
            <p:nvPr/>
          </p:nvSpPr>
          <p:spPr bwMode="auto">
            <a:xfrm>
              <a:off x="5945187" y="2112963"/>
              <a:ext cx="299713" cy="607567"/>
            </a:xfrm>
            <a:prstGeom prst="rect">
              <a:avLst/>
            </a:prstGeom>
            <a:noFill/>
            <a:ln w="9525">
              <a:noFill/>
              <a:miter lim="800000"/>
              <a:headEnd/>
              <a:tailEnd/>
            </a:ln>
          </p:spPr>
          <p:txBody>
            <a:bodyPr wrap="none">
              <a:spAutoFit/>
            </a:bodyPr>
            <a:lstStyle/>
            <a:p>
              <a:r>
                <a:rPr lang="en-US" sz="3600" i="0"/>
                <a:t>.</a:t>
              </a:r>
            </a:p>
          </p:txBody>
        </p:sp>
        <p:sp>
          <p:nvSpPr>
            <p:cNvPr id="48536" name="Text Box 405"/>
            <p:cNvSpPr txBox="1">
              <a:spLocks noChangeArrowheads="1"/>
            </p:cNvSpPr>
            <p:nvPr/>
          </p:nvSpPr>
          <p:spPr bwMode="auto">
            <a:xfrm>
              <a:off x="6070600" y="2125663"/>
              <a:ext cx="299713" cy="607567"/>
            </a:xfrm>
            <a:prstGeom prst="rect">
              <a:avLst/>
            </a:prstGeom>
            <a:noFill/>
            <a:ln w="9525">
              <a:noFill/>
              <a:miter lim="800000"/>
              <a:headEnd/>
              <a:tailEnd/>
            </a:ln>
          </p:spPr>
          <p:txBody>
            <a:bodyPr wrap="none">
              <a:spAutoFit/>
            </a:bodyPr>
            <a:lstStyle/>
            <a:p>
              <a:r>
                <a:rPr lang="en-US" sz="3600" i="0"/>
                <a:t>.</a:t>
              </a:r>
            </a:p>
          </p:txBody>
        </p:sp>
        <p:sp>
          <p:nvSpPr>
            <p:cNvPr id="48537" name="Text Box 406"/>
            <p:cNvSpPr txBox="1">
              <a:spLocks noChangeArrowheads="1"/>
            </p:cNvSpPr>
            <p:nvPr/>
          </p:nvSpPr>
          <p:spPr bwMode="auto">
            <a:xfrm>
              <a:off x="6013451" y="2100263"/>
              <a:ext cx="299713" cy="607567"/>
            </a:xfrm>
            <a:prstGeom prst="rect">
              <a:avLst/>
            </a:prstGeom>
            <a:noFill/>
            <a:ln w="9525">
              <a:noFill/>
              <a:miter lim="800000"/>
              <a:headEnd/>
              <a:tailEnd/>
            </a:ln>
          </p:spPr>
          <p:txBody>
            <a:bodyPr wrap="none">
              <a:spAutoFit/>
            </a:bodyPr>
            <a:lstStyle/>
            <a:p>
              <a:r>
                <a:rPr lang="en-US" sz="3600" i="0"/>
                <a:t>.</a:t>
              </a:r>
            </a:p>
          </p:txBody>
        </p:sp>
        <p:sp>
          <p:nvSpPr>
            <p:cNvPr id="48538" name="Text Box 407"/>
            <p:cNvSpPr txBox="1">
              <a:spLocks noChangeArrowheads="1"/>
            </p:cNvSpPr>
            <p:nvPr/>
          </p:nvSpPr>
          <p:spPr bwMode="auto">
            <a:xfrm>
              <a:off x="5868987" y="2100263"/>
              <a:ext cx="299713" cy="607567"/>
            </a:xfrm>
            <a:prstGeom prst="rect">
              <a:avLst/>
            </a:prstGeom>
            <a:noFill/>
            <a:ln w="9525">
              <a:noFill/>
              <a:miter lim="800000"/>
              <a:headEnd/>
              <a:tailEnd/>
            </a:ln>
          </p:spPr>
          <p:txBody>
            <a:bodyPr wrap="none">
              <a:spAutoFit/>
            </a:bodyPr>
            <a:lstStyle/>
            <a:p>
              <a:r>
                <a:rPr lang="en-US" sz="3600" i="0"/>
                <a:t>.</a:t>
              </a:r>
            </a:p>
          </p:txBody>
        </p:sp>
        <p:sp>
          <p:nvSpPr>
            <p:cNvPr id="48539" name="Text Box 408"/>
            <p:cNvSpPr txBox="1">
              <a:spLocks noChangeArrowheads="1"/>
            </p:cNvSpPr>
            <p:nvPr/>
          </p:nvSpPr>
          <p:spPr bwMode="auto">
            <a:xfrm>
              <a:off x="6296025" y="2112963"/>
              <a:ext cx="299713" cy="607567"/>
            </a:xfrm>
            <a:prstGeom prst="rect">
              <a:avLst/>
            </a:prstGeom>
            <a:noFill/>
            <a:ln w="9525">
              <a:noFill/>
              <a:miter lim="800000"/>
              <a:headEnd/>
              <a:tailEnd/>
            </a:ln>
          </p:spPr>
          <p:txBody>
            <a:bodyPr wrap="none">
              <a:spAutoFit/>
            </a:bodyPr>
            <a:lstStyle/>
            <a:p>
              <a:r>
                <a:rPr lang="en-US" sz="3600" i="0"/>
                <a:t>.</a:t>
              </a:r>
            </a:p>
          </p:txBody>
        </p:sp>
        <p:sp>
          <p:nvSpPr>
            <p:cNvPr id="48540" name="Text Box 409"/>
            <p:cNvSpPr txBox="1">
              <a:spLocks noChangeArrowheads="1"/>
            </p:cNvSpPr>
            <p:nvPr/>
          </p:nvSpPr>
          <p:spPr bwMode="auto">
            <a:xfrm>
              <a:off x="6062663" y="1973263"/>
              <a:ext cx="299713" cy="607567"/>
            </a:xfrm>
            <a:prstGeom prst="rect">
              <a:avLst/>
            </a:prstGeom>
            <a:noFill/>
            <a:ln w="9525">
              <a:noFill/>
              <a:miter lim="800000"/>
              <a:headEnd/>
              <a:tailEnd/>
            </a:ln>
          </p:spPr>
          <p:txBody>
            <a:bodyPr wrap="none">
              <a:spAutoFit/>
            </a:bodyPr>
            <a:lstStyle/>
            <a:p>
              <a:r>
                <a:rPr lang="en-US" sz="3600" i="0"/>
                <a:t>.</a:t>
              </a:r>
            </a:p>
          </p:txBody>
        </p:sp>
        <p:sp>
          <p:nvSpPr>
            <p:cNvPr id="48541" name="Text Box 410"/>
            <p:cNvSpPr txBox="1">
              <a:spLocks noChangeArrowheads="1"/>
            </p:cNvSpPr>
            <p:nvPr/>
          </p:nvSpPr>
          <p:spPr bwMode="auto">
            <a:xfrm>
              <a:off x="5008563" y="2763838"/>
              <a:ext cx="299713" cy="607567"/>
            </a:xfrm>
            <a:prstGeom prst="rect">
              <a:avLst/>
            </a:prstGeom>
            <a:noFill/>
            <a:ln w="9525">
              <a:noFill/>
              <a:miter lim="800000"/>
              <a:headEnd/>
              <a:tailEnd/>
            </a:ln>
          </p:spPr>
          <p:txBody>
            <a:bodyPr wrap="none">
              <a:spAutoFit/>
            </a:bodyPr>
            <a:lstStyle/>
            <a:p>
              <a:r>
                <a:rPr lang="en-US" sz="3600" i="0"/>
                <a:t>.</a:t>
              </a:r>
            </a:p>
          </p:txBody>
        </p:sp>
        <p:sp>
          <p:nvSpPr>
            <p:cNvPr id="48542" name="Text Box 411"/>
            <p:cNvSpPr txBox="1">
              <a:spLocks noChangeArrowheads="1"/>
            </p:cNvSpPr>
            <p:nvPr/>
          </p:nvSpPr>
          <p:spPr bwMode="auto">
            <a:xfrm>
              <a:off x="6062663" y="2170113"/>
              <a:ext cx="299713" cy="607567"/>
            </a:xfrm>
            <a:prstGeom prst="rect">
              <a:avLst/>
            </a:prstGeom>
            <a:noFill/>
            <a:ln w="9525">
              <a:noFill/>
              <a:miter lim="800000"/>
              <a:headEnd/>
              <a:tailEnd/>
            </a:ln>
          </p:spPr>
          <p:txBody>
            <a:bodyPr wrap="none">
              <a:spAutoFit/>
            </a:bodyPr>
            <a:lstStyle/>
            <a:p>
              <a:r>
                <a:rPr lang="en-US" sz="3600" i="0"/>
                <a:t>.</a:t>
              </a:r>
            </a:p>
          </p:txBody>
        </p:sp>
        <p:sp>
          <p:nvSpPr>
            <p:cNvPr id="48543" name="Text Box 412"/>
            <p:cNvSpPr txBox="1">
              <a:spLocks noChangeArrowheads="1"/>
            </p:cNvSpPr>
            <p:nvPr/>
          </p:nvSpPr>
          <p:spPr bwMode="auto">
            <a:xfrm>
              <a:off x="6588124" y="2070100"/>
              <a:ext cx="299713" cy="607567"/>
            </a:xfrm>
            <a:prstGeom prst="rect">
              <a:avLst/>
            </a:prstGeom>
            <a:noFill/>
            <a:ln w="9525">
              <a:noFill/>
              <a:miter lim="800000"/>
              <a:headEnd/>
              <a:tailEnd/>
            </a:ln>
          </p:spPr>
          <p:txBody>
            <a:bodyPr wrap="none">
              <a:spAutoFit/>
            </a:bodyPr>
            <a:lstStyle/>
            <a:p>
              <a:r>
                <a:rPr lang="en-US" sz="3600" i="0"/>
                <a:t>.</a:t>
              </a:r>
            </a:p>
          </p:txBody>
        </p:sp>
        <p:sp>
          <p:nvSpPr>
            <p:cNvPr id="48544" name="Text Box 413"/>
            <p:cNvSpPr txBox="1">
              <a:spLocks noChangeArrowheads="1"/>
            </p:cNvSpPr>
            <p:nvPr/>
          </p:nvSpPr>
          <p:spPr bwMode="auto">
            <a:xfrm>
              <a:off x="6470651" y="2009775"/>
              <a:ext cx="299713" cy="607567"/>
            </a:xfrm>
            <a:prstGeom prst="rect">
              <a:avLst/>
            </a:prstGeom>
            <a:noFill/>
            <a:ln w="9525">
              <a:noFill/>
              <a:miter lim="800000"/>
              <a:headEnd/>
              <a:tailEnd/>
            </a:ln>
          </p:spPr>
          <p:txBody>
            <a:bodyPr wrap="none">
              <a:spAutoFit/>
            </a:bodyPr>
            <a:lstStyle/>
            <a:p>
              <a:r>
                <a:rPr lang="en-US" sz="3600" i="0"/>
                <a:t>.</a:t>
              </a:r>
            </a:p>
          </p:txBody>
        </p:sp>
        <p:sp>
          <p:nvSpPr>
            <p:cNvPr id="48545" name="Text Box 414"/>
            <p:cNvSpPr txBox="1">
              <a:spLocks noChangeArrowheads="1"/>
            </p:cNvSpPr>
            <p:nvPr/>
          </p:nvSpPr>
          <p:spPr bwMode="auto">
            <a:xfrm>
              <a:off x="6588124" y="1952625"/>
              <a:ext cx="299713" cy="607567"/>
            </a:xfrm>
            <a:prstGeom prst="rect">
              <a:avLst/>
            </a:prstGeom>
            <a:noFill/>
            <a:ln w="9525">
              <a:noFill/>
              <a:miter lim="800000"/>
              <a:headEnd/>
              <a:tailEnd/>
            </a:ln>
          </p:spPr>
          <p:txBody>
            <a:bodyPr wrap="none">
              <a:spAutoFit/>
            </a:bodyPr>
            <a:lstStyle/>
            <a:p>
              <a:r>
                <a:rPr lang="en-US" sz="3600" i="0"/>
                <a:t>.</a:t>
              </a:r>
            </a:p>
          </p:txBody>
        </p:sp>
        <p:sp>
          <p:nvSpPr>
            <p:cNvPr id="48546" name="Text Box 415"/>
            <p:cNvSpPr txBox="1">
              <a:spLocks noChangeArrowheads="1"/>
            </p:cNvSpPr>
            <p:nvPr/>
          </p:nvSpPr>
          <p:spPr bwMode="auto">
            <a:xfrm>
              <a:off x="6216650" y="2011363"/>
              <a:ext cx="299713" cy="607567"/>
            </a:xfrm>
            <a:prstGeom prst="rect">
              <a:avLst/>
            </a:prstGeom>
            <a:noFill/>
            <a:ln w="9525">
              <a:noFill/>
              <a:miter lim="800000"/>
              <a:headEnd/>
              <a:tailEnd/>
            </a:ln>
          </p:spPr>
          <p:txBody>
            <a:bodyPr wrap="none">
              <a:spAutoFit/>
            </a:bodyPr>
            <a:lstStyle/>
            <a:p>
              <a:r>
                <a:rPr lang="en-US" sz="3600" i="0"/>
                <a:t>.</a:t>
              </a:r>
            </a:p>
          </p:txBody>
        </p:sp>
        <p:sp>
          <p:nvSpPr>
            <p:cNvPr id="48547" name="Text Box 416"/>
            <p:cNvSpPr txBox="1">
              <a:spLocks noChangeArrowheads="1"/>
            </p:cNvSpPr>
            <p:nvPr/>
          </p:nvSpPr>
          <p:spPr bwMode="auto">
            <a:xfrm>
              <a:off x="4938714" y="2509838"/>
              <a:ext cx="299713" cy="607567"/>
            </a:xfrm>
            <a:prstGeom prst="rect">
              <a:avLst/>
            </a:prstGeom>
            <a:noFill/>
            <a:ln w="9525">
              <a:noFill/>
              <a:miter lim="800000"/>
              <a:headEnd/>
              <a:tailEnd/>
            </a:ln>
          </p:spPr>
          <p:txBody>
            <a:bodyPr wrap="none">
              <a:spAutoFit/>
            </a:bodyPr>
            <a:lstStyle/>
            <a:p>
              <a:r>
                <a:rPr lang="en-US" sz="3600" i="0"/>
                <a:t>.</a:t>
              </a:r>
            </a:p>
          </p:txBody>
        </p:sp>
        <p:sp>
          <p:nvSpPr>
            <p:cNvPr id="48548" name="Text Box 417"/>
            <p:cNvSpPr txBox="1">
              <a:spLocks noChangeArrowheads="1"/>
            </p:cNvSpPr>
            <p:nvPr/>
          </p:nvSpPr>
          <p:spPr bwMode="auto">
            <a:xfrm>
              <a:off x="5065713" y="2498725"/>
              <a:ext cx="299713" cy="607567"/>
            </a:xfrm>
            <a:prstGeom prst="rect">
              <a:avLst/>
            </a:prstGeom>
            <a:noFill/>
            <a:ln w="9525">
              <a:noFill/>
              <a:miter lim="800000"/>
              <a:headEnd/>
              <a:tailEnd/>
            </a:ln>
          </p:spPr>
          <p:txBody>
            <a:bodyPr wrap="none">
              <a:spAutoFit/>
            </a:bodyPr>
            <a:lstStyle/>
            <a:p>
              <a:r>
                <a:rPr lang="en-US" sz="3600" i="0"/>
                <a:t>.</a:t>
              </a:r>
            </a:p>
          </p:txBody>
        </p:sp>
        <p:sp>
          <p:nvSpPr>
            <p:cNvPr id="48549" name="Text Box 418"/>
            <p:cNvSpPr txBox="1">
              <a:spLocks noChangeArrowheads="1"/>
            </p:cNvSpPr>
            <p:nvPr/>
          </p:nvSpPr>
          <p:spPr bwMode="auto">
            <a:xfrm>
              <a:off x="5006976" y="2503488"/>
              <a:ext cx="299713" cy="607567"/>
            </a:xfrm>
            <a:prstGeom prst="rect">
              <a:avLst/>
            </a:prstGeom>
            <a:noFill/>
            <a:ln w="9525">
              <a:noFill/>
              <a:miter lim="800000"/>
              <a:headEnd/>
              <a:tailEnd/>
            </a:ln>
          </p:spPr>
          <p:txBody>
            <a:bodyPr wrap="none">
              <a:spAutoFit/>
            </a:bodyPr>
            <a:lstStyle/>
            <a:p>
              <a:r>
                <a:rPr lang="en-US" sz="3600" i="0"/>
                <a:t>.</a:t>
              </a:r>
            </a:p>
          </p:txBody>
        </p:sp>
        <p:sp>
          <p:nvSpPr>
            <p:cNvPr id="48550" name="Text Box 419"/>
            <p:cNvSpPr txBox="1">
              <a:spLocks noChangeArrowheads="1"/>
            </p:cNvSpPr>
            <p:nvPr/>
          </p:nvSpPr>
          <p:spPr bwMode="auto">
            <a:xfrm>
              <a:off x="5030787" y="2549525"/>
              <a:ext cx="299713" cy="607567"/>
            </a:xfrm>
            <a:prstGeom prst="rect">
              <a:avLst/>
            </a:prstGeom>
            <a:noFill/>
            <a:ln w="9525">
              <a:noFill/>
              <a:miter lim="800000"/>
              <a:headEnd/>
              <a:tailEnd/>
            </a:ln>
          </p:spPr>
          <p:txBody>
            <a:bodyPr wrap="none">
              <a:spAutoFit/>
            </a:bodyPr>
            <a:lstStyle/>
            <a:p>
              <a:r>
                <a:rPr lang="en-US" sz="3600" i="0"/>
                <a:t>.</a:t>
              </a:r>
            </a:p>
          </p:txBody>
        </p:sp>
        <p:sp>
          <p:nvSpPr>
            <p:cNvPr id="48551" name="Text Box 420"/>
            <p:cNvSpPr txBox="1">
              <a:spLocks noChangeArrowheads="1"/>
            </p:cNvSpPr>
            <p:nvPr/>
          </p:nvSpPr>
          <p:spPr bwMode="auto">
            <a:xfrm>
              <a:off x="5051424" y="2606675"/>
              <a:ext cx="299713" cy="607567"/>
            </a:xfrm>
            <a:prstGeom prst="rect">
              <a:avLst/>
            </a:prstGeom>
            <a:noFill/>
            <a:ln w="9525">
              <a:noFill/>
              <a:miter lim="800000"/>
              <a:headEnd/>
              <a:tailEnd/>
            </a:ln>
          </p:spPr>
          <p:txBody>
            <a:bodyPr wrap="none">
              <a:spAutoFit/>
            </a:bodyPr>
            <a:lstStyle/>
            <a:p>
              <a:r>
                <a:rPr lang="en-US" sz="3600" i="0"/>
                <a:t>.</a:t>
              </a:r>
            </a:p>
          </p:txBody>
        </p:sp>
        <p:sp>
          <p:nvSpPr>
            <p:cNvPr id="48552" name="Text Box 421"/>
            <p:cNvSpPr txBox="1">
              <a:spLocks noChangeArrowheads="1"/>
            </p:cNvSpPr>
            <p:nvPr/>
          </p:nvSpPr>
          <p:spPr bwMode="auto">
            <a:xfrm>
              <a:off x="5067301" y="2576513"/>
              <a:ext cx="299713" cy="607567"/>
            </a:xfrm>
            <a:prstGeom prst="rect">
              <a:avLst/>
            </a:prstGeom>
            <a:noFill/>
            <a:ln w="9525">
              <a:noFill/>
              <a:miter lim="800000"/>
              <a:headEnd/>
              <a:tailEnd/>
            </a:ln>
          </p:spPr>
          <p:txBody>
            <a:bodyPr wrap="none">
              <a:spAutoFit/>
            </a:bodyPr>
            <a:lstStyle/>
            <a:p>
              <a:r>
                <a:rPr lang="en-US" sz="3600" i="0"/>
                <a:t>.</a:t>
              </a:r>
            </a:p>
          </p:txBody>
        </p:sp>
        <p:sp>
          <p:nvSpPr>
            <p:cNvPr id="48553" name="Text Box 422"/>
            <p:cNvSpPr txBox="1">
              <a:spLocks noChangeArrowheads="1"/>
            </p:cNvSpPr>
            <p:nvPr/>
          </p:nvSpPr>
          <p:spPr bwMode="auto">
            <a:xfrm>
              <a:off x="5149850" y="2592388"/>
              <a:ext cx="299713" cy="607567"/>
            </a:xfrm>
            <a:prstGeom prst="rect">
              <a:avLst/>
            </a:prstGeom>
            <a:noFill/>
            <a:ln w="9525">
              <a:noFill/>
              <a:miter lim="800000"/>
              <a:headEnd/>
              <a:tailEnd/>
            </a:ln>
          </p:spPr>
          <p:txBody>
            <a:bodyPr wrap="none">
              <a:spAutoFit/>
            </a:bodyPr>
            <a:lstStyle/>
            <a:p>
              <a:r>
                <a:rPr lang="en-US" sz="3600" i="0"/>
                <a:t>.</a:t>
              </a:r>
            </a:p>
          </p:txBody>
        </p:sp>
        <p:sp>
          <p:nvSpPr>
            <p:cNvPr id="48554" name="Text Box 423"/>
            <p:cNvSpPr txBox="1">
              <a:spLocks noChangeArrowheads="1"/>
            </p:cNvSpPr>
            <p:nvPr/>
          </p:nvSpPr>
          <p:spPr bwMode="auto">
            <a:xfrm>
              <a:off x="5238750" y="2611438"/>
              <a:ext cx="299713" cy="607567"/>
            </a:xfrm>
            <a:prstGeom prst="rect">
              <a:avLst/>
            </a:prstGeom>
            <a:noFill/>
            <a:ln w="9525">
              <a:noFill/>
              <a:miter lim="800000"/>
              <a:headEnd/>
              <a:tailEnd/>
            </a:ln>
          </p:spPr>
          <p:txBody>
            <a:bodyPr wrap="none">
              <a:spAutoFit/>
            </a:bodyPr>
            <a:lstStyle/>
            <a:p>
              <a:r>
                <a:rPr lang="en-US" sz="3600" i="0"/>
                <a:t>.</a:t>
              </a:r>
            </a:p>
          </p:txBody>
        </p:sp>
        <p:sp>
          <p:nvSpPr>
            <p:cNvPr id="48555" name="Text Box 424"/>
            <p:cNvSpPr txBox="1">
              <a:spLocks noChangeArrowheads="1"/>
            </p:cNvSpPr>
            <p:nvPr/>
          </p:nvSpPr>
          <p:spPr bwMode="auto">
            <a:xfrm>
              <a:off x="5114925" y="2532063"/>
              <a:ext cx="299713" cy="607567"/>
            </a:xfrm>
            <a:prstGeom prst="rect">
              <a:avLst/>
            </a:prstGeom>
            <a:noFill/>
            <a:ln w="9525">
              <a:noFill/>
              <a:miter lim="800000"/>
              <a:headEnd/>
              <a:tailEnd/>
            </a:ln>
          </p:spPr>
          <p:txBody>
            <a:bodyPr wrap="none">
              <a:spAutoFit/>
            </a:bodyPr>
            <a:lstStyle/>
            <a:p>
              <a:r>
                <a:rPr lang="en-US" sz="3600" i="0"/>
                <a:t>.</a:t>
              </a:r>
            </a:p>
          </p:txBody>
        </p:sp>
        <p:sp>
          <p:nvSpPr>
            <p:cNvPr id="48556" name="Text Box 425"/>
            <p:cNvSpPr txBox="1">
              <a:spLocks noChangeArrowheads="1"/>
            </p:cNvSpPr>
            <p:nvPr/>
          </p:nvSpPr>
          <p:spPr bwMode="auto">
            <a:xfrm>
              <a:off x="5105400" y="2478088"/>
              <a:ext cx="299713" cy="607567"/>
            </a:xfrm>
            <a:prstGeom prst="rect">
              <a:avLst/>
            </a:prstGeom>
            <a:noFill/>
            <a:ln w="9525">
              <a:noFill/>
              <a:miter lim="800000"/>
              <a:headEnd/>
              <a:tailEnd/>
            </a:ln>
          </p:spPr>
          <p:txBody>
            <a:bodyPr wrap="none">
              <a:spAutoFit/>
            </a:bodyPr>
            <a:lstStyle/>
            <a:p>
              <a:r>
                <a:rPr lang="en-US" sz="3600" i="0"/>
                <a:t>.</a:t>
              </a:r>
            </a:p>
          </p:txBody>
        </p:sp>
        <p:sp>
          <p:nvSpPr>
            <p:cNvPr id="48557" name="Text Box 426"/>
            <p:cNvSpPr txBox="1">
              <a:spLocks noChangeArrowheads="1"/>
            </p:cNvSpPr>
            <p:nvPr/>
          </p:nvSpPr>
          <p:spPr bwMode="auto">
            <a:xfrm>
              <a:off x="5197474" y="2549525"/>
              <a:ext cx="299713" cy="607567"/>
            </a:xfrm>
            <a:prstGeom prst="rect">
              <a:avLst/>
            </a:prstGeom>
            <a:noFill/>
            <a:ln w="9525">
              <a:noFill/>
              <a:miter lim="800000"/>
              <a:headEnd/>
              <a:tailEnd/>
            </a:ln>
          </p:spPr>
          <p:txBody>
            <a:bodyPr wrap="none">
              <a:spAutoFit/>
            </a:bodyPr>
            <a:lstStyle/>
            <a:p>
              <a:r>
                <a:rPr lang="en-US" sz="3600" i="0"/>
                <a:t>.</a:t>
              </a:r>
            </a:p>
          </p:txBody>
        </p:sp>
        <p:sp>
          <p:nvSpPr>
            <p:cNvPr id="48558" name="Text Box 427"/>
            <p:cNvSpPr txBox="1">
              <a:spLocks noChangeArrowheads="1"/>
            </p:cNvSpPr>
            <p:nvPr/>
          </p:nvSpPr>
          <p:spPr bwMode="auto">
            <a:xfrm>
              <a:off x="5226050" y="2535238"/>
              <a:ext cx="299713" cy="607567"/>
            </a:xfrm>
            <a:prstGeom prst="rect">
              <a:avLst/>
            </a:prstGeom>
            <a:noFill/>
            <a:ln w="9525">
              <a:noFill/>
              <a:miter lim="800000"/>
              <a:headEnd/>
              <a:tailEnd/>
            </a:ln>
          </p:spPr>
          <p:txBody>
            <a:bodyPr wrap="none">
              <a:spAutoFit/>
            </a:bodyPr>
            <a:lstStyle/>
            <a:p>
              <a:r>
                <a:rPr lang="en-US" sz="3600" i="0"/>
                <a:t>.</a:t>
              </a:r>
            </a:p>
          </p:txBody>
        </p:sp>
        <p:sp>
          <p:nvSpPr>
            <p:cNvPr id="48559" name="Text Box 428"/>
            <p:cNvSpPr txBox="1">
              <a:spLocks noChangeArrowheads="1"/>
            </p:cNvSpPr>
            <p:nvPr/>
          </p:nvSpPr>
          <p:spPr bwMode="auto">
            <a:xfrm>
              <a:off x="5335588" y="2541588"/>
              <a:ext cx="299713" cy="607567"/>
            </a:xfrm>
            <a:prstGeom prst="rect">
              <a:avLst/>
            </a:prstGeom>
            <a:noFill/>
            <a:ln w="9525">
              <a:noFill/>
              <a:miter lim="800000"/>
              <a:headEnd/>
              <a:tailEnd/>
            </a:ln>
          </p:spPr>
          <p:txBody>
            <a:bodyPr wrap="none">
              <a:spAutoFit/>
            </a:bodyPr>
            <a:lstStyle/>
            <a:p>
              <a:r>
                <a:rPr lang="en-US" sz="3600" i="0"/>
                <a:t>.</a:t>
              </a:r>
            </a:p>
          </p:txBody>
        </p:sp>
        <p:sp>
          <p:nvSpPr>
            <p:cNvPr id="48560" name="Text Box 429"/>
            <p:cNvSpPr txBox="1">
              <a:spLocks noChangeArrowheads="1"/>
            </p:cNvSpPr>
            <p:nvPr/>
          </p:nvSpPr>
          <p:spPr bwMode="auto">
            <a:xfrm>
              <a:off x="5333999" y="2484439"/>
              <a:ext cx="299713" cy="607567"/>
            </a:xfrm>
            <a:prstGeom prst="rect">
              <a:avLst/>
            </a:prstGeom>
            <a:noFill/>
            <a:ln w="9525">
              <a:noFill/>
              <a:miter lim="800000"/>
              <a:headEnd/>
              <a:tailEnd/>
            </a:ln>
          </p:spPr>
          <p:txBody>
            <a:bodyPr wrap="none">
              <a:spAutoFit/>
            </a:bodyPr>
            <a:lstStyle/>
            <a:p>
              <a:r>
                <a:rPr lang="en-US" sz="3600" i="0"/>
                <a:t>.</a:t>
              </a:r>
            </a:p>
          </p:txBody>
        </p:sp>
        <p:sp>
          <p:nvSpPr>
            <p:cNvPr id="48561" name="Text Box 430"/>
            <p:cNvSpPr txBox="1">
              <a:spLocks noChangeArrowheads="1"/>
            </p:cNvSpPr>
            <p:nvPr/>
          </p:nvSpPr>
          <p:spPr bwMode="auto">
            <a:xfrm>
              <a:off x="5148263" y="2444750"/>
              <a:ext cx="299713" cy="607567"/>
            </a:xfrm>
            <a:prstGeom prst="rect">
              <a:avLst/>
            </a:prstGeom>
            <a:noFill/>
            <a:ln w="9525">
              <a:noFill/>
              <a:miter lim="800000"/>
              <a:headEnd/>
              <a:tailEnd/>
            </a:ln>
          </p:spPr>
          <p:txBody>
            <a:bodyPr wrap="none">
              <a:spAutoFit/>
            </a:bodyPr>
            <a:lstStyle/>
            <a:p>
              <a:r>
                <a:rPr lang="en-US" sz="3600" i="0"/>
                <a:t>.</a:t>
              </a:r>
            </a:p>
          </p:txBody>
        </p:sp>
        <p:sp>
          <p:nvSpPr>
            <p:cNvPr id="48562" name="Text Box 431"/>
            <p:cNvSpPr txBox="1">
              <a:spLocks noChangeArrowheads="1"/>
            </p:cNvSpPr>
            <p:nvPr/>
          </p:nvSpPr>
          <p:spPr bwMode="auto">
            <a:xfrm>
              <a:off x="5197474" y="2432050"/>
              <a:ext cx="299713" cy="607567"/>
            </a:xfrm>
            <a:prstGeom prst="rect">
              <a:avLst/>
            </a:prstGeom>
            <a:noFill/>
            <a:ln w="9525">
              <a:noFill/>
              <a:miter lim="800000"/>
              <a:headEnd/>
              <a:tailEnd/>
            </a:ln>
          </p:spPr>
          <p:txBody>
            <a:bodyPr wrap="none">
              <a:spAutoFit/>
            </a:bodyPr>
            <a:lstStyle/>
            <a:p>
              <a:r>
                <a:rPr lang="en-US" sz="3600" i="0"/>
                <a:t>.</a:t>
              </a:r>
            </a:p>
          </p:txBody>
        </p:sp>
        <p:sp>
          <p:nvSpPr>
            <p:cNvPr id="48563" name="Text Box 432"/>
            <p:cNvSpPr txBox="1">
              <a:spLocks noChangeArrowheads="1"/>
            </p:cNvSpPr>
            <p:nvPr/>
          </p:nvSpPr>
          <p:spPr bwMode="auto">
            <a:xfrm>
              <a:off x="5256212" y="2497138"/>
              <a:ext cx="299713" cy="607567"/>
            </a:xfrm>
            <a:prstGeom prst="rect">
              <a:avLst/>
            </a:prstGeom>
            <a:noFill/>
            <a:ln w="9525">
              <a:noFill/>
              <a:miter lim="800000"/>
              <a:headEnd/>
              <a:tailEnd/>
            </a:ln>
          </p:spPr>
          <p:txBody>
            <a:bodyPr wrap="none">
              <a:spAutoFit/>
            </a:bodyPr>
            <a:lstStyle/>
            <a:p>
              <a:r>
                <a:rPr lang="en-US" sz="3600" i="0"/>
                <a:t>.</a:t>
              </a:r>
            </a:p>
          </p:txBody>
        </p:sp>
        <p:sp>
          <p:nvSpPr>
            <p:cNvPr id="48564" name="Text Box 433"/>
            <p:cNvSpPr txBox="1">
              <a:spLocks noChangeArrowheads="1"/>
            </p:cNvSpPr>
            <p:nvPr/>
          </p:nvSpPr>
          <p:spPr bwMode="auto">
            <a:xfrm>
              <a:off x="5284789" y="2468562"/>
              <a:ext cx="299713" cy="607567"/>
            </a:xfrm>
            <a:prstGeom prst="rect">
              <a:avLst/>
            </a:prstGeom>
            <a:noFill/>
            <a:ln w="9525">
              <a:noFill/>
              <a:miter lim="800000"/>
              <a:headEnd/>
              <a:tailEnd/>
            </a:ln>
          </p:spPr>
          <p:txBody>
            <a:bodyPr wrap="none">
              <a:spAutoFit/>
            </a:bodyPr>
            <a:lstStyle/>
            <a:p>
              <a:r>
                <a:rPr lang="en-US" sz="3600" i="0"/>
                <a:t>.</a:t>
              </a:r>
            </a:p>
          </p:txBody>
        </p:sp>
        <p:sp>
          <p:nvSpPr>
            <p:cNvPr id="48565" name="Text Box 434"/>
            <p:cNvSpPr txBox="1">
              <a:spLocks noChangeArrowheads="1"/>
            </p:cNvSpPr>
            <p:nvPr/>
          </p:nvSpPr>
          <p:spPr bwMode="auto">
            <a:xfrm>
              <a:off x="4872039" y="2605088"/>
              <a:ext cx="299713" cy="607567"/>
            </a:xfrm>
            <a:prstGeom prst="rect">
              <a:avLst/>
            </a:prstGeom>
            <a:noFill/>
            <a:ln w="9525">
              <a:noFill/>
              <a:miter lim="800000"/>
              <a:headEnd/>
              <a:tailEnd/>
            </a:ln>
          </p:spPr>
          <p:txBody>
            <a:bodyPr wrap="none">
              <a:spAutoFit/>
            </a:bodyPr>
            <a:lstStyle/>
            <a:p>
              <a:r>
                <a:rPr lang="en-US" sz="3600" i="0"/>
                <a:t>.</a:t>
              </a:r>
            </a:p>
          </p:txBody>
        </p:sp>
        <p:sp>
          <p:nvSpPr>
            <p:cNvPr id="48566" name="Text Box 435"/>
            <p:cNvSpPr txBox="1">
              <a:spLocks noChangeArrowheads="1"/>
            </p:cNvSpPr>
            <p:nvPr/>
          </p:nvSpPr>
          <p:spPr bwMode="auto">
            <a:xfrm>
              <a:off x="4951414" y="2673350"/>
              <a:ext cx="299713" cy="607567"/>
            </a:xfrm>
            <a:prstGeom prst="rect">
              <a:avLst/>
            </a:prstGeom>
            <a:noFill/>
            <a:ln w="9525">
              <a:noFill/>
              <a:miter lim="800000"/>
              <a:headEnd/>
              <a:tailEnd/>
            </a:ln>
          </p:spPr>
          <p:txBody>
            <a:bodyPr wrap="none">
              <a:spAutoFit/>
            </a:bodyPr>
            <a:lstStyle/>
            <a:p>
              <a:r>
                <a:rPr lang="en-US" sz="3600" i="0"/>
                <a:t>.</a:t>
              </a:r>
            </a:p>
          </p:txBody>
        </p:sp>
        <p:sp>
          <p:nvSpPr>
            <p:cNvPr id="48567" name="Text Box 436"/>
            <p:cNvSpPr txBox="1">
              <a:spLocks noChangeArrowheads="1"/>
            </p:cNvSpPr>
            <p:nvPr/>
          </p:nvSpPr>
          <p:spPr bwMode="auto">
            <a:xfrm>
              <a:off x="5043488" y="2400300"/>
              <a:ext cx="299713" cy="607567"/>
            </a:xfrm>
            <a:prstGeom prst="rect">
              <a:avLst/>
            </a:prstGeom>
            <a:noFill/>
            <a:ln w="9525">
              <a:noFill/>
              <a:miter lim="800000"/>
              <a:headEnd/>
              <a:tailEnd/>
            </a:ln>
          </p:spPr>
          <p:txBody>
            <a:bodyPr wrap="none">
              <a:spAutoFit/>
            </a:bodyPr>
            <a:lstStyle/>
            <a:p>
              <a:r>
                <a:rPr lang="en-US" sz="3600" i="0"/>
                <a:t>.</a:t>
              </a:r>
            </a:p>
          </p:txBody>
        </p:sp>
        <p:sp>
          <p:nvSpPr>
            <p:cNvPr id="48568" name="Text Box 437"/>
            <p:cNvSpPr txBox="1">
              <a:spLocks noChangeArrowheads="1"/>
            </p:cNvSpPr>
            <p:nvPr/>
          </p:nvSpPr>
          <p:spPr bwMode="auto">
            <a:xfrm>
              <a:off x="5043488" y="2720975"/>
              <a:ext cx="299713" cy="607567"/>
            </a:xfrm>
            <a:prstGeom prst="rect">
              <a:avLst/>
            </a:prstGeom>
            <a:noFill/>
            <a:ln w="9525">
              <a:noFill/>
              <a:miter lim="800000"/>
              <a:headEnd/>
              <a:tailEnd/>
            </a:ln>
          </p:spPr>
          <p:txBody>
            <a:bodyPr wrap="none">
              <a:spAutoFit/>
            </a:bodyPr>
            <a:lstStyle/>
            <a:p>
              <a:r>
                <a:rPr lang="en-US" sz="3600" i="0"/>
                <a:t>.</a:t>
              </a:r>
            </a:p>
          </p:txBody>
        </p:sp>
        <p:sp>
          <p:nvSpPr>
            <p:cNvPr id="48569" name="Text Box 438"/>
            <p:cNvSpPr txBox="1">
              <a:spLocks noChangeArrowheads="1"/>
            </p:cNvSpPr>
            <p:nvPr/>
          </p:nvSpPr>
          <p:spPr bwMode="auto">
            <a:xfrm>
              <a:off x="5186363" y="2657475"/>
              <a:ext cx="299713" cy="607567"/>
            </a:xfrm>
            <a:prstGeom prst="rect">
              <a:avLst/>
            </a:prstGeom>
            <a:noFill/>
            <a:ln w="9525">
              <a:noFill/>
              <a:miter lim="800000"/>
              <a:headEnd/>
              <a:tailEnd/>
            </a:ln>
          </p:spPr>
          <p:txBody>
            <a:bodyPr wrap="none">
              <a:spAutoFit/>
            </a:bodyPr>
            <a:lstStyle/>
            <a:p>
              <a:r>
                <a:rPr lang="en-US" sz="3600" i="0"/>
                <a:t>.</a:t>
              </a:r>
            </a:p>
          </p:txBody>
        </p:sp>
        <p:sp>
          <p:nvSpPr>
            <p:cNvPr id="48570" name="Text Box 439"/>
            <p:cNvSpPr txBox="1">
              <a:spLocks noChangeArrowheads="1"/>
            </p:cNvSpPr>
            <p:nvPr/>
          </p:nvSpPr>
          <p:spPr bwMode="auto">
            <a:xfrm>
              <a:off x="5068889" y="2665413"/>
              <a:ext cx="299713" cy="607567"/>
            </a:xfrm>
            <a:prstGeom prst="rect">
              <a:avLst/>
            </a:prstGeom>
            <a:noFill/>
            <a:ln w="9525">
              <a:noFill/>
              <a:miter lim="800000"/>
              <a:headEnd/>
              <a:tailEnd/>
            </a:ln>
          </p:spPr>
          <p:txBody>
            <a:bodyPr wrap="none">
              <a:spAutoFit/>
            </a:bodyPr>
            <a:lstStyle/>
            <a:p>
              <a:r>
                <a:rPr lang="en-US" sz="3600" i="0"/>
                <a:t>.</a:t>
              </a:r>
            </a:p>
          </p:txBody>
        </p:sp>
        <p:sp>
          <p:nvSpPr>
            <p:cNvPr id="48571" name="Text Box 440"/>
            <p:cNvSpPr txBox="1">
              <a:spLocks noChangeArrowheads="1"/>
            </p:cNvSpPr>
            <p:nvPr/>
          </p:nvSpPr>
          <p:spPr bwMode="auto">
            <a:xfrm>
              <a:off x="5367337" y="2625725"/>
              <a:ext cx="299713" cy="607567"/>
            </a:xfrm>
            <a:prstGeom prst="rect">
              <a:avLst/>
            </a:prstGeom>
            <a:noFill/>
            <a:ln w="9525">
              <a:noFill/>
              <a:miter lim="800000"/>
              <a:headEnd/>
              <a:tailEnd/>
            </a:ln>
          </p:spPr>
          <p:txBody>
            <a:bodyPr wrap="none">
              <a:spAutoFit/>
            </a:bodyPr>
            <a:lstStyle/>
            <a:p>
              <a:r>
                <a:rPr lang="en-US" sz="3600" i="0"/>
                <a:t>.</a:t>
              </a:r>
            </a:p>
          </p:txBody>
        </p:sp>
        <p:sp>
          <p:nvSpPr>
            <p:cNvPr id="48572" name="Text Box 441"/>
            <p:cNvSpPr txBox="1">
              <a:spLocks noChangeArrowheads="1"/>
            </p:cNvSpPr>
            <p:nvPr/>
          </p:nvSpPr>
          <p:spPr bwMode="auto">
            <a:xfrm>
              <a:off x="5418139" y="2484439"/>
              <a:ext cx="299713" cy="607567"/>
            </a:xfrm>
            <a:prstGeom prst="rect">
              <a:avLst/>
            </a:prstGeom>
            <a:noFill/>
            <a:ln w="9525">
              <a:noFill/>
              <a:miter lim="800000"/>
              <a:headEnd/>
              <a:tailEnd/>
            </a:ln>
          </p:spPr>
          <p:txBody>
            <a:bodyPr wrap="none">
              <a:spAutoFit/>
            </a:bodyPr>
            <a:lstStyle/>
            <a:p>
              <a:r>
                <a:rPr lang="en-US" sz="3600" i="0"/>
                <a:t>.</a:t>
              </a:r>
            </a:p>
          </p:txBody>
        </p:sp>
        <p:sp>
          <p:nvSpPr>
            <p:cNvPr id="48573" name="Text Box 442"/>
            <p:cNvSpPr txBox="1">
              <a:spLocks noChangeArrowheads="1"/>
            </p:cNvSpPr>
            <p:nvPr/>
          </p:nvSpPr>
          <p:spPr bwMode="auto">
            <a:xfrm>
              <a:off x="5418139" y="2525713"/>
              <a:ext cx="299713" cy="607567"/>
            </a:xfrm>
            <a:prstGeom prst="rect">
              <a:avLst/>
            </a:prstGeom>
            <a:noFill/>
            <a:ln w="9525">
              <a:noFill/>
              <a:miter lim="800000"/>
              <a:headEnd/>
              <a:tailEnd/>
            </a:ln>
          </p:spPr>
          <p:txBody>
            <a:bodyPr wrap="none">
              <a:spAutoFit/>
            </a:bodyPr>
            <a:lstStyle/>
            <a:p>
              <a:r>
                <a:rPr lang="en-US" sz="3600" i="0"/>
                <a:t>.</a:t>
              </a:r>
            </a:p>
          </p:txBody>
        </p:sp>
        <p:sp>
          <p:nvSpPr>
            <p:cNvPr id="48574" name="Text Box 443"/>
            <p:cNvSpPr txBox="1">
              <a:spLocks noChangeArrowheads="1"/>
            </p:cNvSpPr>
            <p:nvPr/>
          </p:nvSpPr>
          <p:spPr bwMode="auto">
            <a:xfrm>
              <a:off x="5186363" y="2343150"/>
              <a:ext cx="299713" cy="607567"/>
            </a:xfrm>
            <a:prstGeom prst="rect">
              <a:avLst/>
            </a:prstGeom>
            <a:noFill/>
            <a:ln w="9525">
              <a:noFill/>
              <a:miter lim="800000"/>
              <a:headEnd/>
              <a:tailEnd/>
            </a:ln>
          </p:spPr>
          <p:txBody>
            <a:bodyPr wrap="none">
              <a:spAutoFit/>
            </a:bodyPr>
            <a:lstStyle/>
            <a:p>
              <a:r>
                <a:rPr lang="en-US" sz="3600" i="0"/>
                <a:t>.</a:t>
              </a:r>
            </a:p>
          </p:txBody>
        </p:sp>
        <p:sp>
          <p:nvSpPr>
            <p:cNvPr id="48575" name="Text Box 444"/>
            <p:cNvSpPr txBox="1">
              <a:spLocks noChangeArrowheads="1"/>
            </p:cNvSpPr>
            <p:nvPr/>
          </p:nvSpPr>
          <p:spPr bwMode="auto">
            <a:xfrm>
              <a:off x="5102225" y="2989263"/>
              <a:ext cx="299713" cy="607567"/>
            </a:xfrm>
            <a:prstGeom prst="rect">
              <a:avLst/>
            </a:prstGeom>
            <a:noFill/>
            <a:ln w="9525">
              <a:noFill/>
              <a:miter lim="800000"/>
              <a:headEnd/>
              <a:tailEnd/>
            </a:ln>
          </p:spPr>
          <p:txBody>
            <a:bodyPr wrap="none">
              <a:spAutoFit/>
            </a:bodyPr>
            <a:lstStyle/>
            <a:p>
              <a:r>
                <a:rPr lang="en-US" sz="3600" i="0"/>
                <a:t>.</a:t>
              </a:r>
            </a:p>
          </p:txBody>
        </p:sp>
        <p:sp>
          <p:nvSpPr>
            <p:cNvPr id="48576" name="Text Box 445"/>
            <p:cNvSpPr txBox="1">
              <a:spLocks noChangeArrowheads="1"/>
            </p:cNvSpPr>
            <p:nvPr/>
          </p:nvSpPr>
          <p:spPr bwMode="auto">
            <a:xfrm>
              <a:off x="6038850" y="2700338"/>
              <a:ext cx="299713" cy="607567"/>
            </a:xfrm>
            <a:prstGeom prst="rect">
              <a:avLst/>
            </a:prstGeom>
            <a:noFill/>
            <a:ln w="9525">
              <a:noFill/>
              <a:miter lim="800000"/>
              <a:headEnd/>
              <a:tailEnd/>
            </a:ln>
          </p:spPr>
          <p:txBody>
            <a:bodyPr wrap="none">
              <a:spAutoFit/>
            </a:bodyPr>
            <a:lstStyle/>
            <a:p>
              <a:r>
                <a:rPr lang="en-US" sz="3600" i="0"/>
                <a:t>.</a:t>
              </a:r>
            </a:p>
          </p:txBody>
        </p:sp>
        <p:sp>
          <p:nvSpPr>
            <p:cNvPr id="48577" name="Text Box 446"/>
            <p:cNvSpPr txBox="1">
              <a:spLocks noChangeArrowheads="1"/>
            </p:cNvSpPr>
            <p:nvPr/>
          </p:nvSpPr>
          <p:spPr bwMode="auto">
            <a:xfrm>
              <a:off x="5980113" y="2492375"/>
              <a:ext cx="299713" cy="607567"/>
            </a:xfrm>
            <a:prstGeom prst="rect">
              <a:avLst/>
            </a:prstGeom>
            <a:noFill/>
            <a:ln w="9525">
              <a:noFill/>
              <a:miter lim="800000"/>
              <a:headEnd/>
              <a:tailEnd/>
            </a:ln>
          </p:spPr>
          <p:txBody>
            <a:bodyPr wrap="none">
              <a:spAutoFit/>
            </a:bodyPr>
            <a:lstStyle/>
            <a:p>
              <a:r>
                <a:rPr lang="en-US" sz="3600" i="0"/>
                <a:t>.</a:t>
              </a:r>
            </a:p>
          </p:txBody>
        </p:sp>
        <p:sp>
          <p:nvSpPr>
            <p:cNvPr id="48578" name="Text Box 447"/>
            <p:cNvSpPr txBox="1">
              <a:spLocks noChangeArrowheads="1"/>
            </p:cNvSpPr>
            <p:nvPr/>
          </p:nvSpPr>
          <p:spPr bwMode="auto">
            <a:xfrm>
              <a:off x="6097589" y="2492375"/>
              <a:ext cx="299713" cy="607567"/>
            </a:xfrm>
            <a:prstGeom prst="rect">
              <a:avLst/>
            </a:prstGeom>
            <a:noFill/>
            <a:ln w="9525">
              <a:noFill/>
              <a:miter lim="800000"/>
              <a:headEnd/>
              <a:tailEnd/>
            </a:ln>
          </p:spPr>
          <p:txBody>
            <a:bodyPr wrap="none">
              <a:spAutoFit/>
            </a:bodyPr>
            <a:lstStyle/>
            <a:p>
              <a:r>
                <a:rPr lang="en-US" sz="3600" i="0"/>
                <a:t>.</a:t>
              </a:r>
            </a:p>
          </p:txBody>
        </p:sp>
        <p:sp>
          <p:nvSpPr>
            <p:cNvPr id="48579" name="Text Box 448"/>
            <p:cNvSpPr txBox="1">
              <a:spLocks noChangeArrowheads="1"/>
            </p:cNvSpPr>
            <p:nvPr/>
          </p:nvSpPr>
          <p:spPr bwMode="auto">
            <a:xfrm>
              <a:off x="6191252" y="2506663"/>
              <a:ext cx="299713" cy="607567"/>
            </a:xfrm>
            <a:prstGeom prst="rect">
              <a:avLst/>
            </a:prstGeom>
            <a:noFill/>
            <a:ln w="9525">
              <a:noFill/>
              <a:miter lim="800000"/>
              <a:headEnd/>
              <a:tailEnd/>
            </a:ln>
          </p:spPr>
          <p:txBody>
            <a:bodyPr wrap="none">
              <a:spAutoFit/>
            </a:bodyPr>
            <a:lstStyle/>
            <a:p>
              <a:r>
                <a:rPr lang="en-US" sz="3600" i="0"/>
                <a:t>.</a:t>
              </a:r>
            </a:p>
          </p:txBody>
        </p:sp>
        <p:sp>
          <p:nvSpPr>
            <p:cNvPr id="48580" name="Text Box 449"/>
            <p:cNvSpPr txBox="1">
              <a:spLocks noChangeArrowheads="1"/>
            </p:cNvSpPr>
            <p:nvPr/>
          </p:nvSpPr>
          <p:spPr bwMode="auto">
            <a:xfrm>
              <a:off x="6062663" y="2557463"/>
              <a:ext cx="299713" cy="607567"/>
            </a:xfrm>
            <a:prstGeom prst="rect">
              <a:avLst/>
            </a:prstGeom>
            <a:noFill/>
            <a:ln w="9525">
              <a:noFill/>
              <a:miter lim="800000"/>
              <a:headEnd/>
              <a:tailEnd/>
            </a:ln>
          </p:spPr>
          <p:txBody>
            <a:bodyPr wrap="none">
              <a:spAutoFit/>
            </a:bodyPr>
            <a:lstStyle/>
            <a:p>
              <a:r>
                <a:rPr lang="en-US" sz="3600" i="0"/>
                <a:t>.</a:t>
              </a:r>
            </a:p>
          </p:txBody>
        </p:sp>
        <p:sp>
          <p:nvSpPr>
            <p:cNvPr id="48581" name="Text Box 450"/>
            <p:cNvSpPr txBox="1">
              <a:spLocks noChangeArrowheads="1"/>
            </p:cNvSpPr>
            <p:nvPr/>
          </p:nvSpPr>
          <p:spPr bwMode="auto">
            <a:xfrm>
              <a:off x="6097589" y="2625725"/>
              <a:ext cx="299713" cy="607567"/>
            </a:xfrm>
            <a:prstGeom prst="rect">
              <a:avLst/>
            </a:prstGeom>
            <a:noFill/>
            <a:ln w="9525">
              <a:noFill/>
              <a:miter lim="800000"/>
              <a:headEnd/>
              <a:tailEnd/>
            </a:ln>
          </p:spPr>
          <p:txBody>
            <a:bodyPr wrap="none">
              <a:spAutoFit/>
            </a:bodyPr>
            <a:lstStyle/>
            <a:p>
              <a:r>
                <a:rPr lang="en-US" sz="3600" i="0"/>
                <a:t>.</a:t>
              </a:r>
            </a:p>
          </p:txBody>
        </p:sp>
        <p:sp>
          <p:nvSpPr>
            <p:cNvPr id="48582" name="Text Box 451"/>
            <p:cNvSpPr txBox="1">
              <a:spLocks noChangeArrowheads="1"/>
            </p:cNvSpPr>
            <p:nvPr/>
          </p:nvSpPr>
          <p:spPr bwMode="auto">
            <a:xfrm>
              <a:off x="6156324" y="2598738"/>
              <a:ext cx="299713" cy="607567"/>
            </a:xfrm>
            <a:prstGeom prst="rect">
              <a:avLst/>
            </a:prstGeom>
            <a:noFill/>
            <a:ln w="9525">
              <a:noFill/>
              <a:miter lim="800000"/>
              <a:headEnd/>
              <a:tailEnd/>
            </a:ln>
          </p:spPr>
          <p:txBody>
            <a:bodyPr wrap="none">
              <a:spAutoFit/>
            </a:bodyPr>
            <a:lstStyle/>
            <a:p>
              <a:r>
                <a:rPr lang="en-US" sz="3600" i="0"/>
                <a:t>.</a:t>
              </a:r>
            </a:p>
          </p:txBody>
        </p:sp>
        <p:sp>
          <p:nvSpPr>
            <p:cNvPr id="48583" name="Text Box 452"/>
            <p:cNvSpPr txBox="1">
              <a:spLocks noChangeArrowheads="1"/>
            </p:cNvSpPr>
            <p:nvPr/>
          </p:nvSpPr>
          <p:spPr bwMode="auto">
            <a:xfrm>
              <a:off x="6216650" y="2576513"/>
              <a:ext cx="299713" cy="607567"/>
            </a:xfrm>
            <a:prstGeom prst="rect">
              <a:avLst/>
            </a:prstGeom>
            <a:noFill/>
            <a:ln w="9525">
              <a:noFill/>
              <a:miter lim="800000"/>
              <a:headEnd/>
              <a:tailEnd/>
            </a:ln>
          </p:spPr>
          <p:txBody>
            <a:bodyPr wrap="none">
              <a:spAutoFit/>
            </a:bodyPr>
            <a:lstStyle/>
            <a:p>
              <a:r>
                <a:rPr lang="en-US" sz="3600" i="0"/>
                <a:t>.</a:t>
              </a:r>
            </a:p>
          </p:txBody>
        </p:sp>
        <p:sp>
          <p:nvSpPr>
            <p:cNvPr id="48584" name="Text Box 453"/>
            <p:cNvSpPr txBox="1">
              <a:spLocks noChangeArrowheads="1"/>
            </p:cNvSpPr>
            <p:nvPr/>
          </p:nvSpPr>
          <p:spPr bwMode="auto">
            <a:xfrm>
              <a:off x="6272212" y="2552700"/>
              <a:ext cx="299713" cy="607567"/>
            </a:xfrm>
            <a:prstGeom prst="rect">
              <a:avLst/>
            </a:prstGeom>
            <a:noFill/>
            <a:ln w="9525">
              <a:noFill/>
              <a:miter lim="800000"/>
              <a:headEnd/>
              <a:tailEnd/>
            </a:ln>
          </p:spPr>
          <p:txBody>
            <a:bodyPr wrap="none">
              <a:spAutoFit/>
            </a:bodyPr>
            <a:lstStyle/>
            <a:p>
              <a:r>
                <a:rPr lang="en-US" sz="3600" i="0"/>
                <a:t>.</a:t>
              </a:r>
            </a:p>
          </p:txBody>
        </p:sp>
        <p:sp>
          <p:nvSpPr>
            <p:cNvPr id="48585" name="Text Box 454"/>
            <p:cNvSpPr txBox="1">
              <a:spLocks noChangeArrowheads="1"/>
            </p:cNvSpPr>
            <p:nvPr/>
          </p:nvSpPr>
          <p:spPr bwMode="auto">
            <a:xfrm>
              <a:off x="6280149" y="2532063"/>
              <a:ext cx="299713" cy="607567"/>
            </a:xfrm>
            <a:prstGeom prst="rect">
              <a:avLst/>
            </a:prstGeom>
            <a:noFill/>
            <a:ln w="9525">
              <a:noFill/>
              <a:miter lim="800000"/>
              <a:headEnd/>
              <a:tailEnd/>
            </a:ln>
          </p:spPr>
          <p:txBody>
            <a:bodyPr wrap="none">
              <a:spAutoFit/>
            </a:bodyPr>
            <a:lstStyle/>
            <a:p>
              <a:r>
                <a:rPr lang="en-US" sz="3600" i="0"/>
                <a:t>.</a:t>
              </a:r>
            </a:p>
          </p:txBody>
        </p:sp>
        <p:sp>
          <p:nvSpPr>
            <p:cNvPr id="48586" name="Text Box 455"/>
            <p:cNvSpPr txBox="1">
              <a:spLocks noChangeArrowheads="1"/>
            </p:cNvSpPr>
            <p:nvPr/>
          </p:nvSpPr>
          <p:spPr bwMode="auto">
            <a:xfrm>
              <a:off x="6388099" y="2506663"/>
              <a:ext cx="299713" cy="607567"/>
            </a:xfrm>
            <a:prstGeom prst="rect">
              <a:avLst/>
            </a:prstGeom>
            <a:noFill/>
            <a:ln w="9525">
              <a:noFill/>
              <a:miter lim="800000"/>
              <a:headEnd/>
              <a:tailEnd/>
            </a:ln>
          </p:spPr>
          <p:txBody>
            <a:bodyPr wrap="none">
              <a:spAutoFit/>
            </a:bodyPr>
            <a:lstStyle/>
            <a:p>
              <a:r>
                <a:rPr lang="en-US" sz="3600" i="0"/>
                <a:t>.</a:t>
              </a:r>
            </a:p>
          </p:txBody>
        </p:sp>
        <p:sp>
          <p:nvSpPr>
            <p:cNvPr id="48587" name="Text Box 456"/>
            <p:cNvSpPr txBox="1">
              <a:spLocks noChangeArrowheads="1"/>
            </p:cNvSpPr>
            <p:nvPr/>
          </p:nvSpPr>
          <p:spPr bwMode="auto">
            <a:xfrm>
              <a:off x="6494463" y="2482850"/>
              <a:ext cx="299713" cy="607567"/>
            </a:xfrm>
            <a:prstGeom prst="rect">
              <a:avLst/>
            </a:prstGeom>
            <a:noFill/>
            <a:ln w="9525">
              <a:noFill/>
              <a:miter lim="800000"/>
              <a:headEnd/>
              <a:tailEnd/>
            </a:ln>
          </p:spPr>
          <p:txBody>
            <a:bodyPr wrap="none">
              <a:spAutoFit/>
            </a:bodyPr>
            <a:lstStyle/>
            <a:p>
              <a:r>
                <a:rPr lang="en-US" sz="3600" i="0"/>
                <a:t>.</a:t>
              </a:r>
            </a:p>
          </p:txBody>
        </p:sp>
        <p:sp>
          <p:nvSpPr>
            <p:cNvPr id="48588" name="Text Box 457"/>
            <p:cNvSpPr txBox="1">
              <a:spLocks noChangeArrowheads="1"/>
            </p:cNvSpPr>
            <p:nvPr/>
          </p:nvSpPr>
          <p:spPr bwMode="auto">
            <a:xfrm>
              <a:off x="6296025" y="2490788"/>
              <a:ext cx="299713" cy="607567"/>
            </a:xfrm>
            <a:prstGeom prst="rect">
              <a:avLst/>
            </a:prstGeom>
            <a:noFill/>
            <a:ln w="9525">
              <a:noFill/>
              <a:miter lim="800000"/>
              <a:headEnd/>
              <a:tailEnd/>
            </a:ln>
          </p:spPr>
          <p:txBody>
            <a:bodyPr wrap="none">
              <a:spAutoFit/>
            </a:bodyPr>
            <a:lstStyle/>
            <a:p>
              <a:r>
                <a:rPr lang="en-US" sz="3600" i="0"/>
                <a:t>.</a:t>
              </a:r>
            </a:p>
          </p:txBody>
        </p:sp>
        <p:sp>
          <p:nvSpPr>
            <p:cNvPr id="48589" name="Text Box 458"/>
            <p:cNvSpPr txBox="1">
              <a:spLocks noChangeArrowheads="1"/>
            </p:cNvSpPr>
            <p:nvPr/>
          </p:nvSpPr>
          <p:spPr bwMode="auto">
            <a:xfrm>
              <a:off x="6329363" y="2497138"/>
              <a:ext cx="299713" cy="607567"/>
            </a:xfrm>
            <a:prstGeom prst="rect">
              <a:avLst/>
            </a:prstGeom>
            <a:noFill/>
            <a:ln w="9525">
              <a:noFill/>
              <a:miter lim="800000"/>
              <a:headEnd/>
              <a:tailEnd/>
            </a:ln>
          </p:spPr>
          <p:txBody>
            <a:bodyPr wrap="none">
              <a:spAutoFit/>
            </a:bodyPr>
            <a:lstStyle/>
            <a:p>
              <a:r>
                <a:rPr lang="en-US" sz="3600" i="0"/>
                <a:t>.</a:t>
              </a:r>
            </a:p>
          </p:txBody>
        </p:sp>
        <p:sp>
          <p:nvSpPr>
            <p:cNvPr id="48590" name="Text Box 459"/>
            <p:cNvSpPr txBox="1">
              <a:spLocks noChangeArrowheads="1"/>
            </p:cNvSpPr>
            <p:nvPr/>
          </p:nvSpPr>
          <p:spPr bwMode="auto">
            <a:xfrm>
              <a:off x="6354764" y="2459038"/>
              <a:ext cx="299713" cy="607567"/>
            </a:xfrm>
            <a:prstGeom prst="rect">
              <a:avLst/>
            </a:prstGeom>
            <a:noFill/>
            <a:ln w="9525">
              <a:noFill/>
              <a:miter lim="800000"/>
              <a:headEnd/>
              <a:tailEnd/>
            </a:ln>
          </p:spPr>
          <p:txBody>
            <a:bodyPr wrap="none">
              <a:spAutoFit/>
            </a:bodyPr>
            <a:lstStyle/>
            <a:p>
              <a:r>
                <a:rPr lang="en-US" sz="3600" i="0"/>
                <a:t>.</a:t>
              </a:r>
            </a:p>
          </p:txBody>
        </p:sp>
        <p:sp>
          <p:nvSpPr>
            <p:cNvPr id="48591" name="Text Box 460"/>
            <p:cNvSpPr txBox="1">
              <a:spLocks noChangeArrowheads="1"/>
            </p:cNvSpPr>
            <p:nvPr/>
          </p:nvSpPr>
          <p:spPr bwMode="auto">
            <a:xfrm>
              <a:off x="6505576" y="2451100"/>
              <a:ext cx="299713" cy="607567"/>
            </a:xfrm>
            <a:prstGeom prst="rect">
              <a:avLst/>
            </a:prstGeom>
            <a:noFill/>
            <a:ln w="9525">
              <a:noFill/>
              <a:miter lim="800000"/>
              <a:headEnd/>
              <a:tailEnd/>
            </a:ln>
          </p:spPr>
          <p:txBody>
            <a:bodyPr wrap="none">
              <a:spAutoFit/>
            </a:bodyPr>
            <a:lstStyle/>
            <a:p>
              <a:r>
                <a:rPr lang="en-US" sz="3600" i="0"/>
                <a:t>.</a:t>
              </a:r>
            </a:p>
          </p:txBody>
        </p:sp>
        <p:sp>
          <p:nvSpPr>
            <p:cNvPr id="48592" name="Text Box 461"/>
            <p:cNvSpPr txBox="1">
              <a:spLocks noChangeArrowheads="1"/>
            </p:cNvSpPr>
            <p:nvPr/>
          </p:nvSpPr>
          <p:spPr bwMode="auto">
            <a:xfrm>
              <a:off x="6588124" y="2444750"/>
              <a:ext cx="299713" cy="607567"/>
            </a:xfrm>
            <a:prstGeom prst="rect">
              <a:avLst/>
            </a:prstGeom>
            <a:noFill/>
            <a:ln w="9525">
              <a:noFill/>
              <a:miter lim="800000"/>
              <a:headEnd/>
              <a:tailEnd/>
            </a:ln>
          </p:spPr>
          <p:txBody>
            <a:bodyPr wrap="none">
              <a:spAutoFit/>
            </a:bodyPr>
            <a:lstStyle/>
            <a:p>
              <a:r>
                <a:rPr lang="en-US" sz="3600" i="0"/>
                <a:t>.</a:t>
              </a:r>
            </a:p>
          </p:txBody>
        </p:sp>
        <p:sp>
          <p:nvSpPr>
            <p:cNvPr id="48593" name="Text Box 462"/>
            <p:cNvSpPr txBox="1">
              <a:spLocks noChangeArrowheads="1"/>
            </p:cNvSpPr>
            <p:nvPr/>
          </p:nvSpPr>
          <p:spPr bwMode="auto">
            <a:xfrm>
              <a:off x="6543675" y="2576513"/>
              <a:ext cx="299713" cy="607567"/>
            </a:xfrm>
            <a:prstGeom prst="rect">
              <a:avLst/>
            </a:prstGeom>
            <a:noFill/>
            <a:ln w="9525">
              <a:noFill/>
              <a:miter lim="800000"/>
              <a:headEnd/>
              <a:tailEnd/>
            </a:ln>
          </p:spPr>
          <p:txBody>
            <a:bodyPr wrap="none">
              <a:spAutoFit/>
            </a:bodyPr>
            <a:lstStyle/>
            <a:p>
              <a:r>
                <a:rPr lang="en-US" sz="3600" i="0"/>
                <a:t>.</a:t>
              </a:r>
            </a:p>
          </p:txBody>
        </p:sp>
        <p:sp>
          <p:nvSpPr>
            <p:cNvPr id="48594" name="Text Box 463"/>
            <p:cNvSpPr txBox="1">
              <a:spLocks noChangeArrowheads="1"/>
            </p:cNvSpPr>
            <p:nvPr/>
          </p:nvSpPr>
          <p:spPr bwMode="auto">
            <a:xfrm>
              <a:off x="6529388" y="2525713"/>
              <a:ext cx="299713" cy="607567"/>
            </a:xfrm>
            <a:prstGeom prst="rect">
              <a:avLst/>
            </a:prstGeom>
            <a:noFill/>
            <a:ln w="9525">
              <a:noFill/>
              <a:miter lim="800000"/>
              <a:headEnd/>
              <a:tailEnd/>
            </a:ln>
          </p:spPr>
          <p:txBody>
            <a:bodyPr wrap="none">
              <a:spAutoFit/>
            </a:bodyPr>
            <a:lstStyle/>
            <a:p>
              <a:r>
                <a:rPr lang="en-US" sz="3600" i="0"/>
                <a:t>.</a:t>
              </a:r>
            </a:p>
          </p:txBody>
        </p:sp>
        <p:sp>
          <p:nvSpPr>
            <p:cNvPr id="48595" name="Text Box 464"/>
            <p:cNvSpPr txBox="1">
              <a:spLocks noChangeArrowheads="1"/>
            </p:cNvSpPr>
            <p:nvPr/>
          </p:nvSpPr>
          <p:spPr bwMode="auto">
            <a:xfrm>
              <a:off x="6557964" y="2482850"/>
              <a:ext cx="299713" cy="607567"/>
            </a:xfrm>
            <a:prstGeom prst="rect">
              <a:avLst/>
            </a:prstGeom>
            <a:noFill/>
            <a:ln w="9525">
              <a:noFill/>
              <a:miter lim="800000"/>
              <a:headEnd/>
              <a:tailEnd/>
            </a:ln>
          </p:spPr>
          <p:txBody>
            <a:bodyPr wrap="none">
              <a:spAutoFit/>
            </a:bodyPr>
            <a:lstStyle/>
            <a:p>
              <a:r>
                <a:rPr lang="en-US" sz="3600" i="0"/>
                <a:t>.</a:t>
              </a:r>
            </a:p>
          </p:txBody>
        </p:sp>
        <p:sp>
          <p:nvSpPr>
            <p:cNvPr id="48596" name="Text Box 465"/>
            <p:cNvSpPr txBox="1">
              <a:spLocks noChangeArrowheads="1"/>
            </p:cNvSpPr>
            <p:nvPr/>
          </p:nvSpPr>
          <p:spPr bwMode="auto">
            <a:xfrm>
              <a:off x="5783263" y="2657475"/>
              <a:ext cx="299713" cy="607567"/>
            </a:xfrm>
            <a:prstGeom prst="rect">
              <a:avLst/>
            </a:prstGeom>
            <a:noFill/>
            <a:ln w="9525">
              <a:noFill/>
              <a:miter lim="800000"/>
              <a:headEnd/>
              <a:tailEnd/>
            </a:ln>
          </p:spPr>
          <p:txBody>
            <a:bodyPr wrap="none">
              <a:spAutoFit/>
            </a:bodyPr>
            <a:lstStyle/>
            <a:p>
              <a:r>
                <a:rPr lang="en-US" sz="3600" i="0"/>
                <a:t>.</a:t>
              </a:r>
            </a:p>
          </p:txBody>
        </p:sp>
        <p:sp>
          <p:nvSpPr>
            <p:cNvPr id="48597" name="Text Box 466"/>
            <p:cNvSpPr txBox="1">
              <a:spLocks noChangeArrowheads="1"/>
            </p:cNvSpPr>
            <p:nvPr/>
          </p:nvSpPr>
          <p:spPr bwMode="auto">
            <a:xfrm>
              <a:off x="6156324" y="2549525"/>
              <a:ext cx="299713" cy="607567"/>
            </a:xfrm>
            <a:prstGeom prst="rect">
              <a:avLst/>
            </a:prstGeom>
            <a:noFill/>
            <a:ln w="9525">
              <a:noFill/>
              <a:miter lim="800000"/>
              <a:headEnd/>
              <a:tailEnd/>
            </a:ln>
          </p:spPr>
          <p:txBody>
            <a:bodyPr wrap="none">
              <a:spAutoFit/>
            </a:bodyPr>
            <a:lstStyle/>
            <a:p>
              <a:r>
                <a:rPr lang="en-US" sz="3600" i="0"/>
                <a:t>.</a:t>
              </a:r>
            </a:p>
          </p:txBody>
        </p:sp>
        <p:sp>
          <p:nvSpPr>
            <p:cNvPr id="48598" name="Text Box 467"/>
            <p:cNvSpPr txBox="1">
              <a:spLocks noChangeArrowheads="1"/>
            </p:cNvSpPr>
            <p:nvPr/>
          </p:nvSpPr>
          <p:spPr bwMode="auto">
            <a:xfrm>
              <a:off x="6361113" y="2638425"/>
              <a:ext cx="299713" cy="607567"/>
            </a:xfrm>
            <a:prstGeom prst="rect">
              <a:avLst/>
            </a:prstGeom>
            <a:noFill/>
            <a:ln w="9525">
              <a:noFill/>
              <a:miter lim="800000"/>
              <a:headEnd/>
              <a:tailEnd/>
            </a:ln>
          </p:spPr>
          <p:txBody>
            <a:bodyPr wrap="none">
              <a:spAutoFit/>
            </a:bodyPr>
            <a:lstStyle/>
            <a:p>
              <a:r>
                <a:rPr lang="en-US" sz="3600" i="0"/>
                <a:t>.</a:t>
              </a:r>
            </a:p>
          </p:txBody>
        </p:sp>
        <p:sp>
          <p:nvSpPr>
            <p:cNvPr id="48599" name="Text Box 468"/>
            <p:cNvSpPr txBox="1">
              <a:spLocks noChangeArrowheads="1"/>
            </p:cNvSpPr>
            <p:nvPr/>
          </p:nvSpPr>
          <p:spPr bwMode="auto">
            <a:xfrm>
              <a:off x="5245100" y="2657475"/>
              <a:ext cx="299713" cy="607567"/>
            </a:xfrm>
            <a:prstGeom prst="rect">
              <a:avLst/>
            </a:prstGeom>
            <a:noFill/>
            <a:ln w="9525">
              <a:noFill/>
              <a:miter lim="800000"/>
              <a:headEnd/>
              <a:tailEnd/>
            </a:ln>
          </p:spPr>
          <p:txBody>
            <a:bodyPr wrap="none">
              <a:spAutoFit/>
            </a:bodyPr>
            <a:lstStyle/>
            <a:p>
              <a:r>
                <a:rPr lang="en-US" sz="3600" i="0"/>
                <a:t>.</a:t>
              </a:r>
            </a:p>
          </p:txBody>
        </p:sp>
        <p:grpSp>
          <p:nvGrpSpPr>
            <p:cNvPr id="48600" name="Group 581"/>
            <p:cNvGrpSpPr>
              <a:grpSpLocks/>
            </p:cNvGrpSpPr>
            <p:nvPr/>
          </p:nvGrpSpPr>
          <p:grpSpPr bwMode="auto">
            <a:xfrm>
              <a:off x="5988045" y="3065463"/>
              <a:ext cx="1507384" cy="1135270"/>
              <a:chOff x="5008" y="528"/>
              <a:chExt cx="1238" cy="1010"/>
            </a:xfrm>
          </p:grpSpPr>
          <p:sp>
            <p:nvSpPr>
              <p:cNvPr id="49003" name="Text Box 496"/>
              <p:cNvSpPr txBox="1">
                <a:spLocks noChangeArrowheads="1"/>
              </p:cNvSpPr>
              <p:nvPr/>
            </p:nvSpPr>
            <p:spPr bwMode="auto">
              <a:xfrm>
                <a:off x="5832" y="565"/>
                <a:ext cx="215" cy="386"/>
              </a:xfrm>
              <a:prstGeom prst="rect">
                <a:avLst/>
              </a:prstGeom>
              <a:noFill/>
              <a:ln w="9525">
                <a:noFill/>
                <a:miter lim="800000"/>
                <a:headEnd/>
                <a:tailEnd/>
              </a:ln>
            </p:spPr>
            <p:txBody>
              <a:bodyPr wrap="none">
                <a:spAutoFit/>
              </a:bodyPr>
              <a:lstStyle/>
              <a:p>
                <a:r>
                  <a:rPr lang="en-US" sz="2400" i="0"/>
                  <a:t>.</a:t>
                </a:r>
              </a:p>
            </p:txBody>
          </p:sp>
          <p:sp>
            <p:nvSpPr>
              <p:cNvPr id="49004" name="Text Box 509"/>
              <p:cNvSpPr txBox="1">
                <a:spLocks noChangeArrowheads="1"/>
              </p:cNvSpPr>
              <p:nvPr/>
            </p:nvSpPr>
            <p:spPr bwMode="auto">
              <a:xfrm>
                <a:off x="5355" y="581"/>
                <a:ext cx="215" cy="386"/>
              </a:xfrm>
              <a:prstGeom prst="rect">
                <a:avLst/>
              </a:prstGeom>
              <a:noFill/>
              <a:ln w="9525">
                <a:noFill/>
                <a:miter lim="800000"/>
                <a:headEnd/>
                <a:tailEnd/>
              </a:ln>
            </p:spPr>
            <p:txBody>
              <a:bodyPr wrap="none">
                <a:spAutoFit/>
              </a:bodyPr>
              <a:lstStyle/>
              <a:p>
                <a:r>
                  <a:rPr lang="en-US" sz="2400" i="0"/>
                  <a:t>.</a:t>
                </a:r>
              </a:p>
            </p:txBody>
          </p:sp>
          <p:sp>
            <p:nvSpPr>
              <p:cNvPr id="49005" name="Text Box 510"/>
              <p:cNvSpPr txBox="1">
                <a:spLocks noChangeArrowheads="1"/>
              </p:cNvSpPr>
              <p:nvPr/>
            </p:nvSpPr>
            <p:spPr bwMode="auto">
              <a:xfrm>
                <a:off x="5472" y="528"/>
                <a:ext cx="215" cy="386"/>
              </a:xfrm>
              <a:prstGeom prst="rect">
                <a:avLst/>
              </a:prstGeom>
              <a:noFill/>
              <a:ln w="9525">
                <a:noFill/>
                <a:miter lim="800000"/>
                <a:headEnd/>
                <a:tailEnd/>
              </a:ln>
            </p:spPr>
            <p:txBody>
              <a:bodyPr wrap="none">
                <a:spAutoFit/>
              </a:bodyPr>
              <a:lstStyle/>
              <a:p>
                <a:r>
                  <a:rPr lang="en-US" sz="2400" i="0"/>
                  <a:t>.</a:t>
                </a:r>
              </a:p>
            </p:txBody>
          </p:sp>
          <p:sp>
            <p:nvSpPr>
              <p:cNvPr id="49006" name="Text Box 511"/>
              <p:cNvSpPr txBox="1">
                <a:spLocks noChangeArrowheads="1"/>
              </p:cNvSpPr>
              <p:nvPr/>
            </p:nvSpPr>
            <p:spPr bwMode="auto">
              <a:xfrm>
                <a:off x="5549" y="528"/>
                <a:ext cx="215" cy="386"/>
              </a:xfrm>
              <a:prstGeom prst="rect">
                <a:avLst/>
              </a:prstGeom>
              <a:noFill/>
              <a:ln w="9525">
                <a:noFill/>
                <a:miter lim="800000"/>
                <a:headEnd/>
                <a:tailEnd/>
              </a:ln>
            </p:spPr>
            <p:txBody>
              <a:bodyPr wrap="none">
                <a:spAutoFit/>
              </a:bodyPr>
              <a:lstStyle/>
              <a:p>
                <a:r>
                  <a:rPr lang="en-US" sz="2400" i="0"/>
                  <a:t>.</a:t>
                </a:r>
              </a:p>
            </p:txBody>
          </p:sp>
          <p:sp>
            <p:nvSpPr>
              <p:cNvPr id="49007" name="Text Box 512"/>
              <p:cNvSpPr txBox="1">
                <a:spLocks noChangeArrowheads="1"/>
              </p:cNvSpPr>
              <p:nvPr/>
            </p:nvSpPr>
            <p:spPr bwMode="auto">
              <a:xfrm>
                <a:off x="5691" y="528"/>
                <a:ext cx="215" cy="386"/>
              </a:xfrm>
              <a:prstGeom prst="rect">
                <a:avLst/>
              </a:prstGeom>
              <a:noFill/>
              <a:ln w="9525">
                <a:noFill/>
                <a:miter lim="800000"/>
                <a:headEnd/>
                <a:tailEnd/>
              </a:ln>
            </p:spPr>
            <p:txBody>
              <a:bodyPr wrap="none">
                <a:spAutoFit/>
              </a:bodyPr>
              <a:lstStyle/>
              <a:p>
                <a:r>
                  <a:rPr lang="en-US" sz="2400" i="0"/>
                  <a:t>.</a:t>
                </a:r>
              </a:p>
            </p:txBody>
          </p:sp>
          <p:sp>
            <p:nvSpPr>
              <p:cNvPr id="49008" name="Text Box 513"/>
              <p:cNvSpPr txBox="1">
                <a:spLocks noChangeArrowheads="1"/>
              </p:cNvSpPr>
              <p:nvPr/>
            </p:nvSpPr>
            <p:spPr bwMode="auto">
              <a:xfrm>
                <a:off x="5826" y="559"/>
                <a:ext cx="215" cy="386"/>
              </a:xfrm>
              <a:prstGeom prst="rect">
                <a:avLst/>
              </a:prstGeom>
              <a:noFill/>
              <a:ln w="9525">
                <a:noFill/>
                <a:miter lim="800000"/>
                <a:headEnd/>
                <a:tailEnd/>
              </a:ln>
            </p:spPr>
            <p:txBody>
              <a:bodyPr wrap="none">
                <a:spAutoFit/>
              </a:bodyPr>
              <a:lstStyle/>
              <a:p>
                <a:r>
                  <a:rPr lang="en-US" sz="2400" i="0"/>
                  <a:t>.</a:t>
                </a:r>
              </a:p>
            </p:txBody>
          </p:sp>
          <p:sp>
            <p:nvSpPr>
              <p:cNvPr id="49009" name="Text Box 524"/>
              <p:cNvSpPr txBox="1">
                <a:spLocks noChangeArrowheads="1"/>
              </p:cNvSpPr>
              <p:nvPr/>
            </p:nvSpPr>
            <p:spPr bwMode="auto">
              <a:xfrm>
                <a:off x="5691" y="559"/>
                <a:ext cx="215" cy="386"/>
              </a:xfrm>
              <a:prstGeom prst="rect">
                <a:avLst/>
              </a:prstGeom>
              <a:noFill/>
              <a:ln w="9525">
                <a:noFill/>
                <a:miter lim="800000"/>
                <a:headEnd/>
                <a:tailEnd/>
              </a:ln>
            </p:spPr>
            <p:txBody>
              <a:bodyPr wrap="none">
                <a:spAutoFit/>
              </a:bodyPr>
              <a:lstStyle/>
              <a:p>
                <a:r>
                  <a:rPr lang="en-US" sz="2400" i="0"/>
                  <a:t>.</a:t>
                </a:r>
              </a:p>
            </p:txBody>
          </p:sp>
          <p:sp>
            <p:nvSpPr>
              <p:cNvPr id="49010" name="Text Box 525"/>
              <p:cNvSpPr txBox="1">
                <a:spLocks noChangeArrowheads="1"/>
              </p:cNvSpPr>
              <p:nvPr/>
            </p:nvSpPr>
            <p:spPr bwMode="auto">
              <a:xfrm>
                <a:off x="5472" y="559"/>
                <a:ext cx="215" cy="386"/>
              </a:xfrm>
              <a:prstGeom prst="rect">
                <a:avLst/>
              </a:prstGeom>
              <a:noFill/>
              <a:ln w="9525">
                <a:noFill/>
                <a:miter lim="800000"/>
                <a:headEnd/>
                <a:tailEnd/>
              </a:ln>
            </p:spPr>
            <p:txBody>
              <a:bodyPr wrap="none">
                <a:spAutoFit/>
              </a:bodyPr>
              <a:lstStyle/>
              <a:p>
                <a:r>
                  <a:rPr lang="en-US" sz="2400" i="0"/>
                  <a:t>.</a:t>
                </a:r>
              </a:p>
            </p:txBody>
          </p:sp>
          <p:sp>
            <p:nvSpPr>
              <p:cNvPr id="49011" name="Text Box 526"/>
              <p:cNvSpPr txBox="1">
                <a:spLocks noChangeArrowheads="1"/>
              </p:cNvSpPr>
              <p:nvPr/>
            </p:nvSpPr>
            <p:spPr bwMode="auto">
              <a:xfrm>
                <a:off x="5424" y="574"/>
                <a:ext cx="215" cy="386"/>
              </a:xfrm>
              <a:prstGeom prst="rect">
                <a:avLst/>
              </a:prstGeom>
              <a:noFill/>
              <a:ln w="9525">
                <a:noFill/>
                <a:miter lim="800000"/>
                <a:headEnd/>
                <a:tailEnd/>
              </a:ln>
            </p:spPr>
            <p:txBody>
              <a:bodyPr wrap="none">
                <a:spAutoFit/>
              </a:bodyPr>
              <a:lstStyle/>
              <a:p>
                <a:r>
                  <a:rPr lang="en-US" sz="2400" i="0"/>
                  <a:t>.</a:t>
                </a:r>
              </a:p>
            </p:txBody>
          </p:sp>
          <p:sp>
            <p:nvSpPr>
              <p:cNvPr id="49012" name="Text Box 527"/>
              <p:cNvSpPr txBox="1">
                <a:spLocks noChangeArrowheads="1"/>
              </p:cNvSpPr>
              <p:nvPr/>
            </p:nvSpPr>
            <p:spPr bwMode="auto">
              <a:xfrm>
                <a:off x="5520" y="574"/>
                <a:ext cx="215" cy="386"/>
              </a:xfrm>
              <a:prstGeom prst="rect">
                <a:avLst/>
              </a:prstGeom>
              <a:noFill/>
              <a:ln w="9525">
                <a:noFill/>
                <a:miter lim="800000"/>
                <a:headEnd/>
                <a:tailEnd/>
              </a:ln>
            </p:spPr>
            <p:txBody>
              <a:bodyPr wrap="none">
                <a:spAutoFit/>
              </a:bodyPr>
              <a:lstStyle/>
              <a:p>
                <a:r>
                  <a:rPr lang="en-US" sz="2400" i="0"/>
                  <a:t>.</a:t>
                </a:r>
              </a:p>
            </p:txBody>
          </p:sp>
          <p:sp>
            <p:nvSpPr>
              <p:cNvPr id="49013" name="Text Box 533"/>
              <p:cNvSpPr txBox="1">
                <a:spLocks noChangeArrowheads="1"/>
              </p:cNvSpPr>
              <p:nvPr/>
            </p:nvSpPr>
            <p:spPr bwMode="auto">
              <a:xfrm>
                <a:off x="5736" y="565"/>
                <a:ext cx="215" cy="386"/>
              </a:xfrm>
              <a:prstGeom prst="rect">
                <a:avLst/>
              </a:prstGeom>
              <a:noFill/>
              <a:ln w="9525">
                <a:noFill/>
                <a:miter lim="800000"/>
                <a:headEnd/>
                <a:tailEnd/>
              </a:ln>
            </p:spPr>
            <p:txBody>
              <a:bodyPr wrap="none">
                <a:spAutoFit/>
              </a:bodyPr>
              <a:lstStyle/>
              <a:p>
                <a:r>
                  <a:rPr lang="en-US" sz="2400" i="0"/>
                  <a:t>.</a:t>
                </a:r>
              </a:p>
            </p:txBody>
          </p:sp>
          <p:sp>
            <p:nvSpPr>
              <p:cNvPr id="49014" name="Text Box 544"/>
              <p:cNvSpPr txBox="1">
                <a:spLocks noChangeArrowheads="1"/>
              </p:cNvSpPr>
              <p:nvPr/>
            </p:nvSpPr>
            <p:spPr bwMode="auto">
              <a:xfrm>
                <a:off x="5580" y="534"/>
                <a:ext cx="215" cy="386"/>
              </a:xfrm>
              <a:prstGeom prst="rect">
                <a:avLst/>
              </a:prstGeom>
              <a:noFill/>
              <a:ln w="9525">
                <a:noFill/>
                <a:miter lim="800000"/>
                <a:headEnd/>
                <a:tailEnd/>
              </a:ln>
            </p:spPr>
            <p:txBody>
              <a:bodyPr wrap="none">
                <a:spAutoFit/>
              </a:bodyPr>
              <a:lstStyle/>
              <a:p>
                <a:r>
                  <a:rPr lang="en-US" sz="2400" i="0"/>
                  <a:t>.</a:t>
                </a:r>
              </a:p>
            </p:txBody>
          </p:sp>
          <p:sp>
            <p:nvSpPr>
              <p:cNvPr id="49015" name="Text Box 553"/>
              <p:cNvSpPr txBox="1">
                <a:spLocks noChangeArrowheads="1"/>
              </p:cNvSpPr>
              <p:nvPr/>
            </p:nvSpPr>
            <p:spPr bwMode="auto">
              <a:xfrm>
                <a:off x="5541" y="594"/>
                <a:ext cx="215" cy="386"/>
              </a:xfrm>
              <a:prstGeom prst="rect">
                <a:avLst/>
              </a:prstGeom>
              <a:noFill/>
              <a:ln w="9525">
                <a:noFill/>
                <a:miter lim="800000"/>
                <a:headEnd/>
                <a:tailEnd/>
              </a:ln>
            </p:spPr>
            <p:txBody>
              <a:bodyPr wrap="none">
                <a:spAutoFit/>
              </a:bodyPr>
              <a:lstStyle/>
              <a:p>
                <a:r>
                  <a:rPr lang="en-US" sz="2400" i="0"/>
                  <a:t>.</a:t>
                </a:r>
              </a:p>
            </p:txBody>
          </p:sp>
          <p:grpSp>
            <p:nvGrpSpPr>
              <p:cNvPr id="49016" name="Group 580"/>
              <p:cNvGrpSpPr>
                <a:grpSpLocks/>
              </p:cNvGrpSpPr>
              <p:nvPr/>
            </p:nvGrpSpPr>
            <p:grpSpPr bwMode="auto">
              <a:xfrm>
                <a:off x="5008" y="607"/>
                <a:ext cx="1238" cy="931"/>
                <a:chOff x="5008" y="607"/>
                <a:chExt cx="1238" cy="931"/>
              </a:xfrm>
            </p:grpSpPr>
            <p:sp>
              <p:nvSpPr>
                <p:cNvPr id="49017" name="Text Box 497"/>
                <p:cNvSpPr txBox="1">
                  <a:spLocks noChangeArrowheads="1"/>
                </p:cNvSpPr>
                <p:nvPr/>
              </p:nvSpPr>
              <p:spPr bwMode="auto">
                <a:xfrm>
                  <a:off x="5921" y="618"/>
                  <a:ext cx="215" cy="386"/>
                </a:xfrm>
                <a:prstGeom prst="rect">
                  <a:avLst/>
                </a:prstGeom>
                <a:noFill/>
                <a:ln w="9525">
                  <a:noFill/>
                  <a:miter lim="800000"/>
                  <a:headEnd/>
                  <a:tailEnd/>
                </a:ln>
              </p:spPr>
              <p:txBody>
                <a:bodyPr wrap="none">
                  <a:spAutoFit/>
                </a:bodyPr>
                <a:lstStyle/>
                <a:p>
                  <a:r>
                    <a:rPr lang="en-US" sz="2400" i="0"/>
                    <a:t>.</a:t>
                  </a:r>
                </a:p>
              </p:txBody>
            </p:sp>
            <p:sp>
              <p:nvSpPr>
                <p:cNvPr id="49018" name="Text Box 514"/>
                <p:cNvSpPr txBox="1">
                  <a:spLocks noChangeArrowheads="1"/>
                </p:cNvSpPr>
                <p:nvPr/>
              </p:nvSpPr>
              <p:spPr bwMode="auto">
                <a:xfrm>
                  <a:off x="5956" y="624"/>
                  <a:ext cx="215" cy="386"/>
                </a:xfrm>
                <a:prstGeom prst="rect">
                  <a:avLst/>
                </a:prstGeom>
                <a:noFill/>
                <a:ln w="9525">
                  <a:noFill/>
                  <a:miter lim="800000"/>
                  <a:headEnd/>
                  <a:tailEnd/>
                </a:ln>
              </p:spPr>
              <p:txBody>
                <a:bodyPr wrap="none">
                  <a:spAutoFit/>
                </a:bodyPr>
                <a:lstStyle/>
                <a:p>
                  <a:r>
                    <a:rPr lang="en-US" sz="2400" i="0"/>
                    <a:t>.</a:t>
                  </a:r>
                </a:p>
              </p:txBody>
            </p:sp>
            <p:sp>
              <p:nvSpPr>
                <p:cNvPr id="49019" name="Text Box 532"/>
                <p:cNvSpPr txBox="1">
                  <a:spLocks noChangeArrowheads="1"/>
                </p:cNvSpPr>
                <p:nvPr/>
              </p:nvSpPr>
              <p:spPr bwMode="auto">
                <a:xfrm>
                  <a:off x="5615" y="624"/>
                  <a:ext cx="215" cy="386"/>
                </a:xfrm>
                <a:prstGeom prst="rect">
                  <a:avLst/>
                </a:prstGeom>
                <a:noFill/>
                <a:ln w="9525">
                  <a:noFill/>
                  <a:miter lim="800000"/>
                  <a:headEnd/>
                  <a:tailEnd/>
                </a:ln>
              </p:spPr>
              <p:txBody>
                <a:bodyPr wrap="none">
                  <a:spAutoFit/>
                </a:bodyPr>
                <a:lstStyle/>
                <a:p>
                  <a:r>
                    <a:rPr lang="en-US" sz="2400" i="0"/>
                    <a:t>.</a:t>
                  </a:r>
                </a:p>
              </p:txBody>
            </p:sp>
            <p:sp>
              <p:nvSpPr>
                <p:cNvPr id="49020" name="Text Box 534"/>
                <p:cNvSpPr txBox="1">
                  <a:spLocks noChangeArrowheads="1"/>
                </p:cNvSpPr>
                <p:nvPr/>
              </p:nvSpPr>
              <p:spPr bwMode="auto">
                <a:xfrm>
                  <a:off x="5856" y="624"/>
                  <a:ext cx="215" cy="386"/>
                </a:xfrm>
                <a:prstGeom prst="rect">
                  <a:avLst/>
                </a:prstGeom>
                <a:noFill/>
                <a:ln w="9525">
                  <a:noFill/>
                  <a:miter lim="800000"/>
                  <a:headEnd/>
                  <a:tailEnd/>
                </a:ln>
              </p:spPr>
              <p:txBody>
                <a:bodyPr wrap="none">
                  <a:spAutoFit/>
                </a:bodyPr>
                <a:lstStyle/>
                <a:p>
                  <a:r>
                    <a:rPr lang="en-US" sz="2400" i="0"/>
                    <a:t>.</a:t>
                  </a:r>
                </a:p>
              </p:txBody>
            </p:sp>
            <p:sp>
              <p:nvSpPr>
                <p:cNvPr id="49021" name="Text Box 545"/>
                <p:cNvSpPr txBox="1">
                  <a:spLocks noChangeArrowheads="1"/>
                </p:cNvSpPr>
                <p:nvPr/>
              </p:nvSpPr>
              <p:spPr bwMode="auto">
                <a:xfrm>
                  <a:off x="5761" y="624"/>
                  <a:ext cx="215" cy="386"/>
                </a:xfrm>
                <a:prstGeom prst="rect">
                  <a:avLst/>
                </a:prstGeom>
                <a:noFill/>
                <a:ln w="9525">
                  <a:noFill/>
                  <a:miter lim="800000"/>
                  <a:headEnd/>
                  <a:tailEnd/>
                </a:ln>
              </p:spPr>
              <p:txBody>
                <a:bodyPr wrap="none">
                  <a:spAutoFit/>
                </a:bodyPr>
                <a:lstStyle/>
                <a:p>
                  <a:r>
                    <a:rPr lang="en-US" sz="2400" i="0"/>
                    <a:t>.</a:t>
                  </a:r>
                </a:p>
              </p:txBody>
            </p:sp>
            <p:sp>
              <p:nvSpPr>
                <p:cNvPr id="49022" name="Text Box 548"/>
                <p:cNvSpPr txBox="1">
                  <a:spLocks noChangeArrowheads="1"/>
                </p:cNvSpPr>
                <p:nvPr/>
              </p:nvSpPr>
              <p:spPr bwMode="auto">
                <a:xfrm>
                  <a:off x="5707" y="642"/>
                  <a:ext cx="215" cy="386"/>
                </a:xfrm>
                <a:prstGeom prst="rect">
                  <a:avLst/>
                </a:prstGeom>
                <a:noFill/>
                <a:ln w="9525">
                  <a:noFill/>
                  <a:miter lim="800000"/>
                  <a:headEnd/>
                  <a:tailEnd/>
                </a:ln>
              </p:spPr>
              <p:txBody>
                <a:bodyPr wrap="none">
                  <a:spAutoFit/>
                </a:bodyPr>
                <a:lstStyle/>
                <a:p>
                  <a:r>
                    <a:rPr lang="en-US" sz="2400" i="0"/>
                    <a:t>.</a:t>
                  </a:r>
                </a:p>
              </p:txBody>
            </p:sp>
            <p:sp>
              <p:nvSpPr>
                <p:cNvPr id="49023" name="Text Box 549"/>
                <p:cNvSpPr txBox="1">
                  <a:spLocks noChangeArrowheads="1"/>
                </p:cNvSpPr>
                <p:nvPr/>
              </p:nvSpPr>
              <p:spPr bwMode="auto">
                <a:xfrm>
                  <a:off x="5424" y="624"/>
                  <a:ext cx="215" cy="386"/>
                </a:xfrm>
                <a:prstGeom prst="rect">
                  <a:avLst/>
                </a:prstGeom>
                <a:noFill/>
                <a:ln w="9525">
                  <a:noFill/>
                  <a:miter lim="800000"/>
                  <a:headEnd/>
                  <a:tailEnd/>
                </a:ln>
              </p:spPr>
              <p:txBody>
                <a:bodyPr wrap="none">
                  <a:spAutoFit/>
                </a:bodyPr>
                <a:lstStyle/>
                <a:p>
                  <a:r>
                    <a:rPr lang="en-US" sz="2400" i="0"/>
                    <a:t>.</a:t>
                  </a:r>
                </a:p>
              </p:txBody>
            </p:sp>
            <p:sp>
              <p:nvSpPr>
                <p:cNvPr id="49024" name="Text Box 550"/>
                <p:cNvSpPr txBox="1">
                  <a:spLocks noChangeArrowheads="1"/>
                </p:cNvSpPr>
                <p:nvPr/>
              </p:nvSpPr>
              <p:spPr bwMode="auto">
                <a:xfrm>
                  <a:off x="5311" y="638"/>
                  <a:ext cx="215" cy="386"/>
                </a:xfrm>
                <a:prstGeom prst="rect">
                  <a:avLst/>
                </a:prstGeom>
                <a:noFill/>
                <a:ln w="9525">
                  <a:noFill/>
                  <a:miter lim="800000"/>
                  <a:headEnd/>
                  <a:tailEnd/>
                </a:ln>
              </p:spPr>
              <p:txBody>
                <a:bodyPr wrap="none">
                  <a:spAutoFit/>
                </a:bodyPr>
                <a:lstStyle/>
                <a:p>
                  <a:r>
                    <a:rPr lang="en-US" sz="2400" i="0"/>
                    <a:t>.</a:t>
                  </a:r>
                </a:p>
              </p:txBody>
            </p:sp>
            <p:sp>
              <p:nvSpPr>
                <p:cNvPr id="49025" name="Text Box 554"/>
                <p:cNvSpPr txBox="1">
                  <a:spLocks noChangeArrowheads="1"/>
                </p:cNvSpPr>
                <p:nvPr/>
              </p:nvSpPr>
              <p:spPr bwMode="auto">
                <a:xfrm>
                  <a:off x="5712" y="607"/>
                  <a:ext cx="215" cy="386"/>
                </a:xfrm>
                <a:prstGeom prst="rect">
                  <a:avLst/>
                </a:prstGeom>
                <a:noFill/>
                <a:ln w="9525">
                  <a:noFill/>
                  <a:miter lim="800000"/>
                  <a:headEnd/>
                  <a:tailEnd/>
                </a:ln>
              </p:spPr>
              <p:txBody>
                <a:bodyPr wrap="none">
                  <a:spAutoFit/>
                </a:bodyPr>
                <a:lstStyle/>
                <a:p>
                  <a:r>
                    <a:rPr lang="en-US" sz="2400" i="0"/>
                    <a:t>.</a:t>
                  </a:r>
                </a:p>
              </p:txBody>
            </p:sp>
            <p:grpSp>
              <p:nvGrpSpPr>
                <p:cNvPr id="49026" name="Group 579"/>
                <p:cNvGrpSpPr>
                  <a:grpSpLocks/>
                </p:cNvGrpSpPr>
                <p:nvPr/>
              </p:nvGrpSpPr>
              <p:grpSpPr bwMode="auto">
                <a:xfrm>
                  <a:off x="5008" y="631"/>
                  <a:ext cx="1238" cy="907"/>
                  <a:chOff x="5032" y="663"/>
                  <a:chExt cx="1238" cy="907"/>
                </a:xfrm>
              </p:grpSpPr>
              <p:sp>
                <p:nvSpPr>
                  <p:cNvPr id="49027" name="Text Box 493"/>
                  <p:cNvSpPr txBox="1">
                    <a:spLocks noChangeArrowheads="1"/>
                  </p:cNvSpPr>
                  <p:nvPr/>
                </p:nvSpPr>
                <p:spPr bwMode="auto">
                  <a:xfrm>
                    <a:off x="5565" y="671"/>
                    <a:ext cx="215" cy="386"/>
                  </a:xfrm>
                  <a:prstGeom prst="rect">
                    <a:avLst/>
                  </a:prstGeom>
                  <a:noFill/>
                  <a:ln w="9525">
                    <a:noFill/>
                    <a:miter lim="800000"/>
                    <a:headEnd/>
                    <a:tailEnd/>
                  </a:ln>
                </p:spPr>
                <p:txBody>
                  <a:bodyPr wrap="none">
                    <a:spAutoFit/>
                  </a:bodyPr>
                  <a:lstStyle/>
                  <a:p>
                    <a:r>
                      <a:rPr lang="en-US" sz="2400" i="0"/>
                      <a:t>.</a:t>
                    </a:r>
                  </a:p>
                </p:txBody>
              </p:sp>
              <p:sp>
                <p:nvSpPr>
                  <p:cNvPr id="49028" name="Text Box 494"/>
                  <p:cNvSpPr txBox="1">
                    <a:spLocks noChangeArrowheads="1"/>
                  </p:cNvSpPr>
                  <p:nvPr/>
                </p:nvSpPr>
                <p:spPr bwMode="auto">
                  <a:xfrm>
                    <a:off x="5653" y="664"/>
                    <a:ext cx="215" cy="386"/>
                  </a:xfrm>
                  <a:prstGeom prst="rect">
                    <a:avLst/>
                  </a:prstGeom>
                  <a:noFill/>
                  <a:ln w="9525">
                    <a:noFill/>
                    <a:miter lim="800000"/>
                    <a:headEnd/>
                    <a:tailEnd/>
                  </a:ln>
                </p:spPr>
                <p:txBody>
                  <a:bodyPr wrap="none">
                    <a:spAutoFit/>
                  </a:bodyPr>
                  <a:lstStyle/>
                  <a:p>
                    <a:r>
                      <a:rPr lang="en-US" sz="2400" i="0"/>
                      <a:t>.</a:t>
                    </a:r>
                  </a:p>
                </p:txBody>
              </p:sp>
              <p:sp>
                <p:nvSpPr>
                  <p:cNvPr id="49029" name="Text Box 495"/>
                  <p:cNvSpPr txBox="1">
                    <a:spLocks noChangeArrowheads="1"/>
                  </p:cNvSpPr>
                  <p:nvPr/>
                </p:nvSpPr>
                <p:spPr bwMode="auto">
                  <a:xfrm>
                    <a:off x="5740" y="664"/>
                    <a:ext cx="215" cy="386"/>
                  </a:xfrm>
                  <a:prstGeom prst="rect">
                    <a:avLst/>
                  </a:prstGeom>
                  <a:noFill/>
                  <a:ln w="9525">
                    <a:noFill/>
                    <a:miter lim="800000"/>
                    <a:headEnd/>
                    <a:tailEnd/>
                  </a:ln>
                </p:spPr>
                <p:txBody>
                  <a:bodyPr wrap="none">
                    <a:spAutoFit/>
                  </a:bodyPr>
                  <a:lstStyle/>
                  <a:p>
                    <a:r>
                      <a:rPr lang="en-US" sz="2400" i="0"/>
                      <a:t>.</a:t>
                    </a:r>
                  </a:p>
                </p:txBody>
              </p:sp>
              <p:sp>
                <p:nvSpPr>
                  <p:cNvPr id="49030" name="Text Box 508"/>
                  <p:cNvSpPr txBox="1">
                    <a:spLocks noChangeArrowheads="1"/>
                  </p:cNvSpPr>
                  <p:nvPr/>
                </p:nvSpPr>
                <p:spPr bwMode="auto">
                  <a:xfrm>
                    <a:off x="5236" y="664"/>
                    <a:ext cx="215" cy="386"/>
                  </a:xfrm>
                  <a:prstGeom prst="rect">
                    <a:avLst/>
                  </a:prstGeom>
                  <a:noFill/>
                  <a:ln w="9525">
                    <a:noFill/>
                    <a:miter lim="800000"/>
                    <a:headEnd/>
                    <a:tailEnd/>
                  </a:ln>
                </p:spPr>
                <p:txBody>
                  <a:bodyPr wrap="none">
                    <a:spAutoFit/>
                  </a:bodyPr>
                  <a:lstStyle/>
                  <a:p>
                    <a:r>
                      <a:rPr lang="en-US" sz="2400" i="0"/>
                      <a:t>.</a:t>
                    </a:r>
                  </a:p>
                </p:txBody>
              </p:sp>
              <p:sp>
                <p:nvSpPr>
                  <p:cNvPr id="49031" name="Text Box 552"/>
                  <p:cNvSpPr txBox="1">
                    <a:spLocks noChangeArrowheads="1"/>
                  </p:cNvSpPr>
                  <p:nvPr/>
                </p:nvSpPr>
                <p:spPr bwMode="auto">
                  <a:xfrm>
                    <a:off x="5308" y="671"/>
                    <a:ext cx="215" cy="386"/>
                  </a:xfrm>
                  <a:prstGeom prst="rect">
                    <a:avLst/>
                  </a:prstGeom>
                  <a:noFill/>
                  <a:ln w="9525">
                    <a:noFill/>
                    <a:miter lim="800000"/>
                    <a:headEnd/>
                    <a:tailEnd/>
                  </a:ln>
                </p:spPr>
                <p:txBody>
                  <a:bodyPr wrap="none">
                    <a:spAutoFit/>
                  </a:bodyPr>
                  <a:lstStyle/>
                  <a:p>
                    <a:r>
                      <a:rPr lang="en-US" sz="2400" i="0"/>
                      <a:t>.</a:t>
                    </a:r>
                  </a:p>
                </p:txBody>
              </p:sp>
              <p:sp>
                <p:nvSpPr>
                  <p:cNvPr id="49032" name="Text Box 555"/>
                  <p:cNvSpPr txBox="1">
                    <a:spLocks noChangeArrowheads="1"/>
                  </p:cNvSpPr>
                  <p:nvPr/>
                </p:nvSpPr>
                <p:spPr bwMode="auto">
                  <a:xfrm>
                    <a:off x="5471" y="664"/>
                    <a:ext cx="215" cy="386"/>
                  </a:xfrm>
                  <a:prstGeom prst="rect">
                    <a:avLst/>
                  </a:prstGeom>
                  <a:noFill/>
                  <a:ln w="9525">
                    <a:noFill/>
                    <a:miter lim="800000"/>
                    <a:headEnd/>
                    <a:tailEnd/>
                  </a:ln>
                </p:spPr>
                <p:txBody>
                  <a:bodyPr wrap="none">
                    <a:spAutoFit/>
                  </a:bodyPr>
                  <a:lstStyle/>
                  <a:p>
                    <a:r>
                      <a:rPr lang="en-US" sz="2400" i="0"/>
                      <a:t>.</a:t>
                    </a:r>
                  </a:p>
                </p:txBody>
              </p:sp>
              <p:sp>
                <p:nvSpPr>
                  <p:cNvPr id="49033" name="Text Box 558"/>
                  <p:cNvSpPr txBox="1">
                    <a:spLocks noChangeArrowheads="1"/>
                  </p:cNvSpPr>
                  <p:nvPr/>
                </p:nvSpPr>
                <p:spPr bwMode="auto">
                  <a:xfrm>
                    <a:off x="5357" y="671"/>
                    <a:ext cx="215" cy="386"/>
                  </a:xfrm>
                  <a:prstGeom prst="rect">
                    <a:avLst/>
                  </a:prstGeom>
                  <a:noFill/>
                  <a:ln w="9525">
                    <a:noFill/>
                    <a:miter lim="800000"/>
                    <a:headEnd/>
                    <a:tailEnd/>
                  </a:ln>
                </p:spPr>
                <p:txBody>
                  <a:bodyPr wrap="none">
                    <a:spAutoFit/>
                  </a:bodyPr>
                  <a:lstStyle/>
                  <a:p>
                    <a:r>
                      <a:rPr lang="en-US" sz="2400" i="0"/>
                      <a:t>.</a:t>
                    </a:r>
                  </a:p>
                </p:txBody>
              </p:sp>
              <p:grpSp>
                <p:nvGrpSpPr>
                  <p:cNvPr id="49034" name="Group 578"/>
                  <p:cNvGrpSpPr>
                    <a:grpSpLocks/>
                  </p:cNvGrpSpPr>
                  <p:nvPr/>
                </p:nvGrpSpPr>
                <p:grpSpPr bwMode="auto">
                  <a:xfrm>
                    <a:off x="5032" y="663"/>
                    <a:ext cx="1238" cy="907"/>
                    <a:chOff x="5052" y="679"/>
                    <a:chExt cx="1238" cy="907"/>
                  </a:xfrm>
                </p:grpSpPr>
                <p:sp>
                  <p:nvSpPr>
                    <p:cNvPr id="49035" name="Text Box 475"/>
                    <p:cNvSpPr txBox="1">
                      <a:spLocks noChangeArrowheads="1"/>
                    </p:cNvSpPr>
                    <p:nvPr/>
                  </p:nvSpPr>
                  <p:spPr bwMode="auto">
                    <a:xfrm>
                      <a:off x="5270" y="841"/>
                      <a:ext cx="215" cy="386"/>
                    </a:xfrm>
                    <a:prstGeom prst="rect">
                      <a:avLst/>
                    </a:prstGeom>
                    <a:noFill/>
                    <a:ln w="9525">
                      <a:noFill/>
                      <a:miter lim="800000"/>
                      <a:headEnd/>
                      <a:tailEnd/>
                    </a:ln>
                  </p:spPr>
                  <p:txBody>
                    <a:bodyPr wrap="none">
                      <a:spAutoFit/>
                    </a:bodyPr>
                    <a:lstStyle/>
                    <a:p>
                      <a:r>
                        <a:rPr lang="en-US" sz="2400" i="0"/>
                        <a:t>.</a:t>
                      </a:r>
                    </a:p>
                  </p:txBody>
                </p:sp>
                <p:sp>
                  <p:nvSpPr>
                    <p:cNvPr id="49036" name="Text Box 476"/>
                    <p:cNvSpPr txBox="1">
                      <a:spLocks noChangeArrowheads="1"/>
                    </p:cNvSpPr>
                    <p:nvPr/>
                  </p:nvSpPr>
                  <p:spPr bwMode="auto">
                    <a:xfrm>
                      <a:off x="5366" y="937"/>
                      <a:ext cx="215" cy="386"/>
                    </a:xfrm>
                    <a:prstGeom prst="rect">
                      <a:avLst/>
                    </a:prstGeom>
                    <a:noFill/>
                    <a:ln w="9525">
                      <a:noFill/>
                      <a:miter lim="800000"/>
                      <a:headEnd/>
                      <a:tailEnd/>
                    </a:ln>
                  </p:spPr>
                  <p:txBody>
                    <a:bodyPr wrap="none">
                      <a:spAutoFit/>
                    </a:bodyPr>
                    <a:lstStyle/>
                    <a:p>
                      <a:r>
                        <a:rPr lang="en-US" sz="2400" i="0"/>
                        <a:t>.</a:t>
                      </a:r>
                    </a:p>
                  </p:txBody>
                </p:sp>
                <p:sp>
                  <p:nvSpPr>
                    <p:cNvPr id="49037" name="Text Box 477"/>
                    <p:cNvSpPr txBox="1">
                      <a:spLocks noChangeArrowheads="1"/>
                    </p:cNvSpPr>
                    <p:nvPr/>
                  </p:nvSpPr>
                  <p:spPr bwMode="auto">
                    <a:xfrm>
                      <a:off x="5280" y="1102"/>
                      <a:ext cx="215" cy="386"/>
                    </a:xfrm>
                    <a:prstGeom prst="rect">
                      <a:avLst/>
                    </a:prstGeom>
                    <a:noFill/>
                    <a:ln w="9525">
                      <a:noFill/>
                      <a:miter lim="800000"/>
                      <a:headEnd/>
                      <a:tailEnd/>
                    </a:ln>
                  </p:spPr>
                  <p:txBody>
                    <a:bodyPr wrap="none">
                      <a:spAutoFit/>
                    </a:bodyPr>
                    <a:lstStyle/>
                    <a:p>
                      <a:r>
                        <a:rPr lang="en-US" sz="2400" i="0"/>
                        <a:t>.</a:t>
                      </a:r>
                    </a:p>
                  </p:txBody>
                </p:sp>
                <p:sp>
                  <p:nvSpPr>
                    <p:cNvPr id="49038" name="Text Box 478"/>
                    <p:cNvSpPr txBox="1">
                      <a:spLocks noChangeArrowheads="1"/>
                    </p:cNvSpPr>
                    <p:nvPr/>
                  </p:nvSpPr>
                  <p:spPr bwMode="auto">
                    <a:xfrm>
                      <a:off x="5183" y="1102"/>
                      <a:ext cx="215" cy="386"/>
                    </a:xfrm>
                    <a:prstGeom prst="rect">
                      <a:avLst/>
                    </a:prstGeom>
                    <a:noFill/>
                    <a:ln w="9525">
                      <a:noFill/>
                      <a:miter lim="800000"/>
                      <a:headEnd/>
                      <a:tailEnd/>
                    </a:ln>
                  </p:spPr>
                  <p:txBody>
                    <a:bodyPr wrap="none">
                      <a:spAutoFit/>
                    </a:bodyPr>
                    <a:lstStyle/>
                    <a:p>
                      <a:r>
                        <a:rPr lang="en-US" sz="2400" i="0"/>
                        <a:t>.</a:t>
                      </a:r>
                    </a:p>
                  </p:txBody>
                </p:sp>
                <p:sp>
                  <p:nvSpPr>
                    <p:cNvPr id="49039" name="Text Box 479"/>
                    <p:cNvSpPr txBox="1">
                      <a:spLocks noChangeArrowheads="1"/>
                    </p:cNvSpPr>
                    <p:nvPr/>
                  </p:nvSpPr>
                  <p:spPr bwMode="auto">
                    <a:xfrm>
                      <a:off x="5164" y="1053"/>
                      <a:ext cx="215" cy="386"/>
                    </a:xfrm>
                    <a:prstGeom prst="rect">
                      <a:avLst/>
                    </a:prstGeom>
                    <a:noFill/>
                    <a:ln w="9525">
                      <a:noFill/>
                      <a:miter lim="800000"/>
                      <a:headEnd/>
                      <a:tailEnd/>
                    </a:ln>
                  </p:spPr>
                  <p:txBody>
                    <a:bodyPr wrap="none">
                      <a:spAutoFit/>
                    </a:bodyPr>
                    <a:lstStyle/>
                    <a:p>
                      <a:r>
                        <a:rPr lang="en-US" sz="2400" i="0"/>
                        <a:t>.</a:t>
                      </a:r>
                    </a:p>
                  </p:txBody>
                </p:sp>
                <p:sp>
                  <p:nvSpPr>
                    <p:cNvPr id="49040" name="Text Box 480"/>
                    <p:cNvSpPr txBox="1">
                      <a:spLocks noChangeArrowheads="1"/>
                    </p:cNvSpPr>
                    <p:nvPr/>
                  </p:nvSpPr>
                  <p:spPr bwMode="auto">
                    <a:xfrm>
                      <a:off x="5144" y="1007"/>
                      <a:ext cx="215" cy="386"/>
                    </a:xfrm>
                    <a:prstGeom prst="rect">
                      <a:avLst/>
                    </a:prstGeom>
                    <a:noFill/>
                    <a:ln w="9525">
                      <a:noFill/>
                      <a:miter lim="800000"/>
                      <a:headEnd/>
                      <a:tailEnd/>
                    </a:ln>
                  </p:spPr>
                  <p:txBody>
                    <a:bodyPr wrap="none">
                      <a:spAutoFit/>
                    </a:bodyPr>
                    <a:lstStyle/>
                    <a:p>
                      <a:r>
                        <a:rPr lang="en-US" sz="2400" i="0"/>
                        <a:t>.</a:t>
                      </a:r>
                    </a:p>
                  </p:txBody>
                </p:sp>
                <p:sp>
                  <p:nvSpPr>
                    <p:cNvPr id="49041" name="Text Box 481"/>
                    <p:cNvSpPr txBox="1">
                      <a:spLocks noChangeArrowheads="1"/>
                    </p:cNvSpPr>
                    <p:nvPr/>
                  </p:nvSpPr>
                  <p:spPr bwMode="auto">
                    <a:xfrm>
                      <a:off x="5164" y="1102"/>
                      <a:ext cx="215" cy="386"/>
                    </a:xfrm>
                    <a:prstGeom prst="rect">
                      <a:avLst/>
                    </a:prstGeom>
                    <a:noFill/>
                    <a:ln w="9525">
                      <a:noFill/>
                      <a:miter lim="800000"/>
                      <a:headEnd/>
                      <a:tailEnd/>
                    </a:ln>
                  </p:spPr>
                  <p:txBody>
                    <a:bodyPr wrap="none">
                      <a:spAutoFit/>
                    </a:bodyPr>
                    <a:lstStyle/>
                    <a:p>
                      <a:r>
                        <a:rPr lang="en-US" sz="2400" i="0"/>
                        <a:t>.</a:t>
                      </a:r>
                    </a:p>
                  </p:txBody>
                </p:sp>
                <p:sp>
                  <p:nvSpPr>
                    <p:cNvPr id="49042" name="Text Box 482"/>
                    <p:cNvSpPr txBox="1">
                      <a:spLocks noChangeArrowheads="1"/>
                    </p:cNvSpPr>
                    <p:nvPr/>
                  </p:nvSpPr>
                  <p:spPr bwMode="auto">
                    <a:xfrm>
                      <a:off x="5212" y="1154"/>
                      <a:ext cx="215" cy="386"/>
                    </a:xfrm>
                    <a:prstGeom prst="rect">
                      <a:avLst/>
                    </a:prstGeom>
                    <a:noFill/>
                    <a:ln w="9525">
                      <a:noFill/>
                      <a:miter lim="800000"/>
                      <a:headEnd/>
                      <a:tailEnd/>
                    </a:ln>
                  </p:spPr>
                  <p:txBody>
                    <a:bodyPr wrap="none">
                      <a:spAutoFit/>
                    </a:bodyPr>
                    <a:lstStyle/>
                    <a:p>
                      <a:r>
                        <a:rPr lang="en-US" sz="2400" i="0"/>
                        <a:t>.</a:t>
                      </a:r>
                    </a:p>
                  </p:txBody>
                </p:sp>
                <p:sp>
                  <p:nvSpPr>
                    <p:cNvPr id="49043" name="Text Box 483"/>
                    <p:cNvSpPr txBox="1">
                      <a:spLocks noChangeArrowheads="1"/>
                    </p:cNvSpPr>
                    <p:nvPr/>
                  </p:nvSpPr>
                  <p:spPr bwMode="auto">
                    <a:xfrm>
                      <a:off x="5260" y="1195"/>
                      <a:ext cx="215" cy="386"/>
                    </a:xfrm>
                    <a:prstGeom prst="rect">
                      <a:avLst/>
                    </a:prstGeom>
                    <a:noFill/>
                    <a:ln w="9525">
                      <a:noFill/>
                      <a:miter lim="800000"/>
                      <a:headEnd/>
                      <a:tailEnd/>
                    </a:ln>
                  </p:spPr>
                  <p:txBody>
                    <a:bodyPr wrap="none">
                      <a:spAutoFit/>
                    </a:bodyPr>
                    <a:lstStyle/>
                    <a:p>
                      <a:r>
                        <a:rPr lang="en-US" sz="2400" i="0"/>
                        <a:t>.</a:t>
                      </a:r>
                    </a:p>
                  </p:txBody>
                </p:sp>
                <p:sp>
                  <p:nvSpPr>
                    <p:cNvPr id="49044" name="Text Box 484"/>
                    <p:cNvSpPr txBox="1">
                      <a:spLocks noChangeArrowheads="1"/>
                    </p:cNvSpPr>
                    <p:nvPr/>
                  </p:nvSpPr>
                  <p:spPr bwMode="auto">
                    <a:xfrm>
                      <a:off x="5309" y="1161"/>
                      <a:ext cx="215" cy="386"/>
                    </a:xfrm>
                    <a:prstGeom prst="rect">
                      <a:avLst/>
                    </a:prstGeom>
                    <a:noFill/>
                    <a:ln w="9525">
                      <a:noFill/>
                      <a:miter lim="800000"/>
                      <a:headEnd/>
                      <a:tailEnd/>
                    </a:ln>
                  </p:spPr>
                  <p:txBody>
                    <a:bodyPr wrap="none">
                      <a:spAutoFit/>
                    </a:bodyPr>
                    <a:lstStyle/>
                    <a:p>
                      <a:r>
                        <a:rPr lang="en-US" sz="2400" i="0"/>
                        <a:t>.</a:t>
                      </a:r>
                    </a:p>
                  </p:txBody>
                </p:sp>
                <p:sp>
                  <p:nvSpPr>
                    <p:cNvPr id="49045" name="Text Box 485"/>
                    <p:cNvSpPr txBox="1">
                      <a:spLocks noChangeArrowheads="1"/>
                    </p:cNvSpPr>
                    <p:nvPr/>
                  </p:nvSpPr>
                  <p:spPr bwMode="auto">
                    <a:xfrm>
                      <a:off x="5358" y="1119"/>
                      <a:ext cx="215" cy="386"/>
                    </a:xfrm>
                    <a:prstGeom prst="rect">
                      <a:avLst/>
                    </a:prstGeom>
                    <a:noFill/>
                    <a:ln w="9525">
                      <a:noFill/>
                      <a:miter lim="800000"/>
                      <a:headEnd/>
                      <a:tailEnd/>
                    </a:ln>
                  </p:spPr>
                  <p:txBody>
                    <a:bodyPr wrap="none">
                      <a:spAutoFit/>
                    </a:bodyPr>
                    <a:lstStyle/>
                    <a:p>
                      <a:r>
                        <a:rPr lang="en-US" sz="2400" i="0"/>
                        <a:t>.</a:t>
                      </a:r>
                    </a:p>
                  </p:txBody>
                </p:sp>
                <p:sp>
                  <p:nvSpPr>
                    <p:cNvPr id="49046" name="Text Box 486"/>
                    <p:cNvSpPr txBox="1">
                      <a:spLocks noChangeArrowheads="1"/>
                    </p:cNvSpPr>
                    <p:nvPr/>
                  </p:nvSpPr>
                  <p:spPr bwMode="auto">
                    <a:xfrm>
                      <a:off x="5377" y="1154"/>
                      <a:ext cx="215" cy="386"/>
                    </a:xfrm>
                    <a:prstGeom prst="rect">
                      <a:avLst/>
                    </a:prstGeom>
                    <a:noFill/>
                    <a:ln w="9525">
                      <a:noFill/>
                      <a:miter lim="800000"/>
                      <a:headEnd/>
                      <a:tailEnd/>
                    </a:ln>
                  </p:spPr>
                  <p:txBody>
                    <a:bodyPr wrap="none">
                      <a:spAutoFit/>
                    </a:bodyPr>
                    <a:lstStyle/>
                    <a:p>
                      <a:r>
                        <a:rPr lang="en-US" sz="2400" i="0"/>
                        <a:t>.</a:t>
                      </a:r>
                    </a:p>
                  </p:txBody>
                </p:sp>
                <p:sp>
                  <p:nvSpPr>
                    <p:cNvPr id="49047" name="Text Box 487"/>
                    <p:cNvSpPr txBox="1">
                      <a:spLocks noChangeArrowheads="1"/>
                    </p:cNvSpPr>
                    <p:nvPr/>
                  </p:nvSpPr>
                  <p:spPr bwMode="auto">
                    <a:xfrm>
                      <a:off x="5426" y="1102"/>
                      <a:ext cx="215" cy="386"/>
                    </a:xfrm>
                    <a:prstGeom prst="rect">
                      <a:avLst/>
                    </a:prstGeom>
                    <a:noFill/>
                    <a:ln w="9525">
                      <a:noFill/>
                      <a:miter lim="800000"/>
                      <a:headEnd/>
                      <a:tailEnd/>
                    </a:ln>
                  </p:spPr>
                  <p:txBody>
                    <a:bodyPr wrap="none">
                      <a:spAutoFit/>
                    </a:bodyPr>
                    <a:lstStyle/>
                    <a:p>
                      <a:r>
                        <a:rPr lang="en-US" sz="2400" i="0"/>
                        <a:t>.</a:t>
                      </a:r>
                    </a:p>
                  </p:txBody>
                </p:sp>
                <p:sp>
                  <p:nvSpPr>
                    <p:cNvPr id="49048" name="Text Box 488"/>
                    <p:cNvSpPr txBox="1">
                      <a:spLocks noChangeArrowheads="1"/>
                    </p:cNvSpPr>
                    <p:nvPr/>
                  </p:nvSpPr>
                  <p:spPr bwMode="auto">
                    <a:xfrm>
                      <a:off x="5426" y="1007"/>
                      <a:ext cx="215" cy="386"/>
                    </a:xfrm>
                    <a:prstGeom prst="rect">
                      <a:avLst/>
                    </a:prstGeom>
                    <a:noFill/>
                    <a:ln w="9525">
                      <a:noFill/>
                      <a:miter lim="800000"/>
                      <a:headEnd/>
                      <a:tailEnd/>
                    </a:ln>
                  </p:spPr>
                  <p:txBody>
                    <a:bodyPr wrap="none">
                      <a:spAutoFit/>
                    </a:bodyPr>
                    <a:lstStyle/>
                    <a:p>
                      <a:r>
                        <a:rPr lang="en-US" sz="2400" i="0"/>
                        <a:t>.</a:t>
                      </a:r>
                    </a:p>
                  </p:txBody>
                </p:sp>
                <p:sp>
                  <p:nvSpPr>
                    <p:cNvPr id="49049" name="Text Box 489"/>
                    <p:cNvSpPr txBox="1">
                      <a:spLocks noChangeArrowheads="1"/>
                    </p:cNvSpPr>
                    <p:nvPr/>
                  </p:nvSpPr>
                  <p:spPr bwMode="auto">
                    <a:xfrm>
                      <a:off x="5377" y="864"/>
                      <a:ext cx="215" cy="386"/>
                    </a:xfrm>
                    <a:prstGeom prst="rect">
                      <a:avLst/>
                    </a:prstGeom>
                    <a:noFill/>
                    <a:ln w="9525">
                      <a:noFill/>
                      <a:miter lim="800000"/>
                      <a:headEnd/>
                      <a:tailEnd/>
                    </a:ln>
                  </p:spPr>
                  <p:txBody>
                    <a:bodyPr wrap="none">
                      <a:spAutoFit/>
                    </a:bodyPr>
                    <a:lstStyle/>
                    <a:p>
                      <a:r>
                        <a:rPr lang="en-US" sz="2400" i="0"/>
                        <a:t>.</a:t>
                      </a:r>
                    </a:p>
                  </p:txBody>
                </p:sp>
                <p:sp>
                  <p:nvSpPr>
                    <p:cNvPr id="49050" name="Text Box 490"/>
                    <p:cNvSpPr txBox="1">
                      <a:spLocks noChangeArrowheads="1"/>
                    </p:cNvSpPr>
                    <p:nvPr/>
                  </p:nvSpPr>
                  <p:spPr bwMode="auto">
                    <a:xfrm>
                      <a:off x="5406" y="816"/>
                      <a:ext cx="215" cy="386"/>
                    </a:xfrm>
                    <a:prstGeom prst="rect">
                      <a:avLst/>
                    </a:prstGeom>
                    <a:noFill/>
                    <a:ln w="9525">
                      <a:noFill/>
                      <a:miter lim="800000"/>
                      <a:headEnd/>
                      <a:tailEnd/>
                    </a:ln>
                  </p:spPr>
                  <p:txBody>
                    <a:bodyPr wrap="none">
                      <a:spAutoFit/>
                    </a:bodyPr>
                    <a:lstStyle/>
                    <a:p>
                      <a:r>
                        <a:rPr lang="en-US" sz="2400" i="0"/>
                        <a:t>.</a:t>
                      </a:r>
                    </a:p>
                  </p:txBody>
                </p:sp>
                <p:sp>
                  <p:nvSpPr>
                    <p:cNvPr id="49051" name="Text Box 491"/>
                    <p:cNvSpPr txBox="1">
                      <a:spLocks noChangeArrowheads="1"/>
                    </p:cNvSpPr>
                    <p:nvPr/>
                  </p:nvSpPr>
                  <p:spPr bwMode="auto">
                    <a:xfrm>
                      <a:off x="5454" y="722"/>
                      <a:ext cx="215" cy="386"/>
                    </a:xfrm>
                    <a:prstGeom prst="rect">
                      <a:avLst/>
                    </a:prstGeom>
                    <a:noFill/>
                    <a:ln w="9525">
                      <a:noFill/>
                      <a:miter lim="800000"/>
                      <a:headEnd/>
                      <a:tailEnd/>
                    </a:ln>
                  </p:spPr>
                  <p:txBody>
                    <a:bodyPr wrap="none">
                      <a:spAutoFit/>
                    </a:bodyPr>
                    <a:lstStyle/>
                    <a:p>
                      <a:r>
                        <a:rPr lang="en-US" sz="2400" i="0"/>
                        <a:t>.</a:t>
                      </a:r>
                    </a:p>
                  </p:txBody>
                </p:sp>
                <p:sp>
                  <p:nvSpPr>
                    <p:cNvPr id="49052" name="Text Box 492"/>
                    <p:cNvSpPr txBox="1">
                      <a:spLocks noChangeArrowheads="1"/>
                    </p:cNvSpPr>
                    <p:nvPr/>
                  </p:nvSpPr>
                  <p:spPr bwMode="auto">
                    <a:xfrm>
                      <a:off x="5501" y="687"/>
                      <a:ext cx="215" cy="386"/>
                    </a:xfrm>
                    <a:prstGeom prst="rect">
                      <a:avLst/>
                    </a:prstGeom>
                    <a:noFill/>
                    <a:ln w="9525">
                      <a:noFill/>
                      <a:miter lim="800000"/>
                      <a:headEnd/>
                      <a:tailEnd/>
                    </a:ln>
                  </p:spPr>
                  <p:txBody>
                    <a:bodyPr wrap="none">
                      <a:spAutoFit/>
                    </a:bodyPr>
                    <a:lstStyle/>
                    <a:p>
                      <a:r>
                        <a:rPr lang="en-US" sz="2400" i="0"/>
                        <a:t>.</a:t>
                      </a:r>
                    </a:p>
                  </p:txBody>
                </p:sp>
                <p:sp>
                  <p:nvSpPr>
                    <p:cNvPr id="49053" name="Text Box 498"/>
                    <p:cNvSpPr txBox="1">
                      <a:spLocks noChangeArrowheads="1"/>
                    </p:cNvSpPr>
                    <p:nvPr/>
                  </p:nvSpPr>
                  <p:spPr bwMode="auto">
                    <a:xfrm>
                      <a:off x="6017" y="679"/>
                      <a:ext cx="215" cy="386"/>
                    </a:xfrm>
                    <a:prstGeom prst="rect">
                      <a:avLst/>
                    </a:prstGeom>
                    <a:noFill/>
                    <a:ln w="9525">
                      <a:noFill/>
                      <a:miter lim="800000"/>
                      <a:headEnd/>
                      <a:tailEnd/>
                    </a:ln>
                  </p:spPr>
                  <p:txBody>
                    <a:bodyPr wrap="none">
                      <a:spAutoFit/>
                    </a:bodyPr>
                    <a:lstStyle/>
                    <a:p>
                      <a:r>
                        <a:rPr lang="en-US" sz="2400" i="0"/>
                        <a:t>.</a:t>
                      </a:r>
                    </a:p>
                  </p:txBody>
                </p:sp>
                <p:sp>
                  <p:nvSpPr>
                    <p:cNvPr id="49054" name="Text Box 499"/>
                    <p:cNvSpPr txBox="1">
                      <a:spLocks noChangeArrowheads="1"/>
                    </p:cNvSpPr>
                    <p:nvPr/>
                  </p:nvSpPr>
                  <p:spPr bwMode="auto">
                    <a:xfrm>
                      <a:off x="6075" y="775"/>
                      <a:ext cx="215" cy="386"/>
                    </a:xfrm>
                    <a:prstGeom prst="rect">
                      <a:avLst/>
                    </a:prstGeom>
                    <a:noFill/>
                    <a:ln w="9525">
                      <a:noFill/>
                      <a:miter lim="800000"/>
                      <a:headEnd/>
                      <a:tailEnd/>
                    </a:ln>
                  </p:spPr>
                  <p:txBody>
                    <a:bodyPr wrap="none">
                      <a:spAutoFit/>
                    </a:bodyPr>
                    <a:lstStyle/>
                    <a:p>
                      <a:r>
                        <a:rPr lang="en-US" sz="2400" i="0"/>
                        <a:t>.</a:t>
                      </a:r>
                    </a:p>
                  </p:txBody>
                </p:sp>
                <p:sp>
                  <p:nvSpPr>
                    <p:cNvPr id="49055" name="Text Box 500"/>
                    <p:cNvSpPr txBox="1">
                      <a:spLocks noChangeArrowheads="1"/>
                    </p:cNvSpPr>
                    <p:nvPr/>
                  </p:nvSpPr>
                  <p:spPr bwMode="auto">
                    <a:xfrm>
                      <a:off x="5999" y="816"/>
                      <a:ext cx="215" cy="386"/>
                    </a:xfrm>
                    <a:prstGeom prst="rect">
                      <a:avLst/>
                    </a:prstGeom>
                    <a:noFill/>
                    <a:ln w="9525">
                      <a:noFill/>
                      <a:miter lim="800000"/>
                      <a:headEnd/>
                      <a:tailEnd/>
                    </a:ln>
                  </p:spPr>
                  <p:txBody>
                    <a:bodyPr wrap="none">
                      <a:spAutoFit/>
                    </a:bodyPr>
                    <a:lstStyle/>
                    <a:p>
                      <a:r>
                        <a:rPr lang="en-US" sz="2400" i="0"/>
                        <a:t>.</a:t>
                      </a:r>
                    </a:p>
                  </p:txBody>
                </p:sp>
                <p:sp>
                  <p:nvSpPr>
                    <p:cNvPr id="49056" name="Text Box 501"/>
                    <p:cNvSpPr txBox="1">
                      <a:spLocks noChangeArrowheads="1"/>
                    </p:cNvSpPr>
                    <p:nvPr/>
                  </p:nvSpPr>
                  <p:spPr bwMode="auto">
                    <a:xfrm>
                      <a:off x="5911" y="737"/>
                      <a:ext cx="215" cy="386"/>
                    </a:xfrm>
                    <a:prstGeom prst="rect">
                      <a:avLst/>
                    </a:prstGeom>
                    <a:noFill/>
                    <a:ln w="9525">
                      <a:noFill/>
                      <a:miter lim="800000"/>
                      <a:headEnd/>
                      <a:tailEnd/>
                    </a:ln>
                  </p:spPr>
                  <p:txBody>
                    <a:bodyPr wrap="none">
                      <a:spAutoFit/>
                    </a:bodyPr>
                    <a:lstStyle/>
                    <a:p>
                      <a:r>
                        <a:rPr lang="en-US" sz="2400" i="0"/>
                        <a:t>.</a:t>
                      </a:r>
                    </a:p>
                  </p:txBody>
                </p:sp>
                <p:sp>
                  <p:nvSpPr>
                    <p:cNvPr id="49057" name="Text Box 502"/>
                    <p:cNvSpPr txBox="1">
                      <a:spLocks noChangeArrowheads="1"/>
                    </p:cNvSpPr>
                    <p:nvPr/>
                  </p:nvSpPr>
                  <p:spPr bwMode="auto">
                    <a:xfrm>
                      <a:off x="5240" y="1154"/>
                      <a:ext cx="215" cy="386"/>
                    </a:xfrm>
                    <a:prstGeom prst="rect">
                      <a:avLst/>
                    </a:prstGeom>
                    <a:noFill/>
                    <a:ln w="9525">
                      <a:noFill/>
                      <a:miter lim="800000"/>
                      <a:headEnd/>
                      <a:tailEnd/>
                    </a:ln>
                  </p:spPr>
                  <p:txBody>
                    <a:bodyPr wrap="none">
                      <a:spAutoFit/>
                    </a:bodyPr>
                    <a:lstStyle/>
                    <a:p>
                      <a:r>
                        <a:rPr lang="en-US" sz="2400" i="0"/>
                        <a:t>.</a:t>
                      </a:r>
                    </a:p>
                  </p:txBody>
                </p:sp>
                <p:sp>
                  <p:nvSpPr>
                    <p:cNvPr id="49058" name="Text Box 503"/>
                    <p:cNvSpPr txBox="1">
                      <a:spLocks noChangeArrowheads="1"/>
                    </p:cNvSpPr>
                    <p:nvPr/>
                  </p:nvSpPr>
                  <p:spPr bwMode="auto">
                    <a:xfrm>
                      <a:off x="5093" y="1154"/>
                      <a:ext cx="215" cy="386"/>
                    </a:xfrm>
                    <a:prstGeom prst="rect">
                      <a:avLst/>
                    </a:prstGeom>
                    <a:noFill/>
                    <a:ln w="9525">
                      <a:noFill/>
                      <a:miter lim="800000"/>
                      <a:headEnd/>
                      <a:tailEnd/>
                    </a:ln>
                  </p:spPr>
                  <p:txBody>
                    <a:bodyPr wrap="none">
                      <a:spAutoFit/>
                    </a:bodyPr>
                    <a:lstStyle/>
                    <a:p>
                      <a:r>
                        <a:rPr lang="en-US" sz="2400" i="0"/>
                        <a:t>.</a:t>
                      </a:r>
                    </a:p>
                  </p:txBody>
                </p:sp>
                <p:sp>
                  <p:nvSpPr>
                    <p:cNvPr id="49059" name="Text Box 504"/>
                    <p:cNvSpPr txBox="1">
                      <a:spLocks noChangeArrowheads="1"/>
                    </p:cNvSpPr>
                    <p:nvPr/>
                  </p:nvSpPr>
                  <p:spPr bwMode="auto">
                    <a:xfrm>
                      <a:off x="5070" y="1054"/>
                      <a:ext cx="215" cy="386"/>
                    </a:xfrm>
                    <a:prstGeom prst="rect">
                      <a:avLst/>
                    </a:prstGeom>
                    <a:noFill/>
                    <a:ln w="9525">
                      <a:noFill/>
                      <a:miter lim="800000"/>
                      <a:headEnd/>
                      <a:tailEnd/>
                    </a:ln>
                  </p:spPr>
                  <p:txBody>
                    <a:bodyPr wrap="none">
                      <a:spAutoFit/>
                    </a:bodyPr>
                    <a:lstStyle/>
                    <a:p>
                      <a:r>
                        <a:rPr lang="en-US" sz="2400" i="0"/>
                        <a:t>.</a:t>
                      </a:r>
                    </a:p>
                  </p:txBody>
                </p:sp>
                <p:sp>
                  <p:nvSpPr>
                    <p:cNvPr id="49060" name="Text Box 505"/>
                    <p:cNvSpPr txBox="1">
                      <a:spLocks noChangeArrowheads="1"/>
                    </p:cNvSpPr>
                    <p:nvPr/>
                  </p:nvSpPr>
                  <p:spPr bwMode="auto">
                    <a:xfrm>
                      <a:off x="5070" y="958"/>
                      <a:ext cx="215" cy="386"/>
                    </a:xfrm>
                    <a:prstGeom prst="rect">
                      <a:avLst/>
                    </a:prstGeom>
                    <a:noFill/>
                    <a:ln w="9525">
                      <a:noFill/>
                      <a:miter lim="800000"/>
                      <a:headEnd/>
                      <a:tailEnd/>
                    </a:ln>
                  </p:spPr>
                  <p:txBody>
                    <a:bodyPr wrap="none">
                      <a:spAutoFit/>
                    </a:bodyPr>
                    <a:lstStyle/>
                    <a:p>
                      <a:r>
                        <a:rPr lang="en-US" sz="2400" i="0"/>
                        <a:t>.</a:t>
                      </a:r>
                    </a:p>
                  </p:txBody>
                </p:sp>
                <p:sp>
                  <p:nvSpPr>
                    <p:cNvPr id="49061" name="Text Box 506"/>
                    <p:cNvSpPr txBox="1">
                      <a:spLocks noChangeArrowheads="1"/>
                    </p:cNvSpPr>
                    <p:nvPr/>
                  </p:nvSpPr>
                  <p:spPr bwMode="auto">
                    <a:xfrm>
                      <a:off x="5093" y="870"/>
                      <a:ext cx="215" cy="386"/>
                    </a:xfrm>
                    <a:prstGeom prst="rect">
                      <a:avLst/>
                    </a:prstGeom>
                    <a:noFill/>
                    <a:ln w="9525">
                      <a:noFill/>
                      <a:miter lim="800000"/>
                      <a:headEnd/>
                      <a:tailEnd/>
                    </a:ln>
                  </p:spPr>
                  <p:txBody>
                    <a:bodyPr wrap="none">
                      <a:spAutoFit/>
                    </a:bodyPr>
                    <a:lstStyle/>
                    <a:p>
                      <a:r>
                        <a:rPr lang="en-US" sz="2400" i="0"/>
                        <a:t>.</a:t>
                      </a:r>
                    </a:p>
                  </p:txBody>
                </p:sp>
                <p:sp>
                  <p:nvSpPr>
                    <p:cNvPr id="49062" name="Text Box 507"/>
                    <p:cNvSpPr txBox="1">
                      <a:spLocks noChangeArrowheads="1"/>
                    </p:cNvSpPr>
                    <p:nvPr/>
                  </p:nvSpPr>
                  <p:spPr bwMode="auto">
                    <a:xfrm>
                      <a:off x="5164" y="769"/>
                      <a:ext cx="215" cy="386"/>
                    </a:xfrm>
                    <a:prstGeom prst="rect">
                      <a:avLst/>
                    </a:prstGeom>
                    <a:noFill/>
                    <a:ln w="9525">
                      <a:noFill/>
                      <a:miter lim="800000"/>
                      <a:headEnd/>
                      <a:tailEnd/>
                    </a:ln>
                  </p:spPr>
                  <p:txBody>
                    <a:bodyPr wrap="none">
                      <a:spAutoFit/>
                    </a:bodyPr>
                    <a:lstStyle/>
                    <a:p>
                      <a:r>
                        <a:rPr lang="en-US" sz="2400" i="0"/>
                        <a:t>.</a:t>
                      </a:r>
                    </a:p>
                  </p:txBody>
                </p:sp>
                <p:sp>
                  <p:nvSpPr>
                    <p:cNvPr id="49063" name="Text Box 515"/>
                    <p:cNvSpPr txBox="1">
                      <a:spLocks noChangeArrowheads="1"/>
                    </p:cNvSpPr>
                    <p:nvPr/>
                  </p:nvSpPr>
                  <p:spPr bwMode="auto">
                    <a:xfrm>
                      <a:off x="5462" y="722"/>
                      <a:ext cx="215" cy="386"/>
                    </a:xfrm>
                    <a:prstGeom prst="rect">
                      <a:avLst/>
                    </a:prstGeom>
                    <a:noFill/>
                    <a:ln w="9525">
                      <a:noFill/>
                      <a:miter lim="800000"/>
                      <a:headEnd/>
                      <a:tailEnd/>
                    </a:ln>
                  </p:spPr>
                  <p:txBody>
                    <a:bodyPr wrap="none">
                      <a:spAutoFit/>
                    </a:bodyPr>
                    <a:lstStyle/>
                    <a:p>
                      <a:r>
                        <a:rPr lang="en-US" sz="2400" i="0"/>
                        <a:t>.</a:t>
                      </a:r>
                    </a:p>
                  </p:txBody>
                </p:sp>
                <p:sp>
                  <p:nvSpPr>
                    <p:cNvPr id="49064" name="Text Box 516"/>
                    <p:cNvSpPr txBox="1">
                      <a:spLocks noChangeArrowheads="1"/>
                    </p:cNvSpPr>
                    <p:nvPr/>
                  </p:nvSpPr>
                  <p:spPr bwMode="auto">
                    <a:xfrm>
                      <a:off x="5377" y="886"/>
                      <a:ext cx="215" cy="386"/>
                    </a:xfrm>
                    <a:prstGeom prst="rect">
                      <a:avLst/>
                    </a:prstGeom>
                    <a:noFill/>
                    <a:ln w="9525">
                      <a:noFill/>
                      <a:miter lim="800000"/>
                      <a:headEnd/>
                      <a:tailEnd/>
                    </a:ln>
                  </p:spPr>
                  <p:txBody>
                    <a:bodyPr wrap="none">
                      <a:spAutoFit/>
                    </a:bodyPr>
                    <a:lstStyle/>
                    <a:p>
                      <a:r>
                        <a:rPr lang="en-US" sz="2400" i="0"/>
                        <a:t>.</a:t>
                      </a:r>
                    </a:p>
                  </p:txBody>
                </p:sp>
                <p:sp>
                  <p:nvSpPr>
                    <p:cNvPr id="49065" name="Text Box 517"/>
                    <p:cNvSpPr txBox="1">
                      <a:spLocks noChangeArrowheads="1"/>
                    </p:cNvSpPr>
                    <p:nvPr/>
                  </p:nvSpPr>
                  <p:spPr bwMode="auto">
                    <a:xfrm>
                      <a:off x="5280" y="886"/>
                      <a:ext cx="215" cy="386"/>
                    </a:xfrm>
                    <a:prstGeom prst="rect">
                      <a:avLst/>
                    </a:prstGeom>
                    <a:noFill/>
                    <a:ln w="9525">
                      <a:noFill/>
                      <a:miter lim="800000"/>
                      <a:headEnd/>
                      <a:tailEnd/>
                    </a:ln>
                  </p:spPr>
                  <p:txBody>
                    <a:bodyPr wrap="none">
                      <a:spAutoFit/>
                    </a:bodyPr>
                    <a:lstStyle/>
                    <a:p>
                      <a:r>
                        <a:rPr lang="en-US" sz="2400" i="0"/>
                        <a:t>.</a:t>
                      </a:r>
                    </a:p>
                  </p:txBody>
                </p:sp>
                <p:sp>
                  <p:nvSpPr>
                    <p:cNvPr id="49066" name="Text Box 518"/>
                    <p:cNvSpPr txBox="1">
                      <a:spLocks noChangeArrowheads="1"/>
                    </p:cNvSpPr>
                    <p:nvPr/>
                  </p:nvSpPr>
                  <p:spPr bwMode="auto">
                    <a:xfrm>
                      <a:off x="5259" y="839"/>
                      <a:ext cx="215" cy="386"/>
                    </a:xfrm>
                    <a:prstGeom prst="rect">
                      <a:avLst/>
                    </a:prstGeom>
                    <a:noFill/>
                    <a:ln w="9525">
                      <a:noFill/>
                      <a:miter lim="800000"/>
                      <a:headEnd/>
                      <a:tailEnd/>
                    </a:ln>
                  </p:spPr>
                  <p:txBody>
                    <a:bodyPr wrap="none">
                      <a:spAutoFit/>
                    </a:bodyPr>
                    <a:lstStyle/>
                    <a:p>
                      <a:r>
                        <a:rPr lang="en-US" sz="2400" i="0"/>
                        <a:t>.</a:t>
                      </a:r>
                    </a:p>
                  </p:txBody>
                </p:sp>
                <p:sp>
                  <p:nvSpPr>
                    <p:cNvPr id="49067" name="Text Box 519"/>
                    <p:cNvSpPr txBox="1">
                      <a:spLocks noChangeArrowheads="1"/>
                    </p:cNvSpPr>
                    <p:nvPr/>
                  </p:nvSpPr>
                  <p:spPr bwMode="auto">
                    <a:xfrm>
                      <a:off x="5240" y="790"/>
                      <a:ext cx="215" cy="386"/>
                    </a:xfrm>
                    <a:prstGeom prst="rect">
                      <a:avLst/>
                    </a:prstGeom>
                    <a:noFill/>
                    <a:ln w="9525">
                      <a:noFill/>
                      <a:miter lim="800000"/>
                      <a:headEnd/>
                      <a:tailEnd/>
                    </a:ln>
                  </p:spPr>
                  <p:txBody>
                    <a:bodyPr wrap="none">
                      <a:spAutoFit/>
                    </a:bodyPr>
                    <a:lstStyle/>
                    <a:p>
                      <a:r>
                        <a:rPr lang="en-US" sz="2400" i="0"/>
                        <a:t>.</a:t>
                      </a:r>
                    </a:p>
                  </p:txBody>
                </p:sp>
                <p:sp>
                  <p:nvSpPr>
                    <p:cNvPr id="49068" name="Text Box 520"/>
                    <p:cNvSpPr txBox="1">
                      <a:spLocks noChangeArrowheads="1"/>
                    </p:cNvSpPr>
                    <p:nvPr/>
                  </p:nvSpPr>
                  <p:spPr bwMode="auto">
                    <a:xfrm>
                      <a:off x="5259" y="886"/>
                      <a:ext cx="215" cy="386"/>
                    </a:xfrm>
                    <a:prstGeom prst="rect">
                      <a:avLst/>
                    </a:prstGeom>
                    <a:noFill/>
                    <a:ln w="9525">
                      <a:noFill/>
                      <a:miter lim="800000"/>
                      <a:headEnd/>
                      <a:tailEnd/>
                    </a:ln>
                  </p:spPr>
                  <p:txBody>
                    <a:bodyPr wrap="none">
                      <a:spAutoFit/>
                    </a:bodyPr>
                    <a:lstStyle/>
                    <a:p>
                      <a:r>
                        <a:rPr lang="en-US" sz="2400" i="0"/>
                        <a:t>.</a:t>
                      </a:r>
                    </a:p>
                  </p:txBody>
                </p:sp>
                <p:sp>
                  <p:nvSpPr>
                    <p:cNvPr id="49069" name="Text Box 521"/>
                    <p:cNvSpPr txBox="1">
                      <a:spLocks noChangeArrowheads="1"/>
                    </p:cNvSpPr>
                    <p:nvPr/>
                  </p:nvSpPr>
                  <p:spPr bwMode="auto">
                    <a:xfrm>
                      <a:off x="5309" y="935"/>
                      <a:ext cx="215" cy="386"/>
                    </a:xfrm>
                    <a:prstGeom prst="rect">
                      <a:avLst/>
                    </a:prstGeom>
                    <a:noFill/>
                    <a:ln w="9525">
                      <a:noFill/>
                      <a:miter lim="800000"/>
                      <a:headEnd/>
                      <a:tailEnd/>
                    </a:ln>
                  </p:spPr>
                  <p:txBody>
                    <a:bodyPr wrap="none">
                      <a:spAutoFit/>
                    </a:bodyPr>
                    <a:lstStyle/>
                    <a:p>
                      <a:r>
                        <a:rPr lang="en-US" sz="2400" i="0"/>
                        <a:t>.</a:t>
                      </a:r>
                    </a:p>
                  </p:txBody>
                </p:sp>
                <p:sp>
                  <p:nvSpPr>
                    <p:cNvPr id="49070" name="Text Box 522"/>
                    <p:cNvSpPr txBox="1">
                      <a:spLocks noChangeArrowheads="1"/>
                    </p:cNvSpPr>
                    <p:nvPr/>
                  </p:nvSpPr>
                  <p:spPr bwMode="auto">
                    <a:xfrm>
                      <a:off x="5357" y="977"/>
                      <a:ext cx="215" cy="386"/>
                    </a:xfrm>
                    <a:prstGeom prst="rect">
                      <a:avLst/>
                    </a:prstGeom>
                    <a:noFill/>
                    <a:ln w="9525">
                      <a:noFill/>
                      <a:miter lim="800000"/>
                      <a:headEnd/>
                      <a:tailEnd/>
                    </a:ln>
                  </p:spPr>
                  <p:txBody>
                    <a:bodyPr wrap="none">
                      <a:spAutoFit/>
                    </a:bodyPr>
                    <a:lstStyle/>
                    <a:p>
                      <a:r>
                        <a:rPr lang="en-US" sz="2400" i="0"/>
                        <a:t>.</a:t>
                      </a:r>
                    </a:p>
                  </p:txBody>
                </p:sp>
                <p:sp>
                  <p:nvSpPr>
                    <p:cNvPr id="49071" name="Text Box 523"/>
                    <p:cNvSpPr txBox="1">
                      <a:spLocks noChangeArrowheads="1"/>
                    </p:cNvSpPr>
                    <p:nvPr/>
                  </p:nvSpPr>
                  <p:spPr bwMode="auto">
                    <a:xfrm>
                      <a:off x="5406" y="937"/>
                      <a:ext cx="215" cy="386"/>
                    </a:xfrm>
                    <a:prstGeom prst="rect">
                      <a:avLst/>
                    </a:prstGeom>
                    <a:noFill/>
                    <a:ln w="9525">
                      <a:noFill/>
                      <a:miter lim="800000"/>
                      <a:headEnd/>
                      <a:tailEnd/>
                    </a:ln>
                  </p:spPr>
                  <p:txBody>
                    <a:bodyPr wrap="none">
                      <a:spAutoFit/>
                    </a:bodyPr>
                    <a:lstStyle/>
                    <a:p>
                      <a:r>
                        <a:rPr lang="en-US" sz="2400" i="0"/>
                        <a:t>.</a:t>
                      </a:r>
                    </a:p>
                  </p:txBody>
                </p:sp>
                <p:sp>
                  <p:nvSpPr>
                    <p:cNvPr id="49072" name="Text Box 528"/>
                    <p:cNvSpPr txBox="1">
                      <a:spLocks noChangeArrowheads="1"/>
                    </p:cNvSpPr>
                    <p:nvPr/>
                  </p:nvSpPr>
                  <p:spPr bwMode="auto">
                    <a:xfrm>
                      <a:off x="5336" y="935"/>
                      <a:ext cx="215" cy="386"/>
                    </a:xfrm>
                    <a:prstGeom prst="rect">
                      <a:avLst/>
                    </a:prstGeom>
                    <a:noFill/>
                    <a:ln w="9525">
                      <a:noFill/>
                      <a:miter lim="800000"/>
                      <a:headEnd/>
                      <a:tailEnd/>
                    </a:ln>
                  </p:spPr>
                  <p:txBody>
                    <a:bodyPr wrap="none">
                      <a:spAutoFit/>
                    </a:bodyPr>
                    <a:lstStyle/>
                    <a:p>
                      <a:r>
                        <a:rPr lang="en-US" sz="2400" i="0"/>
                        <a:t>.</a:t>
                      </a:r>
                    </a:p>
                  </p:txBody>
                </p:sp>
                <p:sp>
                  <p:nvSpPr>
                    <p:cNvPr id="49073" name="Text Box 529"/>
                    <p:cNvSpPr txBox="1">
                      <a:spLocks noChangeArrowheads="1"/>
                    </p:cNvSpPr>
                    <p:nvPr/>
                  </p:nvSpPr>
                  <p:spPr bwMode="auto">
                    <a:xfrm>
                      <a:off x="5191" y="935"/>
                      <a:ext cx="215" cy="386"/>
                    </a:xfrm>
                    <a:prstGeom prst="rect">
                      <a:avLst/>
                    </a:prstGeom>
                    <a:noFill/>
                    <a:ln w="9525">
                      <a:noFill/>
                      <a:miter lim="800000"/>
                      <a:headEnd/>
                      <a:tailEnd/>
                    </a:ln>
                  </p:spPr>
                  <p:txBody>
                    <a:bodyPr wrap="none">
                      <a:spAutoFit/>
                    </a:bodyPr>
                    <a:lstStyle/>
                    <a:p>
                      <a:r>
                        <a:rPr lang="en-US" sz="2400" i="0"/>
                        <a:t>.</a:t>
                      </a:r>
                    </a:p>
                  </p:txBody>
                </p:sp>
                <p:sp>
                  <p:nvSpPr>
                    <p:cNvPr id="49074" name="Text Box 530"/>
                    <p:cNvSpPr txBox="1">
                      <a:spLocks noChangeArrowheads="1"/>
                    </p:cNvSpPr>
                    <p:nvPr/>
                  </p:nvSpPr>
                  <p:spPr bwMode="auto">
                    <a:xfrm>
                      <a:off x="5164" y="839"/>
                      <a:ext cx="215" cy="386"/>
                    </a:xfrm>
                    <a:prstGeom prst="rect">
                      <a:avLst/>
                    </a:prstGeom>
                    <a:noFill/>
                    <a:ln w="9525">
                      <a:noFill/>
                      <a:miter lim="800000"/>
                      <a:headEnd/>
                      <a:tailEnd/>
                    </a:ln>
                  </p:spPr>
                  <p:txBody>
                    <a:bodyPr wrap="none">
                      <a:spAutoFit/>
                    </a:bodyPr>
                    <a:lstStyle/>
                    <a:p>
                      <a:r>
                        <a:rPr lang="en-US" sz="2400" i="0"/>
                        <a:t>.</a:t>
                      </a:r>
                    </a:p>
                  </p:txBody>
                </p:sp>
                <p:sp>
                  <p:nvSpPr>
                    <p:cNvPr id="49075" name="Text Box 531"/>
                    <p:cNvSpPr txBox="1">
                      <a:spLocks noChangeArrowheads="1"/>
                    </p:cNvSpPr>
                    <p:nvPr/>
                  </p:nvSpPr>
                  <p:spPr bwMode="auto">
                    <a:xfrm>
                      <a:off x="5164" y="740"/>
                      <a:ext cx="215" cy="386"/>
                    </a:xfrm>
                    <a:prstGeom prst="rect">
                      <a:avLst/>
                    </a:prstGeom>
                    <a:noFill/>
                    <a:ln w="9525">
                      <a:noFill/>
                      <a:miter lim="800000"/>
                      <a:headEnd/>
                      <a:tailEnd/>
                    </a:ln>
                  </p:spPr>
                  <p:txBody>
                    <a:bodyPr wrap="none">
                      <a:spAutoFit/>
                    </a:bodyPr>
                    <a:lstStyle/>
                    <a:p>
                      <a:r>
                        <a:rPr lang="en-US" sz="2400" i="0"/>
                        <a:t>.</a:t>
                      </a:r>
                    </a:p>
                  </p:txBody>
                </p:sp>
                <p:sp>
                  <p:nvSpPr>
                    <p:cNvPr id="49076" name="Text Box 535"/>
                    <p:cNvSpPr txBox="1">
                      <a:spLocks noChangeArrowheads="1"/>
                    </p:cNvSpPr>
                    <p:nvPr/>
                  </p:nvSpPr>
                  <p:spPr bwMode="auto">
                    <a:xfrm>
                      <a:off x="5976" y="685"/>
                      <a:ext cx="215" cy="386"/>
                    </a:xfrm>
                    <a:prstGeom prst="rect">
                      <a:avLst/>
                    </a:prstGeom>
                    <a:noFill/>
                    <a:ln w="9525">
                      <a:noFill/>
                      <a:miter lim="800000"/>
                      <a:headEnd/>
                      <a:tailEnd/>
                    </a:ln>
                  </p:spPr>
                  <p:txBody>
                    <a:bodyPr wrap="none">
                      <a:spAutoFit/>
                    </a:bodyPr>
                    <a:lstStyle/>
                    <a:p>
                      <a:r>
                        <a:rPr lang="en-US" sz="2400" i="0"/>
                        <a:t>.</a:t>
                      </a:r>
                    </a:p>
                  </p:txBody>
                </p:sp>
                <p:sp>
                  <p:nvSpPr>
                    <p:cNvPr id="49077" name="Text Box 536"/>
                    <p:cNvSpPr txBox="1">
                      <a:spLocks noChangeArrowheads="1"/>
                    </p:cNvSpPr>
                    <p:nvPr/>
                  </p:nvSpPr>
                  <p:spPr bwMode="auto">
                    <a:xfrm>
                      <a:off x="5979" y="769"/>
                      <a:ext cx="215" cy="386"/>
                    </a:xfrm>
                    <a:prstGeom prst="rect">
                      <a:avLst/>
                    </a:prstGeom>
                    <a:noFill/>
                    <a:ln w="9525">
                      <a:noFill/>
                      <a:miter lim="800000"/>
                      <a:headEnd/>
                      <a:tailEnd/>
                    </a:ln>
                  </p:spPr>
                  <p:txBody>
                    <a:bodyPr wrap="none">
                      <a:spAutoFit/>
                    </a:bodyPr>
                    <a:lstStyle/>
                    <a:p>
                      <a:r>
                        <a:rPr lang="en-US" sz="2400" i="0"/>
                        <a:t>.</a:t>
                      </a:r>
                    </a:p>
                  </p:txBody>
                </p:sp>
                <p:sp>
                  <p:nvSpPr>
                    <p:cNvPr id="49078" name="Text Box 537"/>
                    <p:cNvSpPr txBox="1">
                      <a:spLocks noChangeArrowheads="1"/>
                    </p:cNvSpPr>
                    <p:nvPr/>
                  </p:nvSpPr>
                  <p:spPr bwMode="auto">
                    <a:xfrm>
                      <a:off x="6047" y="816"/>
                      <a:ext cx="215" cy="386"/>
                    </a:xfrm>
                    <a:prstGeom prst="rect">
                      <a:avLst/>
                    </a:prstGeom>
                    <a:noFill/>
                    <a:ln w="9525">
                      <a:noFill/>
                      <a:miter lim="800000"/>
                      <a:headEnd/>
                      <a:tailEnd/>
                    </a:ln>
                  </p:spPr>
                  <p:txBody>
                    <a:bodyPr wrap="none">
                      <a:spAutoFit/>
                    </a:bodyPr>
                    <a:lstStyle/>
                    <a:p>
                      <a:r>
                        <a:rPr lang="en-US" sz="2400" i="0"/>
                        <a:t>.</a:t>
                      </a:r>
                    </a:p>
                  </p:txBody>
                </p:sp>
                <p:sp>
                  <p:nvSpPr>
                    <p:cNvPr id="49079" name="Text Box 538"/>
                    <p:cNvSpPr txBox="1">
                      <a:spLocks noChangeArrowheads="1"/>
                    </p:cNvSpPr>
                    <p:nvPr/>
                  </p:nvSpPr>
                  <p:spPr bwMode="auto">
                    <a:xfrm>
                      <a:off x="5999" y="722"/>
                      <a:ext cx="215" cy="386"/>
                    </a:xfrm>
                    <a:prstGeom prst="rect">
                      <a:avLst/>
                    </a:prstGeom>
                    <a:noFill/>
                    <a:ln w="9525">
                      <a:noFill/>
                      <a:miter lim="800000"/>
                      <a:headEnd/>
                      <a:tailEnd/>
                    </a:ln>
                  </p:spPr>
                  <p:txBody>
                    <a:bodyPr wrap="none">
                      <a:spAutoFit/>
                    </a:bodyPr>
                    <a:lstStyle/>
                    <a:p>
                      <a:r>
                        <a:rPr lang="en-US" sz="2400" i="0"/>
                        <a:t>.</a:t>
                      </a:r>
                    </a:p>
                  </p:txBody>
                </p:sp>
                <p:sp>
                  <p:nvSpPr>
                    <p:cNvPr id="49080" name="Text Box 539"/>
                    <p:cNvSpPr txBox="1">
                      <a:spLocks noChangeArrowheads="1"/>
                    </p:cNvSpPr>
                    <p:nvPr/>
                  </p:nvSpPr>
                  <p:spPr bwMode="auto">
                    <a:xfrm>
                      <a:off x="5952" y="722"/>
                      <a:ext cx="215" cy="386"/>
                    </a:xfrm>
                    <a:prstGeom prst="rect">
                      <a:avLst/>
                    </a:prstGeom>
                    <a:noFill/>
                    <a:ln w="9525">
                      <a:noFill/>
                      <a:miter lim="800000"/>
                      <a:headEnd/>
                      <a:tailEnd/>
                    </a:ln>
                  </p:spPr>
                  <p:txBody>
                    <a:bodyPr wrap="none">
                      <a:spAutoFit/>
                    </a:bodyPr>
                    <a:lstStyle/>
                    <a:p>
                      <a:r>
                        <a:rPr lang="en-US" sz="2400" i="0"/>
                        <a:t>.</a:t>
                      </a:r>
                    </a:p>
                  </p:txBody>
                </p:sp>
                <p:sp>
                  <p:nvSpPr>
                    <p:cNvPr id="49081" name="Text Box 540"/>
                    <p:cNvSpPr txBox="1">
                      <a:spLocks noChangeArrowheads="1"/>
                    </p:cNvSpPr>
                    <p:nvPr/>
                  </p:nvSpPr>
                  <p:spPr bwMode="auto">
                    <a:xfrm>
                      <a:off x="6028" y="794"/>
                      <a:ext cx="215" cy="386"/>
                    </a:xfrm>
                    <a:prstGeom prst="rect">
                      <a:avLst/>
                    </a:prstGeom>
                    <a:noFill/>
                    <a:ln w="9525">
                      <a:noFill/>
                      <a:miter lim="800000"/>
                      <a:headEnd/>
                      <a:tailEnd/>
                    </a:ln>
                  </p:spPr>
                  <p:txBody>
                    <a:bodyPr wrap="none">
                      <a:spAutoFit/>
                    </a:bodyPr>
                    <a:lstStyle/>
                    <a:p>
                      <a:r>
                        <a:rPr lang="en-US" sz="2400" i="0"/>
                        <a:t>.</a:t>
                      </a:r>
                    </a:p>
                  </p:txBody>
                </p:sp>
                <p:sp>
                  <p:nvSpPr>
                    <p:cNvPr id="49082" name="Text Box 541"/>
                    <p:cNvSpPr txBox="1">
                      <a:spLocks noChangeArrowheads="1"/>
                    </p:cNvSpPr>
                    <p:nvPr/>
                  </p:nvSpPr>
                  <p:spPr bwMode="auto">
                    <a:xfrm>
                      <a:off x="6028" y="769"/>
                      <a:ext cx="215" cy="386"/>
                    </a:xfrm>
                    <a:prstGeom prst="rect">
                      <a:avLst/>
                    </a:prstGeom>
                    <a:noFill/>
                    <a:ln w="9525">
                      <a:noFill/>
                      <a:miter lim="800000"/>
                      <a:headEnd/>
                      <a:tailEnd/>
                    </a:ln>
                  </p:spPr>
                  <p:txBody>
                    <a:bodyPr wrap="none">
                      <a:spAutoFit/>
                    </a:bodyPr>
                    <a:lstStyle/>
                    <a:p>
                      <a:r>
                        <a:rPr lang="en-US" sz="2400" i="0"/>
                        <a:t>.</a:t>
                      </a:r>
                    </a:p>
                  </p:txBody>
                </p:sp>
                <p:sp>
                  <p:nvSpPr>
                    <p:cNvPr id="49083" name="Text Box 542"/>
                    <p:cNvSpPr txBox="1">
                      <a:spLocks noChangeArrowheads="1"/>
                    </p:cNvSpPr>
                    <p:nvPr/>
                  </p:nvSpPr>
                  <p:spPr bwMode="auto">
                    <a:xfrm>
                      <a:off x="6037" y="722"/>
                      <a:ext cx="215" cy="386"/>
                    </a:xfrm>
                    <a:prstGeom prst="rect">
                      <a:avLst/>
                    </a:prstGeom>
                    <a:noFill/>
                    <a:ln w="9525">
                      <a:noFill/>
                      <a:miter lim="800000"/>
                      <a:headEnd/>
                      <a:tailEnd/>
                    </a:ln>
                  </p:spPr>
                  <p:txBody>
                    <a:bodyPr wrap="none">
                      <a:spAutoFit/>
                    </a:bodyPr>
                    <a:lstStyle/>
                    <a:p>
                      <a:r>
                        <a:rPr lang="en-US" sz="2400" i="0"/>
                        <a:t>.</a:t>
                      </a:r>
                    </a:p>
                  </p:txBody>
                </p:sp>
                <p:sp>
                  <p:nvSpPr>
                    <p:cNvPr id="49084" name="Text Box 543"/>
                    <p:cNvSpPr txBox="1">
                      <a:spLocks noChangeArrowheads="1"/>
                    </p:cNvSpPr>
                    <p:nvPr/>
                  </p:nvSpPr>
                  <p:spPr bwMode="auto">
                    <a:xfrm>
                      <a:off x="6045" y="722"/>
                      <a:ext cx="215" cy="386"/>
                    </a:xfrm>
                    <a:prstGeom prst="rect">
                      <a:avLst/>
                    </a:prstGeom>
                    <a:noFill/>
                    <a:ln w="9525">
                      <a:noFill/>
                      <a:miter lim="800000"/>
                      <a:headEnd/>
                      <a:tailEnd/>
                    </a:ln>
                  </p:spPr>
                  <p:txBody>
                    <a:bodyPr wrap="none">
                      <a:spAutoFit/>
                    </a:bodyPr>
                    <a:lstStyle/>
                    <a:p>
                      <a:r>
                        <a:rPr lang="en-US" sz="2400" i="0"/>
                        <a:t>.</a:t>
                      </a:r>
                    </a:p>
                  </p:txBody>
                </p:sp>
                <p:sp>
                  <p:nvSpPr>
                    <p:cNvPr id="49085" name="Text Box 546"/>
                    <p:cNvSpPr txBox="1">
                      <a:spLocks noChangeArrowheads="1"/>
                    </p:cNvSpPr>
                    <p:nvPr/>
                  </p:nvSpPr>
                  <p:spPr bwMode="auto">
                    <a:xfrm>
                      <a:off x="5899" y="709"/>
                      <a:ext cx="215" cy="386"/>
                    </a:xfrm>
                    <a:prstGeom prst="rect">
                      <a:avLst/>
                    </a:prstGeom>
                    <a:noFill/>
                    <a:ln w="9525">
                      <a:noFill/>
                      <a:miter lim="800000"/>
                      <a:headEnd/>
                      <a:tailEnd/>
                    </a:ln>
                  </p:spPr>
                  <p:txBody>
                    <a:bodyPr wrap="none">
                      <a:spAutoFit/>
                    </a:bodyPr>
                    <a:lstStyle/>
                    <a:p>
                      <a:r>
                        <a:rPr lang="en-US" sz="2400" i="0"/>
                        <a:t>.</a:t>
                      </a:r>
                    </a:p>
                  </p:txBody>
                </p:sp>
                <p:sp>
                  <p:nvSpPr>
                    <p:cNvPr id="49086" name="Text Box 547"/>
                    <p:cNvSpPr txBox="1">
                      <a:spLocks noChangeArrowheads="1"/>
                    </p:cNvSpPr>
                    <p:nvPr/>
                  </p:nvSpPr>
                  <p:spPr bwMode="auto">
                    <a:xfrm>
                      <a:off x="5802" y="685"/>
                      <a:ext cx="215" cy="386"/>
                    </a:xfrm>
                    <a:prstGeom prst="rect">
                      <a:avLst/>
                    </a:prstGeom>
                    <a:noFill/>
                    <a:ln w="9525">
                      <a:noFill/>
                      <a:miter lim="800000"/>
                      <a:headEnd/>
                      <a:tailEnd/>
                    </a:ln>
                  </p:spPr>
                  <p:txBody>
                    <a:bodyPr wrap="none">
                      <a:spAutoFit/>
                    </a:bodyPr>
                    <a:lstStyle/>
                    <a:p>
                      <a:r>
                        <a:rPr lang="en-US" sz="2400" i="0"/>
                        <a:t>.</a:t>
                      </a:r>
                    </a:p>
                  </p:txBody>
                </p:sp>
                <p:sp>
                  <p:nvSpPr>
                    <p:cNvPr id="49087" name="Text Box 551"/>
                    <p:cNvSpPr txBox="1">
                      <a:spLocks noChangeArrowheads="1"/>
                    </p:cNvSpPr>
                    <p:nvPr/>
                  </p:nvSpPr>
                  <p:spPr bwMode="auto">
                    <a:xfrm>
                      <a:off x="5212" y="722"/>
                      <a:ext cx="215" cy="386"/>
                    </a:xfrm>
                    <a:prstGeom prst="rect">
                      <a:avLst/>
                    </a:prstGeom>
                    <a:noFill/>
                    <a:ln w="9525">
                      <a:noFill/>
                      <a:miter lim="800000"/>
                      <a:headEnd/>
                      <a:tailEnd/>
                    </a:ln>
                  </p:spPr>
                  <p:txBody>
                    <a:bodyPr wrap="none">
                      <a:spAutoFit/>
                    </a:bodyPr>
                    <a:lstStyle/>
                    <a:p>
                      <a:r>
                        <a:rPr lang="en-US" sz="2400" i="0"/>
                        <a:t>.</a:t>
                      </a:r>
                    </a:p>
                  </p:txBody>
                </p:sp>
                <p:sp>
                  <p:nvSpPr>
                    <p:cNvPr id="49088" name="Text Box 556"/>
                    <p:cNvSpPr txBox="1">
                      <a:spLocks noChangeArrowheads="1"/>
                    </p:cNvSpPr>
                    <p:nvPr/>
                  </p:nvSpPr>
                  <p:spPr bwMode="auto">
                    <a:xfrm>
                      <a:off x="5238" y="737"/>
                      <a:ext cx="215" cy="386"/>
                    </a:xfrm>
                    <a:prstGeom prst="rect">
                      <a:avLst/>
                    </a:prstGeom>
                    <a:noFill/>
                    <a:ln w="9525">
                      <a:noFill/>
                      <a:miter lim="800000"/>
                      <a:headEnd/>
                      <a:tailEnd/>
                    </a:ln>
                  </p:spPr>
                  <p:txBody>
                    <a:bodyPr wrap="none">
                      <a:spAutoFit/>
                    </a:bodyPr>
                    <a:lstStyle/>
                    <a:p>
                      <a:r>
                        <a:rPr lang="en-US" sz="2400" i="0"/>
                        <a:t>.</a:t>
                      </a:r>
                    </a:p>
                  </p:txBody>
                </p:sp>
                <p:sp>
                  <p:nvSpPr>
                    <p:cNvPr id="49089" name="Text Box 557"/>
                    <p:cNvSpPr txBox="1">
                      <a:spLocks noChangeArrowheads="1"/>
                    </p:cNvSpPr>
                    <p:nvPr/>
                  </p:nvSpPr>
                  <p:spPr bwMode="auto">
                    <a:xfrm>
                      <a:off x="5280" y="709"/>
                      <a:ext cx="215" cy="386"/>
                    </a:xfrm>
                    <a:prstGeom prst="rect">
                      <a:avLst/>
                    </a:prstGeom>
                    <a:noFill/>
                    <a:ln w="9525">
                      <a:noFill/>
                      <a:miter lim="800000"/>
                      <a:headEnd/>
                      <a:tailEnd/>
                    </a:ln>
                  </p:spPr>
                  <p:txBody>
                    <a:bodyPr wrap="none">
                      <a:spAutoFit/>
                    </a:bodyPr>
                    <a:lstStyle/>
                    <a:p>
                      <a:r>
                        <a:rPr lang="en-US" sz="2400" i="0"/>
                        <a:t>.</a:t>
                      </a:r>
                    </a:p>
                  </p:txBody>
                </p:sp>
                <p:sp>
                  <p:nvSpPr>
                    <p:cNvPr id="49090" name="Text Box 559"/>
                    <p:cNvSpPr txBox="1">
                      <a:spLocks noChangeArrowheads="1"/>
                    </p:cNvSpPr>
                    <p:nvPr/>
                  </p:nvSpPr>
                  <p:spPr bwMode="auto">
                    <a:xfrm>
                      <a:off x="5377" y="761"/>
                      <a:ext cx="215" cy="386"/>
                    </a:xfrm>
                    <a:prstGeom prst="rect">
                      <a:avLst/>
                    </a:prstGeom>
                    <a:noFill/>
                    <a:ln w="9525">
                      <a:noFill/>
                      <a:miter lim="800000"/>
                      <a:headEnd/>
                      <a:tailEnd/>
                    </a:ln>
                  </p:spPr>
                  <p:txBody>
                    <a:bodyPr wrap="none">
                      <a:spAutoFit/>
                    </a:bodyPr>
                    <a:lstStyle/>
                    <a:p>
                      <a:r>
                        <a:rPr lang="en-US" sz="2400" i="0"/>
                        <a:t>.</a:t>
                      </a:r>
                    </a:p>
                  </p:txBody>
                </p:sp>
                <p:sp>
                  <p:nvSpPr>
                    <p:cNvPr id="49091" name="Text Box 560"/>
                    <p:cNvSpPr txBox="1">
                      <a:spLocks noChangeArrowheads="1"/>
                    </p:cNvSpPr>
                    <p:nvPr/>
                  </p:nvSpPr>
                  <p:spPr bwMode="auto">
                    <a:xfrm>
                      <a:off x="5335" y="816"/>
                      <a:ext cx="215" cy="386"/>
                    </a:xfrm>
                    <a:prstGeom prst="rect">
                      <a:avLst/>
                    </a:prstGeom>
                    <a:noFill/>
                    <a:ln w="9525">
                      <a:noFill/>
                      <a:miter lim="800000"/>
                      <a:headEnd/>
                      <a:tailEnd/>
                    </a:ln>
                  </p:spPr>
                  <p:txBody>
                    <a:bodyPr wrap="none">
                      <a:spAutoFit/>
                    </a:bodyPr>
                    <a:lstStyle/>
                    <a:p>
                      <a:r>
                        <a:rPr lang="en-US" sz="2400" i="0"/>
                        <a:t>.</a:t>
                      </a:r>
                    </a:p>
                  </p:txBody>
                </p:sp>
                <p:sp>
                  <p:nvSpPr>
                    <p:cNvPr id="49092" name="Text Box 561"/>
                    <p:cNvSpPr txBox="1">
                      <a:spLocks noChangeArrowheads="1"/>
                    </p:cNvSpPr>
                    <p:nvPr/>
                  </p:nvSpPr>
                  <p:spPr bwMode="auto">
                    <a:xfrm>
                      <a:off x="5280" y="731"/>
                      <a:ext cx="215" cy="386"/>
                    </a:xfrm>
                    <a:prstGeom prst="rect">
                      <a:avLst/>
                    </a:prstGeom>
                    <a:noFill/>
                    <a:ln w="9525">
                      <a:noFill/>
                      <a:miter lim="800000"/>
                      <a:headEnd/>
                      <a:tailEnd/>
                    </a:ln>
                  </p:spPr>
                  <p:txBody>
                    <a:bodyPr wrap="none">
                      <a:spAutoFit/>
                    </a:bodyPr>
                    <a:lstStyle/>
                    <a:p>
                      <a:r>
                        <a:rPr lang="en-US" sz="2400" i="0"/>
                        <a:t>.</a:t>
                      </a:r>
                    </a:p>
                  </p:txBody>
                </p:sp>
                <p:sp>
                  <p:nvSpPr>
                    <p:cNvPr id="49093" name="Text Box 562"/>
                    <p:cNvSpPr txBox="1">
                      <a:spLocks noChangeArrowheads="1"/>
                    </p:cNvSpPr>
                    <p:nvPr/>
                  </p:nvSpPr>
                  <p:spPr bwMode="auto">
                    <a:xfrm>
                      <a:off x="5197" y="1044"/>
                      <a:ext cx="215" cy="386"/>
                    </a:xfrm>
                    <a:prstGeom prst="rect">
                      <a:avLst/>
                    </a:prstGeom>
                    <a:noFill/>
                    <a:ln w="9525">
                      <a:noFill/>
                      <a:miter lim="800000"/>
                      <a:headEnd/>
                      <a:tailEnd/>
                    </a:ln>
                  </p:spPr>
                  <p:txBody>
                    <a:bodyPr wrap="none">
                      <a:spAutoFit/>
                    </a:bodyPr>
                    <a:lstStyle/>
                    <a:p>
                      <a:r>
                        <a:rPr lang="en-US" sz="2400" i="0"/>
                        <a:t>.</a:t>
                      </a:r>
                    </a:p>
                  </p:txBody>
                </p:sp>
                <p:sp>
                  <p:nvSpPr>
                    <p:cNvPr id="49094" name="Text Box 563"/>
                    <p:cNvSpPr txBox="1">
                      <a:spLocks noChangeArrowheads="1"/>
                    </p:cNvSpPr>
                    <p:nvPr/>
                  </p:nvSpPr>
                  <p:spPr bwMode="auto">
                    <a:xfrm>
                      <a:off x="5052" y="912"/>
                      <a:ext cx="215" cy="386"/>
                    </a:xfrm>
                    <a:prstGeom prst="rect">
                      <a:avLst/>
                    </a:prstGeom>
                    <a:noFill/>
                    <a:ln w="9525">
                      <a:noFill/>
                      <a:miter lim="800000"/>
                      <a:headEnd/>
                      <a:tailEnd/>
                    </a:ln>
                  </p:spPr>
                  <p:txBody>
                    <a:bodyPr wrap="none">
                      <a:spAutoFit/>
                    </a:bodyPr>
                    <a:lstStyle/>
                    <a:p>
                      <a:r>
                        <a:rPr lang="en-US" sz="2400" i="0"/>
                        <a:t>.</a:t>
                      </a:r>
                    </a:p>
                  </p:txBody>
                </p:sp>
                <p:sp>
                  <p:nvSpPr>
                    <p:cNvPr id="49095" name="Text Box 564"/>
                    <p:cNvSpPr txBox="1">
                      <a:spLocks noChangeArrowheads="1"/>
                    </p:cNvSpPr>
                    <p:nvPr/>
                  </p:nvSpPr>
                  <p:spPr bwMode="auto">
                    <a:xfrm>
                      <a:off x="5328" y="1007"/>
                      <a:ext cx="215" cy="386"/>
                    </a:xfrm>
                    <a:prstGeom prst="rect">
                      <a:avLst/>
                    </a:prstGeom>
                    <a:noFill/>
                    <a:ln w="9525">
                      <a:noFill/>
                      <a:miter lim="800000"/>
                      <a:headEnd/>
                      <a:tailEnd/>
                    </a:ln>
                  </p:spPr>
                  <p:txBody>
                    <a:bodyPr wrap="none">
                      <a:spAutoFit/>
                    </a:bodyPr>
                    <a:lstStyle/>
                    <a:p>
                      <a:r>
                        <a:rPr lang="en-US" sz="2400" i="0"/>
                        <a:t>.</a:t>
                      </a:r>
                    </a:p>
                  </p:txBody>
                </p:sp>
                <p:sp>
                  <p:nvSpPr>
                    <p:cNvPr id="49096" name="Text Box 565"/>
                    <p:cNvSpPr txBox="1">
                      <a:spLocks noChangeArrowheads="1"/>
                    </p:cNvSpPr>
                    <p:nvPr/>
                  </p:nvSpPr>
                  <p:spPr bwMode="auto">
                    <a:xfrm>
                      <a:off x="5357" y="1054"/>
                      <a:ext cx="215" cy="386"/>
                    </a:xfrm>
                    <a:prstGeom prst="rect">
                      <a:avLst/>
                    </a:prstGeom>
                    <a:noFill/>
                    <a:ln w="9525">
                      <a:noFill/>
                      <a:miter lim="800000"/>
                      <a:headEnd/>
                      <a:tailEnd/>
                    </a:ln>
                  </p:spPr>
                  <p:txBody>
                    <a:bodyPr wrap="none">
                      <a:spAutoFit/>
                    </a:bodyPr>
                    <a:lstStyle/>
                    <a:p>
                      <a:r>
                        <a:rPr lang="en-US" sz="2400" i="0"/>
                        <a:t>.</a:t>
                      </a:r>
                    </a:p>
                  </p:txBody>
                </p:sp>
                <p:sp>
                  <p:nvSpPr>
                    <p:cNvPr id="49097" name="Text Box 566"/>
                    <p:cNvSpPr txBox="1">
                      <a:spLocks noChangeArrowheads="1"/>
                    </p:cNvSpPr>
                    <p:nvPr/>
                  </p:nvSpPr>
                  <p:spPr bwMode="auto">
                    <a:xfrm>
                      <a:off x="5385" y="1102"/>
                      <a:ext cx="215" cy="386"/>
                    </a:xfrm>
                    <a:prstGeom prst="rect">
                      <a:avLst/>
                    </a:prstGeom>
                    <a:noFill/>
                    <a:ln w="9525">
                      <a:noFill/>
                      <a:miter lim="800000"/>
                      <a:headEnd/>
                      <a:tailEnd/>
                    </a:ln>
                  </p:spPr>
                  <p:txBody>
                    <a:bodyPr wrap="none">
                      <a:spAutoFit/>
                    </a:bodyPr>
                    <a:lstStyle/>
                    <a:p>
                      <a:r>
                        <a:rPr lang="en-US" sz="2400" i="0"/>
                        <a:t>.</a:t>
                      </a:r>
                    </a:p>
                  </p:txBody>
                </p:sp>
                <p:sp>
                  <p:nvSpPr>
                    <p:cNvPr id="49098" name="Text Box 567"/>
                    <p:cNvSpPr txBox="1">
                      <a:spLocks noChangeArrowheads="1"/>
                    </p:cNvSpPr>
                    <p:nvPr/>
                  </p:nvSpPr>
                  <p:spPr bwMode="auto">
                    <a:xfrm>
                      <a:off x="5406" y="1074"/>
                      <a:ext cx="215" cy="386"/>
                    </a:xfrm>
                    <a:prstGeom prst="rect">
                      <a:avLst/>
                    </a:prstGeom>
                    <a:noFill/>
                    <a:ln w="9525">
                      <a:noFill/>
                      <a:miter lim="800000"/>
                      <a:headEnd/>
                      <a:tailEnd/>
                    </a:ln>
                  </p:spPr>
                  <p:txBody>
                    <a:bodyPr wrap="none">
                      <a:spAutoFit/>
                    </a:bodyPr>
                    <a:lstStyle/>
                    <a:p>
                      <a:r>
                        <a:rPr lang="en-US" sz="2400" i="0"/>
                        <a:t>.</a:t>
                      </a:r>
                    </a:p>
                  </p:txBody>
                </p:sp>
                <p:sp>
                  <p:nvSpPr>
                    <p:cNvPr id="49099" name="Text Box 568"/>
                    <p:cNvSpPr txBox="1">
                      <a:spLocks noChangeArrowheads="1"/>
                    </p:cNvSpPr>
                    <p:nvPr/>
                  </p:nvSpPr>
                  <p:spPr bwMode="auto">
                    <a:xfrm>
                      <a:off x="5119" y="912"/>
                      <a:ext cx="215" cy="386"/>
                    </a:xfrm>
                    <a:prstGeom prst="rect">
                      <a:avLst/>
                    </a:prstGeom>
                    <a:noFill/>
                    <a:ln w="9525">
                      <a:noFill/>
                      <a:miter lim="800000"/>
                      <a:headEnd/>
                      <a:tailEnd/>
                    </a:ln>
                  </p:spPr>
                  <p:txBody>
                    <a:bodyPr wrap="none">
                      <a:spAutoFit/>
                    </a:bodyPr>
                    <a:lstStyle/>
                    <a:p>
                      <a:r>
                        <a:rPr lang="en-US" sz="2400" i="0"/>
                        <a:t>.</a:t>
                      </a:r>
                    </a:p>
                  </p:txBody>
                </p:sp>
                <p:sp>
                  <p:nvSpPr>
                    <p:cNvPr id="49100" name="Text Box 569"/>
                    <p:cNvSpPr txBox="1">
                      <a:spLocks noChangeArrowheads="1"/>
                    </p:cNvSpPr>
                    <p:nvPr/>
                  </p:nvSpPr>
                  <p:spPr bwMode="auto">
                    <a:xfrm>
                      <a:off x="5179" y="820"/>
                      <a:ext cx="215" cy="386"/>
                    </a:xfrm>
                    <a:prstGeom prst="rect">
                      <a:avLst/>
                    </a:prstGeom>
                    <a:noFill/>
                    <a:ln w="9525">
                      <a:noFill/>
                      <a:miter lim="800000"/>
                      <a:headEnd/>
                      <a:tailEnd/>
                    </a:ln>
                  </p:spPr>
                  <p:txBody>
                    <a:bodyPr wrap="none">
                      <a:spAutoFit/>
                    </a:bodyPr>
                    <a:lstStyle/>
                    <a:p>
                      <a:r>
                        <a:rPr lang="en-US" sz="2400" i="0"/>
                        <a:t>.</a:t>
                      </a:r>
                    </a:p>
                  </p:txBody>
                </p:sp>
                <p:sp>
                  <p:nvSpPr>
                    <p:cNvPr id="49101" name="Text Box 570"/>
                    <p:cNvSpPr txBox="1">
                      <a:spLocks noChangeArrowheads="1"/>
                    </p:cNvSpPr>
                    <p:nvPr/>
                  </p:nvSpPr>
                  <p:spPr bwMode="auto">
                    <a:xfrm>
                      <a:off x="5240" y="958"/>
                      <a:ext cx="215" cy="386"/>
                    </a:xfrm>
                    <a:prstGeom prst="rect">
                      <a:avLst/>
                    </a:prstGeom>
                    <a:noFill/>
                    <a:ln w="9525">
                      <a:noFill/>
                      <a:miter lim="800000"/>
                      <a:headEnd/>
                      <a:tailEnd/>
                    </a:ln>
                  </p:spPr>
                  <p:txBody>
                    <a:bodyPr wrap="none">
                      <a:spAutoFit/>
                    </a:bodyPr>
                    <a:lstStyle/>
                    <a:p>
                      <a:r>
                        <a:rPr lang="en-US" sz="2400" i="0"/>
                        <a:t>.</a:t>
                      </a:r>
                    </a:p>
                  </p:txBody>
                </p:sp>
                <p:sp>
                  <p:nvSpPr>
                    <p:cNvPr id="49102" name="Text Box 571"/>
                    <p:cNvSpPr txBox="1">
                      <a:spLocks noChangeArrowheads="1"/>
                    </p:cNvSpPr>
                    <p:nvPr/>
                  </p:nvSpPr>
                  <p:spPr bwMode="auto">
                    <a:xfrm>
                      <a:off x="5296" y="1079"/>
                      <a:ext cx="215" cy="386"/>
                    </a:xfrm>
                    <a:prstGeom prst="rect">
                      <a:avLst/>
                    </a:prstGeom>
                    <a:noFill/>
                    <a:ln w="9525">
                      <a:noFill/>
                      <a:miter lim="800000"/>
                      <a:headEnd/>
                      <a:tailEnd/>
                    </a:ln>
                  </p:spPr>
                  <p:txBody>
                    <a:bodyPr wrap="none">
                      <a:spAutoFit/>
                    </a:bodyPr>
                    <a:lstStyle/>
                    <a:p>
                      <a:r>
                        <a:rPr lang="en-US" sz="2400" i="0"/>
                        <a:t>.</a:t>
                      </a:r>
                    </a:p>
                  </p:txBody>
                </p:sp>
                <p:sp>
                  <p:nvSpPr>
                    <p:cNvPr id="49103" name="Text Box 572"/>
                    <p:cNvSpPr txBox="1">
                      <a:spLocks noChangeArrowheads="1"/>
                    </p:cNvSpPr>
                    <p:nvPr/>
                  </p:nvSpPr>
                  <p:spPr bwMode="auto">
                    <a:xfrm>
                      <a:off x="5354" y="1200"/>
                      <a:ext cx="215" cy="386"/>
                    </a:xfrm>
                    <a:prstGeom prst="rect">
                      <a:avLst/>
                    </a:prstGeom>
                    <a:noFill/>
                    <a:ln w="9525">
                      <a:noFill/>
                      <a:miter lim="800000"/>
                      <a:headEnd/>
                      <a:tailEnd/>
                    </a:ln>
                  </p:spPr>
                  <p:txBody>
                    <a:bodyPr wrap="none">
                      <a:spAutoFit/>
                    </a:bodyPr>
                    <a:lstStyle/>
                    <a:p>
                      <a:r>
                        <a:rPr lang="en-US" sz="2400" i="0"/>
                        <a:t>.</a:t>
                      </a:r>
                    </a:p>
                  </p:txBody>
                </p:sp>
                <p:sp>
                  <p:nvSpPr>
                    <p:cNvPr id="49104" name="Text Box 573"/>
                    <p:cNvSpPr txBox="1">
                      <a:spLocks noChangeArrowheads="1"/>
                    </p:cNvSpPr>
                    <p:nvPr/>
                  </p:nvSpPr>
                  <p:spPr bwMode="auto">
                    <a:xfrm>
                      <a:off x="5135" y="986"/>
                      <a:ext cx="215" cy="386"/>
                    </a:xfrm>
                    <a:prstGeom prst="rect">
                      <a:avLst/>
                    </a:prstGeom>
                    <a:noFill/>
                    <a:ln w="9525">
                      <a:noFill/>
                      <a:miter lim="800000"/>
                      <a:headEnd/>
                      <a:tailEnd/>
                    </a:ln>
                  </p:spPr>
                  <p:txBody>
                    <a:bodyPr wrap="none">
                      <a:spAutoFit/>
                    </a:bodyPr>
                    <a:lstStyle/>
                    <a:p>
                      <a:r>
                        <a:rPr lang="en-US" sz="2400" i="0"/>
                        <a:t>.</a:t>
                      </a:r>
                    </a:p>
                  </p:txBody>
                </p:sp>
                <p:sp>
                  <p:nvSpPr>
                    <p:cNvPr id="49105" name="Text Box 574"/>
                    <p:cNvSpPr txBox="1">
                      <a:spLocks noChangeArrowheads="1"/>
                    </p:cNvSpPr>
                    <p:nvPr/>
                  </p:nvSpPr>
                  <p:spPr bwMode="auto">
                    <a:xfrm>
                      <a:off x="5268" y="991"/>
                      <a:ext cx="215" cy="386"/>
                    </a:xfrm>
                    <a:prstGeom prst="rect">
                      <a:avLst/>
                    </a:prstGeom>
                    <a:noFill/>
                    <a:ln w="9525">
                      <a:noFill/>
                      <a:miter lim="800000"/>
                      <a:headEnd/>
                      <a:tailEnd/>
                    </a:ln>
                  </p:spPr>
                  <p:txBody>
                    <a:bodyPr wrap="none">
                      <a:spAutoFit/>
                    </a:bodyPr>
                    <a:lstStyle/>
                    <a:p>
                      <a:r>
                        <a:rPr lang="en-US" sz="2400" i="0"/>
                        <a:t>.</a:t>
                      </a:r>
                    </a:p>
                  </p:txBody>
                </p:sp>
                <p:sp>
                  <p:nvSpPr>
                    <p:cNvPr id="49106" name="Text Box 575"/>
                    <p:cNvSpPr txBox="1">
                      <a:spLocks noChangeArrowheads="1"/>
                    </p:cNvSpPr>
                    <p:nvPr/>
                  </p:nvSpPr>
                  <p:spPr bwMode="auto">
                    <a:xfrm>
                      <a:off x="5232" y="1054"/>
                      <a:ext cx="215" cy="386"/>
                    </a:xfrm>
                    <a:prstGeom prst="rect">
                      <a:avLst/>
                    </a:prstGeom>
                    <a:noFill/>
                    <a:ln w="9525">
                      <a:noFill/>
                      <a:miter lim="800000"/>
                      <a:headEnd/>
                      <a:tailEnd/>
                    </a:ln>
                  </p:spPr>
                  <p:txBody>
                    <a:bodyPr wrap="none">
                      <a:spAutoFit/>
                    </a:bodyPr>
                    <a:lstStyle/>
                    <a:p>
                      <a:r>
                        <a:rPr lang="en-US" sz="2400" i="0"/>
                        <a:t>.</a:t>
                      </a:r>
                    </a:p>
                  </p:txBody>
                </p:sp>
                <p:sp>
                  <p:nvSpPr>
                    <p:cNvPr id="49107" name="Text Box 576"/>
                    <p:cNvSpPr txBox="1">
                      <a:spLocks noChangeArrowheads="1"/>
                    </p:cNvSpPr>
                    <p:nvPr/>
                  </p:nvSpPr>
                  <p:spPr bwMode="auto">
                    <a:xfrm>
                      <a:off x="5197" y="1121"/>
                      <a:ext cx="215" cy="386"/>
                    </a:xfrm>
                    <a:prstGeom prst="rect">
                      <a:avLst/>
                    </a:prstGeom>
                    <a:noFill/>
                    <a:ln w="9525">
                      <a:noFill/>
                      <a:miter lim="800000"/>
                      <a:headEnd/>
                      <a:tailEnd/>
                    </a:ln>
                  </p:spPr>
                  <p:txBody>
                    <a:bodyPr wrap="none">
                      <a:spAutoFit/>
                    </a:bodyPr>
                    <a:lstStyle/>
                    <a:p>
                      <a:r>
                        <a:rPr lang="en-US" sz="2400" i="0"/>
                        <a:t>.</a:t>
                      </a:r>
                    </a:p>
                  </p:txBody>
                </p:sp>
                <p:sp>
                  <p:nvSpPr>
                    <p:cNvPr id="49108" name="Text Box 577"/>
                    <p:cNvSpPr txBox="1">
                      <a:spLocks noChangeArrowheads="1"/>
                    </p:cNvSpPr>
                    <p:nvPr/>
                  </p:nvSpPr>
                  <p:spPr bwMode="auto">
                    <a:xfrm>
                      <a:off x="5161" y="1196"/>
                      <a:ext cx="215" cy="386"/>
                    </a:xfrm>
                    <a:prstGeom prst="rect">
                      <a:avLst/>
                    </a:prstGeom>
                    <a:noFill/>
                    <a:ln w="9525">
                      <a:noFill/>
                      <a:miter lim="800000"/>
                      <a:headEnd/>
                      <a:tailEnd/>
                    </a:ln>
                  </p:spPr>
                  <p:txBody>
                    <a:bodyPr wrap="none">
                      <a:spAutoFit/>
                    </a:bodyPr>
                    <a:lstStyle/>
                    <a:p>
                      <a:r>
                        <a:rPr lang="en-US" sz="2400" i="0"/>
                        <a:t>.</a:t>
                      </a:r>
                    </a:p>
                  </p:txBody>
                </p:sp>
              </p:grpSp>
            </p:grpSp>
          </p:grpSp>
        </p:grpSp>
        <p:grpSp>
          <p:nvGrpSpPr>
            <p:cNvPr id="48601" name="Group 711"/>
            <p:cNvGrpSpPr>
              <a:grpSpLocks/>
            </p:cNvGrpSpPr>
            <p:nvPr/>
          </p:nvGrpSpPr>
          <p:grpSpPr bwMode="auto">
            <a:xfrm>
              <a:off x="6066741" y="3305112"/>
              <a:ext cx="1692751" cy="1559052"/>
              <a:chOff x="5776" y="1262"/>
              <a:chExt cx="1391" cy="1386"/>
            </a:xfrm>
          </p:grpSpPr>
          <p:sp>
            <p:nvSpPr>
              <p:cNvPr id="48878" name="Text Box 597"/>
              <p:cNvSpPr txBox="1">
                <a:spLocks noChangeArrowheads="1"/>
              </p:cNvSpPr>
              <p:nvPr/>
            </p:nvSpPr>
            <p:spPr bwMode="auto">
              <a:xfrm rot="14890054" flipV="1">
                <a:off x="6356" y="1248"/>
                <a:ext cx="229" cy="429"/>
              </a:xfrm>
              <a:prstGeom prst="rect">
                <a:avLst/>
              </a:prstGeom>
              <a:noFill/>
              <a:ln w="9525">
                <a:noFill/>
                <a:miter lim="800000"/>
                <a:headEnd/>
                <a:tailEnd/>
              </a:ln>
            </p:spPr>
            <p:txBody>
              <a:bodyPr wrap="none">
                <a:spAutoFit/>
              </a:bodyPr>
              <a:lstStyle/>
              <a:p>
                <a:r>
                  <a:rPr lang="en-US" sz="2800" i="0"/>
                  <a:t>.</a:t>
                </a:r>
              </a:p>
            </p:txBody>
          </p:sp>
          <p:sp>
            <p:nvSpPr>
              <p:cNvPr id="48879" name="Text Box 598"/>
              <p:cNvSpPr txBox="1">
                <a:spLocks noChangeArrowheads="1"/>
              </p:cNvSpPr>
              <p:nvPr/>
            </p:nvSpPr>
            <p:spPr bwMode="auto">
              <a:xfrm rot="14890054" flipV="1">
                <a:off x="6118" y="1294"/>
                <a:ext cx="229" cy="429"/>
              </a:xfrm>
              <a:prstGeom prst="rect">
                <a:avLst/>
              </a:prstGeom>
              <a:noFill/>
              <a:ln w="9525">
                <a:noFill/>
                <a:miter lim="800000"/>
                <a:headEnd/>
                <a:tailEnd/>
              </a:ln>
            </p:spPr>
            <p:txBody>
              <a:bodyPr wrap="none">
                <a:spAutoFit/>
              </a:bodyPr>
              <a:lstStyle/>
              <a:p>
                <a:r>
                  <a:rPr lang="en-US" sz="2800" i="0"/>
                  <a:t>.</a:t>
                </a:r>
              </a:p>
            </p:txBody>
          </p:sp>
          <p:sp>
            <p:nvSpPr>
              <p:cNvPr id="48880" name="Text Box 599"/>
              <p:cNvSpPr txBox="1">
                <a:spLocks noChangeArrowheads="1"/>
              </p:cNvSpPr>
              <p:nvPr/>
            </p:nvSpPr>
            <p:spPr bwMode="auto">
              <a:xfrm rot="14890054" flipV="1">
                <a:off x="6692" y="1505"/>
                <a:ext cx="229" cy="429"/>
              </a:xfrm>
              <a:prstGeom prst="rect">
                <a:avLst/>
              </a:prstGeom>
              <a:noFill/>
              <a:ln w="9525">
                <a:noFill/>
                <a:miter lim="800000"/>
                <a:headEnd/>
                <a:tailEnd/>
              </a:ln>
            </p:spPr>
            <p:txBody>
              <a:bodyPr wrap="none">
                <a:spAutoFit/>
              </a:bodyPr>
              <a:lstStyle/>
              <a:p>
                <a:r>
                  <a:rPr lang="en-US" sz="2800" i="0"/>
                  <a:t>.</a:t>
                </a:r>
              </a:p>
            </p:txBody>
          </p:sp>
          <p:sp>
            <p:nvSpPr>
              <p:cNvPr id="48881" name="Text Box 600"/>
              <p:cNvSpPr txBox="1">
                <a:spLocks noChangeArrowheads="1"/>
              </p:cNvSpPr>
              <p:nvPr/>
            </p:nvSpPr>
            <p:spPr bwMode="auto">
              <a:xfrm rot="14890054" flipV="1">
                <a:off x="6286" y="1272"/>
                <a:ext cx="229" cy="429"/>
              </a:xfrm>
              <a:prstGeom prst="rect">
                <a:avLst/>
              </a:prstGeom>
              <a:noFill/>
              <a:ln w="9525">
                <a:noFill/>
                <a:miter lim="800000"/>
                <a:headEnd/>
                <a:tailEnd/>
              </a:ln>
            </p:spPr>
            <p:txBody>
              <a:bodyPr wrap="none">
                <a:spAutoFit/>
              </a:bodyPr>
              <a:lstStyle/>
              <a:p>
                <a:r>
                  <a:rPr lang="en-US" sz="2800" i="0"/>
                  <a:t>.</a:t>
                </a:r>
              </a:p>
            </p:txBody>
          </p:sp>
          <p:sp>
            <p:nvSpPr>
              <p:cNvPr id="48882" name="Text Box 601"/>
              <p:cNvSpPr txBox="1">
                <a:spLocks noChangeArrowheads="1"/>
              </p:cNvSpPr>
              <p:nvPr/>
            </p:nvSpPr>
            <p:spPr bwMode="auto">
              <a:xfrm rot="14890054" flipV="1">
                <a:off x="6599" y="1361"/>
                <a:ext cx="229" cy="429"/>
              </a:xfrm>
              <a:prstGeom prst="rect">
                <a:avLst/>
              </a:prstGeom>
              <a:noFill/>
              <a:ln w="9525">
                <a:noFill/>
                <a:miter lim="800000"/>
                <a:headEnd/>
                <a:tailEnd/>
              </a:ln>
            </p:spPr>
            <p:txBody>
              <a:bodyPr wrap="none">
                <a:spAutoFit/>
              </a:bodyPr>
              <a:lstStyle/>
              <a:p>
                <a:r>
                  <a:rPr lang="en-US" sz="2800" i="0"/>
                  <a:t>.</a:t>
                </a:r>
              </a:p>
            </p:txBody>
          </p:sp>
          <p:sp>
            <p:nvSpPr>
              <p:cNvPr id="48883" name="Text Box 602"/>
              <p:cNvSpPr txBox="1">
                <a:spLocks noChangeArrowheads="1"/>
              </p:cNvSpPr>
              <p:nvPr/>
            </p:nvSpPr>
            <p:spPr bwMode="auto">
              <a:xfrm rot="14890054" flipV="1">
                <a:off x="6740" y="1543"/>
                <a:ext cx="229" cy="429"/>
              </a:xfrm>
              <a:prstGeom prst="rect">
                <a:avLst/>
              </a:prstGeom>
              <a:noFill/>
              <a:ln w="9525">
                <a:noFill/>
                <a:miter lim="800000"/>
                <a:headEnd/>
                <a:tailEnd/>
              </a:ln>
            </p:spPr>
            <p:txBody>
              <a:bodyPr wrap="none">
                <a:spAutoFit/>
              </a:bodyPr>
              <a:lstStyle/>
              <a:p>
                <a:r>
                  <a:rPr lang="en-US" sz="2800" i="0"/>
                  <a:t>.</a:t>
                </a:r>
              </a:p>
            </p:txBody>
          </p:sp>
          <p:sp>
            <p:nvSpPr>
              <p:cNvPr id="48884" name="Text Box 603"/>
              <p:cNvSpPr txBox="1">
                <a:spLocks noChangeArrowheads="1"/>
              </p:cNvSpPr>
              <p:nvPr/>
            </p:nvSpPr>
            <p:spPr bwMode="auto">
              <a:xfrm rot="14890054" flipV="1">
                <a:off x="6787" y="1602"/>
                <a:ext cx="229" cy="429"/>
              </a:xfrm>
              <a:prstGeom prst="rect">
                <a:avLst/>
              </a:prstGeom>
              <a:noFill/>
              <a:ln w="9525">
                <a:noFill/>
                <a:miter lim="800000"/>
                <a:headEnd/>
                <a:tailEnd/>
              </a:ln>
            </p:spPr>
            <p:txBody>
              <a:bodyPr wrap="none">
                <a:spAutoFit/>
              </a:bodyPr>
              <a:lstStyle/>
              <a:p>
                <a:r>
                  <a:rPr lang="en-US" sz="2800" i="0"/>
                  <a:t>.</a:t>
                </a:r>
              </a:p>
            </p:txBody>
          </p:sp>
          <p:sp>
            <p:nvSpPr>
              <p:cNvPr id="48885" name="Text Box 604"/>
              <p:cNvSpPr txBox="1">
                <a:spLocks noChangeArrowheads="1"/>
              </p:cNvSpPr>
              <p:nvPr/>
            </p:nvSpPr>
            <p:spPr bwMode="auto">
              <a:xfrm rot="14890054" flipV="1">
                <a:off x="6628" y="1910"/>
                <a:ext cx="229" cy="429"/>
              </a:xfrm>
              <a:prstGeom prst="rect">
                <a:avLst/>
              </a:prstGeom>
              <a:noFill/>
              <a:ln w="9525">
                <a:noFill/>
                <a:miter lim="800000"/>
                <a:headEnd/>
                <a:tailEnd/>
              </a:ln>
            </p:spPr>
            <p:txBody>
              <a:bodyPr wrap="none">
                <a:spAutoFit/>
              </a:bodyPr>
              <a:lstStyle/>
              <a:p>
                <a:r>
                  <a:rPr lang="en-US" sz="2800" i="0"/>
                  <a:t>.</a:t>
                </a:r>
              </a:p>
            </p:txBody>
          </p:sp>
          <p:sp>
            <p:nvSpPr>
              <p:cNvPr id="48886" name="Text Box 605"/>
              <p:cNvSpPr txBox="1">
                <a:spLocks noChangeArrowheads="1"/>
              </p:cNvSpPr>
              <p:nvPr/>
            </p:nvSpPr>
            <p:spPr bwMode="auto">
              <a:xfrm rot="14890054" flipV="1">
                <a:off x="6740" y="1456"/>
                <a:ext cx="229" cy="429"/>
              </a:xfrm>
              <a:prstGeom prst="rect">
                <a:avLst/>
              </a:prstGeom>
              <a:noFill/>
              <a:ln w="9525">
                <a:noFill/>
                <a:miter lim="800000"/>
                <a:headEnd/>
                <a:tailEnd/>
              </a:ln>
            </p:spPr>
            <p:txBody>
              <a:bodyPr wrap="none">
                <a:spAutoFit/>
              </a:bodyPr>
              <a:lstStyle/>
              <a:p>
                <a:r>
                  <a:rPr lang="en-US" sz="2800" i="0"/>
                  <a:t>.</a:t>
                </a:r>
              </a:p>
            </p:txBody>
          </p:sp>
          <p:sp>
            <p:nvSpPr>
              <p:cNvPr id="48887" name="Text Box 607"/>
              <p:cNvSpPr txBox="1">
                <a:spLocks noChangeArrowheads="1"/>
              </p:cNvSpPr>
              <p:nvPr/>
            </p:nvSpPr>
            <p:spPr bwMode="auto">
              <a:xfrm rot="14890054" flipV="1">
                <a:off x="6838" y="1725"/>
                <a:ext cx="229" cy="429"/>
              </a:xfrm>
              <a:prstGeom prst="rect">
                <a:avLst/>
              </a:prstGeom>
              <a:noFill/>
              <a:ln w="9525">
                <a:noFill/>
                <a:miter lim="800000"/>
                <a:headEnd/>
                <a:tailEnd/>
              </a:ln>
            </p:spPr>
            <p:txBody>
              <a:bodyPr wrap="none">
                <a:spAutoFit/>
              </a:bodyPr>
              <a:lstStyle/>
              <a:p>
                <a:r>
                  <a:rPr lang="en-US" sz="2800" i="0"/>
                  <a:t>.</a:t>
                </a:r>
              </a:p>
            </p:txBody>
          </p:sp>
          <p:sp>
            <p:nvSpPr>
              <p:cNvPr id="48888" name="Text Box 608"/>
              <p:cNvSpPr txBox="1">
                <a:spLocks noChangeArrowheads="1"/>
              </p:cNvSpPr>
              <p:nvPr/>
            </p:nvSpPr>
            <p:spPr bwMode="auto">
              <a:xfrm rot="14890054" flipV="1">
                <a:off x="6838" y="1615"/>
                <a:ext cx="229" cy="429"/>
              </a:xfrm>
              <a:prstGeom prst="rect">
                <a:avLst/>
              </a:prstGeom>
              <a:noFill/>
              <a:ln w="9525">
                <a:noFill/>
                <a:miter lim="800000"/>
                <a:headEnd/>
                <a:tailEnd/>
              </a:ln>
            </p:spPr>
            <p:txBody>
              <a:bodyPr wrap="none">
                <a:spAutoFit/>
              </a:bodyPr>
              <a:lstStyle/>
              <a:p>
                <a:r>
                  <a:rPr lang="en-US" sz="2800" i="0"/>
                  <a:t>.</a:t>
                </a:r>
              </a:p>
            </p:txBody>
          </p:sp>
          <p:sp>
            <p:nvSpPr>
              <p:cNvPr id="48889" name="Text Box 609"/>
              <p:cNvSpPr txBox="1">
                <a:spLocks noChangeArrowheads="1"/>
              </p:cNvSpPr>
              <p:nvPr/>
            </p:nvSpPr>
            <p:spPr bwMode="auto">
              <a:xfrm rot="14890054" flipV="1">
                <a:off x="6787" y="1530"/>
                <a:ext cx="229" cy="429"/>
              </a:xfrm>
              <a:prstGeom prst="rect">
                <a:avLst/>
              </a:prstGeom>
              <a:noFill/>
              <a:ln w="9525">
                <a:noFill/>
                <a:miter lim="800000"/>
                <a:headEnd/>
                <a:tailEnd/>
              </a:ln>
            </p:spPr>
            <p:txBody>
              <a:bodyPr wrap="none">
                <a:spAutoFit/>
              </a:bodyPr>
              <a:lstStyle/>
              <a:p>
                <a:r>
                  <a:rPr lang="en-US" sz="2800" i="0"/>
                  <a:t>.</a:t>
                </a:r>
              </a:p>
            </p:txBody>
          </p:sp>
          <p:sp>
            <p:nvSpPr>
              <p:cNvPr id="48890" name="Text Box 610"/>
              <p:cNvSpPr txBox="1">
                <a:spLocks noChangeArrowheads="1"/>
              </p:cNvSpPr>
              <p:nvPr/>
            </p:nvSpPr>
            <p:spPr bwMode="auto">
              <a:xfrm rot="14890054" flipV="1">
                <a:off x="6692" y="1998"/>
                <a:ext cx="229" cy="429"/>
              </a:xfrm>
              <a:prstGeom prst="rect">
                <a:avLst/>
              </a:prstGeom>
              <a:noFill/>
              <a:ln w="9525">
                <a:noFill/>
                <a:miter lim="800000"/>
                <a:headEnd/>
                <a:tailEnd/>
              </a:ln>
            </p:spPr>
            <p:txBody>
              <a:bodyPr wrap="none">
                <a:spAutoFit/>
              </a:bodyPr>
              <a:lstStyle/>
              <a:p>
                <a:r>
                  <a:rPr lang="en-US" sz="2800" i="0"/>
                  <a:t>.</a:t>
                </a:r>
              </a:p>
            </p:txBody>
          </p:sp>
          <p:sp>
            <p:nvSpPr>
              <p:cNvPr id="48891" name="Text Box 611"/>
              <p:cNvSpPr txBox="1">
                <a:spLocks noChangeArrowheads="1"/>
              </p:cNvSpPr>
              <p:nvPr/>
            </p:nvSpPr>
            <p:spPr bwMode="auto">
              <a:xfrm rot="14890054" flipV="1">
                <a:off x="6661" y="1931"/>
                <a:ext cx="229" cy="429"/>
              </a:xfrm>
              <a:prstGeom prst="rect">
                <a:avLst/>
              </a:prstGeom>
              <a:noFill/>
              <a:ln w="9525">
                <a:noFill/>
                <a:miter lim="800000"/>
                <a:headEnd/>
                <a:tailEnd/>
              </a:ln>
            </p:spPr>
            <p:txBody>
              <a:bodyPr wrap="none">
                <a:spAutoFit/>
              </a:bodyPr>
              <a:lstStyle/>
              <a:p>
                <a:r>
                  <a:rPr lang="en-US" sz="2800" i="0"/>
                  <a:t>.</a:t>
                </a:r>
              </a:p>
            </p:txBody>
          </p:sp>
          <p:sp>
            <p:nvSpPr>
              <p:cNvPr id="48892" name="Text Box 612"/>
              <p:cNvSpPr txBox="1">
                <a:spLocks noChangeArrowheads="1"/>
              </p:cNvSpPr>
              <p:nvPr/>
            </p:nvSpPr>
            <p:spPr bwMode="auto">
              <a:xfrm rot="14890054" flipV="1">
                <a:off x="6717" y="1660"/>
                <a:ext cx="229" cy="429"/>
              </a:xfrm>
              <a:prstGeom prst="rect">
                <a:avLst/>
              </a:prstGeom>
              <a:noFill/>
              <a:ln w="9525">
                <a:noFill/>
                <a:miter lim="800000"/>
                <a:headEnd/>
                <a:tailEnd/>
              </a:ln>
            </p:spPr>
            <p:txBody>
              <a:bodyPr wrap="none">
                <a:spAutoFit/>
              </a:bodyPr>
              <a:lstStyle/>
              <a:p>
                <a:r>
                  <a:rPr lang="en-US" sz="2800" i="0"/>
                  <a:t>.</a:t>
                </a:r>
              </a:p>
            </p:txBody>
          </p:sp>
          <p:sp>
            <p:nvSpPr>
              <p:cNvPr id="48893" name="Text Box 613"/>
              <p:cNvSpPr txBox="1">
                <a:spLocks noChangeArrowheads="1"/>
              </p:cNvSpPr>
              <p:nvPr/>
            </p:nvSpPr>
            <p:spPr bwMode="auto">
              <a:xfrm rot="14890054" flipV="1">
                <a:off x="6788" y="1655"/>
                <a:ext cx="229" cy="429"/>
              </a:xfrm>
              <a:prstGeom prst="rect">
                <a:avLst/>
              </a:prstGeom>
              <a:noFill/>
              <a:ln w="9525">
                <a:noFill/>
                <a:miter lim="800000"/>
                <a:headEnd/>
                <a:tailEnd/>
              </a:ln>
            </p:spPr>
            <p:txBody>
              <a:bodyPr wrap="none">
                <a:spAutoFit/>
              </a:bodyPr>
              <a:lstStyle/>
              <a:p>
                <a:r>
                  <a:rPr lang="en-US" sz="2800" i="0"/>
                  <a:t>.</a:t>
                </a:r>
              </a:p>
            </p:txBody>
          </p:sp>
          <p:sp>
            <p:nvSpPr>
              <p:cNvPr id="48894" name="Text Box 615"/>
              <p:cNvSpPr txBox="1">
                <a:spLocks noChangeArrowheads="1"/>
              </p:cNvSpPr>
              <p:nvPr/>
            </p:nvSpPr>
            <p:spPr bwMode="auto">
              <a:xfrm rot="14890054" flipV="1">
                <a:off x="6575" y="2043"/>
                <a:ext cx="229" cy="429"/>
              </a:xfrm>
              <a:prstGeom prst="rect">
                <a:avLst/>
              </a:prstGeom>
              <a:noFill/>
              <a:ln w="9525">
                <a:noFill/>
                <a:miter lim="800000"/>
                <a:headEnd/>
                <a:tailEnd/>
              </a:ln>
            </p:spPr>
            <p:txBody>
              <a:bodyPr wrap="none">
                <a:spAutoFit/>
              </a:bodyPr>
              <a:lstStyle/>
              <a:p>
                <a:r>
                  <a:rPr lang="en-US" sz="2800" i="0"/>
                  <a:t>.</a:t>
                </a:r>
              </a:p>
            </p:txBody>
          </p:sp>
          <p:sp>
            <p:nvSpPr>
              <p:cNvPr id="48895" name="Text Box 616"/>
              <p:cNvSpPr txBox="1">
                <a:spLocks noChangeArrowheads="1"/>
              </p:cNvSpPr>
              <p:nvPr/>
            </p:nvSpPr>
            <p:spPr bwMode="auto">
              <a:xfrm rot="14890054" flipV="1">
                <a:off x="6452" y="1993"/>
                <a:ext cx="229" cy="429"/>
              </a:xfrm>
              <a:prstGeom prst="rect">
                <a:avLst/>
              </a:prstGeom>
              <a:noFill/>
              <a:ln w="9525">
                <a:noFill/>
                <a:miter lim="800000"/>
                <a:headEnd/>
                <a:tailEnd/>
              </a:ln>
            </p:spPr>
            <p:txBody>
              <a:bodyPr wrap="none">
                <a:spAutoFit/>
              </a:bodyPr>
              <a:lstStyle/>
              <a:p>
                <a:r>
                  <a:rPr lang="en-US" sz="2800" i="0"/>
                  <a:t>.</a:t>
                </a:r>
              </a:p>
            </p:txBody>
          </p:sp>
          <p:sp>
            <p:nvSpPr>
              <p:cNvPr id="48896" name="Text Box 617"/>
              <p:cNvSpPr txBox="1">
                <a:spLocks noChangeArrowheads="1"/>
              </p:cNvSpPr>
              <p:nvPr/>
            </p:nvSpPr>
            <p:spPr bwMode="auto">
              <a:xfrm rot="14890054" flipV="1">
                <a:off x="6329" y="2133"/>
                <a:ext cx="229" cy="429"/>
              </a:xfrm>
              <a:prstGeom prst="rect">
                <a:avLst/>
              </a:prstGeom>
              <a:noFill/>
              <a:ln w="9525">
                <a:noFill/>
                <a:miter lim="800000"/>
                <a:headEnd/>
                <a:tailEnd/>
              </a:ln>
            </p:spPr>
            <p:txBody>
              <a:bodyPr wrap="none">
                <a:spAutoFit/>
              </a:bodyPr>
              <a:lstStyle/>
              <a:p>
                <a:r>
                  <a:rPr lang="en-US" sz="2800" i="0"/>
                  <a:t>.</a:t>
                </a:r>
              </a:p>
            </p:txBody>
          </p:sp>
          <p:sp>
            <p:nvSpPr>
              <p:cNvPr id="48897" name="Text Box 618"/>
              <p:cNvSpPr txBox="1">
                <a:spLocks noChangeArrowheads="1"/>
              </p:cNvSpPr>
              <p:nvPr/>
            </p:nvSpPr>
            <p:spPr bwMode="auto">
              <a:xfrm rot="14890054" flipV="1">
                <a:off x="6366" y="2220"/>
                <a:ext cx="229" cy="429"/>
              </a:xfrm>
              <a:prstGeom prst="rect">
                <a:avLst/>
              </a:prstGeom>
              <a:noFill/>
              <a:ln w="9525">
                <a:noFill/>
                <a:miter lim="800000"/>
                <a:headEnd/>
                <a:tailEnd/>
              </a:ln>
            </p:spPr>
            <p:txBody>
              <a:bodyPr wrap="none">
                <a:spAutoFit/>
              </a:bodyPr>
              <a:lstStyle/>
              <a:p>
                <a:r>
                  <a:rPr lang="en-US" sz="2800" i="0"/>
                  <a:t>.</a:t>
                </a:r>
              </a:p>
            </p:txBody>
          </p:sp>
          <p:sp>
            <p:nvSpPr>
              <p:cNvPr id="48898" name="Text Box 619"/>
              <p:cNvSpPr txBox="1">
                <a:spLocks noChangeArrowheads="1"/>
              </p:cNvSpPr>
              <p:nvPr/>
            </p:nvSpPr>
            <p:spPr bwMode="auto">
              <a:xfrm rot="14890054" flipV="1">
                <a:off x="6416" y="2223"/>
                <a:ext cx="229" cy="429"/>
              </a:xfrm>
              <a:prstGeom prst="rect">
                <a:avLst/>
              </a:prstGeom>
              <a:noFill/>
              <a:ln w="9525">
                <a:noFill/>
                <a:miter lim="800000"/>
                <a:headEnd/>
                <a:tailEnd/>
              </a:ln>
            </p:spPr>
            <p:txBody>
              <a:bodyPr wrap="none">
                <a:spAutoFit/>
              </a:bodyPr>
              <a:lstStyle/>
              <a:p>
                <a:r>
                  <a:rPr lang="en-US" sz="2800" i="0"/>
                  <a:t>.</a:t>
                </a:r>
              </a:p>
            </p:txBody>
          </p:sp>
          <p:sp>
            <p:nvSpPr>
              <p:cNvPr id="48899" name="Text Box 620"/>
              <p:cNvSpPr txBox="1">
                <a:spLocks noChangeArrowheads="1"/>
              </p:cNvSpPr>
              <p:nvPr/>
            </p:nvSpPr>
            <p:spPr bwMode="auto">
              <a:xfrm rot="14890054" flipV="1">
                <a:off x="6470" y="2224"/>
                <a:ext cx="229" cy="429"/>
              </a:xfrm>
              <a:prstGeom prst="rect">
                <a:avLst/>
              </a:prstGeom>
              <a:noFill/>
              <a:ln w="9525">
                <a:noFill/>
                <a:miter lim="800000"/>
                <a:headEnd/>
                <a:tailEnd/>
              </a:ln>
            </p:spPr>
            <p:txBody>
              <a:bodyPr wrap="none">
                <a:spAutoFit/>
              </a:bodyPr>
              <a:lstStyle/>
              <a:p>
                <a:r>
                  <a:rPr lang="en-US" sz="2800" i="0"/>
                  <a:t>.</a:t>
                </a:r>
              </a:p>
            </p:txBody>
          </p:sp>
          <p:sp>
            <p:nvSpPr>
              <p:cNvPr id="48900" name="Text Box 621"/>
              <p:cNvSpPr txBox="1">
                <a:spLocks noChangeArrowheads="1"/>
              </p:cNvSpPr>
              <p:nvPr/>
            </p:nvSpPr>
            <p:spPr bwMode="auto">
              <a:xfrm rot="14890054" flipV="1">
                <a:off x="6371" y="2241"/>
                <a:ext cx="229" cy="429"/>
              </a:xfrm>
              <a:prstGeom prst="rect">
                <a:avLst/>
              </a:prstGeom>
              <a:noFill/>
              <a:ln w="9525">
                <a:noFill/>
                <a:miter lim="800000"/>
                <a:headEnd/>
                <a:tailEnd/>
              </a:ln>
            </p:spPr>
            <p:txBody>
              <a:bodyPr wrap="none">
                <a:spAutoFit/>
              </a:bodyPr>
              <a:lstStyle/>
              <a:p>
                <a:r>
                  <a:rPr lang="en-US" sz="2800" i="0"/>
                  <a:t>.</a:t>
                </a:r>
              </a:p>
            </p:txBody>
          </p:sp>
          <p:sp>
            <p:nvSpPr>
              <p:cNvPr id="48901" name="Text Box 622"/>
              <p:cNvSpPr txBox="1">
                <a:spLocks noChangeArrowheads="1"/>
              </p:cNvSpPr>
              <p:nvPr/>
            </p:nvSpPr>
            <p:spPr bwMode="auto">
              <a:xfrm rot="14890054" flipV="1">
                <a:off x="6309" y="2210"/>
                <a:ext cx="229" cy="429"/>
              </a:xfrm>
              <a:prstGeom prst="rect">
                <a:avLst/>
              </a:prstGeom>
              <a:noFill/>
              <a:ln w="9525">
                <a:noFill/>
                <a:miter lim="800000"/>
                <a:headEnd/>
                <a:tailEnd/>
              </a:ln>
            </p:spPr>
            <p:txBody>
              <a:bodyPr wrap="none">
                <a:spAutoFit/>
              </a:bodyPr>
              <a:lstStyle/>
              <a:p>
                <a:r>
                  <a:rPr lang="en-US" sz="2800" i="0"/>
                  <a:t>.</a:t>
                </a:r>
              </a:p>
            </p:txBody>
          </p:sp>
          <p:sp>
            <p:nvSpPr>
              <p:cNvPr id="48902" name="Text Box 623"/>
              <p:cNvSpPr txBox="1">
                <a:spLocks noChangeArrowheads="1"/>
              </p:cNvSpPr>
              <p:nvPr/>
            </p:nvSpPr>
            <p:spPr bwMode="auto">
              <a:xfrm rot="14890054" flipV="1">
                <a:off x="6254" y="2183"/>
                <a:ext cx="229" cy="429"/>
              </a:xfrm>
              <a:prstGeom prst="rect">
                <a:avLst/>
              </a:prstGeom>
              <a:noFill/>
              <a:ln w="9525">
                <a:noFill/>
                <a:miter lim="800000"/>
                <a:headEnd/>
                <a:tailEnd/>
              </a:ln>
            </p:spPr>
            <p:txBody>
              <a:bodyPr wrap="none">
                <a:spAutoFit/>
              </a:bodyPr>
              <a:lstStyle/>
              <a:p>
                <a:r>
                  <a:rPr lang="en-US" sz="2800" i="0"/>
                  <a:t>.</a:t>
                </a:r>
              </a:p>
            </p:txBody>
          </p:sp>
          <p:sp>
            <p:nvSpPr>
              <p:cNvPr id="48903" name="Text Box 624"/>
              <p:cNvSpPr txBox="1">
                <a:spLocks noChangeArrowheads="1"/>
              </p:cNvSpPr>
              <p:nvPr/>
            </p:nvSpPr>
            <p:spPr bwMode="auto">
              <a:xfrm rot="14890054" flipV="1">
                <a:off x="6268" y="2126"/>
                <a:ext cx="229" cy="429"/>
              </a:xfrm>
              <a:prstGeom prst="rect">
                <a:avLst/>
              </a:prstGeom>
              <a:noFill/>
              <a:ln w="9525">
                <a:noFill/>
                <a:miter lim="800000"/>
                <a:headEnd/>
                <a:tailEnd/>
              </a:ln>
            </p:spPr>
            <p:txBody>
              <a:bodyPr wrap="none">
                <a:spAutoFit/>
              </a:bodyPr>
              <a:lstStyle/>
              <a:p>
                <a:r>
                  <a:rPr lang="en-US" sz="2800" i="0"/>
                  <a:t>.</a:t>
                </a:r>
              </a:p>
            </p:txBody>
          </p:sp>
          <p:sp>
            <p:nvSpPr>
              <p:cNvPr id="48904" name="Text Box 625"/>
              <p:cNvSpPr txBox="1">
                <a:spLocks noChangeArrowheads="1"/>
              </p:cNvSpPr>
              <p:nvPr/>
            </p:nvSpPr>
            <p:spPr bwMode="auto">
              <a:xfrm rot="14890054" flipV="1">
                <a:off x="6284" y="2068"/>
                <a:ext cx="229" cy="429"/>
              </a:xfrm>
              <a:prstGeom prst="rect">
                <a:avLst/>
              </a:prstGeom>
              <a:noFill/>
              <a:ln w="9525">
                <a:noFill/>
                <a:miter lim="800000"/>
                <a:headEnd/>
                <a:tailEnd/>
              </a:ln>
            </p:spPr>
            <p:txBody>
              <a:bodyPr wrap="none">
                <a:spAutoFit/>
              </a:bodyPr>
              <a:lstStyle/>
              <a:p>
                <a:r>
                  <a:rPr lang="en-US" sz="2800" i="0"/>
                  <a:t>.</a:t>
                </a:r>
              </a:p>
            </p:txBody>
          </p:sp>
          <p:sp>
            <p:nvSpPr>
              <p:cNvPr id="48905" name="Text Box 626"/>
              <p:cNvSpPr txBox="1">
                <a:spLocks noChangeArrowheads="1"/>
              </p:cNvSpPr>
              <p:nvPr/>
            </p:nvSpPr>
            <p:spPr bwMode="auto">
              <a:xfrm rot="14890054" flipV="1">
                <a:off x="6249" y="2059"/>
                <a:ext cx="229" cy="429"/>
              </a:xfrm>
              <a:prstGeom prst="rect">
                <a:avLst/>
              </a:prstGeom>
              <a:noFill/>
              <a:ln w="9525">
                <a:noFill/>
                <a:miter lim="800000"/>
                <a:headEnd/>
                <a:tailEnd/>
              </a:ln>
            </p:spPr>
            <p:txBody>
              <a:bodyPr wrap="none">
                <a:spAutoFit/>
              </a:bodyPr>
              <a:lstStyle/>
              <a:p>
                <a:r>
                  <a:rPr lang="en-US" sz="2800" i="0"/>
                  <a:t>.</a:t>
                </a:r>
              </a:p>
            </p:txBody>
          </p:sp>
          <p:sp>
            <p:nvSpPr>
              <p:cNvPr id="48906" name="Text Box 627"/>
              <p:cNvSpPr txBox="1">
                <a:spLocks noChangeArrowheads="1"/>
              </p:cNvSpPr>
              <p:nvPr/>
            </p:nvSpPr>
            <p:spPr bwMode="auto">
              <a:xfrm rot="14890054" flipV="1">
                <a:off x="6276" y="1997"/>
                <a:ext cx="229" cy="429"/>
              </a:xfrm>
              <a:prstGeom prst="rect">
                <a:avLst/>
              </a:prstGeom>
              <a:noFill/>
              <a:ln w="9525">
                <a:noFill/>
                <a:miter lim="800000"/>
                <a:headEnd/>
                <a:tailEnd/>
              </a:ln>
            </p:spPr>
            <p:txBody>
              <a:bodyPr wrap="none">
                <a:spAutoFit/>
              </a:bodyPr>
              <a:lstStyle/>
              <a:p>
                <a:r>
                  <a:rPr lang="en-US" sz="2800" i="0"/>
                  <a:t>.</a:t>
                </a:r>
              </a:p>
            </p:txBody>
          </p:sp>
          <p:sp>
            <p:nvSpPr>
              <p:cNvPr id="48907" name="Text Box 628"/>
              <p:cNvSpPr txBox="1">
                <a:spLocks noChangeArrowheads="1"/>
              </p:cNvSpPr>
              <p:nvPr/>
            </p:nvSpPr>
            <p:spPr bwMode="auto">
              <a:xfrm rot="14890054" flipV="1">
                <a:off x="6366" y="1959"/>
                <a:ext cx="229" cy="429"/>
              </a:xfrm>
              <a:prstGeom prst="rect">
                <a:avLst/>
              </a:prstGeom>
              <a:noFill/>
              <a:ln w="9525">
                <a:noFill/>
                <a:miter lim="800000"/>
                <a:headEnd/>
                <a:tailEnd/>
              </a:ln>
            </p:spPr>
            <p:txBody>
              <a:bodyPr wrap="none">
                <a:spAutoFit/>
              </a:bodyPr>
              <a:lstStyle/>
              <a:p>
                <a:r>
                  <a:rPr lang="en-US" sz="2800" i="0"/>
                  <a:t>.</a:t>
                </a:r>
              </a:p>
            </p:txBody>
          </p:sp>
          <p:sp>
            <p:nvSpPr>
              <p:cNvPr id="48908" name="Text Box 629"/>
              <p:cNvSpPr txBox="1">
                <a:spLocks noChangeArrowheads="1"/>
              </p:cNvSpPr>
              <p:nvPr/>
            </p:nvSpPr>
            <p:spPr bwMode="auto">
              <a:xfrm rot="14890054" flipV="1">
                <a:off x="6515" y="1953"/>
                <a:ext cx="229" cy="429"/>
              </a:xfrm>
              <a:prstGeom prst="rect">
                <a:avLst/>
              </a:prstGeom>
              <a:noFill/>
              <a:ln w="9525">
                <a:noFill/>
                <a:miter lim="800000"/>
                <a:headEnd/>
                <a:tailEnd/>
              </a:ln>
            </p:spPr>
            <p:txBody>
              <a:bodyPr wrap="none">
                <a:spAutoFit/>
              </a:bodyPr>
              <a:lstStyle/>
              <a:p>
                <a:r>
                  <a:rPr lang="en-US" sz="2800" i="0"/>
                  <a:t>.</a:t>
                </a:r>
              </a:p>
            </p:txBody>
          </p:sp>
          <p:sp>
            <p:nvSpPr>
              <p:cNvPr id="48909" name="Text Box 630"/>
              <p:cNvSpPr txBox="1">
                <a:spLocks noChangeArrowheads="1"/>
              </p:cNvSpPr>
              <p:nvPr/>
            </p:nvSpPr>
            <p:spPr bwMode="auto">
              <a:xfrm rot="14890054" flipV="1">
                <a:off x="6692" y="1888"/>
                <a:ext cx="229" cy="429"/>
              </a:xfrm>
              <a:prstGeom prst="rect">
                <a:avLst/>
              </a:prstGeom>
              <a:noFill/>
              <a:ln w="9525">
                <a:noFill/>
                <a:miter lim="800000"/>
                <a:headEnd/>
                <a:tailEnd/>
              </a:ln>
            </p:spPr>
            <p:txBody>
              <a:bodyPr wrap="none">
                <a:spAutoFit/>
              </a:bodyPr>
              <a:lstStyle/>
              <a:p>
                <a:r>
                  <a:rPr lang="en-US" sz="2800" i="0"/>
                  <a:t>.</a:t>
                </a:r>
              </a:p>
            </p:txBody>
          </p:sp>
          <p:sp>
            <p:nvSpPr>
              <p:cNvPr id="48910" name="Text Box 631"/>
              <p:cNvSpPr txBox="1">
                <a:spLocks noChangeArrowheads="1"/>
              </p:cNvSpPr>
              <p:nvPr/>
            </p:nvSpPr>
            <p:spPr bwMode="auto">
              <a:xfrm rot="14890054" flipV="1">
                <a:off x="6787" y="1823"/>
                <a:ext cx="229" cy="429"/>
              </a:xfrm>
              <a:prstGeom prst="rect">
                <a:avLst/>
              </a:prstGeom>
              <a:noFill/>
              <a:ln w="9525">
                <a:noFill/>
                <a:miter lim="800000"/>
                <a:headEnd/>
                <a:tailEnd/>
              </a:ln>
            </p:spPr>
            <p:txBody>
              <a:bodyPr wrap="none">
                <a:spAutoFit/>
              </a:bodyPr>
              <a:lstStyle/>
              <a:p>
                <a:r>
                  <a:rPr lang="en-US" sz="2800" i="0"/>
                  <a:t>.</a:t>
                </a:r>
              </a:p>
            </p:txBody>
          </p:sp>
          <p:sp>
            <p:nvSpPr>
              <p:cNvPr id="48911" name="Text Box 632"/>
              <p:cNvSpPr txBox="1">
                <a:spLocks noChangeArrowheads="1"/>
              </p:cNvSpPr>
              <p:nvPr/>
            </p:nvSpPr>
            <p:spPr bwMode="auto">
              <a:xfrm rot="14890054" flipV="1">
                <a:off x="6788" y="1680"/>
                <a:ext cx="229" cy="429"/>
              </a:xfrm>
              <a:prstGeom prst="rect">
                <a:avLst/>
              </a:prstGeom>
              <a:noFill/>
              <a:ln w="9525">
                <a:noFill/>
                <a:miter lim="800000"/>
                <a:headEnd/>
                <a:tailEnd/>
              </a:ln>
            </p:spPr>
            <p:txBody>
              <a:bodyPr wrap="none">
                <a:spAutoFit/>
              </a:bodyPr>
              <a:lstStyle/>
              <a:p>
                <a:r>
                  <a:rPr lang="en-US" sz="2800" i="0"/>
                  <a:t>.</a:t>
                </a:r>
              </a:p>
            </p:txBody>
          </p:sp>
          <p:sp>
            <p:nvSpPr>
              <p:cNvPr id="48912" name="Text Box 633"/>
              <p:cNvSpPr txBox="1">
                <a:spLocks noChangeArrowheads="1"/>
              </p:cNvSpPr>
              <p:nvPr/>
            </p:nvSpPr>
            <p:spPr bwMode="auto">
              <a:xfrm rot="14890054" flipV="1">
                <a:off x="6503" y="1265"/>
                <a:ext cx="229" cy="429"/>
              </a:xfrm>
              <a:prstGeom prst="rect">
                <a:avLst/>
              </a:prstGeom>
              <a:noFill/>
              <a:ln w="9525">
                <a:noFill/>
                <a:miter lim="800000"/>
                <a:headEnd/>
                <a:tailEnd/>
              </a:ln>
            </p:spPr>
            <p:txBody>
              <a:bodyPr wrap="none">
                <a:spAutoFit/>
              </a:bodyPr>
              <a:lstStyle/>
              <a:p>
                <a:r>
                  <a:rPr lang="en-US" sz="2800" i="0"/>
                  <a:t>.</a:t>
                </a:r>
              </a:p>
            </p:txBody>
          </p:sp>
          <p:sp>
            <p:nvSpPr>
              <p:cNvPr id="48913" name="Text Box 634"/>
              <p:cNvSpPr txBox="1">
                <a:spLocks noChangeArrowheads="1"/>
              </p:cNvSpPr>
              <p:nvPr/>
            </p:nvSpPr>
            <p:spPr bwMode="auto">
              <a:xfrm rot="14890054" flipV="1">
                <a:off x="6340" y="1162"/>
                <a:ext cx="229" cy="429"/>
              </a:xfrm>
              <a:prstGeom prst="rect">
                <a:avLst/>
              </a:prstGeom>
              <a:noFill/>
              <a:ln w="9525">
                <a:noFill/>
                <a:miter lim="800000"/>
                <a:headEnd/>
                <a:tailEnd/>
              </a:ln>
            </p:spPr>
            <p:txBody>
              <a:bodyPr wrap="none">
                <a:spAutoFit/>
              </a:bodyPr>
              <a:lstStyle/>
              <a:p>
                <a:r>
                  <a:rPr lang="en-US" sz="2800" i="0"/>
                  <a:t>.</a:t>
                </a:r>
              </a:p>
            </p:txBody>
          </p:sp>
          <p:sp>
            <p:nvSpPr>
              <p:cNvPr id="48914" name="Text Box 635"/>
              <p:cNvSpPr txBox="1">
                <a:spLocks noChangeArrowheads="1"/>
              </p:cNvSpPr>
              <p:nvPr/>
            </p:nvSpPr>
            <p:spPr bwMode="auto">
              <a:xfrm rot="14890054" flipV="1">
                <a:off x="6247" y="1184"/>
                <a:ext cx="229" cy="429"/>
              </a:xfrm>
              <a:prstGeom prst="rect">
                <a:avLst/>
              </a:prstGeom>
              <a:noFill/>
              <a:ln w="9525">
                <a:noFill/>
                <a:miter lim="800000"/>
                <a:headEnd/>
                <a:tailEnd/>
              </a:ln>
            </p:spPr>
            <p:txBody>
              <a:bodyPr wrap="none">
                <a:spAutoFit/>
              </a:bodyPr>
              <a:lstStyle/>
              <a:p>
                <a:r>
                  <a:rPr lang="en-US" sz="2800" i="0"/>
                  <a:t>.</a:t>
                </a:r>
              </a:p>
            </p:txBody>
          </p:sp>
          <p:sp>
            <p:nvSpPr>
              <p:cNvPr id="48915" name="Text Box 636"/>
              <p:cNvSpPr txBox="1">
                <a:spLocks noChangeArrowheads="1"/>
              </p:cNvSpPr>
              <p:nvPr/>
            </p:nvSpPr>
            <p:spPr bwMode="auto">
              <a:xfrm rot="14890054" flipV="1">
                <a:off x="6692" y="1437"/>
                <a:ext cx="229" cy="429"/>
              </a:xfrm>
              <a:prstGeom prst="rect">
                <a:avLst/>
              </a:prstGeom>
              <a:noFill/>
              <a:ln w="9525">
                <a:noFill/>
                <a:miter lim="800000"/>
                <a:headEnd/>
                <a:tailEnd/>
              </a:ln>
            </p:spPr>
            <p:txBody>
              <a:bodyPr wrap="none">
                <a:spAutoFit/>
              </a:bodyPr>
              <a:lstStyle/>
              <a:p>
                <a:r>
                  <a:rPr lang="en-US" sz="2800" i="0"/>
                  <a:t>.</a:t>
                </a:r>
              </a:p>
            </p:txBody>
          </p:sp>
          <p:sp>
            <p:nvSpPr>
              <p:cNvPr id="48916" name="Text Box 637"/>
              <p:cNvSpPr txBox="1">
                <a:spLocks noChangeArrowheads="1"/>
              </p:cNvSpPr>
              <p:nvPr/>
            </p:nvSpPr>
            <p:spPr bwMode="auto">
              <a:xfrm rot="14890054" flipV="1">
                <a:off x="6298" y="2188"/>
                <a:ext cx="229" cy="429"/>
              </a:xfrm>
              <a:prstGeom prst="rect">
                <a:avLst/>
              </a:prstGeom>
              <a:noFill/>
              <a:ln w="9525">
                <a:noFill/>
                <a:miter lim="800000"/>
                <a:headEnd/>
                <a:tailEnd/>
              </a:ln>
            </p:spPr>
            <p:txBody>
              <a:bodyPr wrap="none">
                <a:spAutoFit/>
              </a:bodyPr>
              <a:lstStyle/>
              <a:p>
                <a:r>
                  <a:rPr lang="en-US" sz="2800" i="0"/>
                  <a:t>.</a:t>
                </a:r>
              </a:p>
            </p:txBody>
          </p:sp>
          <p:sp>
            <p:nvSpPr>
              <p:cNvPr id="48917" name="Text Box 638"/>
              <p:cNvSpPr txBox="1">
                <a:spLocks noChangeArrowheads="1"/>
              </p:cNvSpPr>
              <p:nvPr/>
            </p:nvSpPr>
            <p:spPr bwMode="auto">
              <a:xfrm rot="14890054" flipV="1">
                <a:off x="6355" y="2319"/>
                <a:ext cx="229" cy="429"/>
              </a:xfrm>
              <a:prstGeom prst="rect">
                <a:avLst/>
              </a:prstGeom>
              <a:noFill/>
              <a:ln w="9525">
                <a:noFill/>
                <a:miter lim="800000"/>
                <a:headEnd/>
                <a:tailEnd/>
              </a:ln>
            </p:spPr>
            <p:txBody>
              <a:bodyPr wrap="none">
                <a:spAutoFit/>
              </a:bodyPr>
              <a:lstStyle/>
              <a:p>
                <a:r>
                  <a:rPr lang="en-US" sz="2800" i="0"/>
                  <a:t>.</a:t>
                </a:r>
              </a:p>
            </p:txBody>
          </p:sp>
          <p:sp>
            <p:nvSpPr>
              <p:cNvPr id="48918" name="Text Box 639"/>
              <p:cNvSpPr txBox="1">
                <a:spLocks noChangeArrowheads="1"/>
              </p:cNvSpPr>
              <p:nvPr/>
            </p:nvSpPr>
            <p:spPr bwMode="auto">
              <a:xfrm rot="14890054" flipV="1">
                <a:off x="6454" y="2311"/>
                <a:ext cx="229" cy="429"/>
              </a:xfrm>
              <a:prstGeom prst="rect">
                <a:avLst/>
              </a:prstGeom>
              <a:noFill/>
              <a:ln w="9525">
                <a:noFill/>
                <a:miter lim="800000"/>
                <a:headEnd/>
                <a:tailEnd/>
              </a:ln>
            </p:spPr>
            <p:txBody>
              <a:bodyPr wrap="none">
                <a:spAutoFit/>
              </a:bodyPr>
              <a:lstStyle/>
              <a:p>
                <a:r>
                  <a:rPr lang="en-US" sz="2800" i="0"/>
                  <a:t>.</a:t>
                </a:r>
              </a:p>
            </p:txBody>
          </p:sp>
          <p:sp>
            <p:nvSpPr>
              <p:cNvPr id="48919" name="Text Box 640"/>
              <p:cNvSpPr txBox="1">
                <a:spLocks noChangeArrowheads="1"/>
              </p:cNvSpPr>
              <p:nvPr/>
            </p:nvSpPr>
            <p:spPr bwMode="auto">
              <a:xfrm rot="14890054" flipV="1">
                <a:off x="6540" y="2274"/>
                <a:ext cx="229" cy="429"/>
              </a:xfrm>
              <a:prstGeom prst="rect">
                <a:avLst/>
              </a:prstGeom>
              <a:noFill/>
              <a:ln w="9525">
                <a:noFill/>
                <a:miter lim="800000"/>
                <a:headEnd/>
                <a:tailEnd/>
              </a:ln>
            </p:spPr>
            <p:txBody>
              <a:bodyPr wrap="none">
                <a:spAutoFit/>
              </a:bodyPr>
              <a:lstStyle/>
              <a:p>
                <a:r>
                  <a:rPr lang="en-US" sz="2800" i="0"/>
                  <a:t>.</a:t>
                </a:r>
              </a:p>
            </p:txBody>
          </p:sp>
          <p:sp>
            <p:nvSpPr>
              <p:cNvPr id="48920" name="Text Box 641"/>
              <p:cNvSpPr txBox="1">
                <a:spLocks noChangeArrowheads="1"/>
              </p:cNvSpPr>
              <p:nvPr/>
            </p:nvSpPr>
            <p:spPr bwMode="auto">
              <a:xfrm rot="14890054" flipV="1">
                <a:off x="6615" y="2217"/>
                <a:ext cx="229" cy="429"/>
              </a:xfrm>
              <a:prstGeom prst="rect">
                <a:avLst/>
              </a:prstGeom>
              <a:noFill/>
              <a:ln w="9525">
                <a:noFill/>
                <a:miter lim="800000"/>
                <a:headEnd/>
                <a:tailEnd/>
              </a:ln>
            </p:spPr>
            <p:txBody>
              <a:bodyPr wrap="none">
                <a:spAutoFit/>
              </a:bodyPr>
              <a:lstStyle/>
              <a:p>
                <a:r>
                  <a:rPr lang="en-US" sz="2800" i="0"/>
                  <a:t>.</a:t>
                </a:r>
              </a:p>
            </p:txBody>
          </p:sp>
          <p:sp>
            <p:nvSpPr>
              <p:cNvPr id="48921" name="Text Box 642"/>
              <p:cNvSpPr txBox="1">
                <a:spLocks noChangeArrowheads="1"/>
              </p:cNvSpPr>
              <p:nvPr/>
            </p:nvSpPr>
            <p:spPr bwMode="auto">
              <a:xfrm rot="14890054" flipV="1">
                <a:off x="6682" y="2115"/>
                <a:ext cx="229" cy="429"/>
              </a:xfrm>
              <a:prstGeom prst="rect">
                <a:avLst/>
              </a:prstGeom>
              <a:noFill/>
              <a:ln w="9525">
                <a:noFill/>
                <a:miter lim="800000"/>
                <a:headEnd/>
                <a:tailEnd/>
              </a:ln>
            </p:spPr>
            <p:txBody>
              <a:bodyPr wrap="none">
                <a:spAutoFit/>
              </a:bodyPr>
              <a:lstStyle/>
              <a:p>
                <a:r>
                  <a:rPr lang="en-US" sz="2800" i="0"/>
                  <a:t>.</a:t>
                </a:r>
              </a:p>
            </p:txBody>
          </p:sp>
          <p:sp>
            <p:nvSpPr>
              <p:cNvPr id="48922" name="Text Box 643"/>
              <p:cNvSpPr txBox="1">
                <a:spLocks noChangeArrowheads="1"/>
              </p:cNvSpPr>
              <p:nvPr/>
            </p:nvSpPr>
            <p:spPr bwMode="auto">
              <a:xfrm rot="14890054" flipV="1">
                <a:off x="6820" y="1885"/>
                <a:ext cx="229" cy="429"/>
              </a:xfrm>
              <a:prstGeom prst="rect">
                <a:avLst/>
              </a:prstGeom>
              <a:noFill/>
              <a:ln w="9525">
                <a:noFill/>
                <a:miter lim="800000"/>
                <a:headEnd/>
                <a:tailEnd/>
              </a:ln>
            </p:spPr>
            <p:txBody>
              <a:bodyPr wrap="none">
                <a:spAutoFit/>
              </a:bodyPr>
              <a:lstStyle/>
              <a:p>
                <a:r>
                  <a:rPr lang="en-US" sz="2800" i="0"/>
                  <a:t>.</a:t>
                </a:r>
              </a:p>
            </p:txBody>
          </p:sp>
          <p:sp>
            <p:nvSpPr>
              <p:cNvPr id="48923" name="Text Box 644"/>
              <p:cNvSpPr txBox="1">
                <a:spLocks noChangeArrowheads="1"/>
              </p:cNvSpPr>
              <p:nvPr/>
            </p:nvSpPr>
            <p:spPr bwMode="auto">
              <a:xfrm rot="14890054" flipV="1">
                <a:off x="6494" y="1961"/>
                <a:ext cx="229" cy="429"/>
              </a:xfrm>
              <a:prstGeom prst="rect">
                <a:avLst/>
              </a:prstGeom>
              <a:noFill/>
              <a:ln w="9525">
                <a:noFill/>
                <a:miter lim="800000"/>
                <a:headEnd/>
                <a:tailEnd/>
              </a:ln>
            </p:spPr>
            <p:txBody>
              <a:bodyPr wrap="none">
                <a:spAutoFit/>
              </a:bodyPr>
              <a:lstStyle/>
              <a:p>
                <a:r>
                  <a:rPr lang="en-US" sz="2800" i="0"/>
                  <a:t>.</a:t>
                </a:r>
              </a:p>
            </p:txBody>
          </p:sp>
          <p:sp>
            <p:nvSpPr>
              <p:cNvPr id="48924" name="Text Box 645"/>
              <p:cNvSpPr txBox="1">
                <a:spLocks noChangeArrowheads="1"/>
              </p:cNvSpPr>
              <p:nvPr/>
            </p:nvSpPr>
            <p:spPr bwMode="auto">
              <a:xfrm rot="14890054" flipV="1">
                <a:off x="6533" y="2048"/>
                <a:ext cx="229" cy="429"/>
              </a:xfrm>
              <a:prstGeom prst="rect">
                <a:avLst/>
              </a:prstGeom>
              <a:noFill/>
              <a:ln w="9525">
                <a:noFill/>
                <a:miter lim="800000"/>
                <a:headEnd/>
                <a:tailEnd/>
              </a:ln>
            </p:spPr>
            <p:txBody>
              <a:bodyPr wrap="none">
                <a:spAutoFit/>
              </a:bodyPr>
              <a:lstStyle/>
              <a:p>
                <a:r>
                  <a:rPr lang="en-US" sz="2800" i="0"/>
                  <a:t>.</a:t>
                </a:r>
              </a:p>
            </p:txBody>
          </p:sp>
          <p:sp>
            <p:nvSpPr>
              <p:cNvPr id="48925" name="Text Box 646"/>
              <p:cNvSpPr txBox="1">
                <a:spLocks noChangeArrowheads="1"/>
              </p:cNvSpPr>
              <p:nvPr/>
            </p:nvSpPr>
            <p:spPr bwMode="auto">
              <a:xfrm rot="14890054" flipV="1">
                <a:off x="6582" y="2050"/>
                <a:ext cx="229" cy="429"/>
              </a:xfrm>
              <a:prstGeom prst="rect">
                <a:avLst/>
              </a:prstGeom>
              <a:noFill/>
              <a:ln w="9525">
                <a:noFill/>
                <a:miter lim="800000"/>
                <a:headEnd/>
                <a:tailEnd/>
              </a:ln>
            </p:spPr>
            <p:txBody>
              <a:bodyPr wrap="none">
                <a:spAutoFit/>
              </a:bodyPr>
              <a:lstStyle/>
              <a:p>
                <a:r>
                  <a:rPr lang="en-US" sz="2800" i="0"/>
                  <a:t>.</a:t>
                </a:r>
              </a:p>
            </p:txBody>
          </p:sp>
          <p:sp>
            <p:nvSpPr>
              <p:cNvPr id="48926" name="Text Box 647"/>
              <p:cNvSpPr txBox="1">
                <a:spLocks noChangeArrowheads="1"/>
              </p:cNvSpPr>
              <p:nvPr/>
            </p:nvSpPr>
            <p:spPr bwMode="auto">
              <a:xfrm rot="14890054" flipV="1">
                <a:off x="6635" y="2050"/>
                <a:ext cx="229" cy="429"/>
              </a:xfrm>
              <a:prstGeom prst="rect">
                <a:avLst/>
              </a:prstGeom>
              <a:noFill/>
              <a:ln w="9525">
                <a:noFill/>
                <a:miter lim="800000"/>
                <a:headEnd/>
                <a:tailEnd/>
              </a:ln>
            </p:spPr>
            <p:txBody>
              <a:bodyPr wrap="none">
                <a:spAutoFit/>
              </a:bodyPr>
              <a:lstStyle/>
              <a:p>
                <a:r>
                  <a:rPr lang="en-US" sz="2800" i="0"/>
                  <a:t>.</a:t>
                </a:r>
              </a:p>
            </p:txBody>
          </p:sp>
          <p:sp>
            <p:nvSpPr>
              <p:cNvPr id="48927" name="Text Box 648"/>
              <p:cNvSpPr txBox="1">
                <a:spLocks noChangeArrowheads="1"/>
              </p:cNvSpPr>
              <p:nvPr/>
            </p:nvSpPr>
            <p:spPr bwMode="auto">
              <a:xfrm rot="14890054" flipV="1">
                <a:off x="6540" y="2069"/>
                <a:ext cx="229" cy="429"/>
              </a:xfrm>
              <a:prstGeom prst="rect">
                <a:avLst/>
              </a:prstGeom>
              <a:noFill/>
              <a:ln w="9525">
                <a:noFill/>
                <a:miter lim="800000"/>
                <a:headEnd/>
                <a:tailEnd/>
              </a:ln>
            </p:spPr>
            <p:txBody>
              <a:bodyPr wrap="none">
                <a:spAutoFit/>
              </a:bodyPr>
              <a:lstStyle/>
              <a:p>
                <a:r>
                  <a:rPr lang="en-US" sz="2800" i="0"/>
                  <a:t>.</a:t>
                </a:r>
              </a:p>
            </p:txBody>
          </p:sp>
          <p:sp>
            <p:nvSpPr>
              <p:cNvPr id="48928" name="Text Box 649"/>
              <p:cNvSpPr txBox="1">
                <a:spLocks noChangeArrowheads="1"/>
              </p:cNvSpPr>
              <p:nvPr/>
            </p:nvSpPr>
            <p:spPr bwMode="auto">
              <a:xfrm rot="14890054" flipV="1">
                <a:off x="6476" y="2041"/>
                <a:ext cx="229" cy="429"/>
              </a:xfrm>
              <a:prstGeom prst="rect">
                <a:avLst/>
              </a:prstGeom>
              <a:noFill/>
              <a:ln w="9525">
                <a:noFill/>
                <a:miter lim="800000"/>
                <a:headEnd/>
                <a:tailEnd/>
              </a:ln>
            </p:spPr>
            <p:txBody>
              <a:bodyPr wrap="none">
                <a:spAutoFit/>
              </a:bodyPr>
              <a:lstStyle/>
              <a:p>
                <a:r>
                  <a:rPr lang="en-US" sz="2800" i="0"/>
                  <a:t>.</a:t>
                </a:r>
              </a:p>
            </p:txBody>
          </p:sp>
          <p:sp>
            <p:nvSpPr>
              <p:cNvPr id="48929" name="Text Box 650"/>
              <p:cNvSpPr txBox="1">
                <a:spLocks noChangeArrowheads="1"/>
              </p:cNvSpPr>
              <p:nvPr/>
            </p:nvSpPr>
            <p:spPr bwMode="auto">
              <a:xfrm rot="14890054" flipV="1">
                <a:off x="6419" y="2010"/>
                <a:ext cx="229" cy="429"/>
              </a:xfrm>
              <a:prstGeom prst="rect">
                <a:avLst/>
              </a:prstGeom>
              <a:noFill/>
              <a:ln w="9525">
                <a:noFill/>
                <a:miter lim="800000"/>
                <a:headEnd/>
                <a:tailEnd/>
              </a:ln>
            </p:spPr>
            <p:txBody>
              <a:bodyPr wrap="none">
                <a:spAutoFit/>
              </a:bodyPr>
              <a:lstStyle/>
              <a:p>
                <a:r>
                  <a:rPr lang="en-US" sz="2800" i="0"/>
                  <a:t>.</a:t>
                </a:r>
              </a:p>
            </p:txBody>
          </p:sp>
          <p:sp>
            <p:nvSpPr>
              <p:cNvPr id="48930" name="Text Box 651"/>
              <p:cNvSpPr txBox="1">
                <a:spLocks noChangeArrowheads="1"/>
              </p:cNvSpPr>
              <p:nvPr/>
            </p:nvSpPr>
            <p:spPr bwMode="auto">
              <a:xfrm rot="14890054" flipV="1">
                <a:off x="6739" y="1966"/>
                <a:ext cx="229" cy="429"/>
              </a:xfrm>
              <a:prstGeom prst="rect">
                <a:avLst/>
              </a:prstGeom>
              <a:noFill/>
              <a:ln w="9525">
                <a:noFill/>
                <a:miter lim="800000"/>
                <a:headEnd/>
                <a:tailEnd/>
              </a:ln>
            </p:spPr>
            <p:txBody>
              <a:bodyPr wrap="none">
                <a:spAutoFit/>
              </a:bodyPr>
              <a:lstStyle/>
              <a:p>
                <a:r>
                  <a:rPr lang="en-US" sz="2800" i="0"/>
                  <a:t>.</a:t>
                </a:r>
              </a:p>
            </p:txBody>
          </p:sp>
          <p:sp>
            <p:nvSpPr>
              <p:cNvPr id="48931" name="Text Box 652"/>
              <p:cNvSpPr txBox="1">
                <a:spLocks noChangeArrowheads="1"/>
              </p:cNvSpPr>
              <p:nvPr/>
            </p:nvSpPr>
            <p:spPr bwMode="auto">
              <a:xfrm rot="14890054" flipV="1">
                <a:off x="6465" y="2017"/>
                <a:ext cx="229" cy="429"/>
              </a:xfrm>
              <a:prstGeom prst="rect">
                <a:avLst/>
              </a:prstGeom>
              <a:noFill/>
              <a:ln w="9525">
                <a:noFill/>
                <a:miter lim="800000"/>
                <a:headEnd/>
                <a:tailEnd/>
              </a:ln>
            </p:spPr>
            <p:txBody>
              <a:bodyPr wrap="none">
                <a:spAutoFit/>
              </a:bodyPr>
              <a:lstStyle/>
              <a:p>
                <a:r>
                  <a:rPr lang="en-US" sz="2800" i="0"/>
                  <a:t>.</a:t>
                </a:r>
              </a:p>
            </p:txBody>
          </p:sp>
          <p:sp>
            <p:nvSpPr>
              <p:cNvPr id="48932" name="Text Box 653"/>
              <p:cNvSpPr txBox="1">
                <a:spLocks noChangeArrowheads="1"/>
              </p:cNvSpPr>
              <p:nvPr/>
            </p:nvSpPr>
            <p:spPr bwMode="auto">
              <a:xfrm rot="14890054" flipV="1">
                <a:off x="6521" y="2155"/>
                <a:ext cx="229" cy="429"/>
              </a:xfrm>
              <a:prstGeom prst="rect">
                <a:avLst/>
              </a:prstGeom>
              <a:noFill/>
              <a:ln w="9525">
                <a:noFill/>
                <a:miter lim="800000"/>
                <a:headEnd/>
                <a:tailEnd/>
              </a:ln>
            </p:spPr>
            <p:txBody>
              <a:bodyPr wrap="none">
                <a:spAutoFit/>
              </a:bodyPr>
              <a:lstStyle/>
              <a:p>
                <a:r>
                  <a:rPr lang="en-US" sz="2800" i="0"/>
                  <a:t>.</a:t>
                </a:r>
              </a:p>
            </p:txBody>
          </p:sp>
          <p:sp>
            <p:nvSpPr>
              <p:cNvPr id="48933" name="Text Box 654"/>
              <p:cNvSpPr txBox="1">
                <a:spLocks noChangeArrowheads="1"/>
              </p:cNvSpPr>
              <p:nvPr/>
            </p:nvSpPr>
            <p:spPr bwMode="auto">
              <a:xfrm rot="14890054" flipV="1">
                <a:off x="6619" y="2140"/>
                <a:ext cx="229" cy="429"/>
              </a:xfrm>
              <a:prstGeom prst="rect">
                <a:avLst/>
              </a:prstGeom>
              <a:noFill/>
              <a:ln w="9525">
                <a:noFill/>
                <a:miter lim="800000"/>
                <a:headEnd/>
                <a:tailEnd/>
              </a:ln>
            </p:spPr>
            <p:txBody>
              <a:bodyPr wrap="none">
                <a:spAutoFit/>
              </a:bodyPr>
              <a:lstStyle/>
              <a:p>
                <a:r>
                  <a:rPr lang="en-US" sz="2800" i="0"/>
                  <a:t>.</a:t>
                </a:r>
              </a:p>
            </p:txBody>
          </p:sp>
          <p:sp>
            <p:nvSpPr>
              <p:cNvPr id="48934" name="Text Box 655"/>
              <p:cNvSpPr txBox="1">
                <a:spLocks noChangeArrowheads="1"/>
              </p:cNvSpPr>
              <p:nvPr/>
            </p:nvSpPr>
            <p:spPr bwMode="auto">
              <a:xfrm rot="14890054" flipV="1">
                <a:off x="6709" y="2106"/>
                <a:ext cx="229" cy="429"/>
              </a:xfrm>
              <a:prstGeom prst="rect">
                <a:avLst/>
              </a:prstGeom>
              <a:noFill/>
              <a:ln w="9525">
                <a:noFill/>
                <a:miter lim="800000"/>
                <a:headEnd/>
                <a:tailEnd/>
              </a:ln>
            </p:spPr>
            <p:txBody>
              <a:bodyPr wrap="none">
                <a:spAutoFit/>
              </a:bodyPr>
              <a:lstStyle/>
              <a:p>
                <a:r>
                  <a:rPr lang="en-US" sz="2800" i="0"/>
                  <a:t>.</a:t>
                </a:r>
              </a:p>
            </p:txBody>
          </p:sp>
          <p:sp>
            <p:nvSpPr>
              <p:cNvPr id="48935" name="Text Box 656"/>
              <p:cNvSpPr txBox="1">
                <a:spLocks noChangeArrowheads="1"/>
              </p:cNvSpPr>
              <p:nvPr/>
            </p:nvSpPr>
            <p:spPr bwMode="auto">
              <a:xfrm rot="14890054" flipV="1">
                <a:off x="6494" y="1193"/>
                <a:ext cx="229" cy="429"/>
              </a:xfrm>
              <a:prstGeom prst="rect">
                <a:avLst/>
              </a:prstGeom>
              <a:noFill/>
              <a:ln w="9525">
                <a:noFill/>
                <a:miter lim="800000"/>
                <a:headEnd/>
                <a:tailEnd/>
              </a:ln>
            </p:spPr>
            <p:txBody>
              <a:bodyPr wrap="none">
                <a:spAutoFit/>
              </a:bodyPr>
              <a:lstStyle/>
              <a:p>
                <a:r>
                  <a:rPr lang="en-US" sz="2800" i="0"/>
                  <a:t>.</a:t>
                </a:r>
              </a:p>
            </p:txBody>
          </p:sp>
          <p:sp>
            <p:nvSpPr>
              <p:cNvPr id="48936" name="Text Box 657"/>
              <p:cNvSpPr txBox="1">
                <a:spLocks noChangeArrowheads="1"/>
              </p:cNvSpPr>
              <p:nvPr/>
            </p:nvSpPr>
            <p:spPr bwMode="auto">
              <a:xfrm rot="14890054" flipV="1">
                <a:off x="6533" y="1233"/>
                <a:ext cx="229" cy="429"/>
              </a:xfrm>
              <a:prstGeom prst="rect">
                <a:avLst/>
              </a:prstGeom>
              <a:noFill/>
              <a:ln w="9525">
                <a:noFill/>
                <a:miter lim="800000"/>
                <a:headEnd/>
                <a:tailEnd/>
              </a:ln>
            </p:spPr>
            <p:txBody>
              <a:bodyPr wrap="none">
                <a:spAutoFit/>
              </a:bodyPr>
              <a:lstStyle/>
              <a:p>
                <a:r>
                  <a:rPr lang="en-US" sz="2800" i="0"/>
                  <a:t>.</a:t>
                </a:r>
              </a:p>
            </p:txBody>
          </p:sp>
          <p:sp>
            <p:nvSpPr>
              <p:cNvPr id="48937" name="Text Box 658"/>
              <p:cNvSpPr txBox="1">
                <a:spLocks noChangeArrowheads="1"/>
              </p:cNvSpPr>
              <p:nvPr/>
            </p:nvSpPr>
            <p:spPr bwMode="auto">
              <a:xfrm rot="14890054" flipV="1">
                <a:off x="6314" y="1204"/>
                <a:ext cx="229" cy="429"/>
              </a:xfrm>
              <a:prstGeom prst="rect">
                <a:avLst/>
              </a:prstGeom>
              <a:noFill/>
              <a:ln w="9525">
                <a:noFill/>
                <a:miter lim="800000"/>
                <a:headEnd/>
                <a:tailEnd/>
              </a:ln>
            </p:spPr>
            <p:txBody>
              <a:bodyPr wrap="none">
                <a:spAutoFit/>
              </a:bodyPr>
              <a:lstStyle/>
              <a:p>
                <a:r>
                  <a:rPr lang="en-US" sz="2800" i="0"/>
                  <a:t>.</a:t>
                </a:r>
              </a:p>
            </p:txBody>
          </p:sp>
          <p:sp>
            <p:nvSpPr>
              <p:cNvPr id="48938" name="Text Box 659"/>
              <p:cNvSpPr txBox="1">
                <a:spLocks noChangeArrowheads="1"/>
              </p:cNvSpPr>
              <p:nvPr/>
            </p:nvSpPr>
            <p:spPr bwMode="auto">
              <a:xfrm rot="14890054" flipV="1">
                <a:off x="6500" y="1218"/>
                <a:ext cx="229" cy="429"/>
              </a:xfrm>
              <a:prstGeom prst="rect">
                <a:avLst/>
              </a:prstGeom>
              <a:noFill/>
              <a:ln w="9525">
                <a:noFill/>
                <a:miter lim="800000"/>
                <a:headEnd/>
                <a:tailEnd/>
              </a:ln>
            </p:spPr>
            <p:txBody>
              <a:bodyPr wrap="none">
                <a:spAutoFit/>
              </a:bodyPr>
              <a:lstStyle/>
              <a:p>
                <a:r>
                  <a:rPr lang="en-US" sz="2800" i="0"/>
                  <a:t>.</a:t>
                </a:r>
              </a:p>
            </p:txBody>
          </p:sp>
          <p:sp>
            <p:nvSpPr>
              <p:cNvPr id="48939" name="Text Box 660"/>
              <p:cNvSpPr txBox="1">
                <a:spLocks noChangeArrowheads="1"/>
              </p:cNvSpPr>
              <p:nvPr/>
            </p:nvSpPr>
            <p:spPr bwMode="auto">
              <a:xfrm rot="14890054" flipV="1">
                <a:off x="6435" y="1168"/>
                <a:ext cx="229" cy="429"/>
              </a:xfrm>
              <a:prstGeom prst="rect">
                <a:avLst/>
              </a:prstGeom>
              <a:noFill/>
              <a:ln w="9525">
                <a:noFill/>
                <a:miter lim="800000"/>
                <a:headEnd/>
                <a:tailEnd/>
              </a:ln>
            </p:spPr>
            <p:txBody>
              <a:bodyPr wrap="none">
                <a:spAutoFit/>
              </a:bodyPr>
              <a:lstStyle/>
              <a:p>
                <a:r>
                  <a:rPr lang="en-US" sz="2800" i="0"/>
                  <a:t>.</a:t>
                </a:r>
              </a:p>
            </p:txBody>
          </p:sp>
          <p:sp>
            <p:nvSpPr>
              <p:cNvPr id="48940" name="Text Box 661"/>
              <p:cNvSpPr txBox="1">
                <a:spLocks noChangeArrowheads="1"/>
              </p:cNvSpPr>
              <p:nvPr/>
            </p:nvSpPr>
            <p:spPr bwMode="auto">
              <a:xfrm rot="14890054" flipV="1">
                <a:off x="6339" y="1211"/>
                <a:ext cx="229" cy="429"/>
              </a:xfrm>
              <a:prstGeom prst="rect">
                <a:avLst/>
              </a:prstGeom>
              <a:noFill/>
              <a:ln w="9525">
                <a:noFill/>
                <a:miter lim="800000"/>
                <a:headEnd/>
                <a:tailEnd/>
              </a:ln>
            </p:spPr>
            <p:txBody>
              <a:bodyPr wrap="none">
                <a:spAutoFit/>
              </a:bodyPr>
              <a:lstStyle/>
              <a:p>
                <a:r>
                  <a:rPr lang="en-US" sz="2800" i="0"/>
                  <a:t>.</a:t>
                </a:r>
              </a:p>
            </p:txBody>
          </p:sp>
          <p:sp>
            <p:nvSpPr>
              <p:cNvPr id="48941" name="Text Box 662"/>
              <p:cNvSpPr txBox="1">
                <a:spLocks noChangeArrowheads="1"/>
              </p:cNvSpPr>
              <p:nvPr/>
            </p:nvSpPr>
            <p:spPr bwMode="auto">
              <a:xfrm rot="14890054" flipV="1">
                <a:off x="6366" y="1203"/>
                <a:ext cx="229" cy="429"/>
              </a:xfrm>
              <a:prstGeom prst="rect">
                <a:avLst/>
              </a:prstGeom>
              <a:noFill/>
              <a:ln w="9525">
                <a:noFill/>
                <a:miter lim="800000"/>
                <a:headEnd/>
                <a:tailEnd/>
              </a:ln>
            </p:spPr>
            <p:txBody>
              <a:bodyPr wrap="none">
                <a:spAutoFit/>
              </a:bodyPr>
              <a:lstStyle/>
              <a:p>
                <a:r>
                  <a:rPr lang="en-US" sz="2800" i="0"/>
                  <a:t>.</a:t>
                </a:r>
              </a:p>
            </p:txBody>
          </p:sp>
          <p:sp>
            <p:nvSpPr>
              <p:cNvPr id="48942" name="Text Box 663"/>
              <p:cNvSpPr txBox="1">
                <a:spLocks noChangeArrowheads="1"/>
              </p:cNvSpPr>
              <p:nvPr/>
            </p:nvSpPr>
            <p:spPr bwMode="auto">
              <a:xfrm rot="14890054" flipV="1">
                <a:off x="6691" y="1389"/>
                <a:ext cx="229" cy="429"/>
              </a:xfrm>
              <a:prstGeom prst="rect">
                <a:avLst/>
              </a:prstGeom>
              <a:noFill/>
              <a:ln w="9525">
                <a:noFill/>
                <a:miter lim="800000"/>
                <a:headEnd/>
                <a:tailEnd/>
              </a:ln>
            </p:spPr>
            <p:txBody>
              <a:bodyPr wrap="none">
                <a:spAutoFit/>
              </a:bodyPr>
              <a:lstStyle/>
              <a:p>
                <a:r>
                  <a:rPr lang="en-US" sz="2800" i="0"/>
                  <a:t>.</a:t>
                </a:r>
              </a:p>
            </p:txBody>
          </p:sp>
          <p:sp>
            <p:nvSpPr>
              <p:cNvPr id="48943" name="Text Box 664"/>
              <p:cNvSpPr txBox="1">
                <a:spLocks noChangeArrowheads="1"/>
              </p:cNvSpPr>
              <p:nvPr/>
            </p:nvSpPr>
            <p:spPr bwMode="auto">
              <a:xfrm rot="14890054" flipV="1">
                <a:off x="6598" y="1293"/>
                <a:ext cx="229" cy="429"/>
              </a:xfrm>
              <a:prstGeom prst="rect">
                <a:avLst/>
              </a:prstGeom>
              <a:noFill/>
              <a:ln w="9525">
                <a:noFill/>
                <a:miter lim="800000"/>
                <a:headEnd/>
                <a:tailEnd/>
              </a:ln>
            </p:spPr>
            <p:txBody>
              <a:bodyPr wrap="none">
                <a:spAutoFit/>
              </a:bodyPr>
              <a:lstStyle/>
              <a:p>
                <a:r>
                  <a:rPr lang="en-US" sz="2800" i="0"/>
                  <a:t>.</a:t>
                </a:r>
              </a:p>
            </p:txBody>
          </p:sp>
          <p:sp>
            <p:nvSpPr>
              <p:cNvPr id="48944" name="Text Box 665"/>
              <p:cNvSpPr txBox="1">
                <a:spLocks noChangeArrowheads="1"/>
              </p:cNvSpPr>
              <p:nvPr/>
            </p:nvSpPr>
            <p:spPr bwMode="auto">
              <a:xfrm rot="14890054" flipV="1">
                <a:off x="6739" y="1411"/>
                <a:ext cx="229" cy="429"/>
              </a:xfrm>
              <a:prstGeom prst="rect">
                <a:avLst/>
              </a:prstGeom>
              <a:noFill/>
              <a:ln w="9525">
                <a:noFill/>
                <a:miter lim="800000"/>
                <a:headEnd/>
                <a:tailEnd/>
              </a:ln>
            </p:spPr>
            <p:txBody>
              <a:bodyPr wrap="none">
                <a:spAutoFit/>
              </a:bodyPr>
              <a:lstStyle/>
              <a:p>
                <a:r>
                  <a:rPr lang="en-US" sz="2800" i="0"/>
                  <a:t>.</a:t>
                </a:r>
              </a:p>
            </p:txBody>
          </p:sp>
          <p:sp>
            <p:nvSpPr>
              <p:cNvPr id="48945" name="Text Box 666"/>
              <p:cNvSpPr txBox="1">
                <a:spLocks noChangeArrowheads="1"/>
              </p:cNvSpPr>
              <p:nvPr/>
            </p:nvSpPr>
            <p:spPr bwMode="auto">
              <a:xfrm rot="14890054" flipV="1">
                <a:off x="6644" y="1492"/>
                <a:ext cx="229" cy="429"/>
              </a:xfrm>
              <a:prstGeom prst="rect">
                <a:avLst/>
              </a:prstGeom>
              <a:noFill/>
              <a:ln w="9525">
                <a:noFill/>
                <a:miter lim="800000"/>
                <a:headEnd/>
                <a:tailEnd/>
              </a:ln>
            </p:spPr>
            <p:txBody>
              <a:bodyPr wrap="none">
                <a:spAutoFit/>
              </a:bodyPr>
              <a:lstStyle/>
              <a:p>
                <a:r>
                  <a:rPr lang="en-US" sz="2800" i="0"/>
                  <a:t>.</a:t>
                </a:r>
              </a:p>
            </p:txBody>
          </p:sp>
          <p:sp>
            <p:nvSpPr>
              <p:cNvPr id="48946" name="Text Box 667"/>
              <p:cNvSpPr txBox="1">
                <a:spLocks noChangeArrowheads="1"/>
              </p:cNvSpPr>
              <p:nvPr/>
            </p:nvSpPr>
            <p:spPr bwMode="auto">
              <a:xfrm rot="14890054" flipV="1">
                <a:off x="6710" y="2050"/>
                <a:ext cx="229" cy="429"/>
              </a:xfrm>
              <a:prstGeom prst="rect">
                <a:avLst/>
              </a:prstGeom>
              <a:noFill/>
              <a:ln w="9525">
                <a:noFill/>
                <a:miter lim="800000"/>
                <a:headEnd/>
                <a:tailEnd/>
              </a:ln>
            </p:spPr>
            <p:txBody>
              <a:bodyPr wrap="none">
                <a:spAutoFit/>
              </a:bodyPr>
              <a:lstStyle/>
              <a:p>
                <a:r>
                  <a:rPr lang="en-US" sz="2800" i="0"/>
                  <a:t>.</a:t>
                </a:r>
              </a:p>
            </p:txBody>
          </p:sp>
          <p:sp>
            <p:nvSpPr>
              <p:cNvPr id="48947" name="Text Box 668"/>
              <p:cNvSpPr txBox="1">
                <a:spLocks noChangeArrowheads="1"/>
              </p:cNvSpPr>
              <p:nvPr/>
            </p:nvSpPr>
            <p:spPr bwMode="auto">
              <a:xfrm rot="14890054" flipV="1">
                <a:off x="6682" y="2039"/>
                <a:ext cx="229" cy="429"/>
              </a:xfrm>
              <a:prstGeom prst="rect">
                <a:avLst/>
              </a:prstGeom>
              <a:noFill/>
              <a:ln w="9525">
                <a:noFill/>
                <a:miter lim="800000"/>
                <a:headEnd/>
                <a:tailEnd/>
              </a:ln>
            </p:spPr>
            <p:txBody>
              <a:bodyPr wrap="none">
                <a:spAutoFit/>
              </a:bodyPr>
              <a:lstStyle/>
              <a:p>
                <a:r>
                  <a:rPr lang="en-US" sz="2800" i="0"/>
                  <a:t>.</a:t>
                </a:r>
              </a:p>
            </p:txBody>
          </p:sp>
          <p:sp>
            <p:nvSpPr>
              <p:cNvPr id="48948" name="Text Box 669"/>
              <p:cNvSpPr txBox="1">
                <a:spLocks noChangeArrowheads="1"/>
              </p:cNvSpPr>
              <p:nvPr/>
            </p:nvSpPr>
            <p:spPr bwMode="auto">
              <a:xfrm rot="14890054" flipV="1">
                <a:off x="6698" y="1983"/>
                <a:ext cx="229" cy="429"/>
              </a:xfrm>
              <a:prstGeom prst="rect">
                <a:avLst/>
              </a:prstGeom>
              <a:noFill/>
              <a:ln w="9525">
                <a:noFill/>
                <a:miter lim="800000"/>
                <a:headEnd/>
                <a:tailEnd/>
              </a:ln>
            </p:spPr>
            <p:txBody>
              <a:bodyPr wrap="none">
                <a:spAutoFit/>
              </a:bodyPr>
              <a:lstStyle/>
              <a:p>
                <a:r>
                  <a:rPr lang="en-US" sz="2800" i="0"/>
                  <a:t>.</a:t>
                </a:r>
              </a:p>
            </p:txBody>
          </p:sp>
          <p:sp>
            <p:nvSpPr>
              <p:cNvPr id="48949" name="Text Box 670"/>
              <p:cNvSpPr txBox="1">
                <a:spLocks noChangeArrowheads="1"/>
              </p:cNvSpPr>
              <p:nvPr/>
            </p:nvSpPr>
            <p:spPr bwMode="auto">
              <a:xfrm rot="14890054" flipV="1">
                <a:off x="6611" y="1914"/>
                <a:ext cx="229" cy="429"/>
              </a:xfrm>
              <a:prstGeom prst="rect">
                <a:avLst/>
              </a:prstGeom>
              <a:noFill/>
              <a:ln w="9525">
                <a:noFill/>
                <a:miter lim="800000"/>
                <a:headEnd/>
                <a:tailEnd/>
              </a:ln>
            </p:spPr>
            <p:txBody>
              <a:bodyPr wrap="none">
                <a:spAutoFit/>
              </a:bodyPr>
              <a:lstStyle/>
              <a:p>
                <a:r>
                  <a:rPr lang="en-US" sz="2800" i="0"/>
                  <a:t>.</a:t>
                </a:r>
              </a:p>
            </p:txBody>
          </p:sp>
          <p:sp>
            <p:nvSpPr>
              <p:cNvPr id="48950" name="Text Box 671"/>
              <p:cNvSpPr txBox="1">
                <a:spLocks noChangeArrowheads="1"/>
              </p:cNvSpPr>
              <p:nvPr/>
            </p:nvSpPr>
            <p:spPr bwMode="auto">
              <a:xfrm rot="14890054" flipV="1">
                <a:off x="6574" y="1974"/>
                <a:ext cx="229" cy="429"/>
              </a:xfrm>
              <a:prstGeom prst="rect">
                <a:avLst/>
              </a:prstGeom>
              <a:noFill/>
              <a:ln w="9525">
                <a:noFill/>
                <a:miter lim="800000"/>
                <a:headEnd/>
                <a:tailEnd/>
              </a:ln>
            </p:spPr>
            <p:txBody>
              <a:bodyPr wrap="none">
                <a:spAutoFit/>
              </a:bodyPr>
              <a:lstStyle/>
              <a:p>
                <a:r>
                  <a:rPr lang="en-US" sz="2800" i="0"/>
                  <a:t>.</a:t>
                </a:r>
              </a:p>
            </p:txBody>
          </p:sp>
          <p:sp>
            <p:nvSpPr>
              <p:cNvPr id="48951" name="Text Box 672"/>
              <p:cNvSpPr txBox="1">
                <a:spLocks noChangeArrowheads="1"/>
              </p:cNvSpPr>
              <p:nvPr/>
            </p:nvSpPr>
            <p:spPr bwMode="auto">
              <a:xfrm rot="14890054" flipV="1">
                <a:off x="6673" y="1992"/>
                <a:ext cx="229" cy="429"/>
              </a:xfrm>
              <a:prstGeom prst="rect">
                <a:avLst/>
              </a:prstGeom>
              <a:noFill/>
              <a:ln w="9525">
                <a:noFill/>
                <a:miter lim="800000"/>
                <a:headEnd/>
                <a:tailEnd/>
              </a:ln>
            </p:spPr>
            <p:txBody>
              <a:bodyPr wrap="none">
                <a:spAutoFit/>
              </a:bodyPr>
              <a:lstStyle/>
              <a:p>
                <a:r>
                  <a:rPr lang="en-US" sz="2800" i="0"/>
                  <a:t>.</a:t>
                </a:r>
              </a:p>
            </p:txBody>
          </p:sp>
          <p:sp>
            <p:nvSpPr>
              <p:cNvPr id="48952" name="Text Box 673"/>
              <p:cNvSpPr txBox="1">
                <a:spLocks noChangeArrowheads="1"/>
              </p:cNvSpPr>
              <p:nvPr/>
            </p:nvSpPr>
            <p:spPr bwMode="auto">
              <a:xfrm rot="14890054" flipV="1">
                <a:off x="6415" y="2185"/>
                <a:ext cx="229" cy="429"/>
              </a:xfrm>
              <a:prstGeom prst="rect">
                <a:avLst/>
              </a:prstGeom>
              <a:noFill/>
              <a:ln w="9525">
                <a:noFill/>
                <a:miter lim="800000"/>
                <a:headEnd/>
                <a:tailEnd/>
              </a:ln>
            </p:spPr>
            <p:txBody>
              <a:bodyPr wrap="none">
                <a:spAutoFit/>
              </a:bodyPr>
              <a:lstStyle/>
              <a:p>
                <a:r>
                  <a:rPr lang="en-US" sz="2800" i="0"/>
                  <a:t>.</a:t>
                </a:r>
              </a:p>
            </p:txBody>
          </p:sp>
          <p:sp>
            <p:nvSpPr>
              <p:cNvPr id="48953" name="Text Box 674"/>
              <p:cNvSpPr txBox="1">
                <a:spLocks noChangeArrowheads="1"/>
              </p:cNvSpPr>
              <p:nvPr/>
            </p:nvSpPr>
            <p:spPr bwMode="auto">
              <a:xfrm rot="14890054" flipV="1">
                <a:off x="6593" y="2270"/>
                <a:ext cx="229" cy="429"/>
              </a:xfrm>
              <a:prstGeom prst="rect">
                <a:avLst/>
              </a:prstGeom>
              <a:noFill/>
              <a:ln w="9525">
                <a:noFill/>
                <a:miter lim="800000"/>
                <a:headEnd/>
                <a:tailEnd/>
              </a:ln>
            </p:spPr>
            <p:txBody>
              <a:bodyPr wrap="none">
                <a:spAutoFit/>
              </a:bodyPr>
              <a:lstStyle/>
              <a:p>
                <a:r>
                  <a:rPr lang="en-US" sz="2800" i="0"/>
                  <a:t>.</a:t>
                </a:r>
              </a:p>
            </p:txBody>
          </p:sp>
          <p:sp>
            <p:nvSpPr>
              <p:cNvPr id="48954" name="Text Box 675"/>
              <p:cNvSpPr txBox="1">
                <a:spLocks noChangeArrowheads="1"/>
              </p:cNvSpPr>
              <p:nvPr/>
            </p:nvSpPr>
            <p:spPr bwMode="auto">
              <a:xfrm rot="14890054" flipV="1">
                <a:off x="6399" y="2048"/>
                <a:ext cx="229" cy="429"/>
              </a:xfrm>
              <a:prstGeom prst="rect">
                <a:avLst/>
              </a:prstGeom>
              <a:noFill/>
              <a:ln w="9525">
                <a:noFill/>
                <a:miter lim="800000"/>
                <a:headEnd/>
                <a:tailEnd/>
              </a:ln>
            </p:spPr>
            <p:txBody>
              <a:bodyPr wrap="none">
                <a:spAutoFit/>
              </a:bodyPr>
              <a:lstStyle/>
              <a:p>
                <a:r>
                  <a:rPr lang="en-US" sz="2800" i="0"/>
                  <a:t>.</a:t>
                </a:r>
              </a:p>
            </p:txBody>
          </p:sp>
          <p:sp>
            <p:nvSpPr>
              <p:cNvPr id="48955" name="Text Box 676"/>
              <p:cNvSpPr txBox="1">
                <a:spLocks noChangeArrowheads="1"/>
              </p:cNvSpPr>
              <p:nvPr/>
            </p:nvSpPr>
            <p:spPr bwMode="auto">
              <a:xfrm rot="14890054" flipV="1">
                <a:off x="6345" y="2040"/>
                <a:ext cx="229" cy="429"/>
              </a:xfrm>
              <a:prstGeom prst="rect">
                <a:avLst/>
              </a:prstGeom>
              <a:noFill/>
              <a:ln w="9525">
                <a:noFill/>
                <a:miter lim="800000"/>
                <a:headEnd/>
                <a:tailEnd/>
              </a:ln>
            </p:spPr>
            <p:txBody>
              <a:bodyPr wrap="none">
                <a:spAutoFit/>
              </a:bodyPr>
              <a:lstStyle/>
              <a:p>
                <a:r>
                  <a:rPr lang="en-US" sz="2800" i="0"/>
                  <a:t>.</a:t>
                </a:r>
              </a:p>
            </p:txBody>
          </p:sp>
          <p:sp>
            <p:nvSpPr>
              <p:cNvPr id="48956" name="Text Box 677"/>
              <p:cNvSpPr txBox="1">
                <a:spLocks noChangeArrowheads="1"/>
              </p:cNvSpPr>
              <p:nvPr/>
            </p:nvSpPr>
            <p:spPr bwMode="auto">
              <a:xfrm rot="14890054" flipV="1">
                <a:off x="6289" y="2036"/>
                <a:ext cx="229" cy="429"/>
              </a:xfrm>
              <a:prstGeom prst="rect">
                <a:avLst/>
              </a:prstGeom>
              <a:noFill/>
              <a:ln w="9525">
                <a:noFill/>
                <a:miter lim="800000"/>
                <a:headEnd/>
                <a:tailEnd/>
              </a:ln>
            </p:spPr>
            <p:txBody>
              <a:bodyPr wrap="none">
                <a:spAutoFit/>
              </a:bodyPr>
              <a:lstStyle/>
              <a:p>
                <a:r>
                  <a:rPr lang="en-US" sz="2800" i="0"/>
                  <a:t>.</a:t>
                </a:r>
              </a:p>
            </p:txBody>
          </p:sp>
          <p:sp>
            <p:nvSpPr>
              <p:cNvPr id="48957" name="Text Box 678"/>
              <p:cNvSpPr txBox="1">
                <a:spLocks noChangeArrowheads="1"/>
              </p:cNvSpPr>
              <p:nvPr/>
            </p:nvSpPr>
            <p:spPr bwMode="auto">
              <a:xfrm rot="14890054" flipV="1">
                <a:off x="6309" y="2003"/>
                <a:ext cx="229" cy="429"/>
              </a:xfrm>
              <a:prstGeom prst="rect">
                <a:avLst/>
              </a:prstGeom>
              <a:noFill/>
              <a:ln w="9525">
                <a:noFill/>
                <a:miter lim="800000"/>
                <a:headEnd/>
                <a:tailEnd/>
              </a:ln>
            </p:spPr>
            <p:txBody>
              <a:bodyPr wrap="none">
                <a:spAutoFit/>
              </a:bodyPr>
              <a:lstStyle/>
              <a:p>
                <a:r>
                  <a:rPr lang="en-US" sz="2800" i="0"/>
                  <a:t>.</a:t>
                </a:r>
              </a:p>
            </p:txBody>
          </p:sp>
          <p:sp>
            <p:nvSpPr>
              <p:cNvPr id="48958" name="Text Box 679"/>
              <p:cNvSpPr txBox="1">
                <a:spLocks noChangeArrowheads="1"/>
              </p:cNvSpPr>
              <p:nvPr/>
            </p:nvSpPr>
            <p:spPr bwMode="auto">
              <a:xfrm rot="14890054" flipV="1">
                <a:off x="6566" y="2209"/>
                <a:ext cx="229" cy="429"/>
              </a:xfrm>
              <a:prstGeom prst="rect">
                <a:avLst/>
              </a:prstGeom>
              <a:noFill/>
              <a:ln w="9525">
                <a:noFill/>
                <a:miter lim="800000"/>
                <a:headEnd/>
                <a:tailEnd/>
              </a:ln>
            </p:spPr>
            <p:txBody>
              <a:bodyPr wrap="none">
                <a:spAutoFit/>
              </a:bodyPr>
              <a:lstStyle/>
              <a:p>
                <a:r>
                  <a:rPr lang="en-US" sz="2800" i="0"/>
                  <a:t>.</a:t>
                </a:r>
              </a:p>
            </p:txBody>
          </p:sp>
          <p:sp>
            <p:nvSpPr>
              <p:cNvPr id="48959" name="Text Box 680"/>
              <p:cNvSpPr txBox="1">
                <a:spLocks noChangeArrowheads="1"/>
              </p:cNvSpPr>
              <p:nvPr/>
            </p:nvSpPr>
            <p:spPr bwMode="auto">
              <a:xfrm rot="14890054" flipV="1">
                <a:off x="6632" y="2120"/>
                <a:ext cx="229" cy="429"/>
              </a:xfrm>
              <a:prstGeom prst="rect">
                <a:avLst/>
              </a:prstGeom>
              <a:noFill/>
              <a:ln w="9525">
                <a:noFill/>
                <a:miter lim="800000"/>
                <a:headEnd/>
                <a:tailEnd/>
              </a:ln>
            </p:spPr>
            <p:txBody>
              <a:bodyPr wrap="none">
                <a:spAutoFit/>
              </a:bodyPr>
              <a:lstStyle/>
              <a:p>
                <a:r>
                  <a:rPr lang="en-US" sz="2800" i="0"/>
                  <a:t>.</a:t>
                </a:r>
              </a:p>
            </p:txBody>
          </p:sp>
          <p:sp>
            <p:nvSpPr>
              <p:cNvPr id="48960" name="Text Box 681"/>
              <p:cNvSpPr txBox="1">
                <a:spLocks noChangeArrowheads="1"/>
              </p:cNvSpPr>
              <p:nvPr/>
            </p:nvSpPr>
            <p:spPr bwMode="auto">
              <a:xfrm rot="14890054" flipV="1">
                <a:off x="6476" y="2115"/>
                <a:ext cx="229" cy="429"/>
              </a:xfrm>
              <a:prstGeom prst="rect">
                <a:avLst/>
              </a:prstGeom>
              <a:noFill/>
              <a:ln w="9525">
                <a:noFill/>
                <a:miter lim="800000"/>
                <a:headEnd/>
                <a:tailEnd/>
              </a:ln>
            </p:spPr>
            <p:txBody>
              <a:bodyPr wrap="none">
                <a:spAutoFit/>
              </a:bodyPr>
              <a:lstStyle/>
              <a:p>
                <a:r>
                  <a:rPr lang="en-US" sz="2800" i="0"/>
                  <a:t>.</a:t>
                </a:r>
              </a:p>
            </p:txBody>
          </p:sp>
          <p:sp>
            <p:nvSpPr>
              <p:cNvPr id="48961" name="Text Box 682"/>
              <p:cNvSpPr txBox="1">
                <a:spLocks noChangeArrowheads="1"/>
              </p:cNvSpPr>
              <p:nvPr/>
            </p:nvSpPr>
            <p:spPr bwMode="auto">
              <a:xfrm rot="14890054" flipV="1">
                <a:off x="6345" y="2106"/>
                <a:ext cx="229" cy="429"/>
              </a:xfrm>
              <a:prstGeom prst="rect">
                <a:avLst/>
              </a:prstGeom>
              <a:noFill/>
              <a:ln w="9525">
                <a:noFill/>
                <a:miter lim="800000"/>
                <a:headEnd/>
                <a:tailEnd/>
              </a:ln>
            </p:spPr>
            <p:txBody>
              <a:bodyPr wrap="none">
                <a:spAutoFit/>
              </a:bodyPr>
              <a:lstStyle/>
              <a:p>
                <a:r>
                  <a:rPr lang="en-US" sz="2800" i="0"/>
                  <a:t>.</a:t>
                </a:r>
              </a:p>
            </p:txBody>
          </p:sp>
          <p:sp>
            <p:nvSpPr>
              <p:cNvPr id="48962" name="Text Box 683"/>
              <p:cNvSpPr txBox="1">
                <a:spLocks noChangeArrowheads="1"/>
              </p:cNvSpPr>
              <p:nvPr/>
            </p:nvSpPr>
            <p:spPr bwMode="auto">
              <a:xfrm rot="14890054" flipV="1">
                <a:off x="6211" y="2101"/>
                <a:ext cx="229" cy="429"/>
              </a:xfrm>
              <a:prstGeom prst="rect">
                <a:avLst/>
              </a:prstGeom>
              <a:noFill/>
              <a:ln w="9525">
                <a:noFill/>
                <a:miter lim="800000"/>
                <a:headEnd/>
                <a:tailEnd/>
              </a:ln>
            </p:spPr>
            <p:txBody>
              <a:bodyPr wrap="none">
                <a:spAutoFit/>
              </a:bodyPr>
              <a:lstStyle/>
              <a:p>
                <a:r>
                  <a:rPr lang="en-US" sz="2800" i="0"/>
                  <a:t>.</a:t>
                </a:r>
              </a:p>
            </p:txBody>
          </p:sp>
          <p:sp>
            <p:nvSpPr>
              <p:cNvPr id="48963" name="Text Box 684"/>
              <p:cNvSpPr txBox="1">
                <a:spLocks noChangeArrowheads="1"/>
              </p:cNvSpPr>
              <p:nvPr/>
            </p:nvSpPr>
            <p:spPr bwMode="auto">
              <a:xfrm rot="14890054" flipV="1">
                <a:off x="6494" y="2222"/>
                <a:ext cx="229" cy="429"/>
              </a:xfrm>
              <a:prstGeom prst="rect">
                <a:avLst/>
              </a:prstGeom>
              <a:noFill/>
              <a:ln w="9525">
                <a:noFill/>
                <a:miter lim="800000"/>
                <a:headEnd/>
                <a:tailEnd/>
              </a:ln>
            </p:spPr>
            <p:txBody>
              <a:bodyPr wrap="none">
                <a:spAutoFit/>
              </a:bodyPr>
              <a:lstStyle/>
              <a:p>
                <a:r>
                  <a:rPr lang="en-US" sz="2800" i="0"/>
                  <a:t>.</a:t>
                </a:r>
              </a:p>
            </p:txBody>
          </p:sp>
          <p:sp>
            <p:nvSpPr>
              <p:cNvPr id="48964" name="Text Box 685"/>
              <p:cNvSpPr txBox="1">
                <a:spLocks noChangeArrowheads="1"/>
              </p:cNvSpPr>
              <p:nvPr/>
            </p:nvSpPr>
            <p:spPr bwMode="auto">
              <a:xfrm rot="14890054" flipV="1">
                <a:off x="6438" y="2099"/>
                <a:ext cx="229" cy="429"/>
              </a:xfrm>
              <a:prstGeom prst="rect">
                <a:avLst/>
              </a:prstGeom>
              <a:noFill/>
              <a:ln w="9525">
                <a:noFill/>
                <a:miter lim="800000"/>
                <a:headEnd/>
                <a:tailEnd/>
              </a:ln>
            </p:spPr>
            <p:txBody>
              <a:bodyPr wrap="none">
                <a:spAutoFit/>
              </a:bodyPr>
              <a:lstStyle/>
              <a:p>
                <a:r>
                  <a:rPr lang="en-US" sz="2800" i="0"/>
                  <a:t>.</a:t>
                </a:r>
              </a:p>
            </p:txBody>
          </p:sp>
          <p:sp>
            <p:nvSpPr>
              <p:cNvPr id="48965" name="Text Box 686"/>
              <p:cNvSpPr txBox="1">
                <a:spLocks noChangeArrowheads="1"/>
              </p:cNvSpPr>
              <p:nvPr/>
            </p:nvSpPr>
            <p:spPr bwMode="auto">
              <a:xfrm rot="14890054" flipV="1">
                <a:off x="6392" y="2157"/>
                <a:ext cx="229" cy="429"/>
              </a:xfrm>
              <a:prstGeom prst="rect">
                <a:avLst/>
              </a:prstGeom>
              <a:noFill/>
              <a:ln w="9525">
                <a:noFill/>
                <a:miter lim="800000"/>
                <a:headEnd/>
                <a:tailEnd/>
              </a:ln>
            </p:spPr>
            <p:txBody>
              <a:bodyPr wrap="none">
                <a:spAutoFit/>
              </a:bodyPr>
              <a:lstStyle/>
              <a:p>
                <a:r>
                  <a:rPr lang="en-US" sz="2800" i="0"/>
                  <a:t>.</a:t>
                </a:r>
              </a:p>
            </p:txBody>
          </p:sp>
          <p:sp>
            <p:nvSpPr>
              <p:cNvPr id="48966" name="Text Box 687"/>
              <p:cNvSpPr txBox="1">
                <a:spLocks noChangeArrowheads="1"/>
              </p:cNvSpPr>
              <p:nvPr/>
            </p:nvSpPr>
            <p:spPr bwMode="auto">
              <a:xfrm rot="14890054" flipV="1">
                <a:off x="6345" y="2217"/>
                <a:ext cx="229" cy="429"/>
              </a:xfrm>
              <a:prstGeom prst="rect">
                <a:avLst/>
              </a:prstGeom>
              <a:noFill/>
              <a:ln w="9525">
                <a:noFill/>
                <a:miter lim="800000"/>
                <a:headEnd/>
                <a:tailEnd/>
              </a:ln>
            </p:spPr>
            <p:txBody>
              <a:bodyPr wrap="none">
                <a:spAutoFit/>
              </a:bodyPr>
              <a:lstStyle/>
              <a:p>
                <a:r>
                  <a:rPr lang="en-US" sz="2800" i="0"/>
                  <a:t>.</a:t>
                </a:r>
              </a:p>
            </p:txBody>
          </p:sp>
          <p:sp>
            <p:nvSpPr>
              <p:cNvPr id="48967" name="Text Box 688"/>
              <p:cNvSpPr txBox="1">
                <a:spLocks noChangeArrowheads="1"/>
              </p:cNvSpPr>
              <p:nvPr/>
            </p:nvSpPr>
            <p:spPr bwMode="auto">
              <a:xfrm rot="14890054" flipV="1">
                <a:off x="6289" y="2274"/>
                <a:ext cx="229" cy="429"/>
              </a:xfrm>
              <a:prstGeom prst="rect">
                <a:avLst/>
              </a:prstGeom>
              <a:noFill/>
              <a:ln w="9525">
                <a:noFill/>
                <a:miter lim="800000"/>
                <a:headEnd/>
                <a:tailEnd/>
              </a:ln>
            </p:spPr>
            <p:txBody>
              <a:bodyPr wrap="none">
                <a:spAutoFit/>
              </a:bodyPr>
              <a:lstStyle/>
              <a:p>
                <a:r>
                  <a:rPr lang="en-US" sz="2800" i="0"/>
                  <a:t>.</a:t>
                </a:r>
              </a:p>
            </p:txBody>
          </p:sp>
          <p:sp>
            <p:nvSpPr>
              <p:cNvPr id="48968" name="Text Box 583"/>
              <p:cNvSpPr txBox="1">
                <a:spLocks noChangeArrowheads="1"/>
              </p:cNvSpPr>
              <p:nvPr/>
            </p:nvSpPr>
            <p:spPr bwMode="auto">
              <a:xfrm rot="17364899" flipV="1">
                <a:off x="6810" y="1781"/>
                <a:ext cx="229" cy="429"/>
              </a:xfrm>
              <a:prstGeom prst="rect">
                <a:avLst/>
              </a:prstGeom>
              <a:noFill/>
              <a:ln w="9525">
                <a:noFill/>
                <a:miter lim="800000"/>
                <a:headEnd/>
                <a:tailEnd/>
              </a:ln>
            </p:spPr>
            <p:txBody>
              <a:bodyPr wrap="none">
                <a:spAutoFit/>
              </a:bodyPr>
              <a:lstStyle/>
              <a:p>
                <a:r>
                  <a:rPr lang="en-US" sz="2800" i="0"/>
                  <a:t>.</a:t>
                </a:r>
              </a:p>
            </p:txBody>
          </p:sp>
          <p:sp>
            <p:nvSpPr>
              <p:cNvPr id="48969" name="Text Box 584"/>
              <p:cNvSpPr txBox="1">
                <a:spLocks noChangeArrowheads="1"/>
              </p:cNvSpPr>
              <p:nvPr/>
            </p:nvSpPr>
            <p:spPr bwMode="auto">
              <a:xfrm rot="14890054" flipV="1">
                <a:off x="6838" y="1791"/>
                <a:ext cx="229" cy="429"/>
              </a:xfrm>
              <a:prstGeom prst="rect">
                <a:avLst/>
              </a:prstGeom>
              <a:noFill/>
              <a:ln w="9525">
                <a:noFill/>
                <a:miter lim="800000"/>
                <a:headEnd/>
                <a:tailEnd/>
              </a:ln>
            </p:spPr>
            <p:txBody>
              <a:bodyPr wrap="none">
                <a:spAutoFit/>
              </a:bodyPr>
              <a:lstStyle/>
              <a:p>
                <a:r>
                  <a:rPr lang="en-US" sz="2800" i="0"/>
                  <a:t>.</a:t>
                </a:r>
              </a:p>
            </p:txBody>
          </p:sp>
          <p:sp>
            <p:nvSpPr>
              <p:cNvPr id="48970" name="Text Box 585"/>
              <p:cNvSpPr txBox="1">
                <a:spLocks noChangeArrowheads="1"/>
              </p:cNvSpPr>
              <p:nvPr/>
            </p:nvSpPr>
            <p:spPr bwMode="auto">
              <a:xfrm rot="14890054" flipV="1">
                <a:off x="6758" y="1739"/>
                <a:ext cx="229" cy="429"/>
              </a:xfrm>
              <a:prstGeom prst="rect">
                <a:avLst/>
              </a:prstGeom>
              <a:noFill/>
              <a:ln w="9525">
                <a:noFill/>
                <a:miter lim="800000"/>
                <a:headEnd/>
                <a:tailEnd/>
              </a:ln>
            </p:spPr>
            <p:txBody>
              <a:bodyPr wrap="none">
                <a:spAutoFit/>
              </a:bodyPr>
              <a:lstStyle/>
              <a:p>
                <a:r>
                  <a:rPr lang="en-US" sz="2800" i="0"/>
                  <a:t>.</a:t>
                </a:r>
              </a:p>
            </p:txBody>
          </p:sp>
          <p:sp>
            <p:nvSpPr>
              <p:cNvPr id="48971" name="Text Box 586"/>
              <p:cNvSpPr txBox="1">
                <a:spLocks noChangeArrowheads="1"/>
              </p:cNvSpPr>
              <p:nvPr/>
            </p:nvSpPr>
            <p:spPr bwMode="auto">
              <a:xfrm rot="14890054" flipV="1">
                <a:off x="6737" y="1718"/>
                <a:ext cx="229" cy="429"/>
              </a:xfrm>
              <a:prstGeom prst="rect">
                <a:avLst/>
              </a:prstGeom>
              <a:noFill/>
              <a:ln w="9525">
                <a:noFill/>
                <a:miter lim="800000"/>
                <a:headEnd/>
                <a:tailEnd/>
              </a:ln>
            </p:spPr>
            <p:txBody>
              <a:bodyPr wrap="none">
                <a:spAutoFit/>
              </a:bodyPr>
              <a:lstStyle/>
              <a:p>
                <a:r>
                  <a:rPr lang="en-US" sz="2800" i="0"/>
                  <a:t>.</a:t>
                </a:r>
              </a:p>
            </p:txBody>
          </p:sp>
          <p:sp>
            <p:nvSpPr>
              <p:cNvPr id="48972" name="Text Box 587"/>
              <p:cNvSpPr txBox="1">
                <a:spLocks noChangeArrowheads="1"/>
              </p:cNvSpPr>
              <p:nvPr/>
            </p:nvSpPr>
            <p:spPr bwMode="auto">
              <a:xfrm rot="14890054" flipV="1">
                <a:off x="6681" y="1587"/>
                <a:ext cx="229" cy="429"/>
              </a:xfrm>
              <a:prstGeom prst="rect">
                <a:avLst/>
              </a:prstGeom>
              <a:noFill/>
              <a:ln w="9525">
                <a:noFill/>
                <a:miter lim="800000"/>
                <a:headEnd/>
                <a:tailEnd/>
              </a:ln>
            </p:spPr>
            <p:txBody>
              <a:bodyPr wrap="none">
                <a:spAutoFit/>
              </a:bodyPr>
              <a:lstStyle/>
              <a:p>
                <a:r>
                  <a:rPr lang="en-US" sz="2800" i="0"/>
                  <a:t>.</a:t>
                </a:r>
              </a:p>
            </p:txBody>
          </p:sp>
          <p:sp>
            <p:nvSpPr>
              <p:cNvPr id="48973" name="Text Box 588"/>
              <p:cNvSpPr txBox="1">
                <a:spLocks noChangeArrowheads="1"/>
              </p:cNvSpPr>
              <p:nvPr/>
            </p:nvSpPr>
            <p:spPr bwMode="auto">
              <a:xfrm rot="17364899" flipV="1">
                <a:off x="6764" y="2027"/>
                <a:ext cx="229" cy="429"/>
              </a:xfrm>
              <a:prstGeom prst="rect">
                <a:avLst/>
              </a:prstGeom>
              <a:noFill/>
              <a:ln w="9525">
                <a:noFill/>
                <a:miter lim="800000"/>
                <a:headEnd/>
                <a:tailEnd/>
              </a:ln>
            </p:spPr>
            <p:txBody>
              <a:bodyPr wrap="none">
                <a:spAutoFit/>
              </a:bodyPr>
              <a:lstStyle/>
              <a:p>
                <a:r>
                  <a:rPr lang="en-US" sz="2800" i="0"/>
                  <a:t>.</a:t>
                </a:r>
              </a:p>
            </p:txBody>
          </p:sp>
          <p:sp>
            <p:nvSpPr>
              <p:cNvPr id="48974" name="Text Box 589"/>
              <p:cNvSpPr txBox="1">
                <a:spLocks noChangeArrowheads="1"/>
              </p:cNvSpPr>
              <p:nvPr/>
            </p:nvSpPr>
            <p:spPr bwMode="auto">
              <a:xfrm rot="17364899" flipV="1">
                <a:off x="6705" y="1910"/>
                <a:ext cx="229" cy="429"/>
              </a:xfrm>
              <a:prstGeom prst="rect">
                <a:avLst/>
              </a:prstGeom>
              <a:noFill/>
              <a:ln w="9525">
                <a:noFill/>
                <a:miter lim="800000"/>
                <a:headEnd/>
                <a:tailEnd/>
              </a:ln>
            </p:spPr>
            <p:txBody>
              <a:bodyPr wrap="none">
                <a:spAutoFit/>
              </a:bodyPr>
              <a:lstStyle/>
              <a:p>
                <a:r>
                  <a:rPr lang="en-US" sz="2800" i="0"/>
                  <a:t>.</a:t>
                </a:r>
              </a:p>
            </p:txBody>
          </p:sp>
          <p:sp>
            <p:nvSpPr>
              <p:cNvPr id="48975" name="Text Box 590"/>
              <p:cNvSpPr txBox="1">
                <a:spLocks noChangeArrowheads="1"/>
              </p:cNvSpPr>
              <p:nvPr/>
            </p:nvSpPr>
            <p:spPr bwMode="auto">
              <a:xfrm rot="14890054" flipV="1">
                <a:off x="6737" y="1798"/>
                <a:ext cx="229" cy="429"/>
              </a:xfrm>
              <a:prstGeom prst="rect">
                <a:avLst/>
              </a:prstGeom>
              <a:noFill/>
              <a:ln w="9525">
                <a:noFill/>
                <a:miter lim="800000"/>
                <a:headEnd/>
                <a:tailEnd/>
              </a:ln>
            </p:spPr>
            <p:txBody>
              <a:bodyPr wrap="none">
                <a:spAutoFit/>
              </a:bodyPr>
              <a:lstStyle/>
              <a:p>
                <a:r>
                  <a:rPr lang="en-US" sz="2800" i="0"/>
                  <a:t>.</a:t>
                </a:r>
              </a:p>
            </p:txBody>
          </p:sp>
          <p:sp>
            <p:nvSpPr>
              <p:cNvPr id="48976" name="Text Box 591"/>
              <p:cNvSpPr txBox="1">
                <a:spLocks noChangeArrowheads="1"/>
              </p:cNvSpPr>
              <p:nvPr/>
            </p:nvSpPr>
            <p:spPr bwMode="auto">
              <a:xfrm rot="14890054" flipV="1">
                <a:off x="6739" y="1851"/>
                <a:ext cx="229" cy="429"/>
              </a:xfrm>
              <a:prstGeom prst="rect">
                <a:avLst/>
              </a:prstGeom>
              <a:noFill/>
              <a:ln w="9525">
                <a:noFill/>
                <a:miter lim="800000"/>
                <a:headEnd/>
                <a:tailEnd/>
              </a:ln>
            </p:spPr>
            <p:txBody>
              <a:bodyPr wrap="none">
                <a:spAutoFit/>
              </a:bodyPr>
              <a:lstStyle/>
              <a:p>
                <a:r>
                  <a:rPr lang="en-US" sz="2800" i="0"/>
                  <a:t>.</a:t>
                </a:r>
              </a:p>
            </p:txBody>
          </p:sp>
          <p:sp>
            <p:nvSpPr>
              <p:cNvPr id="48977" name="Text Box 592"/>
              <p:cNvSpPr txBox="1">
                <a:spLocks noChangeArrowheads="1"/>
              </p:cNvSpPr>
              <p:nvPr/>
            </p:nvSpPr>
            <p:spPr bwMode="auto">
              <a:xfrm rot="14890054" flipV="1">
                <a:off x="6837" y="1648"/>
                <a:ext cx="229" cy="429"/>
              </a:xfrm>
              <a:prstGeom prst="rect">
                <a:avLst/>
              </a:prstGeom>
              <a:noFill/>
              <a:ln w="9525">
                <a:noFill/>
                <a:miter lim="800000"/>
                <a:headEnd/>
                <a:tailEnd/>
              </a:ln>
            </p:spPr>
            <p:txBody>
              <a:bodyPr wrap="none">
                <a:spAutoFit/>
              </a:bodyPr>
              <a:lstStyle/>
              <a:p>
                <a:r>
                  <a:rPr lang="en-US" sz="2800" i="0"/>
                  <a:t>.</a:t>
                </a:r>
              </a:p>
            </p:txBody>
          </p:sp>
          <p:sp>
            <p:nvSpPr>
              <p:cNvPr id="48978" name="Text Box 593"/>
              <p:cNvSpPr txBox="1">
                <a:spLocks noChangeArrowheads="1"/>
              </p:cNvSpPr>
              <p:nvPr/>
            </p:nvSpPr>
            <p:spPr bwMode="auto">
              <a:xfrm rot="17364899" flipV="1">
                <a:off x="6810" y="1871"/>
                <a:ext cx="229" cy="429"/>
              </a:xfrm>
              <a:prstGeom prst="rect">
                <a:avLst/>
              </a:prstGeom>
              <a:noFill/>
              <a:ln w="9525">
                <a:noFill/>
                <a:miter lim="800000"/>
                <a:headEnd/>
                <a:tailEnd/>
              </a:ln>
            </p:spPr>
            <p:txBody>
              <a:bodyPr wrap="none">
                <a:spAutoFit/>
              </a:bodyPr>
              <a:lstStyle/>
              <a:p>
                <a:r>
                  <a:rPr lang="en-US" sz="2800" i="0"/>
                  <a:t>.</a:t>
                </a:r>
              </a:p>
            </p:txBody>
          </p:sp>
          <p:sp>
            <p:nvSpPr>
              <p:cNvPr id="48979" name="Text Box 594"/>
              <p:cNvSpPr txBox="1">
                <a:spLocks noChangeArrowheads="1"/>
              </p:cNvSpPr>
              <p:nvPr/>
            </p:nvSpPr>
            <p:spPr bwMode="auto">
              <a:xfrm rot="14890054" flipV="1">
                <a:off x="6718" y="1688"/>
                <a:ext cx="229" cy="429"/>
              </a:xfrm>
              <a:prstGeom prst="rect">
                <a:avLst/>
              </a:prstGeom>
              <a:noFill/>
              <a:ln w="9525">
                <a:noFill/>
                <a:miter lim="800000"/>
                <a:headEnd/>
                <a:tailEnd/>
              </a:ln>
            </p:spPr>
            <p:txBody>
              <a:bodyPr wrap="none">
                <a:spAutoFit/>
              </a:bodyPr>
              <a:lstStyle/>
              <a:p>
                <a:r>
                  <a:rPr lang="en-US" sz="2800" i="0"/>
                  <a:t>.</a:t>
                </a:r>
              </a:p>
            </p:txBody>
          </p:sp>
          <p:sp>
            <p:nvSpPr>
              <p:cNvPr id="48980" name="Text Box 595"/>
              <p:cNvSpPr txBox="1">
                <a:spLocks noChangeArrowheads="1"/>
              </p:cNvSpPr>
              <p:nvPr/>
            </p:nvSpPr>
            <p:spPr bwMode="auto">
              <a:xfrm rot="14890054" flipV="1">
                <a:off x="6786" y="1748"/>
                <a:ext cx="229" cy="429"/>
              </a:xfrm>
              <a:prstGeom prst="rect">
                <a:avLst/>
              </a:prstGeom>
              <a:noFill/>
              <a:ln w="9525">
                <a:noFill/>
                <a:miter lim="800000"/>
                <a:headEnd/>
                <a:tailEnd/>
              </a:ln>
            </p:spPr>
            <p:txBody>
              <a:bodyPr wrap="none">
                <a:spAutoFit/>
              </a:bodyPr>
              <a:lstStyle/>
              <a:p>
                <a:r>
                  <a:rPr lang="en-US" sz="2800" i="0"/>
                  <a:t>.</a:t>
                </a:r>
              </a:p>
            </p:txBody>
          </p:sp>
          <p:sp>
            <p:nvSpPr>
              <p:cNvPr id="48981" name="Text Box 689"/>
              <p:cNvSpPr txBox="1">
                <a:spLocks noChangeArrowheads="1"/>
              </p:cNvSpPr>
              <p:nvPr/>
            </p:nvSpPr>
            <p:spPr bwMode="auto">
              <a:xfrm rot="14890054" flipV="1">
                <a:off x="6231" y="1263"/>
                <a:ext cx="229" cy="429"/>
              </a:xfrm>
              <a:prstGeom prst="rect">
                <a:avLst/>
              </a:prstGeom>
              <a:noFill/>
              <a:ln w="9525">
                <a:noFill/>
                <a:miter lim="800000"/>
                <a:headEnd/>
                <a:tailEnd/>
              </a:ln>
            </p:spPr>
            <p:txBody>
              <a:bodyPr wrap="none">
                <a:spAutoFit/>
              </a:bodyPr>
              <a:lstStyle/>
              <a:p>
                <a:r>
                  <a:rPr lang="en-US" sz="2800" i="0"/>
                  <a:t>.</a:t>
                </a:r>
              </a:p>
            </p:txBody>
          </p:sp>
          <p:sp>
            <p:nvSpPr>
              <p:cNvPr id="48982" name="Text Box 690"/>
              <p:cNvSpPr txBox="1">
                <a:spLocks noChangeArrowheads="1"/>
              </p:cNvSpPr>
              <p:nvPr/>
            </p:nvSpPr>
            <p:spPr bwMode="auto">
              <a:xfrm rot="14890054" flipV="1">
                <a:off x="6158" y="1266"/>
                <a:ext cx="229" cy="429"/>
              </a:xfrm>
              <a:prstGeom prst="rect">
                <a:avLst/>
              </a:prstGeom>
              <a:noFill/>
              <a:ln w="9525">
                <a:noFill/>
                <a:miter lim="800000"/>
                <a:headEnd/>
                <a:tailEnd/>
              </a:ln>
            </p:spPr>
            <p:txBody>
              <a:bodyPr wrap="none">
                <a:spAutoFit/>
              </a:bodyPr>
              <a:lstStyle/>
              <a:p>
                <a:r>
                  <a:rPr lang="en-US" sz="2800" i="0"/>
                  <a:t>.</a:t>
                </a:r>
              </a:p>
            </p:txBody>
          </p:sp>
          <p:sp>
            <p:nvSpPr>
              <p:cNvPr id="48983" name="Text Box 691"/>
              <p:cNvSpPr txBox="1">
                <a:spLocks noChangeArrowheads="1"/>
              </p:cNvSpPr>
              <p:nvPr/>
            </p:nvSpPr>
            <p:spPr bwMode="auto">
              <a:xfrm rot="14890054" flipV="1">
                <a:off x="6214" y="1233"/>
                <a:ext cx="229" cy="429"/>
              </a:xfrm>
              <a:prstGeom prst="rect">
                <a:avLst/>
              </a:prstGeom>
              <a:noFill/>
              <a:ln w="9525">
                <a:noFill/>
                <a:miter lim="800000"/>
                <a:headEnd/>
                <a:tailEnd/>
              </a:ln>
            </p:spPr>
            <p:txBody>
              <a:bodyPr wrap="none">
                <a:spAutoFit/>
              </a:bodyPr>
              <a:lstStyle/>
              <a:p>
                <a:r>
                  <a:rPr lang="en-US" sz="2800" i="0"/>
                  <a:t>.</a:t>
                </a:r>
              </a:p>
            </p:txBody>
          </p:sp>
          <p:sp>
            <p:nvSpPr>
              <p:cNvPr id="48984" name="Text Box 692"/>
              <p:cNvSpPr txBox="1">
                <a:spLocks noChangeArrowheads="1"/>
              </p:cNvSpPr>
              <p:nvPr/>
            </p:nvSpPr>
            <p:spPr bwMode="auto">
              <a:xfrm rot="14890054" flipV="1">
                <a:off x="6119" y="1255"/>
                <a:ext cx="229" cy="429"/>
              </a:xfrm>
              <a:prstGeom prst="rect">
                <a:avLst/>
              </a:prstGeom>
              <a:noFill/>
              <a:ln w="9525">
                <a:noFill/>
                <a:miter lim="800000"/>
                <a:headEnd/>
                <a:tailEnd/>
              </a:ln>
            </p:spPr>
            <p:txBody>
              <a:bodyPr wrap="none">
                <a:spAutoFit/>
              </a:bodyPr>
              <a:lstStyle/>
              <a:p>
                <a:r>
                  <a:rPr lang="en-US" sz="2800" i="0"/>
                  <a:t>.</a:t>
                </a:r>
              </a:p>
            </p:txBody>
          </p:sp>
          <p:sp>
            <p:nvSpPr>
              <p:cNvPr id="48985" name="Text Box 693"/>
              <p:cNvSpPr txBox="1">
                <a:spLocks noChangeArrowheads="1"/>
              </p:cNvSpPr>
              <p:nvPr/>
            </p:nvSpPr>
            <p:spPr bwMode="auto">
              <a:xfrm rot="14890054" flipV="1">
                <a:off x="6052" y="1234"/>
                <a:ext cx="229" cy="429"/>
              </a:xfrm>
              <a:prstGeom prst="rect">
                <a:avLst/>
              </a:prstGeom>
              <a:noFill/>
              <a:ln w="9525">
                <a:noFill/>
                <a:miter lim="800000"/>
                <a:headEnd/>
                <a:tailEnd/>
              </a:ln>
            </p:spPr>
            <p:txBody>
              <a:bodyPr wrap="none">
                <a:spAutoFit/>
              </a:bodyPr>
              <a:lstStyle/>
              <a:p>
                <a:r>
                  <a:rPr lang="en-US" sz="2800" i="0"/>
                  <a:t>.</a:t>
                </a:r>
              </a:p>
            </p:txBody>
          </p:sp>
          <p:sp>
            <p:nvSpPr>
              <p:cNvPr id="48986" name="Text Box 694"/>
              <p:cNvSpPr txBox="1">
                <a:spLocks noChangeArrowheads="1"/>
              </p:cNvSpPr>
              <p:nvPr/>
            </p:nvSpPr>
            <p:spPr bwMode="auto">
              <a:xfrm rot="14890054" flipV="1">
                <a:off x="6165" y="1198"/>
                <a:ext cx="229" cy="429"/>
              </a:xfrm>
              <a:prstGeom prst="rect">
                <a:avLst/>
              </a:prstGeom>
              <a:noFill/>
              <a:ln w="9525">
                <a:noFill/>
                <a:miter lim="800000"/>
                <a:headEnd/>
                <a:tailEnd/>
              </a:ln>
            </p:spPr>
            <p:txBody>
              <a:bodyPr wrap="none">
                <a:spAutoFit/>
              </a:bodyPr>
              <a:lstStyle/>
              <a:p>
                <a:r>
                  <a:rPr lang="en-US" sz="2800" i="0"/>
                  <a:t>.</a:t>
                </a:r>
              </a:p>
            </p:txBody>
          </p:sp>
          <p:sp>
            <p:nvSpPr>
              <p:cNvPr id="48987" name="Text Box 695"/>
              <p:cNvSpPr txBox="1">
                <a:spLocks noChangeArrowheads="1"/>
              </p:cNvSpPr>
              <p:nvPr/>
            </p:nvSpPr>
            <p:spPr bwMode="auto">
              <a:xfrm rot="14890054" flipV="1">
                <a:off x="6021" y="1263"/>
                <a:ext cx="229" cy="429"/>
              </a:xfrm>
              <a:prstGeom prst="rect">
                <a:avLst/>
              </a:prstGeom>
              <a:noFill/>
              <a:ln w="9525">
                <a:noFill/>
                <a:miter lim="800000"/>
                <a:headEnd/>
                <a:tailEnd/>
              </a:ln>
            </p:spPr>
            <p:txBody>
              <a:bodyPr wrap="none">
                <a:spAutoFit/>
              </a:bodyPr>
              <a:lstStyle/>
              <a:p>
                <a:r>
                  <a:rPr lang="en-US" sz="2800" i="0"/>
                  <a:t>.</a:t>
                </a:r>
              </a:p>
            </p:txBody>
          </p:sp>
          <p:sp>
            <p:nvSpPr>
              <p:cNvPr id="48988" name="Text Box 696"/>
              <p:cNvSpPr txBox="1">
                <a:spLocks noChangeArrowheads="1"/>
              </p:cNvSpPr>
              <p:nvPr/>
            </p:nvSpPr>
            <p:spPr bwMode="auto">
              <a:xfrm rot="14890054" flipV="1">
                <a:off x="5973" y="1263"/>
                <a:ext cx="229" cy="429"/>
              </a:xfrm>
              <a:prstGeom prst="rect">
                <a:avLst/>
              </a:prstGeom>
              <a:noFill/>
              <a:ln w="9525">
                <a:noFill/>
                <a:miter lim="800000"/>
                <a:headEnd/>
                <a:tailEnd/>
              </a:ln>
            </p:spPr>
            <p:txBody>
              <a:bodyPr wrap="none">
                <a:spAutoFit/>
              </a:bodyPr>
              <a:lstStyle/>
              <a:p>
                <a:r>
                  <a:rPr lang="en-US" sz="2800" i="0"/>
                  <a:t>.</a:t>
                </a:r>
              </a:p>
            </p:txBody>
          </p:sp>
          <p:sp>
            <p:nvSpPr>
              <p:cNvPr id="48989" name="Text Box 697"/>
              <p:cNvSpPr txBox="1">
                <a:spLocks noChangeArrowheads="1"/>
              </p:cNvSpPr>
              <p:nvPr/>
            </p:nvSpPr>
            <p:spPr bwMode="auto">
              <a:xfrm rot="14890054" flipV="1">
                <a:off x="5923" y="1316"/>
                <a:ext cx="229" cy="429"/>
              </a:xfrm>
              <a:prstGeom prst="rect">
                <a:avLst/>
              </a:prstGeom>
              <a:noFill/>
              <a:ln w="9525">
                <a:noFill/>
                <a:miter lim="800000"/>
                <a:headEnd/>
                <a:tailEnd/>
              </a:ln>
            </p:spPr>
            <p:txBody>
              <a:bodyPr wrap="none">
                <a:spAutoFit/>
              </a:bodyPr>
              <a:lstStyle/>
              <a:p>
                <a:r>
                  <a:rPr lang="en-US" sz="2800" i="0"/>
                  <a:t>.</a:t>
                </a:r>
              </a:p>
            </p:txBody>
          </p:sp>
          <p:sp>
            <p:nvSpPr>
              <p:cNvPr id="48990" name="Text Box 698"/>
              <p:cNvSpPr txBox="1">
                <a:spLocks noChangeArrowheads="1"/>
              </p:cNvSpPr>
              <p:nvPr/>
            </p:nvSpPr>
            <p:spPr bwMode="auto">
              <a:xfrm rot="14890054" flipV="1">
                <a:off x="5923" y="1389"/>
                <a:ext cx="229" cy="429"/>
              </a:xfrm>
              <a:prstGeom prst="rect">
                <a:avLst/>
              </a:prstGeom>
              <a:noFill/>
              <a:ln w="9525">
                <a:noFill/>
                <a:miter lim="800000"/>
                <a:headEnd/>
                <a:tailEnd/>
              </a:ln>
            </p:spPr>
            <p:txBody>
              <a:bodyPr wrap="none">
                <a:spAutoFit/>
              </a:bodyPr>
              <a:lstStyle/>
              <a:p>
                <a:r>
                  <a:rPr lang="en-US" sz="2800" i="0"/>
                  <a:t>.</a:t>
                </a:r>
              </a:p>
            </p:txBody>
          </p:sp>
          <p:sp>
            <p:nvSpPr>
              <p:cNvPr id="48991" name="Text Box 699"/>
              <p:cNvSpPr txBox="1">
                <a:spLocks noChangeArrowheads="1"/>
              </p:cNvSpPr>
              <p:nvPr/>
            </p:nvSpPr>
            <p:spPr bwMode="auto">
              <a:xfrm rot="14890054" flipV="1">
                <a:off x="5972" y="1314"/>
                <a:ext cx="229" cy="429"/>
              </a:xfrm>
              <a:prstGeom prst="rect">
                <a:avLst/>
              </a:prstGeom>
              <a:noFill/>
              <a:ln w="9525">
                <a:noFill/>
                <a:miter lim="800000"/>
                <a:headEnd/>
                <a:tailEnd/>
              </a:ln>
            </p:spPr>
            <p:txBody>
              <a:bodyPr wrap="none">
                <a:spAutoFit/>
              </a:bodyPr>
              <a:lstStyle/>
              <a:p>
                <a:r>
                  <a:rPr lang="en-US" sz="2800" i="0"/>
                  <a:t>.</a:t>
                </a:r>
              </a:p>
            </p:txBody>
          </p:sp>
          <p:sp>
            <p:nvSpPr>
              <p:cNvPr id="48992" name="Text Box 700"/>
              <p:cNvSpPr txBox="1">
                <a:spLocks noChangeArrowheads="1"/>
              </p:cNvSpPr>
              <p:nvPr/>
            </p:nvSpPr>
            <p:spPr bwMode="auto">
              <a:xfrm rot="14890054" flipV="1">
                <a:off x="6022" y="1338"/>
                <a:ext cx="229" cy="429"/>
              </a:xfrm>
              <a:prstGeom prst="rect">
                <a:avLst/>
              </a:prstGeom>
              <a:noFill/>
              <a:ln w="9525">
                <a:noFill/>
                <a:miter lim="800000"/>
                <a:headEnd/>
                <a:tailEnd/>
              </a:ln>
            </p:spPr>
            <p:txBody>
              <a:bodyPr wrap="none">
                <a:spAutoFit/>
              </a:bodyPr>
              <a:lstStyle/>
              <a:p>
                <a:r>
                  <a:rPr lang="en-US" sz="2800" i="0"/>
                  <a:t>.</a:t>
                </a:r>
              </a:p>
            </p:txBody>
          </p:sp>
          <p:sp>
            <p:nvSpPr>
              <p:cNvPr id="48993" name="Text Box 701"/>
              <p:cNvSpPr txBox="1">
                <a:spLocks noChangeArrowheads="1"/>
              </p:cNvSpPr>
              <p:nvPr/>
            </p:nvSpPr>
            <p:spPr bwMode="auto">
              <a:xfrm rot="14890054" flipV="1">
                <a:off x="5923" y="1389"/>
                <a:ext cx="229" cy="429"/>
              </a:xfrm>
              <a:prstGeom prst="rect">
                <a:avLst/>
              </a:prstGeom>
              <a:noFill/>
              <a:ln w="9525">
                <a:noFill/>
                <a:miter lim="800000"/>
                <a:headEnd/>
                <a:tailEnd/>
              </a:ln>
            </p:spPr>
            <p:txBody>
              <a:bodyPr wrap="none">
                <a:spAutoFit/>
              </a:bodyPr>
              <a:lstStyle/>
              <a:p>
                <a:r>
                  <a:rPr lang="en-US" sz="2800" i="0"/>
                  <a:t>.</a:t>
                </a:r>
              </a:p>
            </p:txBody>
          </p:sp>
          <p:sp>
            <p:nvSpPr>
              <p:cNvPr id="48994" name="Text Box 702"/>
              <p:cNvSpPr txBox="1">
                <a:spLocks noChangeArrowheads="1"/>
              </p:cNvSpPr>
              <p:nvPr/>
            </p:nvSpPr>
            <p:spPr bwMode="auto">
              <a:xfrm rot="14890054" flipV="1">
                <a:off x="5876" y="1410"/>
                <a:ext cx="229" cy="429"/>
              </a:xfrm>
              <a:prstGeom prst="rect">
                <a:avLst/>
              </a:prstGeom>
              <a:noFill/>
              <a:ln w="9525">
                <a:noFill/>
                <a:miter lim="800000"/>
                <a:headEnd/>
                <a:tailEnd/>
              </a:ln>
            </p:spPr>
            <p:txBody>
              <a:bodyPr wrap="none">
                <a:spAutoFit/>
              </a:bodyPr>
              <a:lstStyle/>
              <a:p>
                <a:r>
                  <a:rPr lang="en-US" sz="2800" i="0"/>
                  <a:t>.</a:t>
                </a:r>
              </a:p>
            </p:txBody>
          </p:sp>
          <p:sp>
            <p:nvSpPr>
              <p:cNvPr id="48995" name="Text Box 703"/>
              <p:cNvSpPr txBox="1">
                <a:spLocks noChangeArrowheads="1"/>
              </p:cNvSpPr>
              <p:nvPr/>
            </p:nvSpPr>
            <p:spPr bwMode="auto">
              <a:xfrm rot="14890054" flipV="1">
                <a:off x="5916" y="1352"/>
                <a:ext cx="229" cy="429"/>
              </a:xfrm>
              <a:prstGeom prst="rect">
                <a:avLst/>
              </a:prstGeom>
              <a:noFill/>
              <a:ln w="9525">
                <a:noFill/>
                <a:miter lim="800000"/>
                <a:headEnd/>
                <a:tailEnd/>
              </a:ln>
            </p:spPr>
            <p:txBody>
              <a:bodyPr wrap="none">
                <a:spAutoFit/>
              </a:bodyPr>
              <a:lstStyle/>
              <a:p>
                <a:r>
                  <a:rPr lang="en-US" sz="2800" i="0"/>
                  <a:t>.</a:t>
                </a:r>
              </a:p>
            </p:txBody>
          </p:sp>
          <p:sp>
            <p:nvSpPr>
              <p:cNvPr id="48996" name="Text Box 704"/>
              <p:cNvSpPr txBox="1">
                <a:spLocks noChangeArrowheads="1"/>
              </p:cNvSpPr>
              <p:nvPr/>
            </p:nvSpPr>
            <p:spPr bwMode="auto">
              <a:xfrm rot="14890054" flipV="1">
                <a:off x="6071" y="1298"/>
                <a:ext cx="229" cy="429"/>
              </a:xfrm>
              <a:prstGeom prst="rect">
                <a:avLst/>
              </a:prstGeom>
              <a:noFill/>
              <a:ln w="9525">
                <a:noFill/>
                <a:miter lim="800000"/>
                <a:headEnd/>
                <a:tailEnd/>
              </a:ln>
            </p:spPr>
            <p:txBody>
              <a:bodyPr wrap="none">
                <a:spAutoFit/>
              </a:bodyPr>
              <a:lstStyle/>
              <a:p>
                <a:r>
                  <a:rPr lang="en-US" sz="2800" i="0"/>
                  <a:t>.</a:t>
                </a:r>
              </a:p>
            </p:txBody>
          </p:sp>
          <p:sp>
            <p:nvSpPr>
              <p:cNvPr id="48997" name="Text Box 705"/>
              <p:cNvSpPr txBox="1">
                <a:spLocks noChangeArrowheads="1"/>
              </p:cNvSpPr>
              <p:nvPr/>
            </p:nvSpPr>
            <p:spPr bwMode="auto">
              <a:xfrm rot="17364899" flipV="1">
                <a:off x="6188" y="2029"/>
                <a:ext cx="229" cy="429"/>
              </a:xfrm>
              <a:prstGeom prst="rect">
                <a:avLst/>
              </a:prstGeom>
              <a:noFill/>
              <a:ln w="9525">
                <a:noFill/>
                <a:miter lim="800000"/>
                <a:headEnd/>
                <a:tailEnd/>
              </a:ln>
            </p:spPr>
            <p:txBody>
              <a:bodyPr wrap="none">
                <a:spAutoFit/>
              </a:bodyPr>
              <a:lstStyle/>
              <a:p>
                <a:r>
                  <a:rPr lang="en-US" sz="2800" i="0"/>
                  <a:t>.</a:t>
                </a:r>
              </a:p>
            </p:txBody>
          </p:sp>
          <p:sp>
            <p:nvSpPr>
              <p:cNvPr id="48998" name="Text Box 706"/>
              <p:cNvSpPr txBox="1">
                <a:spLocks noChangeArrowheads="1"/>
              </p:cNvSpPr>
              <p:nvPr/>
            </p:nvSpPr>
            <p:spPr bwMode="auto">
              <a:xfrm rot="17364899" flipV="1">
                <a:off x="6156" y="2185"/>
                <a:ext cx="229" cy="429"/>
              </a:xfrm>
              <a:prstGeom prst="rect">
                <a:avLst/>
              </a:prstGeom>
              <a:noFill/>
              <a:ln w="9525">
                <a:noFill/>
                <a:miter lim="800000"/>
                <a:headEnd/>
                <a:tailEnd/>
              </a:ln>
            </p:spPr>
            <p:txBody>
              <a:bodyPr wrap="none">
                <a:spAutoFit/>
              </a:bodyPr>
              <a:lstStyle/>
              <a:p>
                <a:r>
                  <a:rPr lang="en-US" sz="2800" i="0"/>
                  <a:t>.</a:t>
                </a:r>
              </a:p>
            </p:txBody>
          </p:sp>
          <p:sp>
            <p:nvSpPr>
              <p:cNvPr id="48999" name="Text Box 707"/>
              <p:cNvSpPr txBox="1">
                <a:spLocks noChangeArrowheads="1"/>
              </p:cNvSpPr>
              <p:nvPr/>
            </p:nvSpPr>
            <p:spPr bwMode="auto">
              <a:xfrm rot="17364899" flipV="1">
                <a:off x="6189" y="2250"/>
                <a:ext cx="229" cy="429"/>
              </a:xfrm>
              <a:prstGeom prst="rect">
                <a:avLst/>
              </a:prstGeom>
              <a:noFill/>
              <a:ln w="9525">
                <a:noFill/>
                <a:miter lim="800000"/>
                <a:headEnd/>
                <a:tailEnd/>
              </a:ln>
            </p:spPr>
            <p:txBody>
              <a:bodyPr wrap="none">
                <a:spAutoFit/>
              </a:bodyPr>
              <a:lstStyle/>
              <a:p>
                <a:r>
                  <a:rPr lang="en-US" sz="2800" i="0"/>
                  <a:t>.</a:t>
                </a:r>
              </a:p>
            </p:txBody>
          </p:sp>
          <p:sp>
            <p:nvSpPr>
              <p:cNvPr id="49000" name="Text Box 708"/>
              <p:cNvSpPr txBox="1">
                <a:spLocks noChangeArrowheads="1"/>
              </p:cNvSpPr>
              <p:nvPr/>
            </p:nvSpPr>
            <p:spPr bwMode="auto">
              <a:xfrm rot="17364899" flipV="1">
                <a:off x="6219" y="2212"/>
                <a:ext cx="229" cy="429"/>
              </a:xfrm>
              <a:prstGeom prst="rect">
                <a:avLst/>
              </a:prstGeom>
              <a:noFill/>
              <a:ln w="9525">
                <a:noFill/>
                <a:miter lim="800000"/>
                <a:headEnd/>
                <a:tailEnd/>
              </a:ln>
            </p:spPr>
            <p:txBody>
              <a:bodyPr wrap="none">
                <a:spAutoFit/>
              </a:bodyPr>
              <a:lstStyle/>
              <a:p>
                <a:r>
                  <a:rPr lang="en-US" sz="2800" i="0"/>
                  <a:t>.</a:t>
                </a:r>
              </a:p>
            </p:txBody>
          </p:sp>
          <p:sp>
            <p:nvSpPr>
              <p:cNvPr id="49001" name="Text Box 709"/>
              <p:cNvSpPr txBox="1">
                <a:spLocks noChangeArrowheads="1"/>
              </p:cNvSpPr>
              <p:nvPr/>
            </p:nvSpPr>
            <p:spPr bwMode="auto">
              <a:xfrm rot="17364899" flipV="1">
                <a:off x="6238" y="2295"/>
                <a:ext cx="229" cy="429"/>
              </a:xfrm>
              <a:prstGeom prst="rect">
                <a:avLst/>
              </a:prstGeom>
              <a:noFill/>
              <a:ln w="9525">
                <a:noFill/>
                <a:miter lim="800000"/>
                <a:headEnd/>
                <a:tailEnd/>
              </a:ln>
            </p:spPr>
            <p:txBody>
              <a:bodyPr wrap="none">
                <a:spAutoFit/>
              </a:bodyPr>
              <a:lstStyle/>
              <a:p>
                <a:r>
                  <a:rPr lang="en-US" sz="2800" i="0"/>
                  <a:t>.</a:t>
                </a:r>
              </a:p>
            </p:txBody>
          </p:sp>
          <p:sp>
            <p:nvSpPr>
              <p:cNvPr id="49002" name="Text Box 710"/>
              <p:cNvSpPr txBox="1">
                <a:spLocks noChangeArrowheads="1"/>
              </p:cNvSpPr>
              <p:nvPr/>
            </p:nvSpPr>
            <p:spPr bwMode="auto">
              <a:xfrm rot="17364899" flipV="1">
                <a:off x="6244" y="2299"/>
                <a:ext cx="229" cy="429"/>
              </a:xfrm>
              <a:prstGeom prst="rect">
                <a:avLst/>
              </a:prstGeom>
              <a:noFill/>
              <a:ln w="9525">
                <a:noFill/>
                <a:miter lim="800000"/>
                <a:headEnd/>
                <a:tailEnd/>
              </a:ln>
            </p:spPr>
            <p:txBody>
              <a:bodyPr wrap="none">
                <a:spAutoFit/>
              </a:bodyPr>
              <a:lstStyle/>
              <a:p>
                <a:r>
                  <a:rPr lang="en-US" sz="2800" i="0"/>
                  <a:t>.</a:t>
                </a:r>
              </a:p>
            </p:txBody>
          </p:sp>
        </p:grpSp>
        <p:grpSp>
          <p:nvGrpSpPr>
            <p:cNvPr id="48602" name="Group 934"/>
            <p:cNvGrpSpPr>
              <a:grpSpLocks/>
            </p:cNvGrpSpPr>
            <p:nvPr/>
          </p:nvGrpSpPr>
          <p:grpSpPr bwMode="auto">
            <a:xfrm>
              <a:off x="7147896" y="4314286"/>
              <a:ext cx="1689590" cy="1536813"/>
              <a:chOff x="6458" y="2356"/>
              <a:chExt cx="1388" cy="1365"/>
            </a:xfrm>
          </p:grpSpPr>
          <p:sp>
            <p:nvSpPr>
              <p:cNvPr id="48660" name="Text Box 713"/>
              <p:cNvSpPr txBox="1">
                <a:spLocks noChangeArrowheads="1"/>
              </p:cNvSpPr>
              <p:nvPr/>
            </p:nvSpPr>
            <p:spPr bwMode="auto">
              <a:xfrm rot="14890054" flipV="1">
                <a:off x="7035" y="2356"/>
                <a:ext cx="229" cy="429"/>
              </a:xfrm>
              <a:prstGeom prst="rect">
                <a:avLst/>
              </a:prstGeom>
              <a:noFill/>
              <a:ln w="9525">
                <a:noFill/>
                <a:miter lim="800000"/>
                <a:headEnd/>
                <a:tailEnd/>
              </a:ln>
            </p:spPr>
            <p:txBody>
              <a:bodyPr wrap="none">
                <a:spAutoFit/>
              </a:bodyPr>
              <a:lstStyle/>
              <a:p>
                <a:r>
                  <a:rPr lang="en-US" sz="2800" i="0"/>
                  <a:t>.</a:t>
                </a:r>
              </a:p>
            </p:txBody>
          </p:sp>
          <p:sp>
            <p:nvSpPr>
              <p:cNvPr id="48661" name="Text Box 714"/>
              <p:cNvSpPr txBox="1">
                <a:spLocks noChangeArrowheads="1"/>
              </p:cNvSpPr>
              <p:nvPr/>
            </p:nvSpPr>
            <p:spPr bwMode="auto">
              <a:xfrm rot="14890054" flipV="1">
                <a:off x="6796" y="2404"/>
                <a:ext cx="229" cy="429"/>
              </a:xfrm>
              <a:prstGeom prst="rect">
                <a:avLst/>
              </a:prstGeom>
              <a:noFill/>
              <a:ln w="9525">
                <a:noFill/>
                <a:miter lim="800000"/>
                <a:headEnd/>
                <a:tailEnd/>
              </a:ln>
            </p:spPr>
            <p:txBody>
              <a:bodyPr wrap="none">
                <a:spAutoFit/>
              </a:bodyPr>
              <a:lstStyle/>
              <a:p>
                <a:r>
                  <a:rPr lang="en-US" sz="2800" i="0"/>
                  <a:t>.</a:t>
                </a:r>
              </a:p>
            </p:txBody>
          </p:sp>
          <p:sp>
            <p:nvSpPr>
              <p:cNvPr id="48662" name="Text Box 715"/>
              <p:cNvSpPr txBox="1">
                <a:spLocks noChangeArrowheads="1"/>
              </p:cNvSpPr>
              <p:nvPr/>
            </p:nvSpPr>
            <p:spPr bwMode="auto">
              <a:xfrm rot="14890054" flipV="1">
                <a:off x="6797" y="2618"/>
                <a:ext cx="229" cy="429"/>
              </a:xfrm>
              <a:prstGeom prst="rect">
                <a:avLst/>
              </a:prstGeom>
              <a:noFill/>
              <a:ln w="9525">
                <a:noFill/>
                <a:miter lim="800000"/>
                <a:headEnd/>
                <a:tailEnd/>
              </a:ln>
            </p:spPr>
            <p:txBody>
              <a:bodyPr wrap="none">
                <a:spAutoFit/>
              </a:bodyPr>
              <a:lstStyle/>
              <a:p>
                <a:r>
                  <a:rPr lang="en-US" sz="2800" i="0"/>
                  <a:t>.</a:t>
                </a:r>
              </a:p>
            </p:txBody>
          </p:sp>
          <p:sp>
            <p:nvSpPr>
              <p:cNvPr id="48663" name="Text Box 716"/>
              <p:cNvSpPr txBox="1">
                <a:spLocks noChangeArrowheads="1"/>
              </p:cNvSpPr>
              <p:nvPr/>
            </p:nvSpPr>
            <p:spPr bwMode="auto">
              <a:xfrm rot="14890054" flipV="1">
                <a:off x="6963" y="2382"/>
                <a:ext cx="229" cy="429"/>
              </a:xfrm>
              <a:prstGeom prst="rect">
                <a:avLst/>
              </a:prstGeom>
              <a:noFill/>
              <a:ln w="9525">
                <a:noFill/>
                <a:miter lim="800000"/>
                <a:headEnd/>
                <a:tailEnd/>
              </a:ln>
            </p:spPr>
            <p:txBody>
              <a:bodyPr wrap="none">
                <a:spAutoFit/>
              </a:bodyPr>
              <a:lstStyle/>
              <a:p>
                <a:r>
                  <a:rPr lang="en-US" sz="2800" i="0"/>
                  <a:t>.</a:t>
                </a:r>
              </a:p>
            </p:txBody>
          </p:sp>
          <p:sp>
            <p:nvSpPr>
              <p:cNvPr id="48664" name="Text Box 717"/>
              <p:cNvSpPr txBox="1">
                <a:spLocks noChangeArrowheads="1"/>
              </p:cNvSpPr>
              <p:nvPr/>
            </p:nvSpPr>
            <p:spPr bwMode="auto">
              <a:xfrm rot="14890054" flipV="1">
                <a:off x="6700" y="2471"/>
                <a:ext cx="229" cy="429"/>
              </a:xfrm>
              <a:prstGeom prst="rect">
                <a:avLst/>
              </a:prstGeom>
              <a:noFill/>
              <a:ln w="9525">
                <a:noFill/>
                <a:miter lim="800000"/>
                <a:headEnd/>
                <a:tailEnd/>
              </a:ln>
            </p:spPr>
            <p:txBody>
              <a:bodyPr wrap="none">
                <a:spAutoFit/>
              </a:bodyPr>
              <a:lstStyle/>
              <a:p>
                <a:r>
                  <a:rPr lang="en-US" sz="2800" i="0"/>
                  <a:t>.</a:t>
                </a:r>
              </a:p>
            </p:txBody>
          </p:sp>
          <p:sp>
            <p:nvSpPr>
              <p:cNvPr id="48665" name="Text Box 718"/>
              <p:cNvSpPr txBox="1">
                <a:spLocks noChangeArrowheads="1"/>
              </p:cNvSpPr>
              <p:nvPr/>
            </p:nvSpPr>
            <p:spPr bwMode="auto">
              <a:xfrm rot="14890054" flipV="1">
                <a:off x="6846" y="2655"/>
                <a:ext cx="229" cy="429"/>
              </a:xfrm>
              <a:prstGeom prst="rect">
                <a:avLst/>
              </a:prstGeom>
              <a:noFill/>
              <a:ln w="9525">
                <a:noFill/>
                <a:miter lim="800000"/>
                <a:headEnd/>
                <a:tailEnd/>
              </a:ln>
            </p:spPr>
            <p:txBody>
              <a:bodyPr wrap="none">
                <a:spAutoFit/>
              </a:bodyPr>
              <a:lstStyle/>
              <a:p>
                <a:r>
                  <a:rPr lang="en-US" sz="2800" i="0"/>
                  <a:t>.</a:t>
                </a:r>
              </a:p>
            </p:txBody>
          </p:sp>
          <p:sp>
            <p:nvSpPr>
              <p:cNvPr id="48666" name="Text Box 719"/>
              <p:cNvSpPr txBox="1">
                <a:spLocks noChangeArrowheads="1"/>
              </p:cNvSpPr>
              <p:nvPr/>
            </p:nvSpPr>
            <p:spPr bwMode="auto">
              <a:xfrm rot="14890054" flipV="1">
                <a:off x="6895" y="2714"/>
                <a:ext cx="229" cy="429"/>
              </a:xfrm>
              <a:prstGeom prst="rect">
                <a:avLst/>
              </a:prstGeom>
              <a:noFill/>
              <a:ln w="9525">
                <a:noFill/>
                <a:miter lim="800000"/>
                <a:headEnd/>
                <a:tailEnd/>
              </a:ln>
            </p:spPr>
            <p:txBody>
              <a:bodyPr wrap="none">
                <a:spAutoFit/>
              </a:bodyPr>
              <a:lstStyle/>
              <a:p>
                <a:r>
                  <a:rPr lang="en-US" sz="2800" i="0"/>
                  <a:t>.</a:t>
                </a:r>
              </a:p>
            </p:txBody>
          </p:sp>
          <p:sp>
            <p:nvSpPr>
              <p:cNvPr id="48667" name="Text Box 720"/>
              <p:cNvSpPr txBox="1">
                <a:spLocks noChangeArrowheads="1"/>
              </p:cNvSpPr>
              <p:nvPr/>
            </p:nvSpPr>
            <p:spPr bwMode="auto">
              <a:xfrm rot="14890054" flipV="1">
                <a:off x="6728" y="3021"/>
                <a:ext cx="229" cy="429"/>
              </a:xfrm>
              <a:prstGeom prst="rect">
                <a:avLst/>
              </a:prstGeom>
              <a:noFill/>
              <a:ln w="9525">
                <a:noFill/>
                <a:miter lim="800000"/>
                <a:headEnd/>
                <a:tailEnd/>
              </a:ln>
            </p:spPr>
            <p:txBody>
              <a:bodyPr wrap="none">
                <a:spAutoFit/>
              </a:bodyPr>
              <a:lstStyle/>
              <a:p>
                <a:r>
                  <a:rPr lang="en-US" sz="2800" i="0"/>
                  <a:t>.</a:t>
                </a:r>
              </a:p>
            </p:txBody>
          </p:sp>
          <p:sp>
            <p:nvSpPr>
              <p:cNvPr id="48668" name="Text Box 721"/>
              <p:cNvSpPr txBox="1">
                <a:spLocks noChangeArrowheads="1"/>
              </p:cNvSpPr>
              <p:nvPr/>
            </p:nvSpPr>
            <p:spPr bwMode="auto">
              <a:xfrm rot="14890054" flipV="1">
                <a:off x="6846" y="2567"/>
                <a:ext cx="229" cy="429"/>
              </a:xfrm>
              <a:prstGeom prst="rect">
                <a:avLst/>
              </a:prstGeom>
              <a:noFill/>
              <a:ln w="9525">
                <a:noFill/>
                <a:miter lim="800000"/>
                <a:headEnd/>
                <a:tailEnd/>
              </a:ln>
            </p:spPr>
            <p:txBody>
              <a:bodyPr wrap="none">
                <a:spAutoFit/>
              </a:bodyPr>
              <a:lstStyle/>
              <a:p>
                <a:r>
                  <a:rPr lang="en-US" sz="2800" i="0"/>
                  <a:t>.</a:t>
                </a:r>
              </a:p>
            </p:txBody>
          </p:sp>
          <p:sp>
            <p:nvSpPr>
              <p:cNvPr id="48669" name="Text Box 722"/>
              <p:cNvSpPr txBox="1">
                <a:spLocks noChangeArrowheads="1"/>
              </p:cNvSpPr>
              <p:nvPr/>
            </p:nvSpPr>
            <p:spPr bwMode="auto">
              <a:xfrm rot="14890054" flipV="1">
                <a:off x="6942" y="2837"/>
                <a:ext cx="229" cy="429"/>
              </a:xfrm>
              <a:prstGeom prst="rect">
                <a:avLst/>
              </a:prstGeom>
              <a:noFill/>
              <a:ln w="9525">
                <a:noFill/>
                <a:miter lim="800000"/>
                <a:headEnd/>
                <a:tailEnd/>
              </a:ln>
            </p:spPr>
            <p:txBody>
              <a:bodyPr wrap="none">
                <a:spAutoFit/>
              </a:bodyPr>
              <a:lstStyle/>
              <a:p>
                <a:r>
                  <a:rPr lang="en-US" sz="2800" i="0"/>
                  <a:t>.</a:t>
                </a:r>
              </a:p>
            </p:txBody>
          </p:sp>
          <p:sp>
            <p:nvSpPr>
              <p:cNvPr id="48670" name="Text Box 723"/>
              <p:cNvSpPr txBox="1">
                <a:spLocks noChangeArrowheads="1"/>
              </p:cNvSpPr>
              <p:nvPr/>
            </p:nvSpPr>
            <p:spPr bwMode="auto">
              <a:xfrm rot="14890054" flipV="1">
                <a:off x="6942" y="2724"/>
                <a:ext cx="229" cy="429"/>
              </a:xfrm>
              <a:prstGeom prst="rect">
                <a:avLst/>
              </a:prstGeom>
              <a:noFill/>
              <a:ln w="9525">
                <a:noFill/>
                <a:miter lim="800000"/>
                <a:headEnd/>
                <a:tailEnd/>
              </a:ln>
            </p:spPr>
            <p:txBody>
              <a:bodyPr wrap="none">
                <a:spAutoFit/>
              </a:bodyPr>
              <a:lstStyle/>
              <a:p>
                <a:r>
                  <a:rPr lang="en-US" sz="2800" i="0"/>
                  <a:t>.</a:t>
                </a:r>
              </a:p>
            </p:txBody>
          </p:sp>
          <p:sp>
            <p:nvSpPr>
              <p:cNvPr id="48671" name="Text Box 724"/>
              <p:cNvSpPr txBox="1">
                <a:spLocks noChangeArrowheads="1"/>
              </p:cNvSpPr>
              <p:nvPr/>
            </p:nvSpPr>
            <p:spPr bwMode="auto">
              <a:xfrm rot="14890054" flipV="1">
                <a:off x="6895" y="2642"/>
                <a:ext cx="229" cy="429"/>
              </a:xfrm>
              <a:prstGeom prst="rect">
                <a:avLst/>
              </a:prstGeom>
              <a:noFill/>
              <a:ln w="9525">
                <a:noFill/>
                <a:miter lim="800000"/>
                <a:headEnd/>
                <a:tailEnd/>
              </a:ln>
            </p:spPr>
            <p:txBody>
              <a:bodyPr wrap="none">
                <a:spAutoFit/>
              </a:bodyPr>
              <a:lstStyle/>
              <a:p>
                <a:r>
                  <a:rPr lang="en-US" sz="2800" i="0"/>
                  <a:t>.</a:t>
                </a:r>
              </a:p>
            </p:txBody>
          </p:sp>
          <p:sp>
            <p:nvSpPr>
              <p:cNvPr id="48672" name="Text Box 725"/>
              <p:cNvSpPr txBox="1">
                <a:spLocks noChangeArrowheads="1"/>
              </p:cNvSpPr>
              <p:nvPr/>
            </p:nvSpPr>
            <p:spPr bwMode="auto">
              <a:xfrm rot="14890054" flipV="1">
                <a:off x="6798" y="3110"/>
                <a:ext cx="229" cy="429"/>
              </a:xfrm>
              <a:prstGeom prst="rect">
                <a:avLst/>
              </a:prstGeom>
              <a:noFill/>
              <a:ln w="9525">
                <a:noFill/>
                <a:miter lim="800000"/>
                <a:headEnd/>
                <a:tailEnd/>
              </a:ln>
            </p:spPr>
            <p:txBody>
              <a:bodyPr wrap="none">
                <a:spAutoFit/>
              </a:bodyPr>
              <a:lstStyle/>
              <a:p>
                <a:r>
                  <a:rPr lang="en-US" sz="2800" i="0"/>
                  <a:t>.</a:t>
                </a:r>
              </a:p>
            </p:txBody>
          </p:sp>
          <p:sp>
            <p:nvSpPr>
              <p:cNvPr id="48673" name="Text Box 726"/>
              <p:cNvSpPr txBox="1">
                <a:spLocks noChangeArrowheads="1"/>
              </p:cNvSpPr>
              <p:nvPr/>
            </p:nvSpPr>
            <p:spPr bwMode="auto">
              <a:xfrm rot="14890054" flipV="1">
                <a:off x="6766" y="3044"/>
                <a:ext cx="229" cy="429"/>
              </a:xfrm>
              <a:prstGeom prst="rect">
                <a:avLst/>
              </a:prstGeom>
              <a:noFill/>
              <a:ln w="9525">
                <a:noFill/>
                <a:miter lim="800000"/>
                <a:headEnd/>
                <a:tailEnd/>
              </a:ln>
            </p:spPr>
            <p:txBody>
              <a:bodyPr wrap="none">
                <a:spAutoFit/>
              </a:bodyPr>
              <a:lstStyle/>
              <a:p>
                <a:r>
                  <a:rPr lang="en-US" sz="2800" i="0"/>
                  <a:t>.</a:t>
                </a:r>
              </a:p>
            </p:txBody>
          </p:sp>
          <p:sp>
            <p:nvSpPr>
              <p:cNvPr id="48674" name="Text Box 727"/>
              <p:cNvSpPr txBox="1">
                <a:spLocks noChangeArrowheads="1"/>
              </p:cNvSpPr>
              <p:nvPr/>
            </p:nvSpPr>
            <p:spPr bwMode="auto">
              <a:xfrm rot="14890054" flipV="1">
                <a:off x="6822" y="2774"/>
                <a:ext cx="229" cy="429"/>
              </a:xfrm>
              <a:prstGeom prst="rect">
                <a:avLst/>
              </a:prstGeom>
              <a:noFill/>
              <a:ln w="9525">
                <a:noFill/>
                <a:miter lim="800000"/>
                <a:headEnd/>
                <a:tailEnd/>
              </a:ln>
            </p:spPr>
            <p:txBody>
              <a:bodyPr wrap="none">
                <a:spAutoFit/>
              </a:bodyPr>
              <a:lstStyle/>
              <a:p>
                <a:r>
                  <a:rPr lang="en-US" sz="2800" i="0"/>
                  <a:t>.</a:t>
                </a:r>
              </a:p>
            </p:txBody>
          </p:sp>
          <p:sp>
            <p:nvSpPr>
              <p:cNvPr id="48675" name="Text Box 728"/>
              <p:cNvSpPr txBox="1">
                <a:spLocks noChangeArrowheads="1"/>
              </p:cNvSpPr>
              <p:nvPr/>
            </p:nvSpPr>
            <p:spPr bwMode="auto">
              <a:xfrm rot="14890054" flipV="1">
                <a:off x="6895" y="2766"/>
                <a:ext cx="229" cy="429"/>
              </a:xfrm>
              <a:prstGeom prst="rect">
                <a:avLst/>
              </a:prstGeom>
              <a:noFill/>
              <a:ln w="9525">
                <a:noFill/>
                <a:miter lim="800000"/>
                <a:headEnd/>
                <a:tailEnd/>
              </a:ln>
            </p:spPr>
            <p:txBody>
              <a:bodyPr wrap="none">
                <a:spAutoFit/>
              </a:bodyPr>
              <a:lstStyle/>
              <a:p>
                <a:r>
                  <a:rPr lang="en-US" sz="2800" i="0"/>
                  <a:t>.</a:t>
                </a:r>
              </a:p>
            </p:txBody>
          </p:sp>
          <p:sp>
            <p:nvSpPr>
              <p:cNvPr id="48676" name="Text Box 729"/>
              <p:cNvSpPr txBox="1">
                <a:spLocks noChangeArrowheads="1"/>
              </p:cNvSpPr>
              <p:nvPr/>
            </p:nvSpPr>
            <p:spPr bwMode="auto">
              <a:xfrm rot="14890054" flipV="1">
                <a:off x="7259" y="3154"/>
                <a:ext cx="229" cy="429"/>
              </a:xfrm>
              <a:prstGeom prst="rect">
                <a:avLst/>
              </a:prstGeom>
              <a:noFill/>
              <a:ln w="9525">
                <a:noFill/>
                <a:miter lim="800000"/>
                <a:headEnd/>
                <a:tailEnd/>
              </a:ln>
            </p:spPr>
            <p:txBody>
              <a:bodyPr wrap="none">
                <a:spAutoFit/>
              </a:bodyPr>
              <a:lstStyle/>
              <a:p>
                <a:r>
                  <a:rPr lang="en-US" sz="2800" i="0"/>
                  <a:t>.</a:t>
                </a:r>
              </a:p>
            </p:txBody>
          </p:sp>
          <p:sp>
            <p:nvSpPr>
              <p:cNvPr id="48677" name="Text Box 730"/>
              <p:cNvSpPr txBox="1">
                <a:spLocks noChangeArrowheads="1"/>
              </p:cNvSpPr>
              <p:nvPr/>
            </p:nvSpPr>
            <p:spPr bwMode="auto">
              <a:xfrm rot="14890054" flipV="1">
                <a:off x="7132" y="3103"/>
                <a:ext cx="229" cy="429"/>
              </a:xfrm>
              <a:prstGeom prst="rect">
                <a:avLst/>
              </a:prstGeom>
              <a:noFill/>
              <a:ln w="9525">
                <a:noFill/>
                <a:miter lim="800000"/>
                <a:headEnd/>
                <a:tailEnd/>
              </a:ln>
            </p:spPr>
            <p:txBody>
              <a:bodyPr wrap="none">
                <a:spAutoFit/>
              </a:bodyPr>
              <a:lstStyle/>
              <a:p>
                <a:r>
                  <a:rPr lang="en-US" sz="2800" i="0"/>
                  <a:t>.</a:t>
                </a:r>
              </a:p>
            </p:txBody>
          </p:sp>
          <p:sp>
            <p:nvSpPr>
              <p:cNvPr id="48678" name="Text Box 731"/>
              <p:cNvSpPr txBox="1">
                <a:spLocks noChangeArrowheads="1"/>
              </p:cNvSpPr>
              <p:nvPr/>
            </p:nvSpPr>
            <p:spPr bwMode="auto">
              <a:xfrm rot="14890054" flipV="1">
                <a:off x="7011" y="3245"/>
                <a:ext cx="229" cy="429"/>
              </a:xfrm>
              <a:prstGeom prst="rect">
                <a:avLst/>
              </a:prstGeom>
              <a:noFill/>
              <a:ln w="9525">
                <a:noFill/>
                <a:miter lim="800000"/>
                <a:headEnd/>
                <a:tailEnd/>
              </a:ln>
            </p:spPr>
            <p:txBody>
              <a:bodyPr wrap="none">
                <a:spAutoFit/>
              </a:bodyPr>
              <a:lstStyle/>
              <a:p>
                <a:r>
                  <a:rPr lang="en-US" sz="2800" i="0"/>
                  <a:t>.</a:t>
                </a:r>
              </a:p>
            </p:txBody>
          </p:sp>
          <p:sp>
            <p:nvSpPr>
              <p:cNvPr id="48679" name="Text Box 732"/>
              <p:cNvSpPr txBox="1">
                <a:spLocks noChangeArrowheads="1"/>
              </p:cNvSpPr>
              <p:nvPr/>
            </p:nvSpPr>
            <p:spPr bwMode="auto">
              <a:xfrm rot="14890054" flipV="1">
                <a:off x="7044" y="3334"/>
                <a:ext cx="229" cy="429"/>
              </a:xfrm>
              <a:prstGeom prst="rect">
                <a:avLst/>
              </a:prstGeom>
              <a:noFill/>
              <a:ln w="9525">
                <a:noFill/>
                <a:miter lim="800000"/>
                <a:headEnd/>
                <a:tailEnd/>
              </a:ln>
            </p:spPr>
            <p:txBody>
              <a:bodyPr wrap="none">
                <a:spAutoFit/>
              </a:bodyPr>
              <a:lstStyle/>
              <a:p>
                <a:r>
                  <a:rPr lang="en-US" sz="2800" i="0"/>
                  <a:t>.</a:t>
                </a:r>
              </a:p>
            </p:txBody>
          </p:sp>
          <p:sp>
            <p:nvSpPr>
              <p:cNvPr id="48680" name="Text Box 733"/>
              <p:cNvSpPr txBox="1">
                <a:spLocks noChangeArrowheads="1"/>
              </p:cNvSpPr>
              <p:nvPr/>
            </p:nvSpPr>
            <p:spPr bwMode="auto">
              <a:xfrm rot="14890054" flipV="1">
                <a:off x="7100" y="3333"/>
                <a:ext cx="229" cy="429"/>
              </a:xfrm>
              <a:prstGeom prst="rect">
                <a:avLst/>
              </a:prstGeom>
              <a:noFill/>
              <a:ln w="9525">
                <a:noFill/>
                <a:miter lim="800000"/>
                <a:headEnd/>
                <a:tailEnd/>
              </a:ln>
            </p:spPr>
            <p:txBody>
              <a:bodyPr wrap="none">
                <a:spAutoFit/>
              </a:bodyPr>
              <a:lstStyle/>
              <a:p>
                <a:r>
                  <a:rPr lang="en-US" sz="2800" i="0"/>
                  <a:t>.</a:t>
                </a:r>
              </a:p>
            </p:txBody>
          </p:sp>
          <p:sp>
            <p:nvSpPr>
              <p:cNvPr id="48681" name="Text Box 734"/>
              <p:cNvSpPr txBox="1">
                <a:spLocks noChangeArrowheads="1"/>
              </p:cNvSpPr>
              <p:nvPr/>
            </p:nvSpPr>
            <p:spPr bwMode="auto">
              <a:xfrm rot="14890054" flipV="1">
                <a:off x="7148" y="3336"/>
                <a:ext cx="229" cy="429"/>
              </a:xfrm>
              <a:prstGeom prst="rect">
                <a:avLst/>
              </a:prstGeom>
              <a:noFill/>
              <a:ln w="9525">
                <a:noFill/>
                <a:miter lim="800000"/>
                <a:headEnd/>
                <a:tailEnd/>
              </a:ln>
            </p:spPr>
            <p:txBody>
              <a:bodyPr wrap="none">
                <a:spAutoFit/>
              </a:bodyPr>
              <a:lstStyle/>
              <a:p>
                <a:r>
                  <a:rPr lang="en-US" sz="2800" i="0"/>
                  <a:t>.</a:t>
                </a:r>
              </a:p>
            </p:txBody>
          </p:sp>
          <p:sp>
            <p:nvSpPr>
              <p:cNvPr id="48682" name="Text Box 735"/>
              <p:cNvSpPr txBox="1">
                <a:spLocks noChangeArrowheads="1"/>
              </p:cNvSpPr>
              <p:nvPr/>
            </p:nvSpPr>
            <p:spPr bwMode="auto">
              <a:xfrm rot="14890054" flipV="1">
                <a:off x="7053" y="3352"/>
                <a:ext cx="229" cy="429"/>
              </a:xfrm>
              <a:prstGeom prst="rect">
                <a:avLst/>
              </a:prstGeom>
              <a:noFill/>
              <a:ln w="9525">
                <a:noFill/>
                <a:miter lim="800000"/>
                <a:headEnd/>
                <a:tailEnd/>
              </a:ln>
            </p:spPr>
            <p:txBody>
              <a:bodyPr wrap="none">
                <a:spAutoFit/>
              </a:bodyPr>
              <a:lstStyle/>
              <a:p>
                <a:r>
                  <a:rPr lang="en-US" sz="2800" i="0"/>
                  <a:t>.</a:t>
                </a:r>
              </a:p>
            </p:txBody>
          </p:sp>
          <p:sp>
            <p:nvSpPr>
              <p:cNvPr id="48683" name="Text Box 736"/>
              <p:cNvSpPr txBox="1">
                <a:spLocks noChangeArrowheads="1"/>
              </p:cNvSpPr>
              <p:nvPr/>
            </p:nvSpPr>
            <p:spPr bwMode="auto">
              <a:xfrm rot="14890054" flipV="1">
                <a:off x="6991" y="3324"/>
                <a:ext cx="229" cy="429"/>
              </a:xfrm>
              <a:prstGeom prst="rect">
                <a:avLst/>
              </a:prstGeom>
              <a:noFill/>
              <a:ln w="9525">
                <a:noFill/>
                <a:miter lim="800000"/>
                <a:headEnd/>
                <a:tailEnd/>
              </a:ln>
            </p:spPr>
            <p:txBody>
              <a:bodyPr wrap="none">
                <a:spAutoFit/>
              </a:bodyPr>
              <a:lstStyle/>
              <a:p>
                <a:r>
                  <a:rPr lang="en-US" sz="2800" i="0"/>
                  <a:t>.</a:t>
                </a:r>
              </a:p>
            </p:txBody>
          </p:sp>
          <p:sp>
            <p:nvSpPr>
              <p:cNvPr id="48684" name="Text Box 737"/>
              <p:cNvSpPr txBox="1">
                <a:spLocks noChangeArrowheads="1"/>
              </p:cNvSpPr>
              <p:nvPr/>
            </p:nvSpPr>
            <p:spPr bwMode="auto">
              <a:xfrm rot="14890054" flipV="1">
                <a:off x="6934" y="3299"/>
                <a:ext cx="229" cy="429"/>
              </a:xfrm>
              <a:prstGeom prst="rect">
                <a:avLst/>
              </a:prstGeom>
              <a:noFill/>
              <a:ln w="9525">
                <a:noFill/>
                <a:miter lim="800000"/>
                <a:headEnd/>
                <a:tailEnd/>
              </a:ln>
            </p:spPr>
            <p:txBody>
              <a:bodyPr wrap="none">
                <a:spAutoFit/>
              </a:bodyPr>
              <a:lstStyle/>
              <a:p>
                <a:r>
                  <a:rPr lang="en-US" sz="2800" i="0"/>
                  <a:t>.</a:t>
                </a:r>
              </a:p>
            </p:txBody>
          </p:sp>
          <p:sp>
            <p:nvSpPr>
              <p:cNvPr id="48685" name="Text Box 738"/>
              <p:cNvSpPr txBox="1">
                <a:spLocks noChangeArrowheads="1"/>
              </p:cNvSpPr>
              <p:nvPr/>
            </p:nvSpPr>
            <p:spPr bwMode="auto">
              <a:xfrm rot="14890054" flipV="1">
                <a:off x="6950" y="3238"/>
                <a:ext cx="229" cy="429"/>
              </a:xfrm>
              <a:prstGeom prst="rect">
                <a:avLst/>
              </a:prstGeom>
              <a:noFill/>
              <a:ln w="9525">
                <a:noFill/>
                <a:miter lim="800000"/>
                <a:headEnd/>
                <a:tailEnd/>
              </a:ln>
            </p:spPr>
            <p:txBody>
              <a:bodyPr wrap="none">
                <a:spAutoFit/>
              </a:bodyPr>
              <a:lstStyle/>
              <a:p>
                <a:r>
                  <a:rPr lang="en-US" sz="2800" i="0"/>
                  <a:t>.</a:t>
                </a:r>
              </a:p>
            </p:txBody>
          </p:sp>
          <p:sp>
            <p:nvSpPr>
              <p:cNvPr id="48686" name="Text Box 739"/>
              <p:cNvSpPr txBox="1">
                <a:spLocks noChangeArrowheads="1"/>
              </p:cNvSpPr>
              <p:nvPr/>
            </p:nvSpPr>
            <p:spPr bwMode="auto">
              <a:xfrm rot="14890054" flipV="1">
                <a:off x="6964" y="3181"/>
                <a:ext cx="229" cy="429"/>
              </a:xfrm>
              <a:prstGeom prst="rect">
                <a:avLst/>
              </a:prstGeom>
              <a:noFill/>
              <a:ln w="9525">
                <a:noFill/>
                <a:miter lim="800000"/>
                <a:headEnd/>
                <a:tailEnd/>
              </a:ln>
            </p:spPr>
            <p:txBody>
              <a:bodyPr wrap="none">
                <a:spAutoFit/>
              </a:bodyPr>
              <a:lstStyle/>
              <a:p>
                <a:r>
                  <a:rPr lang="en-US" sz="2800" i="0"/>
                  <a:t>.</a:t>
                </a:r>
              </a:p>
            </p:txBody>
          </p:sp>
          <p:sp>
            <p:nvSpPr>
              <p:cNvPr id="48687" name="Text Box 740"/>
              <p:cNvSpPr txBox="1">
                <a:spLocks noChangeArrowheads="1"/>
              </p:cNvSpPr>
              <p:nvPr/>
            </p:nvSpPr>
            <p:spPr bwMode="auto">
              <a:xfrm rot="14890054" flipV="1">
                <a:off x="6926" y="3173"/>
                <a:ext cx="229" cy="429"/>
              </a:xfrm>
              <a:prstGeom prst="rect">
                <a:avLst/>
              </a:prstGeom>
              <a:noFill/>
              <a:ln w="9525">
                <a:noFill/>
                <a:miter lim="800000"/>
                <a:headEnd/>
                <a:tailEnd/>
              </a:ln>
            </p:spPr>
            <p:txBody>
              <a:bodyPr wrap="none">
                <a:spAutoFit/>
              </a:bodyPr>
              <a:lstStyle/>
              <a:p>
                <a:r>
                  <a:rPr lang="en-US" sz="2800" i="0"/>
                  <a:t>.</a:t>
                </a:r>
              </a:p>
            </p:txBody>
          </p:sp>
          <p:sp>
            <p:nvSpPr>
              <p:cNvPr id="48688" name="Text Box 741"/>
              <p:cNvSpPr txBox="1">
                <a:spLocks noChangeArrowheads="1"/>
              </p:cNvSpPr>
              <p:nvPr/>
            </p:nvSpPr>
            <p:spPr bwMode="auto">
              <a:xfrm rot="14890054" flipV="1">
                <a:off x="6955" y="3109"/>
                <a:ext cx="229" cy="429"/>
              </a:xfrm>
              <a:prstGeom prst="rect">
                <a:avLst/>
              </a:prstGeom>
              <a:noFill/>
              <a:ln w="9525">
                <a:noFill/>
                <a:miter lim="800000"/>
                <a:headEnd/>
                <a:tailEnd/>
              </a:ln>
            </p:spPr>
            <p:txBody>
              <a:bodyPr wrap="none">
                <a:spAutoFit/>
              </a:bodyPr>
              <a:lstStyle/>
              <a:p>
                <a:r>
                  <a:rPr lang="en-US" sz="2800" i="0"/>
                  <a:t>.</a:t>
                </a:r>
              </a:p>
            </p:txBody>
          </p:sp>
          <p:sp>
            <p:nvSpPr>
              <p:cNvPr id="48689" name="Text Box 742"/>
              <p:cNvSpPr txBox="1">
                <a:spLocks noChangeArrowheads="1"/>
              </p:cNvSpPr>
              <p:nvPr/>
            </p:nvSpPr>
            <p:spPr bwMode="auto">
              <a:xfrm rot="14890054" flipV="1">
                <a:off x="7044" y="3074"/>
                <a:ext cx="229" cy="429"/>
              </a:xfrm>
              <a:prstGeom prst="rect">
                <a:avLst/>
              </a:prstGeom>
              <a:noFill/>
              <a:ln w="9525">
                <a:noFill/>
                <a:miter lim="800000"/>
                <a:headEnd/>
                <a:tailEnd/>
              </a:ln>
            </p:spPr>
            <p:txBody>
              <a:bodyPr wrap="none">
                <a:spAutoFit/>
              </a:bodyPr>
              <a:lstStyle/>
              <a:p>
                <a:r>
                  <a:rPr lang="en-US" sz="2800" i="0"/>
                  <a:t>.</a:t>
                </a:r>
              </a:p>
            </p:txBody>
          </p:sp>
          <p:sp>
            <p:nvSpPr>
              <p:cNvPr id="48690" name="Text Box 743"/>
              <p:cNvSpPr txBox="1">
                <a:spLocks noChangeArrowheads="1"/>
              </p:cNvSpPr>
              <p:nvPr/>
            </p:nvSpPr>
            <p:spPr bwMode="auto">
              <a:xfrm rot="14890054" flipV="1">
                <a:off x="7197" y="3063"/>
                <a:ext cx="229" cy="429"/>
              </a:xfrm>
              <a:prstGeom prst="rect">
                <a:avLst/>
              </a:prstGeom>
              <a:noFill/>
              <a:ln w="9525">
                <a:noFill/>
                <a:miter lim="800000"/>
                <a:headEnd/>
                <a:tailEnd/>
              </a:ln>
            </p:spPr>
            <p:txBody>
              <a:bodyPr wrap="none">
                <a:spAutoFit/>
              </a:bodyPr>
              <a:lstStyle/>
              <a:p>
                <a:r>
                  <a:rPr lang="en-US" sz="2800" i="0"/>
                  <a:t>.</a:t>
                </a:r>
              </a:p>
            </p:txBody>
          </p:sp>
          <p:sp>
            <p:nvSpPr>
              <p:cNvPr id="48691" name="Text Box 744"/>
              <p:cNvSpPr txBox="1">
                <a:spLocks noChangeArrowheads="1"/>
              </p:cNvSpPr>
              <p:nvPr/>
            </p:nvSpPr>
            <p:spPr bwMode="auto">
              <a:xfrm rot="14890054" flipV="1">
                <a:off x="6797" y="3003"/>
                <a:ext cx="229" cy="429"/>
              </a:xfrm>
              <a:prstGeom prst="rect">
                <a:avLst/>
              </a:prstGeom>
              <a:noFill/>
              <a:ln w="9525">
                <a:noFill/>
                <a:miter lim="800000"/>
                <a:headEnd/>
                <a:tailEnd/>
              </a:ln>
            </p:spPr>
            <p:txBody>
              <a:bodyPr wrap="none">
                <a:spAutoFit/>
              </a:bodyPr>
              <a:lstStyle/>
              <a:p>
                <a:r>
                  <a:rPr lang="en-US" sz="2800" i="0"/>
                  <a:t>.</a:t>
                </a:r>
              </a:p>
            </p:txBody>
          </p:sp>
          <p:sp>
            <p:nvSpPr>
              <p:cNvPr id="48692" name="Text Box 745"/>
              <p:cNvSpPr txBox="1">
                <a:spLocks noChangeArrowheads="1"/>
              </p:cNvSpPr>
              <p:nvPr/>
            </p:nvSpPr>
            <p:spPr bwMode="auto">
              <a:xfrm rot="14890054" flipV="1">
                <a:off x="6894" y="2935"/>
                <a:ext cx="229" cy="429"/>
              </a:xfrm>
              <a:prstGeom prst="rect">
                <a:avLst/>
              </a:prstGeom>
              <a:noFill/>
              <a:ln w="9525">
                <a:noFill/>
                <a:miter lim="800000"/>
                <a:headEnd/>
                <a:tailEnd/>
              </a:ln>
            </p:spPr>
            <p:txBody>
              <a:bodyPr wrap="none">
                <a:spAutoFit/>
              </a:bodyPr>
              <a:lstStyle/>
              <a:p>
                <a:r>
                  <a:rPr lang="en-US" sz="2800" i="0"/>
                  <a:t>.</a:t>
                </a:r>
              </a:p>
            </p:txBody>
          </p:sp>
          <p:sp>
            <p:nvSpPr>
              <p:cNvPr id="48693" name="Text Box 746"/>
              <p:cNvSpPr txBox="1">
                <a:spLocks noChangeArrowheads="1"/>
              </p:cNvSpPr>
              <p:nvPr/>
            </p:nvSpPr>
            <p:spPr bwMode="auto">
              <a:xfrm rot="14890054" flipV="1">
                <a:off x="6894" y="2788"/>
                <a:ext cx="229" cy="429"/>
              </a:xfrm>
              <a:prstGeom prst="rect">
                <a:avLst/>
              </a:prstGeom>
              <a:noFill/>
              <a:ln w="9525">
                <a:noFill/>
                <a:miter lim="800000"/>
                <a:headEnd/>
                <a:tailEnd/>
              </a:ln>
            </p:spPr>
            <p:txBody>
              <a:bodyPr wrap="none">
                <a:spAutoFit/>
              </a:bodyPr>
              <a:lstStyle/>
              <a:p>
                <a:r>
                  <a:rPr lang="en-US" sz="2800" i="0"/>
                  <a:t>.</a:t>
                </a:r>
              </a:p>
            </p:txBody>
          </p:sp>
          <p:sp>
            <p:nvSpPr>
              <p:cNvPr id="48694" name="Text Box 747"/>
              <p:cNvSpPr txBox="1">
                <a:spLocks noChangeArrowheads="1"/>
              </p:cNvSpPr>
              <p:nvPr/>
            </p:nvSpPr>
            <p:spPr bwMode="auto">
              <a:xfrm rot="14890054" flipV="1">
                <a:off x="7085" y="2876"/>
                <a:ext cx="229" cy="429"/>
              </a:xfrm>
              <a:prstGeom prst="rect">
                <a:avLst/>
              </a:prstGeom>
              <a:noFill/>
              <a:ln w="9525">
                <a:noFill/>
                <a:miter lim="800000"/>
                <a:headEnd/>
                <a:tailEnd/>
              </a:ln>
            </p:spPr>
            <p:txBody>
              <a:bodyPr wrap="none">
                <a:spAutoFit/>
              </a:bodyPr>
              <a:lstStyle/>
              <a:p>
                <a:r>
                  <a:rPr lang="en-US" sz="2800" i="0"/>
                  <a:t>.</a:t>
                </a:r>
              </a:p>
            </p:txBody>
          </p:sp>
          <p:sp>
            <p:nvSpPr>
              <p:cNvPr id="48695" name="Text Box 748"/>
              <p:cNvSpPr txBox="1">
                <a:spLocks noChangeArrowheads="1"/>
              </p:cNvSpPr>
              <p:nvPr/>
            </p:nvSpPr>
            <p:spPr bwMode="auto">
              <a:xfrm rot="14890054" flipV="1">
                <a:off x="7020" y="2276"/>
                <a:ext cx="229" cy="429"/>
              </a:xfrm>
              <a:prstGeom prst="rect">
                <a:avLst/>
              </a:prstGeom>
              <a:noFill/>
              <a:ln w="9525">
                <a:noFill/>
                <a:miter lim="800000"/>
                <a:headEnd/>
                <a:tailEnd/>
              </a:ln>
            </p:spPr>
            <p:txBody>
              <a:bodyPr wrap="none">
                <a:spAutoFit/>
              </a:bodyPr>
              <a:lstStyle/>
              <a:p>
                <a:r>
                  <a:rPr lang="en-US" sz="2800" i="0"/>
                  <a:t>.</a:t>
                </a:r>
              </a:p>
            </p:txBody>
          </p:sp>
          <p:sp>
            <p:nvSpPr>
              <p:cNvPr id="48696" name="Text Box 749"/>
              <p:cNvSpPr txBox="1">
                <a:spLocks noChangeArrowheads="1"/>
              </p:cNvSpPr>
              <p:nvPr/>
            </p:nvSpPr>
            <p:spPr bwMode="auto">
              <a:xfrm rot="14890054" flipV="1">
                <a:off x="6925" y="2294"/>
                <a:ext cx="229" cy="429"/>
              </a:xfrm>
              <a:prstGeom prst="rect">
                <a:avLst/>
              </a:prstGeom>
              <a:noFill/>
              <a:ln w="9525">
                <a:noFill/>
                <a:miter lim="800000"/>
                <a:headEnd/>
                <a:tailEnd/>
              </a:ln>
            </p:spPr>
            <p:txBody>
              <a:bodyPr wrap="none">
                <a:spAutoFit/>
              </a:bodyPr>
              <a:lstStyle/>
              <a:p>
                <a:r>
                  <a:rPr lang="en-US" sz="2800" i="0"/>
                  <a:t>.</a:t>
                </a:r>
              </a:p>
            </p:txBody>
          </p:sp>
          <p:sp>
            <p:nvSpPr>
              <p:cNvPr id="48697" name="Text Box 750"/>
              <p:cNvSpPr txBox="1">
                <a:spLocks noChangeArrowheads="1"/>
              </p:cNvSpPr>
              <p:nvPr/>
            </p:nvSpPr>
            <p:spPr bwMode="auto">
              <a:xfrm rot="14890054" flipV="1">
                <a:off x="6796" y="2549"/>
                <a:ext cx="229" cy="429"/>
              </a:xfrm>
              <a:prstGeom prst="rect">
                <a:avLst/>
              </a:prstGeom>
              <a:noFill/>
              <a:ln w="9525">
                <a:noFill/>
                <a:miter lim="800000"/>
                <a:headEnd/>
                <a:tailEnd/>
              </a:ln>
            </p:spPr>
            <p:txBody>
              <a:bodyPr wrap="none">
                <a:spAutoFit/>
              </a:bodyPr>
              <a:lstStyle/>
              <a:p>
                <a:r>
                  <a:rPr lang="en-US" sz="2800" i="0"/>
                  <a:t>.</a:t>
                </a:r>
              </a:p>
            </p:txBody>
          </p:sp>
          <p:sp>
            <p:nvSpPr>
              <p:cNvPr id="48698" name="Text Box 751"/>
              <p:cNvSpPr txBox="1">
                <a:spLocks noChangeArrowheads="1"/>
              </p:cNvSpPr>
              <p:nvPr/>
            </p:nvSpPr>
            <p:spPr bwMode="auto">
              <a:xfrm rot="14890054" flipV="1">
                <a:off x="6981" y="3299"/>
                <a:ext cx="229" cy="429"/>
              </a:xfrm>
              <a:prstGeom prst="rect">
                <a:avLst/>
              </a:prstGeom>
              <a:noFill/>
              <a:ln w="9525">
                <a:noFill/>
                <a:miter lim="800000"/>
                <a:headEnd/>
                <a:tailEnd/>
              </a:ln>
            </p:spPr>
            <p:txBody>
              <a:bodyPr wrap="none">
                <a:spAutoFit/>
              </a:bodyPr>
              <a:lstStyle/>
              <a:p>
                <a:r>
                  <a:rPr lang="en-US" sz="2800" i="0"/>
                  <a:t>.</a:t>
                </a:r>
              </a:p>
            </p:txBody>
          </p:sp>
          <p:sp>
            <p:nvSpPr>
              <p:cNvPr id="48699" name="Text Box 752"/>
              <p:cNvSpPr txBox="1">
                <a:spLocks noChangeArrowheads="1"/>
              </p:cNvSpPr>
              <p:nvPr/>
            </p:nvSpPr>
            <p:spPr bwMode="auto">
              <a:xfrm rot="14890054" flipV="1">
                <a:off x="6990" y="3044"/>
                <a:ext cx="229" cy="429"/>
              </a:xfrm>
              <a:prstGeom prst="rect">
                <a:avLst/>
              </a:prstGeom>
              <a:noFill/>
              <a:ln w="9525">
                <a:noFill/>
                <a:miter lim="800000"/>
                <a:headEnd/>
                <a:tailEnd/>
              </a:ln>
            </p:spPr>
            <p:txBody>
              <a:bodyPr wrap="none">
                <a:spAutoFit/>
              </a:bodyPr>
              <a:lstStyle/>
              <a:p>
                <a:r>
                  <a:rPr lang="en-US" sz="2800" i="0"/>
                  <a:t>.</a:t>
                </a:r>
              </a:p>
            </p:txBody>
          </p:sp>
          <p:sp>
            <p:nvSpPr>
              <p:cNvPr id="48700" name="Text Box 753"/>
              <p:cNvSpPr txBox="1">
                <a:spLocks noChangeArrowheads="1"/>
              </p:cNvSpPr>
              <p:nvPr/>
            </p:nvSpPr>
            <p:spPr bwMode="auto">
              <a:xfrm rot="14890054" flipV="1">
                <a:off x="7132" y="3265"/>
                <a:ext cx="229" cy="429"/>
              </a:xfrm>
              <a:prstGeom prst="rect">
                <a:avLst/>
              </a:prstGeom>
              <a:noFill/>
              <a:ln w="9525">
                <a:noFill/>
                <a:miter lim="800000"/>
                <a:headEnd/>
                <a:tailEnd/>
              </a:ln>
            </p:spPr>
            <p:txBody>
              <a:bodyPr wrap="none">
                <a:spAutoFit/>
              </a:bodyPr>
              <a:lstStyle/>
              <a:p>
                <a:r>
                  <a:rPr lang="en-US" sz="2800" i="0"/>
                  <a:t>.</a:t>
                </a:r>
              </a:p>
            </p:txBody>
          </p:sp>
          <p:sp>
            <p:nvSpPr>
              <p:cNvPr id="48701" name="Text Box 754"/>
              <p:cNvSpPr txBox="1">
                <a:spLocks noChangeArrowheads="1"/>
              </p:cNvSpPr>
              <p:nvPr/>
            </p:nvSpPr>
            <p:spPr bwMode="auto">
              <a:xfrm rot="14890054" flipV="1">
                <a:off x="7218" y="3390"/>
                <a:ext cx="229" cy="429"/>
              </a:xfrm>
              <a:prstGeom prst="rect">
                <a:avLst/>
              </a:prstGeom>
              <a:noFill/>
              <a:ln w="9525">
                <a:noFill/>
                <a:miter lim="800000"/>
                <a:headEnd/>
                <a:tailEnd/>
              </a:ln>
            </p:spPr>
            <p:txBody>
              <a:bodyPr wrap="none">
                <a:spAutoFit/>
              </a:bodyPr>
              <a:lstStyle/>
              <a:p>
                <a:r>
                  <a:rPr lang="en-US" sz="2800" i="0"/>
                  <a:t>.</a:t>
                </a:r>
              </a:p>
            </p:txBody>
          </p:sp>
          <p:sp>
            <p:nvSpPr>
              <p:cNvPr id="48702" name="Text Box 755"/>
              <p:cNvSpPr txBox="1">
                <a:spLocks noChangeArrowheads="1"/>
              </p:cNvSpPr>
              <p:nvPr/>
            </p:nvSpPr>
            <p:spPr bwMode="auto">
              <a:xfrm rot="14890054" flipV="1">
                <a:off x="7297" y="3328"/>
                <a:ext cx="229" cy="429"/>
              </a:xfrm>
              <a:prstGeom prst="rect">
                <a:avLst/>
              </a:prstGeom>
              <a:noFill/>
              <a:ln w="9525">
                <a:noFill/>
                <a:miter lim="800000"/>
                <a:headEnd/>
                <a:tailEnd/>
              </a:ln>
            </p:spPr>
            <p:txBody>
              <a:bodyPr wrap="none">
                <a:spAutoFit/>
              </a:bodyPr>
              <a:lstStyle/>
              <a:p>
                <a:r>
                  <a:rPr lang="en-US" sz="2800" i="0"/>
                  <a:t>.</a:t>
                </a:r>
              </a:p>
            </p:txBody>
          </p:sp>
          <p:sp>
            <p:nvSpPr>
              <p:cNvPr id="48703" name="Text Box 756"/>
              <p:cNvSpPr txBox="1">
                <a:spLocks noChangeArrowheads="1"/>
              </p:cNvSpPr>
              <p:nvPr/>
            </p:nvSpPr>
            <p:spPr bwMode="auto">
              <a:xfrm rot="14890054" flipV="1">
                <a:off x="6788" y="3226"/>
                <a:ext cx="229" cy="429"/>
              </a:xfrm>
              <a:prstGeom prst="rect">
                <a:avLst/>
              </a:prstGeom>
              <a:noFill/>
              <a:ln w="9525">
                <a:noFill/>
                <a:miter lim="800000"/>
                <a:headEnd/>
                <a:tailEnd/>
              </a:ln>
            </p:spPr>
            <p:txBody>
              <a:bodyPr wrap="none">
                <a:spAutoFit/>
              </a:bodyPr>
              <a:lstStyle/>
              <a:p>
                <a:r>
                  <a:rPr lang="en-US" sz="2800" i="0"/>
                  <a:t>.</a:t>
                </a:r>
              </a:p>
            </p:txBody>
          </p:sp>
          <p:sp>
            <p:nvSpPr>
              <p:cNvPr id="48704" name="Text Box 757"/>
              <p:cNvSpPr txBox="1">
                <a:spLocks noChangeArrowheads="1"/>
              </p:cNvSpPr>
              <p:nvPr/>
            </p:nvSpPr>
            <p:spPr bwMode="auto">
              <a:xfrm rot="14890054" flipV="1">
                <a:off x="6925" y="2994"/>
                <a:ext cx="229" cy="429"/>
              </a:xfrm>
              <a:prstGeom prst="rect">
                <a:avLst/>
              </a:prstGeom>
              <a:noFill/>
              <a:ln w="9525">
                <a:noFill/>
                <a:miter lim="800000"/>
                <a:headEnd/>
                <a:tailEnd/>
              </a:ln>
            </p:spPr>
            <p:txBody>
              <a:bodyPr wrap="none">
                <a:spAutoFit/>
              </a:bodyPr>
              <a:lstStyle/>
              <a:p>
                <a:r>
                  <a:rPr lang="en-US" sz="2800" i="0"/>
                  <a:t>.</a:t>
                </a:r>
              </a:p>
            </p:txBody>
          </p:sp>
          <p:sp>
            <p:nvSpPr>
              <p:cNvPr id="48705" name="Text Box 758"/>
              <p:cNvSpPr txBox="1">
                <a:spLocks noChangeArrowheads="1"/>
              </p:cNvSpPr>
              <p:nvPr/>
            </p:nvSpPr>
            <p:spPr bwMode="auto">
              <a:xfrm rot="14890054" flipV="1">
                <a:off x="7174" y="3075"/>
                <a:ext cx="229" cy="429"/>
              </a:xfrm>
              <a:prstGeom prst="rect">
                <a:avLst/>
              </a:prstGeom>
              <a:noFill/>
              <a:ln w="9525">
                <a:noFill/>
                <a:miter lim="800000"/>
                <a:headEnd/>
                <a:tailEnd/>
              </a:ln>
            </p:spPr>
            <p:txBody>
              <a:bodyPr wrap="none">
                <a:spAutoFit/>
              </a:bodyPr>
              <a:lstStyle/>
              <a:p>
                <a:r>
                  <a:rPr lang="en-US" sz="2800" i="0"/>
                  <a:t>.</a:t>
                </a:r>
              </a:p>
            </p:txBody>
          </p:sp>
          <p:sp>
            <p:nvSpPr>
              <p:cNvPr id="48706" name="Text Box 759"/>
              <p:cNvSpPr txBox="1">
                <a:spLocks noChangeArrowheads="1"/>
              </p:cNvSpPr>
              <p:nvPr/>
            </p:nvSpPr>
            <p:spPr bwMode="auto">
              <a:xfrm rot="14890054" flipV="1">
                <a:off x="7212" y="3164"/>
                <a:ext cx="229" cy="429"/>
              </a:xfrm>
              <a:prstGeom prst="rect">
                <a:avLst/>
              </a:prstGeom>
              <a:noFill/>
              <a:ln w="9525">
                <a:noFill/>
                <a:miter lim="800000"/>
                <a:headEnd/>
                <a:tailEnd/>
              </a:ln>
            </p:spPr>
            <p:txBody>
              <a:bodyPr wrap="none">
                <a:spAutoFit/>
              </a:bodyPr>
              <a:lstStyle/>
              <a:p>
                <a:r>
                  <a:rPr lang="en-US" sz="2800" i="0"/>
                  <a:t>.</a:t>
                </a:r>
              </a:p>
            </p:txBody>
          </p:sp>
          <p:sp>
            <p:nvSpPr>
              <p:cNvPr id="48707" name="Text Box 760"/>
              <p:cNvSpPr txBox="1">
                <a:spLocks noChangeArrowheads="1"/>
              </p:cNvSpPr>
              <p:nvPr/>
            </p:nvSpPr>
            <p:spPr bwMode="auto">
              <a:xfrm rot="14890054" flipV="1">
                <a:off x="7262" y="3165"/>
                <a:ext cx="229" cy="429"/>
              </a:xfrm>
              <a:prstGeom prst="rect">
                <a:avLst/>
              </a:prstGeom>
              <a:noFill/>
              <a:ln w="9525">
                <a:noFill/>
                <a:miter lim="800000"/>
                <a:headEnd/>
                <a:tailEnd/>
              </a:ln>
            </p:spPr>
            <p:txBody>
              <a:bodyPr wrap="none">
                <a:spAutoFit/>
              </a:bodyPr>
              <a:lstStyle/>
              <a:p>
                <a:r>
                  <a:rPr lang="en-US" sz="2800" i="0"/>
                  <a:t>.</a:t>
                </a:r>
              </a:p>
            </p:txBody>
          </p:sp>
          <p:sp>
            <p:nvSpPr>
              <p:cNvPr id="48708" name="Text Box 761"/>
              <p:cNvSpPr txBox="1">
                <a:spLocks noChangeArrowheads="1"/>
              </p:cNvSpPr>
              <p:nvPr/>
            </p:nvSpPr>
            <p:spPr bwMode="auto">
              <a:xfrm rot="14890054" flipV="1">
                <a:off x="6737" y="3165"/>
                <a:ext cx="229" cy="429"/>
              </a:xfrm>
              <a:prstGeom prst="rect">
                <a:avLst/>
              </a:prstGeom>
              <a:noFill/>
              <a:ln w="9525">
                <a:noFill/>
                <a:miter lim="800000"/>
                <a:headEnd/>
                <a:tailEnd/>
              </a:ln>
            </p:spPr>
            <p:txBody>
              <a:bodyPr wrap="none">
                <a:spAutoFit/>
              </a:bodyPr>
              <a:lstStyle/>
              <a:p>
                <a:r>
                  <a:rPr lang="en-US" sz="2800" i="0"/>
                  <a:t>.</a:t>
                </a:r>
              </a:p>
            </p:txBody>
          </p:sp>
          <p:sp>
            <p:nvSpPr>
              <p:cNvPr id="48709" name="Text Box 762"/>
              <p:cNvSpPr txBox="1">
                <a:spLocks noChangeArrowheads="1"/>
              </p:cNvSpPr>
              <p:nvPr/>
            </p:nvSpPr>
            <p:spPr bwMode="auto">
              <a:xfrm rot="14890054" flipV="1">
                <a:off x="7218" y="3179"/>
                <a:ext cx="229" cy="429"/>
              </a:xfrm>
              <a:prstGeom prst="rect">
                <a:avLst/>
              </a:prstGeom>
              <a:noFill/>
              <a:ln w="9525">
                <a:noFill/>
                <a:miter lim="800000"/>
                <a:headEnd/>
                <a:tailEnd/>
              </a:ln>
            </p:spPr>
            <p:txBody>
              <a:bodyPr wrap="none">
                <a:spAutoFit/>
              </a:bodyPr>
              <a:lstStyle/>
              <a:p>
                <a:r>
                  <a:rPr lang="en-US" sz="2800" i="0"/>
                  <a:t>.</a:t>
                </a:r>
              </a:p>
            </p:txBody>
          </p:sp>
          <p:sp>
            <p:nvSpPr>
              <p:cNvPr id="48710" name="Text Box 763"/>
              <p:cNvSpPr txBox="1">
                <a:spLocks noChangeArrowheads="1"/>
              </p:cNvSpPr>
              <p:nvPr/>
            </p:nvSpPr>
            <p:spPr bwMode="auto">
              <a:xfrm rot="14890054" flipV="1">
                <a:off x="7155" y="3151"/>
                <a:ext cx="229" cy="429"/>
              </a:xfrm>
              <a:prstGeom prst="rect">
                <a:avLst/>
              </a:prstGeom>
              <a:noFill/>
              <a:ln w="9525">
                <a:noFill/>
                <a:miter lim="800000"/>
                <a:headEnd/>
                <a:tailEnd/>
              </a:ln>
            </p:spPr>
            <p:txBody>
              <a:bodyPr wrap="none">
                <a:spAutoFit/>
              </a:bodyPr>
              <a:lstStyle/>
              <a:p>
                <a:r>
                  <a:rPr lang="en-US" sz="2800" i="0"/>
                  <a:t>.</a:t>
                </a:r>
              </a:p>
            </p:txBody>
          </p:sp>
          <p:sp>
            <p:nvSpPr>
              <p:cNvPr id="48711" name="Text Box 764"/>
              <p:cNvSpPr txBox="1">
                <a:spLocks noChangeArrowheads="1"/>
              </p:cNvSpPr>
              <p:nvPr/>
            </p:nvSpPr>
            <p:spPr bwMode="auto">
              <a:xfrm rot="14890054" flipV="1">
                <a:off x="7100" y="3123"/>
                <a:ext cx="229" cy="429"/>
              </a:xfrm>
              <a:prstGeom prst="rect">
                <a:avLst/>
              </a:prstGeom>
              <a:noFill/>
              <a:ln w="9525">
                <a:noFill/>
                <a:miter lim="800000"/>
                <a:headEnd/>
                <a:tailEnd/>
              </a:ln>
            </p:spPr>
            <p:txBody>
              <a:bodyPr wrap="none">
                <a:spAutoFit/>
              </a:bodyPr>
              <a:lstStyle/>
              <a:p>
                <a:r>
                  <a:rPr lang="en-US" sz="2800" i="0"/>
                  <a:t>.</a:t>
                </a:r>
              </a:p>
            </p:txBody>
          </p:sp>
          <p:sp>
            <p:nvSpPr>
              <p:cNvPr id="48712" name="Text Box 765"/>
              <p:cNvSpPr txBox="1">
                <a:spLocks noChangeArrowheads="1"/>
              </p:cNvSpPr>
              <p:nvPr/>
            </p:nvSpPr>
            <p:spPr bwMode="auto">
              <a:xfrm rot="14890054" flipV="1">
                <a:off x="6846" y="3078"/>
                <a:ext cx="229" cy="429"/>
              </a:xfrm>
              <a:prstGeom prst="rect">
                <a:avLst/>
              </a:prstGeom>
              <a:noFill/>
              <a:ln w="9525">
                <a:noFill/>
                <a:miter lim="800000"/>
                <a:headEnd/>
                <a:tailEnd/>
              </a:ln>
            </p:spPr>
            <p:txBody>
              <a:bodyPr wrap="none">
                <a:spAutoFit/>
              </a:bodyPr>
              <a:lstStyle/>
              <a:p>
                <a:r>
                  <a:rPr lang="en-US" sz="2800" i="0"/>
                  <a:t>.</a:t>
                </a:r>
              </a:p>
            </p:txBody>
          </p:sp>
          <p:sp>
            <p:nvSpPr>
              <p:cNvPr id="48713" name="Text Box 766"/>
              <p:cNvSpPr txBox="1">
                <a:spLocks noChangeArrowheads="1"/>
              </p:cNvSpPr>
              <p:nvPr/>
            </p:nvSpPr>
            <p:spPr bwMode="auto">
              <a:xfrm rot="14890054" flipV="1">
                <a:off x="7144" y="3128"/>
                <a:ext cx="229" cy="429"/>
              </a:xfrm>
              <a:prstGeom prst="rect">
                <a:avLst/>
              </a:prstGeom>
              <a:noFill/>
              <a:ln w="9525">
                <a:noFill/>
                <a:miter lim="800000"/>
                <a:headEnd/>
                <a:tailEnd/>
              </a:ln>
            </p:spPr>
            <p:txBody>
              <a:bodyPr wrap="none">
                <a:spAutoFit/>
              </a:bodyPr>
              <a:lstStyle/>
              <a:p>
                <a:r>
                  <a:rPr lang="en-US" sz="2800" i="0"/>
                  <a:t>.</a:t>
                </a:r>
              </a:p>
            </p:txBody>
          </p:sp>
          <p:sp>
            <p:nvSpPr>
              <p:cNvPr id="48714" name="Text Box 767"/>
              <p:cNvSpPr txBox="1">
                <a:spLocks noChangeArrowheads="1"/>
              </p:cNvSpPr>
              <p:nvPr/>
            </p:nvSpPr>
            <p:spPr bwMode="auto">
              <a:xfrm rot="14890054" flipV="1">
                <a:off x="7199" y="3264"/>
                <a:ext cx="229" cy="429"/>
              </a:xfrm>
              <a:prstGeom prst="rect">
                <a:avLst/>
              </a:prstGeom>
              <a:noFill/>
              <a:ln w="9525">
                <a:noFill/>
                <a:miter lim="800000"/>
                <a:headEnd/>
                <a:tailEnd/>
              </a:ln>
            </p:spPr>
            <p:txBody>
              <a:bodyPr wrap="none">
                <a:spAutoFit/>
              </a:bodyPr>
              <a:lstStyle/>
              <a:p>
                <a:r>
                  <a:rPr lang="en-US" sz="2800" i="0"/>
                  <a:t>.</a:t>
                </a:r>
              </a:p>
            </p:txBody>
          </p:sp>
          <p:sp>
            <p:nvSpPr>
              <p:cNvPr id="48715" name="Text Box 768"/>
              <p:cNvSpPr txBox="1">
                <a:spLocks noChangeArrowheads="1"/>
              </p:cNvSpPr>
              <p:nvPr/>
            </p:nvSpPr>
            <p:spPr bwMode="auto">
              <a:xfrm rot="14890054" flipV="1">
                <a:off x="6724" y="3252"/>
                <a:ext cx="229" cy="429"/>
              </a:xfrm>
              <a:prstGeom prst="rect">
                <a:avLst/>
              </a:prstGeom>
              <a:noFill/>
              <a:ln w="9525">
                <a:noFill/>
                <a:miter lim="800000"/>
                <a:headEnd/>
                <a:tailEnd/>
              </a:ln>
            </p:spPr>
            <p:txBody>
              <a:bodyPr wrap="none">
                <a:spAutoFit/>
              </a:bodyPr>
              <a:lstStyle/>
              <a:p>
                <a:r>
                  <a:rPr lang="en-US" sz="2800" i="0"/>
                  <a:t>.</a:t>
                </a:r>
              </a:p>
            </p:txBody>
          </p:sp>
          <p:sp>
            <p:nvSpPr>
              <p:cNvPr id="48716" name="Text Box 769"/>
              <p:cNvSpPr txBox="1">
                <a:spLocks noChangeArrowheads="1"/>
              </p:cNvSpPr>
              <p:nvPr/>
            </p:nvSpPr>
            <p:spPr bwMode="auto">
              <a:xfrm rot="14890054" flipV="1">
                <a:off x="6813" y="3216"/>
                <a:ext cx="229" cy="429"/>
              </a:xfrm>
              <a:prstGeom prst="rect">
                <a:avLst/>
              </a:prstGeom>
              <a:noFill/>
              <a:ln w="9525">
                <a:noFill/>
                <a:miter lim="800000"/>
                <a:headEnd/>
                <a:tailEnd/>
              </a:ln>
            </p:spPr>
            <p:txBody>
              <a:bodyPr wrap="none">
                <a:spAutoFit/>
              </a:bodyPr>
              <a:lstStyle/>
              <a:p>
                <a:r>
                  <a:rPr lang="en-US" sz="2800" i="0"/>
                  <a:t>.</a:t>
                </a:r>
              </a:p>
            </p:txBody>
          </p:sp>
          <p:sp>
            <p:nvSpPr>
              <p:cNvPr id="48717" name="Text Box 770"/>
              <p:cNvSpPr txBox="1">
                <a:spLocks noChangeArrowheads="1"/>
              </p:cNvSpPr>
              <p:nvPr/>
            </p:nvSpPr>
            <p:spPr bwMode="auto">
              <a:xfrm rot="14890054" flipV="1">
                <a:off x="7036" y="2445"/>
                <a:ext cx="229" cy="429"/>
              </a:xfrm>
              <a:prstGeom prst="rect">
                <a:avLst/>
              </a:prstGeom>
              <a:noFill/>
              <a:ln w="9525">
                <a:noFill/>
                <a:miter lim="800000"/>
                <a:headEnd/>
                <a:tailEnd/>
              </a:ln>
            </p:spPr>
            <p:txBody>
              <a:bodyPr wrap="none">
                <a:spAutoFit/>
              </a:bodyPr>
              <a:lstStyle/>
              <a:p>
                <a:r>
                  <a:rPr lang="en-US" sz="2800" i="0"/>
                  <a:t>.</a:t>
                </a:r>
              </a:p>
            </p:txBody>
          </p:sp>
          <p:sp>
            <p:nvSpPr>
              <p:cNvPr id="48718" name="Text Box 771"/>
              <p:cNvSpPr txBox="1">
                <a:spLocks noChangeArrowheads="1"/>
              </p:cNvSpPr>
              <p:nvPr/>
            </p:nvSpPr>
            <p:spPr bwMode="auto">
              <a:xfrm rot="14890054" flipV="1">
                <a:off x="6845" y="2494"/>
                <a:ext cx="229" cy="429"/>
              </a:xfrm>
              <a:prstGeom prst="rect">
                <a:avLst/>
              </a:prstGeom>
              <a:noFill/>
              <a:ln w="9525">
                <a:noFill/>
                <a:miter lim="800000"/>
                <a:headEnd/>
                <a:tailEnd/>
              </a:ln>
            </p:spPr>
            <p:txBody>
              <a:bodyPr wrap="none">
                <a:spAutoFit/>
              </a:bodyPr>
              <a:lstStyle/>
              <a:p>
                <a:r>
                  <a:rPr lang="en-US" sz="2800" i="0"/>
                  <a:t>.</a:t>
                </a:r>
              </a:p>
            </p:txBody>
          </p:sp>
          <p:sp>
            <p:nvSpPr>
              <p:cNvPr id="48719" name="Text Box 772"/>
              <p:cNvSpPr txBox="1">
                <a:spLocks noChangeArrowheads="1"/>
              </p:cNvSpPr>
              <p:nvPr/>
            </p:nvSpPr>
            <p:spPr bwMode="auto">
              <a:xfrm rot="14890054" flipV="1">
                <a:off x="6991" y="2312"/>
                <a:ext cx="229" cy="429"/>
              </a:xfrm>
              <a:prstGeom prst="rect">
                <a:avLst/>
              </a:prstGeom>
              <a:noFill/>
              <a:ln w="9525">
                <a:noFill/>
                <a:miter lim="800000"/>
                <a:headEnd/>
                <a:tailEnd/>
              </a:ln>
            </p:spPr>
            <p:txBody>
              <a:bodyPr wrap="none">
                <a:spAutoFit/>
              </a:bodyPr>
              <a:lstStyle/>
              <a:p>
                <a:r>
                  <a:rPr lang="en-US" sz="2800" i="0"/>
                  <a:t>.</a:t>
                </a:r>
              </a:p>
            </p:txBody>
          </p:sp>
          <p:sp>
            <p:nvSpPr>
              <p:cNvPr id="48720" name="Text Box 773"/>
              <p:cNvSpPr txBox="1">
                <a:spLocks noChangeArrowheads="1"/>
              </p:cNvSpPr>
              <p:nvPr/>
            </p:nvSpPr>
            <p:spPr bwMode="auto">
              <a:xfrm rot="14890054" flipV="1">
                <a:off x="6846" y="2256"/>
                <a:ext cx="229" cy="429"/>
              </a:xfrm>
              <a:prstGeom prst="rect">
                <a:avLst/>
              </a:prstGeom>
              <a:noFill/>
              <a:ln w="9525">
                <a:noFill/>
                <a:miter lim="800000"/>
                <a:headEnd/>
                <a:tailEnd/>
              </a:ln>
            </p:spPr>
            <p:txBody>
              <a:bodyPr wrap="none">
                <a:spAutoFit/>
              </a:bodyPr>
              <a:lstStyle/>
              <a:p>
                <a:r>
                  <a:rPr lang="en-US" sz="2800" i="0"/>
                  <a:t>.</a:t>
                </a:r>
              </a:p>
            </p:txBody>
          </p:sp>
          <p:sp>
            <p:nvSpPr>
              <p:cNvPr id="48721" name="Text Box 774"/>
              <p:cNvSpPr txBox="1">
                <a:spLocks noChangeArrowheads="1"/>
              </p:cNvSpPr>
              <p:nvPr/>
            </p:nvSpPr>
            <p:spPr bwMode="auto">
              <a:xfrm rot="14890054" flipV="1">
                <a:off x="6796" y="2272"/>
                <a:ext cx="229" cy="429"/>
              </a:xfrm>
              <a:prstGeom prst="rect">
                <a:avLst/>
              </a:prstGeom>
              <a:noFill/>
              <a:ln w="9525">
                <a:noFill/>
                <a:miter lim="800000"/>
                <a:headEnd/>
                <a:tailEnd/>
              </a:ln>
            </p:spPr>
            <p:txBody>
              <a:bodyPr wrap="none">
                <a:spAutoFit/>
              </a:bodyPr>
              <a:lstStyle/>
              <a:p>
                <a:r>
                  <a:rPr lang="en-US" sz="2800" i="0"/>
                  <a:t>.</a:t>
                </a:r>
              </a:p>
            </p:txBody>
          </p:sp>
          <p:sp>
            <p:nvSpPr>
              <p:cNvPr id="48722" name="Text Box 775"/>
              <p:cNvSpPr txBox="1">
                <a:spLocks noChangeArrowheads="1"/>
              </p:cNvSpPr>
              <p:nvPr/>
            </p:nvSpPr>
            <p:spPr bwMode="auto">
              <a:xfrm rot="14890054" flipV="1">
                <a:off x="6702" y="2327"/>
                <a:ext cx="229" cy="429"/>
              </a:xfrm>
              <a:prstGeom prst="rect">
                <a:avLst/>
              </a:prstGeom>
              <a:noFill/>
              <a:ln w="9525">
                <a:noFill/>
                <a:miter lim="800000"/>
                <a:headEnd/>
                <a:tailEnd/>
              </a:ln>
            </p:spPr>
            <p:txBody>
              <a:bodyPr wrap="none">
                <a:spAutoFit/>
              </a:bodyPr>
              <a:lstStyle/>
              <a:p>
                <a:r>
                  <a:rPr lang="en-US" sz="2800" i="0"/>
                  <a:t>.</a:t>
                </a:r>
              </a:p>
            </p:txBody>
          </p:sp>
          <p:sp>
            <p:nvSpPr>
              <p:cNvPr id="48723" name="Text Box 776"/>
              <p:cNvSpPr txBox="1">
                <a:spLocks noChangeArrowheads="1"/>
              </p:cNvSpPr>
              <p:nvPr/>
            </p:nvSpPr>
            <p:spPr bwMode="auto">
              <a:xfrm rot="14890054" flipV="1">
                <a:off x="6652" y="2349"/>
                <a:ext cx="229" cy="429"/>
              </a:xfrm>
              <a:prstGeom prst="rect">
                <a:avLst/>
              </a:prstGeom>
              <a:noFill/>
              <a:ln w="9525">
                <a:noFill/>
                <a:miter lim="800000"/>
                <a:headEnd/>
                <a:tailEnd/>
              </a:ln>
            </p:spPr>
            <p:txBody>
              <a:bodyPr wrap="none">
                <a:spAutoFit/>
              </a:bodyPr>
              <a:lstStyle/>
              <a:p>
                <a:r>
                  <a:rPr lang="en-US" sz="2800" i="0"/>
                  <a:t>.</a:t>
                </a:r>
              </a:p>
            </p:txBody>
          </p:sp>
          <p:sp>
            <p:nvSpPr>
              <p:cNvPr id="48724" name="Text Box 777"/>
              <p:cNvSpPr txBox="1">
                <a:spLocks noChangeArrowheads="1"/>
              </p:cNvSpPr>
              <p:nvPr/>
            </p:nvSpPr>
            <p:spPr bwMode="auto">
              <a:xfrm rot="14890054" flipV="1">
                <a:off x="6797" y="2504"/>
                <a:ext cx="229" cy="429"/>
              </a:xfrm>
              <a:prstGeom prst="rect">
                <a:avLst/>
              </a:prstGeom>
              <a:noFill/>
              <a:ln w="9525">
                <a:noFill/>
                <a:miter lim="800000"/>
                <a:headEnd/>
                <a:tailEnd/>
              </a:ln>
            </p:spPr>
            <p:txBody>
              <a:bodyPr wrap="none">
                <a:spAutoFit/>
              </a:bodyPr>
              <a:lstStyle/>
              <a:p>
                <a:r>
                  <a:rPr lang="en-US" sz="2800" i="0"/>
                  <a:t>.</a:t>
                </a:r>
              </a:p>
            </p:txBody>
          </p:sp>
          <p:sp>
            <p:nvSpPr>
              <p:cNvPr id="48725" name="Text Box 778"/>
              <p:cNvSpPr txBox="1">
                <a:spLocks noChangeArrowheads="1"/>
              </p:cNvSpPr>
              <p:nvPr/>
            </p:nvSpPr>
            <p:spPr bwMode="auto">
              <a:xfrm rot="14890054" flipV="1">
                <a:off x="6702" y="2406"/>
                <a:ext cx="229" cy="429"/>
              </a:xfrm>
              <a:prstGeom prst="rect">
                <a:avLst/>
              </a:prstGeom>
              <a:noFill/>
              <a:ln w="9525">
                <a:noFill/>
                <a:miter lim="800000"/>
                <a:headEnd/>
                <a:tailEnd/>
              </a:ln>
            </p:spPr>
            <p:txBody>
              <a:bodyPr wrap="none">
                <a:spAutoFit/>
              </a:bodyPr>
              <a:lstStyle/>
              <a:p>
                <a:r>
                  <a:rPr lang="en-US" sz="2800" i="0"/>
                  <a:t>.</a:t>
                </a:r>
              </a:p>
            </p:txBody>
          </p:sp>
          <p:sp>
            <p:nvSpPr>
              <p:cNvPr id="48726" name="Text Box 779"/>
              <p:cNvSpPr txBox="1">
                <a:spLocks noChangeArrowheads="1"/>
              </p:cNvSpPr>
              <p:nvPr/>
            </p:nvSpPr>
            <p:spPr bwMode="auto">
              <a:xfrm rot="14890054" flipV="1">
                <a:off x="6846" y="2527"/>
                <a:ext cx="229" cy="429"/>
              </a:xfrm>
              <a:prstGeom prst="rect">
                <a:avLst/>
              </a:prstGeom>
              <a:noFill/>
              <a:ln w="9525">
                <a:noFill/>
                <a:miter lim="800000"/>
                <a:headEnd/>
                <a:tailEnd/>
              </a:ln>
            </p:spPr>
            <p:txBody>
              <a:bodyPr wrap="none">
                <a:spAutoFit/>
              </a:bodyPr>
              <a:lstStyle/>
              <a:p>
                <a:r>
                  <a:rPr lang="en-US" sz="2800" i="0"/>
                  <a:t>.</a:t>
                </a:r>
              </a:p>
            </p:txBody>
          </p:sp>
          <p:sp>
            <p:nvSpPr>
              <p:cNvPr id="48727" name="Text Box 780"/>
              <p:cNvSpPr txBox="1">
                <a:spLocks noChangeArrowheads="1"/>
              </p:cNvSpPr>
              <p:nvPr/>
            </p:nvSpPr>
            <p:spPr bwMode="auto">
              <a:xfrm rot="14890054" flipV="1">
                <a:off x="6750" y="2602"/>
                <a:ext cx="229" cy="429"/>
              </a:xfrm>
              <a:prstGeom prst="rect">
                <a:avLst/>
              </a:prstGeom>
              <a:noFill/>
              <a:ln w="9525">
                <a:noFill/>
                <a:miter lim="800000"/>
                <a:headEnd/>
                <a:tailEnd/>
              </a:ln>
            </p:spPr>
            <p:txBody>
              <a:bodyPr wrap="none">
                <a:spAutoFit/>
              </a:bodyPr>
              <a:lstStyle/>
              <a:p>
                <a:r>
                  <a:rPr lang="en-US" sz="2800" i="0"/>
                  <a:t>.</a:t>
                </a:r>
              </a:p>
            </p:txBody>
          </p:sp>
          <p:sp>
            <p:nvSpPr>
              <p:cNvPr id="48728" name="Text Box 781"/>
              <p:cNvSpPr txBox="1">
                <a:spLocks noChangeArrowheads="1"/>
              </p:cNvSpPr>
              <p:nvPr/>
            </p:nvSpPr>
            <p:spPr bwMode="auto">
              <a:xfrm rot="14890054" flipV="1">
                <a:off x="6815" y="3162"/>
                <a:ext cx="229" cy="429"/>
              </a:xfrm>
              <a:prstGeom prst="rect">
                <a:avLst/>
              </a:prstGeom>
              <a:noFill/>
              <a:ln w="9525">
                <a:noFill/>
                <a:miter lim="800000"/>
                <a:headEnd/>
                <a:tailEnd/>
              </a:ln>
            </p:spPr>
            <p:txBody>
              <a:bodyPr wrap="none">
                <a:spAutoFit/>
              </a:bodyPr>
              <a:lstStyle/>
              <a:p>
                <a:r>
                  <a:rPr lang="en-US" sz="2800" i="0"/>
                  <a:t>.</a:t>
                </a:r>
              </a:p>
            </p:txBody>
          </p:sp>
          <p:sp>
            <p:nvSpPr>
              <p:cNvPr id="48729" name="Text Box 782"/>
              <p:cNvSpPr txBox="1">
                <a:spLocks noChangeArrowheads="1"/>
              </p:cNvSpPr>
              <p:nvPr/>
            </p:nvSpPr>
            <p:spPr bwMode="auto">
              <a:xfrm rot="14890054" flipV="1">
                <a:off x="6791" y="3147"/>
                <a:ext cx="229" cy="429"/>
              </a:xfrm>
              <a:prstGeom prst="rect">
                <a:avLst/>
              </a:prstGeom>
              <a:noFill/>
              <a:ln w="9525">
                <a:noFill/>
                <a:miter lim="800000"/>
                <a:headEnd/>
                <a:tailEnd/>
              </a:ln>
            </p:spPr>
            <p:txBody>
              <a:bodyPr wrap="none">
                <a:spAutoFit/>
              </a:bodyPr>
              <a:lstStyle/>
              <a:p>
                <a:r>
                  <a:rPr lang="en-US" sz="2800" i="0"/>
                  <a:t>.</a:t>
                </a:r>
              </a:p>
            </p:txBody>
          </p:sp>
          <p:sp>
            <p:nvSpPr>
              <p:cNvPr id="48730" name="Text Box 783"/>
              <p:cNvSpPr txBox="1">
                <a:spLocks noChangeArrowheads="1"/>
              </p:cNvSpPr>
              <p:nvPr/>
            </p:nvSpPr>
            <p:spPr bwMode="auto">
              <a:xfrm rot="14890054" flipV="1">
                <a:off x="6801" y="3097"/>
                <a:ext cx="229" cy="429"/>
              </a:xfrm>
              <a:prstGeom prst="rect">
                <a:avLst/>
              </a:prstGeom>
              <a:noFill/>
              <a:ln w="9525">
                <a:noFill/>
                <a:miter lim="800000"/>
                <a:headEnd/>
                <a:tailEnd/>
              </a:ln>
            </p:spPr>
            <p:txBody>
              <a:bodyPr wrap="none">
                <a:spAutoFit/>
              </a:bodyPr>
              <a:lstStyle/>
              <a:p>
                <a:r>
                  <a:rPr lang="en-US" sz="2800" i="0"/>
                  <a:t>.</a:t>
                </a:r>
              </a:p>
            </p:txBody>
          </p:sp>
          <p:sp>
            <p:nvSpPr>
              <p:cNvPr id="48731" name="Text Box 784"/>
              <p:cNvSpPr txBox="1">
                <a:spLocks noChangeArrowheads="1"/>
              </p:cNvSpPr>
              <p:nvPr/>
            </p:nvSpPr>
            <p:spPr bwMode="auto">
              <a:xfrm rot="14890054" flipV="1">
                <a:off x="6697" y="2877"/>
                <a:ext cx="229" cy="429"/>
              </a:xfrm>
              <a:prstGeom prst="rect">
                <a:avLst/>
              </a:prstGeom>
              <a:noFill/>
              <a:ln w="9525">
                <a:noFill/>
                <a:miter lim="800000"/>
                <a:headEnd/>
                <a:tailEnd/>
              </a:ln>
            </p:spPr>
            <p:txBody>
              <a:bodyPr wrap="none">
                <a:spAutoFit/>
              </a:bodyPr>
              <a:lstStyle/>
              <a:p>
                <a:r>
                  <a:rPr lang="en-US" sz="2800" i="0"/>
                  <a:t>.</a:t>
                </a:r>
              </a:p>
            </p:txBody>
          </p:sp>
          <p:sp>
            <p:nvSpPr>
              <p:cNvPr id="48732" name="Text Box 785"/>
              <p:cNvSpPr txBox="1">
                <a:spLocks noChangeArrowheads="1"/>
              </p:cNvSpPr>
              <p:nvPr/>
            </p:nvSpPr>
            <p:spPr bwMode="auto">
              <a:xfrm rot="14890054" flipV="1">
                <a:off x="7258" y="3089"/>
                <a:ext cx="229" cy="429"/>
              </a:xfrm>
              <a:prstGeom prst="rect">
                <a:avLst/>
              </a:prstGeom>
              <a:noFill/>
              <a:ln w="9525">
                <a:noFill/>
                <a:miter lim="800000"/>
                <a:headEnd/>
                <a:tailEnd/>
              </a:ln>
            </p:spPr>
            <p:txBody>
              <a:bodyPr wrap="none">
                <a:spAutoFit/>
              </a:bodyPr>
              <a:lstStyle/>
              <a:p>
                <a:r>
                  <a:rPr lang="en-US" sz="2800" i="0"/>
                  <a:t>.</a:t>
                </a:r>
              </a:p>
            </p:txBody>
          </p:sp>
          <p:sp>
            <p:nvSpPr>
              <p:cNvPr id="48733" name="Text Box 786"/>
              <p:cNvSpPr txBox="1">
                <a:spLocks noChangeArrowheads="1"/>
              </p:cNvSpPr>
              <p:nvPr/>
            </p:nvSpPr>
            <p:spPr bwMode="auto">
              <a:xfrm rot="14890054" flipV="1">
                <a:off x="6777" y="3104"/>
                <a:ext cx="229" cy="429"/>
              </a:xfrm>
              <a:prstGeom prst="rect">
                <a:avLst/>
              </a:prstGeom>
              <a:noFill/>
              <a:ln w="9525">
                <a:noFill/>
                <a:miter lim="800000"/>
                <a:headEnd/>
                <a:tailEnd/>
              </a:ln>
            </p:spPr>
            <p:txBody>
              <a:bodyPr wrap="none">
                <a:spAutoFit/>
              </a:bodyPr>
              <a:lstStyle/>
              <a:p>
                <a:r>
                  <a:rPr lang="en-US" sz="2800" i="0"/>
                  <a:t>.</a:t>
                </a:r>
              </a:p>
            </p:txBody>
          </p:sp>
          <p:sp>
            <p:nvSpPr>
              <p:cNvPr id="48734" name="Text Box 787"/>
              <p:cNvSpPr txBox="1">
                <a:spLocks noChangeArrowheads="1"/>
              </p:cNvSpPr>
              <p:nvPr/>
            </p:nvSpPr>
            <p:spPr bwMode="auto">
              <a:xfrm rot="14890054" flipV="1">
                <a:off x="7093" y="3301"/>
                <a:ext cx="229" cy="429"/>
              </a:xfrm>
              <a:prstGeom prst="rect">
                <a:avLst/>
              </a:prstGeom>
              <a:noFill/>
              <a:ln w="9525">
                <a:noFill/>
                <a:miter lim="800000"/>
                <a:headEnd/>
                <a:tailEnd/>
              </a:ln>
            </p:spPr>
            <p:txBody>
              <a:bodyPr wrap="none">
                <a:spAutoFit/>
              </a:bodyPr>
              <a:lstStyle/>
              <a:p>
                <a:r>
                  <a:rPr lang="en-US" sz="2800" i="0"/>
                  <a:t>.</a:t>
                </a:r>
              </a:p>
            </p:txBody>
          </p:sp>
          <p:sp>
            <p:nvSpPr>
              <p:cNvPr id="48735" name="Text Box 788"/>
              <p:cNvSpPr txBox="1">
                <a:spLocks noChangeArrowheads="1"/>
              </p:cNvSpPr>
              <p:nvPr/>
            </p:nvSpPr>
            <p:spPr bwMode="auto">
              <a:xfrm rot="14890054" flipV="1">
                <a:off x="7274" y="3385"/>
                <a:ext cx="229" cy="429"/>
              </a:xfrm>
              <a:prstGeom prst="rect">
                <a:avLst/>
              </a:prstGeom>
              <a:noFill/>
              <a:ln w="9525">
                <a:noFill/>
                <a:miter lim="800000"/>
                <a:headEnd/>
                <a:tailEnd/>
              </a:ln>
            </p:spPr>
            <p:txBody>
              <a:bodyPr wrap="none">
                <a:spAutoFit/>
              </a:bodyPr>
              <a:lstStyle/>
              <a:p>
                <a:r>
                  <a:rPr lang="en-US" sz="2800" i="0"/>
                  <a:t>.</a:t>
                </a:r>
              </a:p>
            </p:txBody>
          </p:sp>
          <p:sp>
            <p:nvSpPr>
              <p:cNvPr id="48736" name="Text Box 789"/>
              <p:cNvSpPr txBox="1">
                <a:spLocks noChangeArrowheads="1"/>
              </p:cNvSpPr>
              <p:nvPr/>
            </p:nvSpPr>
            <p:spPr bwMode="auto">
              <a:xfrm rot="14890054" flipV="1">
                <a:off x="7082" y="3165"/>
                <a:ext cx="229" cy="429"/>
              </a:xfrm>
              <a:prstGeom prst="rect">
                <a:avLst/>
              </a:prstGeom>
              <a:noFill/>
              <a:ln w="9525">
                <a:noFill/>
                <a:miter lim="800000"/>
                <a:headEnd/>
                <a:tailEnd/>
              </a:ln>
            </p:spPr>
            <p:txBody>
              <a:bodyPr wrap="none">
                <a:spAutoFit/>
              </a:bodyPr>
              <a:lstStyle/>
              <a:p>
                <a:r>
                  <a:rPr lang="en-US" sz="2800" i="0"/>
                  <a:t>.</a:t>
                </a:r>
              </a:p>
            </p:txBody>
          </p:sp>
          <p:sp>
            <p:nvSpPr>
              <p:cNvPr id="48737" name="Text Box 790"/>
              <p:cNvSpPr txBox="1">
                <a:spLocks noChangeArrowheads="1"/>
              </p:cNvSpPr>
              <p:nvPr/>
            </p:nvSpPr>
            <p:spPr bwMode="auto">
              <a:xfrm rot="14890054" flipV="1">
                <a:off x="7026" y="3158"/>
                <a:ext cx="229" cy="429"/>
              </a:xfrm>
              <a:prstGeom prst="rect">
                <a:avLst/>
              </a:prstGeom>
              <a:noFill/>
              <a:ln w="9525">
                <a:noFill/>
                <a:miter lim="800000"/>
                <a:headEnd/>
                <a:tailEnd/>
              </a:ln>
            </p:spPr>
            <p:txBody>
              <a:bodyPr wrap="none">
                <a:spAutoFit/>
              </a:bodyPr>
              <a:lstStyle/>
              <a:p>
                <a:r>
                  <a:rPr lang="en-US" sz="2800" i="0"/>
                  <a:t>.</a:t>
                </a:r>
              </a:p>
            </p:txBody>
          </p:sp>
          <p:sp>
            <p:nvSpPr>
              <p:cNvPr id="48738" name="Text Box 791"/>
              <p:cNvSpPr txBox="1">
                <a:spLocks noChangeArrowheads="1"/>
              </p:cNvSpPr>
              <p:nvPr/>
            </p:nvSpPr>
            <p:spPr bwMode="auto">
              <a:xfrm rot="14890054" flipV="1">
                <a:off x="6972" y="3146"/>
                <a:ext cx="229" cy="429"/>
              </a:xfrm>
              <a:prstGeom prst="rect">
                <a:avLst/>
              </a:prstGeom>
              <a:noFill/>
              <a:ln w="9525">
                <a:noFill/>
                <a:miter lim="800000"/>
                <a:headEnd/>
                <a:tailEnd/>
              </a:ln>
            </p:spPr>
            <p:txBody>
              <a:bodyPr wrap="none">
                <a:spAutoFit/>
              </a:bodyPr>
              <a:lstStyle/>
              <a:p>
                <a:r>
                  <a:rPr lang="en-US" sz="2800" i="0"/>
                  <a:t>.</a:t>
                </a:r>
              </a:p>
            </p:txBody>
          </p:sp>
          <p:sp>
            <p:nvSpPr>
              <p:cNvPr id="48739" name="Text Box 792"/>
              <p:cNvSpPr txBox="1">
                <a:spLocks noChangeArrowheads="1"/>
              </p:cNvSpPr>
              <p:nvPr/>
            </p:nvSpPr>
            <p:spPr bwMode="auto">
              <a:xfrm rot="14890054" flipV="1">
                <a:off x="6993" y="3117"/>
                <a:ext cx="229" cy="429"/>
              </a:xfrm>
              <a:prstGeom prst="rect">
                <a:avLst/>
              </a:prstGeom>
              <a:noFill/>
              <a:ln w="9525">
                <a:noFill/>
                <a:miter lim="800000"/>
                <a:headEnd/>
                <a:tailEnd/>
              </a:ln>
            </p:spPr>
            <p:txBody>
              <a:bodyPr wrap="none">
                <a:spAutoFit/>
              </a:bodyPr>
              <a:lstStyle/>
              <a:p>
                <a:r>
                  <a:rPr lang="en-US" sz="2800" i="0"/>
                  <a:t>.</a:t>
                </a:r>
              </a:p>
            </p:txBody>
          </p:sp>
          <p:sp>
            <p:nvSpPr>
              <p:cNvPr id="48740" name="Text Box 793"/>
              <p:cNvSpPr txBox="1">
                <a:spLocks noChangeArrowheads="1"/>
              </p:cNvSpPr>
              <p:nvPr/>
            </p:nvSpPr>
            <p:spPr bwMode="auto">
              <a:xfrm rot="14890054" flipV="1">
                <a:off x="7248" y="3326"/>
                <a:ext cx="229" cy="429"/>
              </a:xfrm>
              <a:prstGeom prst="rect">
                <a:avLst/>
              </a:prstGeom>
              <a:noFill/>
              <a:ln w="9525">
                <a:noFill/>
                <a:miter lim="800000"/>
                <a:headEnd/>
                <a:tailEnd/>
              </a:ln>
            </p:spPr>
            <p:txBody>
              <a:bodyPr wrap="none">
                <a:spAutoFit/>
              </a:bodyPr>
              <a:lstStyle/>
              <a:p>
                <a:r>
                  <a:rPr lang="en-US" sz="2800" i="0"/>
                  <a:t>.</a:t>
                </a:r>
              </a:p>
            </p:txBody>
          </p:sp>
          <p:sp>
            <p:nvSpPr>
              <p:cNvPr id="48741" name="Text Box 794"/>
              <p:cNvSpPr txBox="1">
                <a:spLocks noChangeArrowheads="1"/>
              </p:cNvSpPr>
              <p:nvPr/>
            </p:nvSpPr>
            <p:spPr bwMode="auto">
              <a:xfrm rot="14890054" flipV="1">
                <a:off x="6740" y="3236"/>
                <a:ext cx="229" cy="429"/>
              </a:xfrm>
              <a:prstGeom prst="rect">
                <a:avLst/>
              </a:prstGeom>
              <a:noFill/>
              <a:ln w="9525">
                <a:noFill/>
                <a:miter lim="800000"/>
                <a:headEnd/>
                <a:tailEnd/>
              </a:ln>
            </p:spPr>
            <p:txBody>
              <a:bodyPr wrap="none">
                <a:spAutoFit/>
              </a:bodyPr>
              <a:lstStyle/>
              <a:p>
                <a:r>
                  <a:rPr lang="en-US" sz="2800" i="0"/>
                  <a:t>.</a:t>
                </a:r>
              </a:p>
            </p:txBody>
          </p:sp>
          <p:sp>
            <p:nvSpPr>
              <p:cNvPr id="48742" name="Text Box 795"/>
              <p:cNvSpPr txBox="1">
                <a:spLocks noChangeArrowheads="1"/>
              </p:cNvSpPr>
              <p:nvPr/>
            </p:nvSpPr>
            <p:spPr bwMode="auto">
              <a:xfrm rot="14890054" flipV="1">
                <a:off x="7158" y="3226"/>
                <a:ext cx="229" cy="429"/>
              </a:xfrm>
              <a:prstGeom prst="rect">
                <a:avLst/>
              </a:prstGeom>
              <a:noFill/>
              <a:ln w="9525">
                <a:noFill/>
                <a:miter lim="800000"/>
                <a:headEnd/>
                <a:tailEnd/>
              </a:ln>
            </p:spPr>
            <p:txBody>
              <a:bodyPr wrap="none">
                <a:spAutoFit/>
              </a:bodyPr>
              <a:lstStyle/>
              <a:p>
                <a:r>
                  <a:rPr lang="en-US" sz="2800" i="0"/>
                  <a:t>.</a:t>
                </a:r>
              </a:p>
            </p:txBody>
          </p:sp>
          <p:sp>
            <p:nvSpPr>
              <p:cNvPr id="48743" name="Text Box 796"/>
              <p:cNvSpPr txBox="1">
                <a:spLocks noChangeArrowheads="1"/>
              </p:cNvSpPr>
              <p:nvPr/>
            </p:nvSpPr>
            <p:spPr bwMode="auto">
              <a:xfrm rot="14890054" flipV="1">
                <a:off x="7025" y="3221"/>
                <a:ext cx="229" cy="429"/>
              </a:xfrm>
              <a:prstGeom prst="rect">
                <a:avLst/>
              </a:prstGeom>
              <a:noFill/>
              <a:ln w="9525">
                <a:noFill/>
                <a:miter lim="800000"/>
                <a:headEnd/>
                <a:tailEnd/>
              </a:ln>
            </p:spPr>
            <p:txBody>
              <a:bodyPr wrap="none">
                <a:spAutoFit/>
              </a:bodyPr>
              <a:lstStyle/>
              <a:p>
                <a:r>
                  <a:rPr lang="en-US" sz="2800" i="0"/>
                  <a:t>.</a:t>
                </a:r>
              </a:p>
            </p:txBody>
          </p:sp>
          <p:sp>
            <p:nvSpPr>
              <p:cNvPr id="48744" name="Text Box 797"/>
              <p:cNvSpPr txBox="1">
                <a:spLocks noChangeArrowheads="1"/>
              </p:cNvSpPr>
              <p:nvPr/>
            </p:nvSpPr>
            <p:spPr bwMode="auto">
              <a:xfrm rot="14890054" flipV="1">
                <a:off x="6895" y="3214"/>
                <a:ext cx="229" cy="429"/>
              </a:xfrm>
              <a:prstGeom prst="rect">
                <a:avLst/>
              </a:prstGeom>
              <a:noFill/>
              <a:ln w="9525">
                <a:noFill/>
                <a:miter lim="800000"/>
                <a:headEnd/>
                <a:tailEnd/>
              </a:ln>
            </p:spPr>
            <p:txBody>
              <a:bodyPr wrap="none">
                <a:spAutoFit/>
              </a:bodyPr>
              <a:lstStyle/>
              <a:p>
                <a:r>
                  <a:rPr lang="en-US" sz="2800" i="0"/>
                  <a:t>.</a:t>
                </a:r>
              </a:p>
            </p:txBody>
          </p:sp>
          <p:sp>
            <p:nvSpPr>
              <p:cNvPr id="48745" name="Text Box 798"/>
              <p:cNvSpPr txBox="1">
                <a:spLocks noChangeArrowheads="1"/>
              </p:cNvSpPr>
              <p:nvPr/>
            </p:nvSpPr>
            <p:spPr bwMode="auto">
              <a:xfrm rot="14890054" flipV="1">
                <a:off x="7172" y="3334"/>
                <a:ext cx="229" cy="429"/>
              </a:xfrm>
              <a:prstGeom prst="rect">
                <a:avLst/>
              </a:prstGeom>
              <a:noFill/>
              <a:ln w="9525">
                <a:noFill/>
                <a:miter lim="800000"/>
                <a:headEnd/>
                <a:tailEnd/>
              </a:ln>
            </p:spPr>
            <p:txBody>
              <a:bodyPr wrap="none">
                <a:spAutoFit/>
              </a:bodyPr>
              <a:lstStyle/>
              <a:p>
                <a:r>
                  <a:rPr lang="en-US" sz="2800" i="0"/>
                  <a:t>.</a:t>
                </a:r>
              </a:p>
            </p:txBody>
          </p:sp>
          <p:sp>
            <p:nvSpPr>
              <p:cNvPr id="48746" name="Text Box 799"/>
              <p:cNvSpPr txBox="1">
                <a:spLocks noChangeArrowheads="1"/>
              </p:cNvSpPr>
              <p:nvPr/>
            </p:nvSpPr>
            <p:spPr bwMode="auto">
              <a:xfrm rot="14890054" flipV="1">
                <a:off x="7120" y="3212"/>
                <a:ext cx="229" cy="429"/>
              </a:xfrm>
              <a:prstGeom prst="rect">
                <a:avLst/>
              </a:prstGeom>
              <a:noFill/>
              <a:ln w="9525">
                <a:noFill/>
                <a:miter lim="800000"/>
                <a:headEnd/>
                <a:tailEnd/>
              </a:ln>
            </p:spPr>
            <p:txBody>
              <a:bodyPr wrap="none">
                <a:spAutoFit/>
              </a:bodyPr>
              <a:lstStyle/>
              <a:p>
                <a:r>
                  <a:rPr lang="en-US" sz="2800" i="0"/>
                  <a:t>.</a:t>
                </a:r>
              </a:p>
            </p:txBody>
          </p:sp>
          <p:sp>
            <p:nvSpPr>
              <p:cNvPr id="48747" name="Text Box 800"/>
              <p:cNvSpPr txBox="1">
                <a:spLocks noChangeArrowheads="1"/>
              </p:cNvSpPr>
              <p:nvPr/>
            </p:nvSpPr>
            <p:spPr bwMode="auto">
              <a:xfrm rot="14890054" flipV="1">
                <a:off x="7072" y="3269"/>
                <a:ext cx="229" cy="429"/>
              </a:xfrm>
              <a:prstGeom prst="rect">
                <a:avLst/>
              </a:prstGeom>
              <a:noFill/>
              <a:ln w="9525">
                <a:noFill/>
                <a:miter lim="800000"/>
                <a:headEnd/>
                <a:tailEnd/>
              </a:ln>
            </p:spPr>
            <p:txBody>
              <a:bodyPr wrap="none">
                <a:spAutoFit/>
              </a:bodyPr>
              <a:lstStyle/>
              <a:p>
                <a:r>
                  <a:rPr lang="en-US" sz="2800" i="0"/>
                  <a:t>.</a:t>
                </a:r>
              </a:p>
            </p:txBody>
          </p:sp>
          <p:sp>
            <p:nvSpPr>
              <p:cNvPr id="48748" name="Text Box 801"/>
              <p:cNvSpPr txBox="1">
                <a:spLocks noChangeArrowheads="1"/>
              </p:cNvSpPr>
              <p:nvPr/>
            </p:nvSpPr>
            <p:spPr bwMode="auto">
              <a:xfrm rot="14890054" flipV="1">
                <a:off x="7023" y="3327"/>
                <a:ext cx="229" cy="429"/>
              </a:xfrm>
              <a:prstGeom prst="rect">
                <a:avLst/>
              </a:prstGeom>
              <a:noFill/>
              <a:ln w="9525">
                <a:noFill/>
                <a:miter lim="800000"/>
                <a:headEnd/>
                <a:tailEnd/>
              </a:ln>
            </p:spPr>
            <p:txBody>
              <a:bodyPr wrap="none">
                <a:spAutoFit/>
              </a:bodyPr>
              <a:lstStyle/>
              <a:p>
                <a:r>
                  <a:rPr lang="en-US" sz="2800" i="0"/>
                  <a:t>.</a:t>
                </a:r>
              </a:p>
            </p:txBody>
          </p:sp>
          <p:sp>
            <p:nvSpPr>
              <p:cNvPr id="48749" name="Text Box 802"/>
              <p:cNvSpPr txBox="1">
                <a:spLocks noChangeArrowheads="1"/>
              </p:cNvSpPr>
              <p:nvPr/>
            </p:nvSpPr>
            <p:spPr bwMode="auto">
              <a:xfrm rot="14890054" flipV="1">
                <a:off x="7132" y="3392"/>
                <a:ext cx="229" cy="429"/>
              </a:xfrm>
              <a:prstGeom prst="rect">
                <a:avLst/>
              </a:prstGeom>
              <a:noFill/>
              <a:ln w="9525">
                <a:noFill/>
                <a:miter lim="800000"/>
                <a:headEnd/>
                <a:tailEnd/>
              </a:ln>
            </p:spPr>
            <p:txBody>
              <a:bodyPr wrap="none">
                <a:spAutoFit/>
              </a:bodyPr>
              <a:lstStyle/>
              <a:p>
                <a:r>
                  <a:rPr lang="en-US" sz="2800" i="0"/>
                  <a:t>.</a:t>
                </a:r>
              </a:p>
            </p:txBody>
          </p:sp>
          <p:sp>
            <p:nvSpPr>
              <p:cNvPr id="48750" name="Text Box 803"/>
              <p:cNvSpPr txBox="1">
                <a:spLocks noChangeArrowheads="1"/>
              </p:cNvSpPr>
              <p:nvPr/>
            </p:nvSpPr>
            <p:spPr bwMode="auto">
              <a:xfrm rot="17364899" flipV="1">
                <a:off x="6914" y="2894"/>
                <a:ext cx="229" cy="429"/>
              </a:xfrm>
              <a:prstGeom prst="rect">
                <a:avLst/>
              </a:prstGeom>
              <a:noFill/>
              <a:ln w="9525">
                <a:noFill/>
                <a:miter lim="800000"/>
                <a:headEnd/>
                <a:tailEnd/>
              </a:ln>
            </p:spPr>
            <p:txBody>
              <a:bodyPr wrap="none">
                <a:spAutoFit/>
              </a:bodyPr>
              <a:lstStyle/>
              <a:p>
                <a:r>
                  <a:rPr lang="en-US" sz="2800" i="0"/>
                  <a:t>.</a:t>
                </a:r>
              </a:p>
            </p:txBody>
          </p:sp>
          <p:sp>
            <p:nvSpPr>
              <p:cNvPr id="48751" name="Text Box 804"/>
              <p:cNvSpPr txBox="1">
                <a:spLocks noChangeArrowheads="1"/>
              </p:cNvSpPr>
              <p:nvPr/>
            </p:nvSpPr>
            <p:spPr bwMode="auto">
              <a:xfrm rot="14890054" flipV="1">
                <a:off x="6942" y="2905"/>
                <a:ext cx="229" cy="429"/>
              </a:xfrm>
              <a:prstGeom prst="rect">
                <a:avLst/>
              </a:prstGeom>
              <a:noFill/>
              <a:ln w="9525">
                <a:noFill/>
                <a:miter lim="800000"/>
                <a:headEnd/>
                <a:tailEnd/>
              </a:ln>
            </p:spPr>
            <p:txBody>
              <a:bodyPr wrap="none">
                <a:spAutoFit/>
              </a:bodyPr>
              <a:lstStyle/>
              <a:p>
                <a:r>
                  <a:rPr lang="en-US" sz="2800" i="0"/>
                  <a:t>.</a:t>
                </a:r>
              </a:p>
            </p:txBody>
          </p:sp>
          <p:sp>
            <p:nvSpPr>
              <p:cNvPr id="48752" name="Text Box 805"/>
              <p:cNvSpPr txBox="1">
                <a:spLocks noChangeArrowheads="1"/>
              </p:cNvSpPr>
              <p:nvPr/>
            </p:nvSpPr>
            <p:spPr bwMode="auto">
              <a:xfrm rot="14890054" flipV="1">
                <a:off x="6864" y="2853"/>
                <a:ext cx="229" cy="429"/>
              </a:xfrm>
              <a:prstGeom prst="rect">
                <a:avLst/>
              </a:prstGeom>
              <a:noFill/>
              <a:ln w="9525">
                <a:noFill/>
                <a:miter lim="800000"/>
                <a:headEnd/>
                <a:tailEnd/>
              </a:ln>
            </p:spPr>
            <p:txBody>
              <a:bodyPr wrap="none">
                <a:spAutoFit/>
              </a:bodyPr>
              <a:lstStyle/>
              <a:p>
                <a:r>
                  <a:rPr lang="en-US" sz="2800" i="0"/>
                  <a:t>.</a:t>
                </a:r>
              </a:p>
            </p:txBody>
          </p:sp>
          <p:sp>
            <p:nvSpPr>
              <p:cNvPr id="48753" name="Text Box 806"/>
              <p:cNvSpPr txBox="1">
                <a:spLocks noChangeArrowheads="1"/>
              </p:cNvSpPr>
              <p:nvPr/>
            </p:nvSpPr>
            <p:spPr bwMode="auto">
              <a:xfrm rot="14890054" flipV="1">
                <a:off x="6838" y="2832"/>
                <a:ext cx="229" cy="429"/>
              </a:xfrm>
              <a:prstGeom prst="rect">
                <a:avLst/>
              </a:prstGeom>
              <a:noFill/>
              <a:ln w="9525">
                <a:noFill/>
                <a:miter lim="800000"/>
                <a:headEnd/>
                <a:tailEnd/>
              </a:ln>
            </p:spPr>
            <p:txBody>
              <a:bodyPr wrap="none">
                <a:spAutoFit/>
              </a:bodyPr>
              <a:lstStyle/>
              <a:p>
                <a:r>
                  <a:rPr lang="en-US" sz="2800" i="0"/>
                  <a:t>.</a:t>
                </a:r>
              </a:p>
            </p:txBody>
          </p:sp>
          <p:sp>
            <p:nvSpPr>
              <p:cNvPr id="48754" name="Text Box 807"/>
              <p:cNvSpPr txBox="1">
                <a:spLocks noChangeArrowheads="1"/>
              </p:cNvSpPr>
              <p:nvPr/>
            </p:nvSpPr>
            <p:spPr bwMode="auto">
              <a:xfrm rot="14890054" flipV="1">
                <a:off x="6785" y="2696"/>
                <a:ext cx="229" cy="429"/>
              </a:xfrm>
              <a:prstGeom prst="rect">
                <a:avLst/>
              </a:prstGeom>
              <a:noFill/>
              <a:ln w="9525">
                <a:noFill/>
                <a:miter lim="800000"/>
                <a:headEnd/>
                <a:tailEnd/>
              </a:ln>
            </p:spPr>
            <p:txBody>
              <a:bodyPr wrap="none">
                <a:spAutoFit/>
              </a:bodyPr>
              <a:lstStyle/>
              <a:p>
                <a:r>
                  <a:rPr lang="en-US" sz="2800" i="0"/>
                  <a:t>.</a:t>
                </a:r>
              </a:p>
            </p:txBody>
          </p:sp>
          <p:sp>
            <p:nvSpPr>
              <p:cNvPr id="48755" name="Text Box 808"/>
              <p:cNvSpPr txBox="1">
                <a:spLocks noChangeArrowheads="1"/>
              </p:cNvSpPr>
              <p:nvPr/>
            </p:nvSpPr>
            <p:spPr bwMode="auto">
              <a:xfrm rot="17364899" flipV="1">
                <a:off x="6867" y="3140"/>
                <a:ext cx="229" cy="429"/>
              </a:xfrm>
              <a:prstGeom prst="rect">
                <a:avLst/>
              </a:prstGeom>
              <a:noFill/>
              <a:ln w="9525">
                <a:noFill/>
                <a:miter lim="800000"/>
                <a:headEnd/>
                <a:tailEnd/>
              </a:ln>
            </p:spPr>
            <p:txBody>
              <a:bodyPr wrap="none">
                <a:spAutoFit/>
              </a:bodyPr>
              <a:lstStyle/>
              <a:p>
                <a:r>
                  <a:rPr lang="en-US" sz="2800" i="0"/>
                  <a:t>.</a:t>
                </a:r>
              </a:p>
            </p:txBody>
          </p:sp>
          <p:sp>
            <p:nvSpPr>
              <p:cNvPr id="48756" name="Text Box 810"/>
              <p:cNvSpPr txBox="1">
                <a:spLocks noChangeArrowheads="1"/>
              </p:cNvSpPr>
              <p:nvPr/>
            </p:nvSpPr>
            <p:spPr bwMode="auto">
              <a:xfrm rot="14890054" flipV="1">
                <a:off x="6838" y="2915"/>
                <a:ext cx="229" cy="429"/>
              </a:xfrm>
              <a:prstGeom prst="rect">
                <a:avLst/>
              </a:prstGeom>
              <a:noFill/>
              <a:ln w="9525">
                <a:noFill/>
                <a:miter lim="800000"/>
                <a:headEnd/>
                <a:tailEnd/>
              </a:ln>
            </p:spPr>
            <p:txBody>
              <a:bodyPr wrap="none">
                <a:spAutoFit/>
              </a:bodyPr>
              <a:lstStyle/>
              <a:p>
                <a:r>
                  <a:rPr lang="en-US" sz="2800" i="0"/>
                  <a:t>.</a:t>
                </a:r>
              </a:p>
            </p:txBody>
          </p:sp>
          <p:sp>
            <p:nvSpPr>
              <p:cNvPr id="48757" name="Text Box 811"/>
              <p:cNvSpPr txBox="1">
                <a:spLocks noChangeArrowheads="1"/>
              </p:cNvSpPr>
              <p:nvPr/>
            </p:nvSpPr>
            <p:spPr bwMode="auto">
              <a:xfrm rot="14890054" flipV="1">
                <a:off x="6843" y="2965"/>
                <a:ext cx="229" cy="429"/>
              </a:xfrm>
              <a:prstGeom prst="rect">
                <a:avLst/>
              </a:prstGeom>
              <a:noFill/>
              <a:ln w="9525">
                <a:noFill/>
                <a:miter lim="800000"/>
                <a:headEnd/>
                <a:tailEnd/>
              </a:ln>
            </p:spPr>
            <p:txBody>
              <a:bodyPr wrap="none">
                <a:spAutoFit/>
              </a:bodyPr>
              <a:lstStyle/>
              <a:p>
                <a:r>
                  <a:rPr lang="en-US" sz="2800" i="0"/>
                  <a:t>.</a:t>
                </a:r>
              </a:p>
            </p:txBody>
          </p:sp>
          <p:sp>
            <p:nvSpPr>
              <p:cNvPr id="48758" name="Text Box 812"/>
              <p:cNvSpPr txBox="1">
                <a:spLocks noChangeArrowheads="1"/>
              </p:cNvSpPr>
              <p:nvPr/>
            </p:nvSpPr>
            <p:spPr bwMode="auto">
              <a:xfrm rot="14890054" flipV="1">
                <a:off x="6941" y="2763"/>
                <a:ext cx="229" cy="429"/>
              </a:xfrm>
              <a:prstGeom prst="rect">
                <a:avLst/>
              </a:prstGeom>
              <a:noFill/>
              <a:ln w="9525">
                <a:noFill/>
                <a:miter lim="800000"/>
                <a:headEnd/>
                <a:tailEnd/>
              </a:ln>
            </p:spPr>
            <p:txBody>
              <a:bodyPr wrap="none">
                <a:spAutoFit/>
              </a:bodyPr>
              <a:lstStyle/>
              <a:p>
                <a:r>
                  <a:rPr lang="en-US" sz="2800" i="0"/>
                  <a:t>.</a:t>
                </a:r>
              </a:p>
            </p:txBody>
          </p:sp>
          <p:sp>
            <p:nvSpPr>
              <p:cNvPr id="48759" name="Text Box 813"/>
              <p:cNvSpPr txBox="1">
                <a:spLocks noChangeArrowheads="1"/>
              </p:cNvSpPr>
              <p:nvPr/>
            </p:nvSpPr>
            <p:spPr bwMode="auto">
              <a:xfrm rot="17364899" flipV="1">
                <a:off x="6914" y="2980"/>
                <a:ext cx="229" cy="429"/>
              </a:xfrm>
              <a:prstGeom prst="rect">
                <a:avLst/>
              </a:prstGeom>
              <a:noFill/>
              <a:ln w="9525">
                <a:noFill/>
                <a:miter lim="800000"/>
                <a:headEnd/>
                <a:tailEnd/>
              </a:ln>
            </p:spPr>
            <p:txBody>
              <a:bodyPr wrap="none">
                <a:spAutoFit/>
              </a:bodyPr>
              <a:lstStyle/>
              <a:p>
                <a:r>
                  <a:rPr lang="en-US" sz="2800" i="0"/>
                  <a:t>.</a:t>
                </a:r>
              </a:p>
            </p:txBody>
          </p:sp>
          <p:sp>
            <p:nvSpPr>
              <p:cNvPr id="48760" name="Text Box 814"/>
              <p:cNvSpPr txBox="1">
                <a:spLocks noChangeArrowheads="1"/>
              </p:cNvSpPr>
              <p:nvPr/>
            </p:nvSpPr>
            <p:spPr bwMode="auto">
              <a:xfrm rot="14890054" flipV="1">
                <a:off x="6823" y="2805"/>
                <a:ext cx="229" cy="429"/>
              </a:xfrm>
              <a:prstGeom prst="rect">
                <a:avLst/>
              </a:prstGeom>
              <a:noFill/>
              <a:ln w="9525">
                <a:noFill/>
                <a:miter lim="800000"/>
                <a:headEnd/>
                <a:tailEnd/>
              </a:ln>
            </p:spPr>
            <p:txBody>
              <a:bodyPr wrap="none">
                <a:spAutoFit/>
              </a:bodyPr>
              <a:lstStyle/>
              <a:p>
                <a:r>
                  <a:rPr lang="en-US" sz="2800" i="0"/>
                  <a:t>.</a:t>
                </a:r>
              </a:p>
            </p:txBody>
          </p:sp>
          <p:sp>
            <p:nvSpPr>
              <p:cNvPr id="48761" name="Text Box 815"/>
              <p:cNvSpPr txBox="1">
                <a:spLocks noChangeArrowheads="1"/>
              </p:cNvSpPr>
              <p:nvPr/>
            </p:nvSpPr>
            <p:spPr bwMode="auto">
              <a:xfrm rot="14890054" flipV="1">
                <a:off x="6604" y="2850"/>
                <a:ext cx="229" cy="429"/>
              </a:xfrm>
              <a:prstGeom prst="rect">
                <a:avLst/>
              </a:prstGeom>
              <a:noFill/>
              <a:ln w="9525">
                <a:noFill/>
                <a:miter lim="800000"/>
                <a:headEnd/>
                <a:tailEnd/>
              </a:ln>
            </p:spPr>
            <p:txBody>
              <a:bodyPr wrap="none">
                <a:spAutoFit/>
              </a:bodyPr>
              <a:lstStyle/>
              <a:p>
                <a:r>
                  <a:rPr lang="en-US" sz="2800" i="0"/>
                  <a:t>.</a:t>
                </a:r>
              </a:p>
            </p:txBody>
          </p:sp>
          <p:sp>
            <p:nvSpPr>
              <p:cNvPr id="48762" name="Text Box 816"/>
              <p:cNvSpPr txBox="1">
                <a:spLocks noChangeArrowheads="1"/>
              </p:cNvSpPr>
              <p:nvPr/>
            </p:nvSpPr>
            <p:spPr bwMode="auto">
              <a:xfrm rot="14890054" flipV="1">
                <a:off x="6912" y="2379"/>
                <a:ext cx="229" cy="429"/>
              </a:xfrm>
              <a:prstGeom prst="rect">
                <a:avLst/>
              </a:prstGeom>
              <a:noFill/>
              <a:ln w="9525">
                <a:noFill/>
                <a:miter lim="800000"/>
                <a:headEnd/>
                <a:tailEnd/>
              </a:ln>
            </p:spPr>
            <p:txBody>
              <a:bodyPr wrap="none">
                <a:spAutoFit/>
              </a:bodyPr>
              <a:lstStyle/>
              <a:p>
                <a:r>
                  <a:rPr lang="en-US" sz="2800" i="0"/>
                  <a:t>.</a:t>
                </a:r>
              </a:p>
            </p:txBody>
          </p:sp>
          <p:sp>
            <p:nvSpPr>
              <p:cNvPr id="48763" name="Text Box 817"/>
              <p:cNvSpPr txBox="1">
                <a:spLocks noChangeArrowheads="1"/>
              </p:cNvSpPr>
              <p:nvPr/>
            </p:nvSpPr>
            <p:spPr bwMode="auto">
              <a:xfrm rot="14890054" flipV="1">
                <a:off x="6836" y="2379"/>
                <a:ext cx="229" cy="429"/>
              </a:xfrm>
              <a:prstGeom prst="rect">
                <a:avLst/>
              </a:prstGeom>
              <a:noFill/>
              <a:ln w="9525">
                <a:noFill/>
                <a:miter lim="800000"/>
                <a:headEnd/>
                <a:tailEnd/>
              </a:ln>
            </p:spPr>
            <p:txBody>
              <a:bodyPr wrap="none">
                <a:spAutoFit/>
              </a:bodyPr>
              <a:lstStyle/>
              <a:p>
                <a:r>
                  <a:rPr lang="en-US" sz="2800" i="0"/>
                  <a:t>.</a:t>
                </a:r>
              </a:p>
            </p:txBody>
          </p:sp>
          <p:sp>
            <p:nvSpPr>
              <p:cNvPr id="48764" name="Text Box 818"/>
              <p:cNvSpPr txBox="1">
                <a:spLocks noChangeArrowheads="1"/>
              </p:cNvSpPr>
              <p:nvPr/>
            </p:nvSpPr>
            <p:spPr bwMode="auto">
              <a:xfrm rot="14890054" flipV="1">
                <a:off x="6895" y="2342"/>
                <a:ext cx="229" cy="429"/>
              </a:xfrm>
              <a:prstGeom prst="rect">
                <a:avLst/>
              </a:prstGeom>
              <a:noFill/>
              <a:ln w="9525">
                <a:noFill/>
                <a:miter lim="800000"/>
                <a:headEnd/>
                <a:tailEnd/>
              </a:ln>
            </p:spPr>
            <p:txBody>
              <a:bodyPr wrap="none">
                <a:spAutoFit/>
              </a:bodyPr>
              <a:lstStyle/>
              <a:p>
                <a:r>
                  <a:rPr lang="en-US" sz="2800" i="0"/>
                  <a:t>.</a:t>
                </a:r>
              </a:p>
            </p:txBody>
          </p:sp>
          <p:sp>
            <p:nvSpPr>
              <p:cNvPr id="48765" name="Text Box 819"/>
              <p:cNvSpPr txBox="1">
                <a:spLocks noChangeArrowheads="1"/>
              </p:cNvSpPr>
              <p:nvPr/>
            </p:nvSpPr>
            <p:spPr bwMode="auto">
              <a:xfrm rot="14890054" flipV="1">
                <a:off x="6797" y="2372"/>
                <a:ext cx="229" cy="429"/>
              </a:xfrm>
              <a:prstGeom prst="rect">
                <a:avLst/>
              </a:prstGeom>
              <a:noFill/>
              <a:ln w="9525">
                <a:noFill/>
                <a:miter lim="800000"/>
                <a:headEnd/>
                <a:tailEnd/>
              </a:ln>
            </p:spPr>
            <p:txBody>
              <a:bodyPr wrap="none">
                <a:spAutoFit/>
              </a:bodyPr>
              <a:lstStyle/>
              <a:p>
                <a:r>
                  <a:rPr lang="en-US" sz="2800" i="0"/>
                  <a:t>.</a:t>
                </a:r>
              </a:p>
            </p:txBody>
          </p:sp>
          <p:sp>
            <p:nvSpPr>
              <p:cNvPr id="48766" name="Text Box 820"/>
              <p:cNvSpPr txBox="1">
                <a:spLocks noChangeArrowheads="1"/>
              </p:cNvSpPr>
              <p:nvPr/>
            </p:nvSpPr>
            <p:spPr bwMode="auto">
              <a:xfrm rot="14890054" flipV="1">
                <a:off x="6736" y="2344"/>
                <a:ext cx="229" cy="429"/>
              </a:xfrm>
              <a:prstGeom prst="rect">
                <a:avLst/>
              </a:prstGeom>
              <a:noFill/>
              <a:ln w="9525">
                <a:noFill/>
                <a:miter lim="800000"/>
                <a:headEnd/>
                <a:tailEnd/>
              </a:ln>
            </p:spPr>
            <p:txBody>
              <a:bodyPr wrap="none">
                <a:spAutoFit/>
              </a:bodyPr>
              <a:lstStyle/>
              <a:p>
                <a:r>
                  <a:rPr lang="en-US" sz="2800" i="0"/>
                  <a:t>.</a:t>
                </a:r>
              </a:p>
            </p:txBody>
          </p:sp>
          <p:sp>
            <p:nvSpPr>
              <p:cNvPr id="48767" name="Text Box 821"/>
              <p:cNvSpPr txBox="1">
                <a:spLocks noChangeArrowheads="1"/>
              </p:cNvSpPr>
              <p:nvPr/>
            </p:nvSpPr>
            <p:spPr bwMode="auto">
              <a:xfrm rot="14890054" flipV="1">
                <a:off x="6846" y="2311"/>
                <a:ext cx="229" cy="429"/>
              </a:xfrm>
              <a:prstGeom prst="rect">
                <a:avLst/>
              </a:prstGeom>
              <a:noFill/>
              <a:ln w="9525">
                <a:noFill/>
                <a:miter lim="800000"/>
                <a:headEnd/>
                <a:tailEnd/>
              </a:ln>
            </p:spPr>
            <p:txBody>
              <a:bodyPr wrap="none">
                <a:spAutoFit/>
              </a:bodyPr>
              <a:lstStyle/>
              <a:p>
                <a:r>
                  <a:rPr lang="en-US" sz="2800" i="0"/>
                  <a:t>.</a:t>
                </a:r>
              </a:p>
            </p:txBody>
          </p:sp>
          <p:sp>
            <p:nvSpPr>
              <p:cNvPr id="48768" name="Text Box 822"/>
              <p:cNvSpPr txBox="1">
                <a:spLocks noChangeArrowheads="1"/>
              </p:cNvSpPr>
              <p:nvPr/>
            </p:nvSpPr>
            <p:spPr bwMode="auto">
              <a:xfrm rot="14890054" flipV="1">
                <a:off x="6702" y="2379"/>
                <a:ext cx="229" cy="429"/>
              </a:xfrm>
              <a:prstGeom prst="rect">
                <a:avLst/>
              </a:prstGeom>
              <a:noFill/>
              <a:ln w="9525">
                <a:noFill/>
                <a:miter lim="800000"/>
                <a:headEnd/>
                <a:tailEnd/>
              </a:ln>
            </p:spPr>
            <p:txBody>
              <a:bodyPr wrap="none">
                <a:spAutoFit/>
              </a:bodyPr>
              <a:lstStyle/>
              <a:p>
                <a:r>
                  <a:rPr lang="en-US" sz="2800" i="0"/>
                  <a:t>.</a:t>
                </a:r>
              </a:p>
            </p:txBody>
          </p:sp>
          <p:sp>
            <p:nvSpPr>
              <p:cNvPr id="48769" name="Text Box 823"/>
              <p:cNvSpPr txBox="1">
                <a:spLocks noChangeArrowheads="1"/>
              </p:cNvSpPr>
              <p:nvPr/>
            </p:nvSpPr>
            <p:spPr bwMode="auto">
              <a:xfrm rot="14890054" flipV="1">
                <a:off x="6652" y="2375"/>
                <a:ext cx="229" cy="429"/>
              </a:xfrm>
              <a:prstGeom prst="rect">
                <a:avLst/>
              </a:prstGeom>
              <a:noFill/>
              <a:ln w="9525">
                <a:noFill/>
                <a:miter lim="800000"/>
                <a:headEnd/>
                <a:tailEnd/>
              </a:ln>
            </p:spPr>
            <p:txBody>
              <a:bodyPr wrap="none">
                <a:spAutoFit/>
              </a:bodyPr>
              <a:lstStyle/>
              <a:p>
                <a:r>
                  <a:rPr lang="en-US" sz="2800" i="0"/>
                  <a:t>.</a:t>
                </a:r>
              </a:p>
            </p:txBody>
          </p:sp>
          <p:sp>
            <p:nvSpPr>
              <p:cNvPr id="48770" name="Text Box 824"/>
              <p:cNvSpPr txBox="1">
                <a:spLocks noChangeArrowheads="1"/>
              </p:cNvSpPr>
              <p:nvPr/>
            </p:nvSpPr>
            <p:spPr bwMode="auto">
              <a:xfrm rot="14890054" flipV="1">
                <a:off x="6608" y="2425"/>
                <a:ext cx="229" cy="429"/>
              </a:xfrm>
              <a:prstGeom prst="rect">
                <a:avLst/>
              </a:prstGeom>
              <a:noFill/>
              <a:ln w="9525">
                <a:noFill/>
                <a:miter lim="800000"/>
                <a:headEnd/>
                <a:tailEnd/>
              </a:ln>
            </p:spPr>
            <p:txBody>
              <a:bodyPr wrap="none">
                <a:spAutoFit/>
              </a:bodyPr>
              <a:lstStyle/>
              <a:p>
                <a:r>
                  <a:rPr lang="en-US" sz="2800" i="0"/>
                  <a:t>.</a:t>
                </a:r>
              </a:p>
            </p:txBody>
          </p:sp>
          <p:sp>
            <p:nvSpPr>
              <p:cNvPr id="48771" name="Text Box 825"/>
              <p:cNvSpPr txBox="1">
                <a:spLocks noChangeArrowheads="1"/>
              </p:cNvSpPr>
              <p:nvPr/>
            </p:nvSpPr>
            <p:spPr bwMode="auto">
              <a:xfrm rot="14890054" flipV="1">
                <a:off x="6604" y="2502"/>
                <a:ext cx="229" cy="429"/>
              </a:xfrm>
              <a:prstGeom prst="rect">
                <a:avLst/>
              </a:prstGeom>
              <a:noFill/>
              <a:ln w="9525">
                <a:noFill/>
                <a:miter lim="800000"/>
                <a:headEnd/>
                <a:tailEnd/>
              </a:ln>
            </p:spPr>
            <p:txBody>
              <a:bodyPr wrap="none">
                <a:spAutoFit/>
              </a:bodyPr>
              <a:lstStyle/>
              <a:p>
                <a:r>
                  <a:rPr lang="en-US" sz="2800" i="0"/>
                  <a:t>.</a:t>
                </a:r>
              </a:p>
            </p:txBody>
          </p:sp>
          <p:sp>
            <p:nvSpPr>
              <p:cNvPr id="48772" name="Text Box 826"/>
              <p:cNvSpPr txBox="1">
                <a:spLocks noChangeArrowheads="1"/>
              </p:cNvSpPr>
              <p:nvPr/>
            </p:nvSpPr>
            <p:spPr bwMode="auto">
              <a:xfrm rot="14890054" flipV="1">
                <a:off x="6646" y="2418"/>
                <a:ext cx="229" cy="429"/>
              </a:xfrm>
              <a:prstGeom prst="rect">
                <a:avLst/>
              </a:prstGeom>
              <a:noFill/>
              <a:ln w="9525">
                <a:noFill/>
                <a:miter lim="800000"/>
                <a:headEnd/>
                <a:tailEnd/>
              </a:ln>
            </p:spPr>
            <p:txBody>
              <a:bodyPr wrap="none">
                <a:spAutoFit/>
              </a:bodyPr>
              <a:lstStyle/>
              <a:p>
                <a:r>
                  <a:rPr lang="en-US" sz="2800" i="0"/>
                  <a:t>.</a:t>
                </a:r>
              </a:p>
            </p:txBody>
          </p:sp>
          <p:sp>
            <p:nvSpPr>
              <p:cNvPr id="48773" name="Text Box 827"/>
              <p:cNvSpPr txBox="1">
                <a:spLocks noChangeArrowheads="1"/>
              </p:cNvSpPr>
              <p:nvPr/>
            </p:nvSpPr>
            <p:spPr bwMode="auto">
              <a:xfrm rot="14890054" flipV="1">
                <a:off x="6700" y="2450"/>
                <a:ext cx="229" cy="429"/>
              </a:xfrm>
              <a:prstGeom prst="rect">
                <a:avLst/>
              </a:prstGeom>
              <a:noFill/>
              <a:ln w="9525">
                <a:noFill/>
                <a:miter lim="800000"/>
                <a:headEnd/>
                <a:tailEnd/>
              </a:ln>
            </p:spPr>
            <p:txBody>
              <a:bodyPr wrap="none">
                <a:spAutoFit/>
              </a:bodyPr>
              <a:lstStyle/>
              <a:p>
                <a:r>
                  <a:rPr lang="en-US" sz="2800" i="0"/>
                  <a:t>.</a:t>
                </a:r>
              </a:p>
            </p:txBody>
          </p:sp>
          <p:sp>
            <p:nvSpPr>
              <p:cNvPr id="48774" name="Text Box 828"/>
              <p:cNvSpPr txBox="1">
                <a:spLocks noChangeArrowheads="1"/>
              </p:cNvSpPr>
              <p:nvPr/>
            </p:nvSpPr>
            <p:spPr bwMode="auto">
              <a:xfrm rot="14890054" flipV="1">
                <a:off x="6604" y="2502"/>
                <a:ext cx="229" cy="429"/>
              </a:xfrm>
              <a:prstGeom prst="rect">
                <a:avLst/>
              </a:prstGeom>
              <a:noFill/>
              <a:ln w="9525">
                <a:noFill/>
                <a:miter lim="800000"/>
                <a:headEnd/>
                <a:tailEnd/>
              </a:ln>
            </p:spPr>
            <p:txBody>
              <a:bodyPr wrap="none">
                <a:spAutoFit/>
              </a:bodyPr>
              <a:lstStyle/>
              <a:p>
                <a:r>
                  <a:rPr lang="en-US" sz="2800" i="0"/>
                  <a:t>.</a:t>
                </a:r>
              </a:p>
            </p:txBody>
          </p:sp>
          <p:sp>
            <p:nvSpPr>
              <p:cNvPr id="48775" name="Text Box 829"/>
              <p:cNvSpPr txBox="1">
                <a:spLocks noChangeArrowheads="1"/>
              </p:cNvSpPr>
              <p:nvPr/>
            </p:nvSpPr>
            <p:spPr bwMode="auto">
              <a:xfrm rot="14890054" flipV="1">
                <a:off x="6558" y="2520"/>
                <a:ext cx="229" cy="429"/>
              </a:xfrm>
              <a:prstGeom prst="rect">
                <a:avLst/>
              </a:prstGeom>
              <a:noFill/>
              <a:ln w="9525">
                <a:noFill/>
                <a:miter lim="800000"/>
                <a:headEnd/>
                <a:tailEnd/>
              </a:ln>
            </p:spPr>
            <p:txBody>
              <a:bodyPr wrap="none">
                <a:spAutoFit/>
              </a:bodyPr>
              <a:lstStyle/>
              <a:p>
                <a:r>
                  <a:rPr lang="en-US" sz="2800" i="0"/>
                  <a:t>.</a:t>
                </a:r>
              </a:p>
            </p:txBody>
          </p:sp>
          <p:sp>
            <p:nvSpPr>
              <p:cNvPr id="48776" name="Text Box 830"/>
              <p:cNvSpPr txBox="1">
                <a:spLocks noChangeArrowheads="1"/>
              </p:cNvSpPr>
              <p:nvPr/>
            </p:nvSpPr>
            <p:spPr bwMode="auto">
              <a:xfrm rot="14890054" flipV="1">
                <a:off x="6599" y="2464"/>
                <a:ext cx="229" cy="429"/>
              </a:xfrm>
              <a:prstGeom prst="rect">
                <a:avLst/>
              </a:prstGeom>
              <a:noFill/>
              <a:ln w="9525">
                <a:noFill/>
                <a:miter lim="800000"/>
                <a:headEnd/>
                <a:tailEnd/>
              </a:ln>
            </p:spPr>
            <p:txBody>
              <a:bodyPr wrap="none">
                <a:spAutoFit/>
              </a:bodyPr>
              <a:lstStyle/>
              <a:p>
                <a:r>
                  <a:rPr lang="en-US" sz="2800" i="0"/>
                  <a:t>.</a:t>
                </a:r>
              </a:p>
            </p:txBody>
          </p:sp>
          <p:sp>
            <p:nvSpPr>
              <p:cNvPr id="48777" name="Text Box 831"/>
              <p:cNvSpPr txBox="1">
                <a:spLocks noChangeArrowheads="1"/>
              </p:cNvSpPr>
              <p:nvPr/>
            </p:nvSpPr>
            <p:spPr bwMode="auto">
              <a:xfrm rot="14890054" flipV="1">
                <a:off x="6748" y="2406"/>
                <a:ext cx="229" cy="429"/>
              </a:xfrm>
              <a:prstGeom prst="rect">
                <a:avLst/>
              </a:prstGeom>
              <a:noFill/>
              <a:ln w="9525">
                <a:noFill/>
                <a:miter lim="800000"/>
                <a:headEnd/>
                <a:tailEnd/>
              </a:ln>
            </p:spPr>
            <p:txBody>
              <a:bodyPr wrap="none">
                <a:spAutoFit/>
              </a:bodyPr>
              <a:lstStyle/>
              <a:p>
                <a:r>
                  <a:rPr lang="en-US" sz="2800" i="0"/>
                  <a:t>.</a:t>
                </a:r>
              </a:p>
            </p:txBody>
          </p:sp>
          <p:sp>
            <p:nvSpPr>
              <p:cNvPr id="48778" name="Text Box 832"/>
              <p:cNvSpPr txBox="1">
                <a:spLocks noChangeArrowheads="1"/>
              </p:cNvSpPr>
              <p:nvPr/>
            </p:nvSpPr>
            <p:spPr bwMode="auto">
              <a:xfrm rot="17364899" flipV="1">
                <a:off x="6867" y="3140"/>
                <a:ext cx="229" cy="429"/>
              </a:xfrm>
              <a:prstGeom prst="rect">
                <a:avLst/>
              </a:prstGeom>
              <a:noFill/>
              <a:ln w="9525">
                <a:noFill/>
                <a:miter lim="800000"/>
                <a:headEnd/>
                <a:tailEnd/>
              </a:ln>
            </p:spPr>
            <p:txBody>
              <a:bodyPr wrap="none">
                <a:spAutoFit/>
              </a:bodyPr>
              <a:lstStyle/>
              <a:p>
                <a:r>
                  <a:rPr lang="en-US" sz="2800" i="0"/>
                  <a:t>.</a:t>
                </a:r>
              </a:p>
            </p:txBody>
          </p:sp>
          <p:sp>
            <p:nvSpPr>
              <p:cNvPr id="48779" name="Text Box 833"/>
              <p:cNvSpPr txBox="1">
                <a:spLocks noChangeArrowheads="1"/>
              </p:cNvSpPr>
              <p:nvPr/>
            </p:nvSpPr>
            <p:spPr bwMode="auto">
              <a:xfrm rot="17364899" flipV="1">
                <a:off x="6836" y="3299"/>
                <a:ext cx="229" cy="429"/>
              </a:xfrm>
              <a:prstGeom prst="rect">
                <a:avLst/>
              </a:prstGeom>
              <a:noFill/>
              <a:ln w="9525">
                <a:noFill/>
                <a:miter lim="800000"/>
                <a:headEnd/>
                <a:tailEnd/>
              </a:ln>
            </p:spPr>
            <p:txBody>
              <a:bodyPr wrap="none">
                <a:spAutoFit/>
              </a:bodyPr>
              <a:lstStyle/>
              <a:p>
                <a:r>
                  <a:rPr lang="en-US" sz="2800" i="0"/>
                  <a:t>.</a:t>
                </a:r>
              </a:p>
            </p:txBody>
          </p:sp>
          <p:sp>
            <p:nvSpPr>
              <p:cNvPr id="48780" name="Text Box 834"/>
              <p:cNvSpPr txBox="1">
                <a:spLocks noChangeArrowheads="1"/>
              </p:cNvSpPr>
              <p:nvPr/>
            </p:nvSpPr>
            <p:spPr bwMode="auto">
              <a:xfrm rot="17364899" flipV="1">
                <a:off x="6961" y="3279"/>
                <a:ext cx="229" cy="429"/>
              </a:xfrm>
              <a:prstGeom prst="rect">
                <a:avLst/>
              </a:prstGeom>
              <a:noFill/>
              <a:ln w="9525">
                <a:noFill/>
                <a:miter lim="800000"/>
                <a:headEnd/>
                <a:tailEnd/>
              </a:ln>
            </p:spPr>
            <p:txBody>
              <a:bodyPr wrap="none">
                <a:spAutoFit/>
              </a:bodyPr>
              <a:lstStyle/>
              <a:p>
                <a:r>
                  <a:rPr lang="en-US" sz="2800" i="0"/>
                  <a:t>.</a:t>
                </a:r>
              </a:p>
            </p:txBody>
          </p:sp>
          <p:sp>
            <p:nvSpPr>
              <p:cNvPr id="48781" name="Text Box 835"/>
              <p:cNvSpPr txBox="1">
                <a:spLocks noChangeArrowheads="1"/>
              </p:cNvSpPr>
              <p:nvPr/>
            </p:nvSpPr>
            <p:spPr bwMode="auto">
              <a:xfrm rot="17364899" flipV="1">
                <a:off x="6902" y="3301"/>
                <a:ext cx="229" cy="429"/>
              </a:xfrm>
              <a:prstGeom prst="rect">
                <a:avLst/>
              </a:prstGeom>
              <a:noFill/>
              <a:ln w="9525">
                <a:noFill/>
                <a:miter lim="800000"/>
                <a:headEnd/>
                <a:tailEnd/>
              </a:ln>
            </p:spPr>
            <p:txBody>
              <a:bodyPr wrap="none">
                <a:spAutoFit/>
              </a:bodyPr>
              <a:lstStyle/>
              <a:p>
                <a:r>
                  <a:rPr lang="en-US" sz="2800" i="0"/>
                  <a:t>.</a:t>
                </a:r>
              </a:p>
            </p:txBody>
          </p:sp>
          <p:sp>
            <p:nvSpPr>
              <p:cNvPr id="48782" name="Text Box 836"/>
              <p:cNvSpPr txBox="1">
                <a:spLocks noChangeArrowheads="1"/>
              </p:cNvSpPr>
              <p:nvPr/>
            </p:nvSpPr>
            <p:spPr bwMode="auto">
              <a:xfrm rot="17364899" flipV="1">
                <a:off x="6955" y="3297"/>
                <a:ext cx="229" cy="429"/>
              </a:xfrm>
              <a:prstGeom prst="rect">
                <a:avLst/>
              </a:prstGeom>
              <a:noFill/>
              <a:ln w="9525">
                <a:noFill/>
                <a:miter lim="800000"/>
                <a:headEnd/>
                <a:tailEnd/>
              </a:ln>
            </p:spPr>
            <p:txBody>
              <a:bodyPr wrap="none">
                <a:spAutoFit/>
              </a:bodyPr>
              <a:lstStyle/>
              <a:p>
                <a:r>
                  <a:rPr lang="en-US" sz="2800" i="0"/>
                  <a:t>.</a:t>
                </a:r>
              </a:p>
            </p:txBody>
          </p:sp>
          <p:sp>
            <p:nvSpPr>
              <p:cNvPr id="48783" name="Text Box 837"/>
              <p:cNvSpPr txBox="1">
                <a:spLocks noChangeArrowheads="1"/>
              </p:cNvSpPr>
              <p:nvPr/>
            </p:nvSpPr>
            <p:spPr bwMode="auto">
              <a:xfrm rot="17364899" flipV="1">
                <a:off x="6773" y="3346"/>
                <a:ext cx="229" cy="429"/>
              </a:xfrm>
              <a:prstGeom prst="rect">
                <a:avLst/>
              </a:prstGeom>
              <a:noFill/>
              <a:ln w="9525">
                <a:noFill/>
                <a:miter lim="800000"/>
                <a:headEnd/>
                <a:tailEnd/>
              </a:ln>
            </p:spPr>
            <p:txBody>
              <a:bodyPr wrap="none">
                <a:spAutoFit/>
              </a:bodyPr>
              <a:lstStyle/>
              <a:p>
                <a:r>
                  <a:rPr lang="en-US" sz="2800" i="0"/>
                  <a:t>.</a:t>
                </a:r>
              </a:p>
            </p:txBody>
          </p:sp>
          <p:sp>
            <p:nvSpPr>
              <p:cNvPr id="48784" name="Text Box 838"/>
              <p:cNvSpPr txBox="1">
                <a:spLocks noChangeArrowheads="1"/>
              </p:cNvSpPr>
              <p:nvPr/>
            </p:nvSpPr>
            <p:spPr bwMode="auto">
              <a:xfrm rot="14890054" flipV="1">
                <a:off x="6942" y="2588"/>
                <a:ext cx="229" cy="429"/>
              </a:xfrm>
              <a:prstGeom prst="rect">
                <a:avLst/>
              </a:prstGeom>
              <a:noFill/>
              <a:ln w="9525">
                <a:noFill/>
                <a:miter lim="800000"/>
                <a:headEnd/>
                <a:tailEnd/>
              </a:ln>
            </p:spPr>
            <p:txBody>
              <a:bodyPr wrap="none">
                <a:spAutoFit/>
              </a:bodyPr>
              <a:lstStyle/>
              <a:p>
                <a:r>
                  <a:rPr lang="en-US" sz="2800" i="0"/>
                  <a:t>.</a:t>
                </a:r>
              </a:p>
            </p:txBody>
          </p:sp>
          <p:sp>
            <p:nvSpPr>
              <p:cNvPr id="48785" name="Text Box 839"/>
              <p:cNvSpPr txBox="1">
                <a:spLocks noChangeArrowheads="1"/>
              </p:cNvSpPr>
              <p:nvPr/>
            </p:nvSpPr>
            <p:spPr bwMode="auto">
              <a:xfrm rot="14890054" flipV="1">
                <a:off x="7132" y="2619"/>
                <a:ext cx="229" cy="429"/>
              </a:xfrm>
              <a:prstGeom prst="rect">
                <a:avLst/>
              </a:prstGeom>
              <a:noFill/>
              <a:ln w="9525">
                <a:noFill/>
                <a:miter lim="800000"/>
                <a:headEnd/>
                <a:tailEnd/>
              </a:ln>
            </p:spPr>
            <p:txBody>
              <a:bodyPr wrap="none">
                <a:spAutoFit/>
              </a:bodyPr>
              <a:lstStyle/>
              <a:p>
                <a:r>
                  <a:rPr lang="en-US" sz="2800" i="0"/>
                  <a:t>.</a:t>
                </a:r>
              </a:p>
            </p:txBody>
          </p:sp>
          <p:sp>
            <p:nvSpPr>
              <p:cNvPr id="48786" name="Text Box 840"/>
              <p:cNvSpPr txBox="1">
                <a:spLocks noChangeArrowheads="1"/>
              </p:cNvSpPr>
              <p:nvPr/>
            </p:nvSpPr>
            <p:spPr bwMode="auto">
              <a:xfrm rot="14890054" flipV="1">
                <a:off x="7035" y="2475"/>
                <a:ext cx="229" cy="429"/>
              </a:xfrm>
              <a:prstGeom prst="rect">
                <a:avLst/>
              </a:prstGeom>
              <a:noFill/>
              <a:ln w="9525">
                <a:noFill/>
                <a:miter lim="800000"/>
                <a:headEnd/>
                <a:tailEnd/>
              </a:ln>
            </p:spPr>
            <p:txBody>
              <a:bodyPr wrap="none">
                <a:spAutoFit/>
              </a:bodyPr>
              <a:lstStyle/>
              <a:p>
                <a:r>
                  <a:rPr lang="en-US" sz="2800" i="0"/>
                  <a:t>.</a:t>
                </a:r>
              </a:p>
            </p:txBody>
          </p:sp>
          <p:sp>
            <p:nvSpPr>
              <p:cNvPr id="48787" name="Text Box 841"/>
              <p:cNvSpPr txBox="1">
                <a:spLocks noChangeArrowheads="1"/>
              </p:cNvSpPr>
              <p:nvPr/>
            </p:nvSpPr>
            <p:spPr bwMode="auto">
              <a:xfrm rot="14890054" flipV="1">
                <a:off x="7180" y="2655"/>
                <a:ext cx="229" cy="429"/>
              </a:xfrm>
              <a:prstGeom prst="rect">
                <a:avLst/>
              </a:prstGeom>
              <a:noFill/>
              <a:ln w="9525">
                <a:noFill/>
                <a:miter lim="800000"/>
                <a:headEnd/>
                <a:tailEnd/>
              </a:ln>
            </p:spPr>
            <p:txBody>
              <a:bodyPr wrap="none">
                <a:spAutoFit/>
              </a:bodyPr>
              <a:lstStyle/>
              <a:p>
                <a:r>
                  <a:rPr lang="en-US" sz="2800" i="0"/>
                  <a:t>.</a:t>
                </a:r>
              </a:p>
            </p:txBody>
          </p:sp>
          <p:sp>
            <p:nvSpPr>
              <p:cNvPr id="48788" name="Text Box 842"/>
              <p:cNvSpPr txBox="1">
                <a:spLocks noChangeArrowheads="1"/>
              </p:cNvSpPr>
              <p:nvPr/>
            </p:nvSpPr>
            <p:spPr bwMode="auto">
              <a:xfrm rot="14890054" flipV="1">
                <a:off x="7229" y="2713"/>
                <a:ext cx="229" cy="429"/>
              </a:xfrm>
              <a:prstGeom prst="rect">
                <a:avLst/>
              </a:prstGeom>
              <a:noFill/>
              <a:ln w="9525">
                <a:noFill/>
                <a:miter lim="800000"/>
                <a:headEnd/>
                <a:tailEnd/>
              </a:ln>
            </p:spPr>
            <p:txBody>
              <a:bodyPr wrap="none">
                <a:spAutoFit/>
              </a:bodyPr>
              <a:lstStyle/>
              <a:p>
                <a:r>
                  <a:rPr lang="en-US" sz="2800" i="0"/>
                  <a:t>.</a:t>
                </a:r>
              </a:p>
            </p:txBody>
          </p:sp>
          <p:sp>
            <p:nvSpPr>
              <p:cNvPr id="48789" name="Text Box 843"/>
              <p:cNvSpPr txBox="1">
                <a:spLocks noChangeArrowheads="1"/>
              </p:cNvSpPr>
              <p:nvPr/>
            </p:nvSpPr>
            <p:spPr bwMode="auto">
              <a:xfrm rot="14890054" flipV="1">
                <a:off x="7065" y="3024"/>
                <a:ext cx="229" cy="429"/>
              </a:xfrm>
              <a:prstGeom prst="rect">
                <a:avLst/>
              </a:prstGeom>
              <a:noFill/>
              <a:ln w="9525">
                <a:noFill/>
                <a:miter lim="800000"/>
                <a:headEnd/>
                <a:tailEnd/>
              </a:ln>
            </p:spPr>
            <p:txBody>
              <a:bodyPr wrap="none">
                <a:spAutoFit/>
              </a:bodyPr>
              <a:lstStyle/>
              <a:p>
                <a:r>
                  <a:rPr lang="en-US" sz="2800" i="0"/>
                  <a:t>.</a:t>
                </a:r>
              </a:p>
            </p:txBody>
          </p:sp>
          <p:sp>
            <p:nvSpPr>
              <p:cNvPr id="48790" name="Text Box 844"/>
              <p:cNvSpPr txBox="1">
                <a:spLocks noChangeArrowheads="1"/>
              </p:cNvSpPr>
              <p:nvPr/>
            </p:nvSpPr>
            <p:spPr bwMode="auto">
              <a:xfrm rot="14890054" flipV="1">
                <a:off x="7180" y="2570"/>
                <a:ext cx="229" cy="429"/>
              </a:xfrm>
              <a:prstGeom prst="rect">
                <a:avLst/>
              </a:prstGeom>
              <a:noFill/>
              <a:ln w="9525">
                <a:noFill/>
                <a:miter lim="800000"/>
                <a:headEnd/>
                <a:tailEnd/>
              </a:ln>
            </p:spPr>
            <p:txBody>
              <a:bodyPr wrap="none">
                <a:spAutoFit/>
              </a:bodyPr>
              <a:lstStyle/>
              <a:p>
                <a:r>
                  <a:rPr lang="en-US" sz="2800" i="0"/>
                  <a:t>.</a:t>
                </a:r>
              </a:p>
            </p:txBody>
          </p:sp>
          <p:sp>
            <p:nvSpPr>
              <p:cNvPr id="48791" name="Text Box 845"/>
              <p:cNvSpPr txBox="1">
                <a:spLocks noChangeArrowheads="1"/>
              </p:cNvSpPr>
              <p:nvPr/>
            </p:nvSpPr>
            <p:spPr bwMode="auto">
              <a:xfrm rot="14890054" flipV="1">
                <a:off x="7276" y="2838"/>
                <a:ext cx="229" cy="429"/>
              </a:xfrm>
              <a:prstGeom prst="rect">
                <a:avLst/>
              </a:prstGeom>
              <a:noFill/>
              <a:ln w="9525">
                <a:noFill/>
                <a:miter lim="800000"/>
                <a:headEnd/>
                <a:tailEnd/>
              </a:ln>
            </p:spPr>
            <p:txBody>
              <a:bodyPr wrap="none">
                <a:spAutoFit/>
              </a:bodyPr>
              <a:lstStyle/>
              <a:p>
                <a:r>
                  <a:rPr lang="en-US" sz="2800" i="0"/>
                  <a:t>.</a:t>
                </a:r>
              </a:p>
            </p:txBody>
          </p:sp>
          <p:sp>
            <p:nvSpPr>
              <p:cNvPr id="48792" name="Text Box 846"/>
              <p:cNvSpPr txBox="1">
                <a:spLocks noChangeArrowheads="1"/>
              </p:cNvSpPr>
              <p:nvPr/>
            </p:nvSpPr>
            <p:spPr bwMode="auto">
              <a:xfrm rot="14890054" flipV="1">
                <a:off x="7277" y="2724"/>
                <a:ext cx="229" cy="429"/>
              </a:xfrm>
              <a:prstGeom prst="rect">
                <a:avLst/>
              </a:prstGeom>
              <a:noFill/>
              <a:ln w="9525">
                <a:noFill/>
                <a:miter lim="800000"/>
                <a:headEnd/>
                <a:tailEnd/>
              </a:ln>
            </p:spPr>
            <p:txBody>
              <a:bodyPr wrap="none">
                <a:spAutoFit/>
              </a:bodyPr>
              <a:lstStyle/>
              <a:p>
                <a:r>
                  <a:rPr lang="en-US" sz="2800" i="0"/>
                  <a:t>.</a:t>
                </a:r>
              </a:p>
            </p:txBody>
          </p:sp>
          <p:sp>
            <p:nvSpPr>
              <p:cNvPr id="48793" name="Text Box 847"/>
              <p:cNvSpPr txBox="1">
                <a:spLocks noChangeArrowheads="1"/>
              </p:cNvSpPr>
              <p:nvPr/>
            </p:nvSpPr>
            <p:spPr bwMode="auto">
              <a:xfrm rot="14890054" flipV="1">
                <a:off x="7229" y="2642"/>
                <a:ext cx="229" cy="429"/>
              </a:xfrm>
              <a:prstGeom prst="rect">
                <a:avLst/>
              </a:prstGeom>
              <a:noFill/>
              <a:ln w="9525">
                <a:noFill/>
                <a:miter lim="800000"/>
                <a:headEnd/>
                <a:tailEnd/>
              </a:ln>
            </p:spPr>
            <p:txBody>
              <a:bodyPr wrap="none">
                <a:spAutoFit/>
              </a:bodyPr>
              <a:lstStyle/>
              <a:p>
                <a:r>
                  <a:rPr lang="en-US" sz="2800" i="0"/>
                  <a:t>.</a:t>
                </a:r>
              </a:p>
            </p:txBody>
          </p:sp>
          <p:sp>
            <p:nvSpPr>
              <p:cNvPr id="48794" name="Text Box 848"/>
              <p:cNvSpPr txBox="1">
                <a:spLocks noChangeArrowheads="1"/>
              </p:cNvSpPr>
              <p:nvPr/>
            </p:nvSpPr>
            <p:spPr bwMode="auto">
              <a:xfrm rot="14890054" flipV="1">
                <a:off x="7131" y="3113"/>
                <a:ext cx="229" cy="429"/>
              </a:xfrm>
              <a:prstGeom prst="rect">
                <a:avLst/>
              </a:prstGeom>
              <a:noFill/>
              <a:ln w="9525">
                <a:noFill/>
                <a:miter lim="800000"/>
                <a:headEnd/>
                <a:tailEnd/>
              </a:ln>
            </p:spPr>
            <p:txBody>
              <a:bodyPr wrap="none">
                <a:spAutoFit/>
              </a:bodyPr>
              <a:lstStyle/>
              <a:p>
                <a:r>
                  <a:rPr lang="en-US" sz="2800" i="0"/>
                  <a:t>.</a:t>
                </a:r>
              </a:p>
            </p:txBody>
          </p:sp>
          <p:sp>
            <p:nvSpPr>
              <p:cNvPr id="48795" name="Text Box 849"/>
              <p:cNvSpPr txBox="1">
                <a:spLocks noChangeArrowheads="1"/>
              </p:cNvSpPr>
              <p:nvPr/>
            </p:nvSpPr>
            <p:spPr bwMode="auto">
              <a:xfrm rot="14890054" flipV="1">
                <a:off x="7098" y="3048"/>
                <a:ext cx="229" cy="429"/>
              </a:xfrm>
              <a:prstGeom prst="rect">
                <a:avLst/>
              </a:prstGeom>
              <a:noFill/>
              <a:ln w="9525">
                <a:noFill/>
                <a:miter lim="800000"/>
                <a:headEnd/>
                <a:tailEnd/>
              </a:ln>
            </p:spPr>
            <p:txBody>
              <a:bodyPr wrap="none">
                <a:spAutoFit/>
              </a:bodyPr>
              <a:lstStyle/>
              <a:p>
                <a:r>
                  <a:rPr lang="en-US" sz="2800" i="0"/>
                  <a:t>.</a:t>
                </a:r>
              </a:p>
            </p:txBody>
          </p:sp>
          <p:sp>
            <p:nvSpPr>
              <p:cNvPr id="48796" name="Text Box 850"/>
              <p:cNvSpPr txBox="1">
                <a:spLocks noChangeArrowheads="1"/>
              </p:cNvSpPr>
              <p:nvPr/>
            </p:nvSpPr>
            <p:spPr bwMode="auto">
              <a:xfrm rot="14890054" flipV="1">
                <a:off x="7154" y="2774"/>
                <a:ext cx="229" cy="429"/>
              </a:xfrm>
              <a:prstGeom prst="rect">
                <a:avLst/>
              </a:prstGeom>
              <a:noFill/>
              <a:ln w="9525">
                <a:noFill/>
                <a:miter lim="800000"/>
                <a:headEnd/>
                <a:tailEnd/>
              </a:ln>
            </p:spPr>
            <p:txBody>
              <a:bodyPr wrap="none">
                <a:spAutoFit/>
              </a:bodyPr>
              <a:lstStyle/>
              <a:p>
                <a:r>
                  <a:rPr lang="en-US" sz="2800" i="0"/>
                  <a:t>.</a:t>
                </a:r>
              </a:p>
            </p:txBody>
          </p:sp>
          <p:sp>
            <p:nvSpPr>
              <p:cNvPr id="48797" name="Text Box 851"/>
              <p:cNvSpPr txBox="1">
                <a:spLocks noChangeArrowheads="1"/>
              </p:cNvSpPr>
              <p:nvPr/>
            </p:nvSpPr>
            <p:spPr bwMode="auto">
              <a:xfrm rot="14890054" flipV="1">
                <a:off x="7229" y="2766"/>
                <a:ext cx="229" cy="429"/>
              </a:xfrm>
              <a:prstGeom prst="rect">
                <a:avLst/>
              </a:prstGeom>
              <a:noFill/>
              <a:ln w="9525">
                <a:noFill/>
                <a:miter lim="800000"/>
                <a:headEnd/>
                <a:tailEnd/>
              </a:ln>
            </p:spPr>
            <p:txBody>
              <a:bodyPr wrap="none">
                <a:spAutoFit/>
              </a:bodyPr>
              <a:lstStyle/>
              <a:p>
                <a:r>
                  <a:rPr lang="en-US" sz="2800" i="0"/>
                  <a:t>.</a:t>
                </a:r>
              </a:p>
            </p:txBody>
          </p:sp>
          <p:sp>
            <p:nvSpPr>
              <p:cNvPr id="48798" name="Text Box 852"/>
              <p:cNvSpPr txBox="1">
                <a:spLocks noChangeArrowheads="1"/>
              </p:cNvSpPr>
              <p:nvPr/>
            </p:nvSpPr>
            <p:spPr bwMode="auto">
              <a:xfrm rot="14890054" flipV="1">
                <a:off x="7326" y="3326"/>
                <a:ext cx="229" cy="429"/>
              </a:xfrm>
              <a:prstGeom prst="rect">
                <a:avLst/>
              </a:prstGeom>
              <a:noFill/>
              <a:ln w="9525">
                <a:noFill/>
                <a:miter lim="800000"/>
                <a:headEnd/>
                <a:tailEnd/>
              </a:ln>
            </p:spPr>
            <p:txBody>
              <a:bodyPr wrap="none">
                <a:spAutoFit/>
              </a:bodyPr>
              <a:lstStyle/>
              <a:p>
                <a:r>
                  <a:rPr lang="en-US" sz="2800" i="0"/>
                  <a:t>.</a:t>
                </a:r>
              </a:p>
            </p:txBody>
          </p:sp>
          <p:sp>
            <p:nvSpPr>
              <p:cNvPr id="48799" name="Text Box 853"/>
              <p:cNvSpPr txBox="1">
                <a:spLocks noChangeArrowheads="1"/>
              </p:cNvSpPr>
              <p:nvPr/>
            </p:nvSpPr>
            <p:spPr bwMode="auto">
              <a:xfrm rot="14890054" flipV="1">
                <a:off x="7268" y="3300"/>
                <a:ext cx="229" cy="429"/>
              </a:xfrm>
              <a:prstGeom prst="rect">
                <a:avLst/>
              </a:prstGeom>
              <a:noFill/>
              <a:ln w="9525">
                <a:noFill/>
                <a:miter lim="800000"/>
                <a:headEnd/>
                <a:tailEnd/>
              </a:ln>
            </p:spPr>
            <p:txBody>
              <a:bodyPr wrap="none">
                <a:spAutoFit/>
              </a:bodyPr>
              <a:lstStyle/>
              <a:p>
                <a:r>
                  <a:rPr lang="en-US" sz="2800" i="0"/>
                  <a:t>.</a:t>
                </a:r>
              </a:p>
            </p:txBody>
          </p:sp>
          <p:sp>
            <p:nvSpPr>
              <p:cNvPr id="48800" name="Text Box 854"/>
              <p:cNvSpPr txBox="1">
                <a:spLocks noChangeArrowheads="1"/>
              </p:cNvSpPr>
              <p:nvPr/>
            </p:nvSpPr>
            <p:spPr bwMode="auto">
              <a:xfrm rot="14890054" flipV="1">
                <a:off x="7281" y="3239"/>
                <a:ext cx="229" cy="429"/>
              </a:xfrm>
              <a:prstGeom prst="rect">
                <a:avLst/>
              </a:prstGeom>
              <a:noFill/>
              <a:ln w="9525">
                <a:noFill/>
                <a:miter lim="800000"/>
                <a:headEnd/>
                <a:tailEnd/>
              </a:ln>
            </p:spPr>
            <p:txBody>
              <a:bodyPr wrap="none">
                <a:spAutoFit/>
              </a:bodyPr>
              <a:lstStyle/>
              <a:p>
                <a:r>
                  <a:rPr lang="en-US" sz="2800" i="0"/>
                  <a:t>.</a:t>
                </a:r>
              </a:p>
            </p:txBody>
          </p:sp>
          <p:sp>
            <p:nvSpPr>
              <p:cNvPr id="48801" name="Text Box 855"/>
              <p:cNvSpPr txBox="1">
                <a:spLocks noChangeArrowheads="1"/>
              </p:cNvSpPr>
              <p:nvPr/>
            </p:nvSpPr>
            <p:spPr bwMode="auto">
              <a:xfrm rot="14890054" flipV="1">
                <a:off x="7299" y="3182"/>
                <a:ext cx="229" cy="429"/>
              </a:xfrm>
              <a:prstGeom prst="rect">
                <a:avLst/>
              </a:prstGeom>
              <a:noFill/>
              <a:ln w="9525">
                <a:noFill/>
                <a:miter lim="800000"/>
                <a:headEnd/>
                <a:tailEnd/>
              </a:ln>
            </p:spPr>
            <p:txBody>
              <a:bodyPr wrap="none">
                <a:spAutoFit/>
              </a:bodyPr>
              <a:lstStyle/>
              <a:p>
                <a:r>
                  <a:rPr lang="en-US" sz="2800" i="0"/>
                  <a:t>.</a:t>
                </a:r>
              </a:p>
            </p:txBody>
          </p:sp>
          <p:sp>
            <p:nvSpPr>
              <p:cNvPr id="48802" name="Text Box 856"/>
              <p:cNvSpPr txBox="1">
                <a:spLocks noChangeArrowheads="1"/>
              </p:cNvSpPr>
              <p:nvPr/>
            </p:nvSpPr>
            <p:spPr bwMode="auto">
              <a:xfrm rot="14890054" flipV="1">
                <a:off x="7262" y="3175"/>
                <a:ext cx="229" cy="429"/>
              </a:xfrm>
              <a:prstGeom prst="rect">
                <a:avLst/>
              </a:prstGeom>
              <a:noFill/>
              <a:ln w="9525">
                <a:noFill/>
                <a:miter lim="800000"/>
                <a:headEnd/>
                <a:tailEnd/>
              </a:ln>
            </p:spPr>
            <p:txBody>
              <a:bodyPr wrap="none">
                <a:spAutoFit/>
              </a:bodyPr>
              <a:lstStyle/>
              <a:p>
                <a:r>
                  <a:rPr lang="en-US" sz="2800" i="0"/>
                  <a:t>.</a:t>
                </a:r>
              </a:p>
            </p:txBody>
          </p:sp>
          <p:sp>
            <p:nvSpPr>
              <p:cNvPr id="48803" name="Text Box 857"/>
              <p:cNvSpPr txBox="1">
                <a:spLocks noChangeArrowheads="1"/>
              </p:cNvSpPr>
              <p:nvPr/>
            </p:nvSpPr>
            <p:spPr bwMode="auto">
              <a:xfrm rot="14890054" flipV="1">
                <a:off x="7289" y="3113"/>
                <a:ext cx="229" cy="429"/>
              </a:xfrm>
              <a:prstGeom prst="rect">
                <a:avLst/>
              </a:prstGeom>
              <a:noFill/>
              <a:ln w="9525">
                <a:noFill/>
                <a:miter lim="800000"/>
                <a:headEnd/>
                <a:tailEnd/>
              </a:ln>
            </p:spPr>
            <p:txBody>
              <a:bodyPr wrap="none">
                <a:spAutoFit/>
              </a:bodyPr>
              <a:lstStyle/>
              <a:p>
                <a:r>
                  <a:rPr lang="en-US" sz="2800" i="0"/>
                  <a:t>.</a:t>
                </a:r>
              </a:p>
            </p:txBody>
          </p:sp>
          <p:sp>
            <p:nvSpPr>
              <p:cNvPr id="48804" name="Text Box 858"/>
              <p:cNvSpPr txBox="1">
                <a:spLocks noChangeArrowheads="1"/>
              </p:cNvSpPr>
              <p:nvPr/>
            </p:nvSpPr>
            <p:spPr bwMode="auto">
              <a:xfrm rot="14890054" flipV="1">
                <a:off x="7132" y="3004"/>
                <a:ext cx="229" cy="429"/>
              </a:xfrm>
              <a:prstGeom prst="rect">
                <a:avLst/>
              </a:prstGeom>
              <a:noFill/>
              <a:ln w="9525">
                <a:noFill/>
                <a:miter lim="800000"/>
                <a:headEnd/>
                <a:tailEnd/>
              </a:ln>
            </p:spPr>
            <p:txBody>
              <a:bodyPr wrap="none">
                <a:spAutoFit/>
              </a:bodyPr>
              <a:lstStyle/>
              <a:p>
                <a:r>
                  <a:rPr lang="en-US" sz="2800" i="0"/>
                  <a:t>.</a:t>
                </a:r>
              </a:p>
            </p:txBody>
          </p:sp>
          <p:sp>
            <p:nvSpPr>
              <p:cNvPr id="48805" name="Text Box 859"/>
              <p:cNvSpPr txBox="1">
                <a:spLocks noChangeArrowheads="1"/>
              </p:cNvSpPr>
              <p:nvPr/>
            </p:nvSpPr>
            <p:spPr bwMode="auto">
              <a:xfrm rot="14890054" flipV="1">
                <a:off x="7229" y="2934"/>
                <a:ext cx="229" cy="429"/>
              </a:xfrm>
              <a:prstGeom prst="rect">
                <a:avLst/>
              </a:prstGeom>
              <a:noFill/>
              <a:ln w="9525">
                <a:noFill/>
                <a:miter lim="800000"/>
                <a:headEnd/>
                <a:tailEnd/>
              </a:ln>
            </p:spPr>
            <p:txBody>
              <a:bodyPr wrap="none">
                <a:spAutoFit/>
              </a:bodyPr>
              <a:lstStyle/>
              <a:p>
                <a:r>
                  <a:rPr lang="en-US" sz="2800" i="0"/>
                  <a:t>.</a:t>
                </a:r>
              </a:p>
            </p:txBody>
          </p:sp>
          <p:sp>
            <p:nvSpPr>
              <p:cNvPr id="48806" name="Text Box 860"/>
              <p:cNvSpPr txBox="1">
                <a:spLocks noChangeArrowheads="1"/>
              </p:cNvSpPr>
              <p:nvPr/>
            </p:nvSpPr>
            <p:spPr bwMode="auto">
              <a:xfrm rot="14890054" flipV="1">
                <a:off x="7227" y="2792"/>
                <a:ext cx="229" cy="429"/>
              </a:xfrm>
              <a:prstGeom prst="rect">
                <a:avLst/>
              </a:prstGeom>
              <a:noFill/>
              <a:ln w="9525">
                <a:noFill/>
                <a:miter lim="800000"/>
                <a:headEnd/>
                <a:tailEnd/>
              </a:ln>
            </p:spPr>
            <p:txBody>
              <a:bodyPr wrap="none">
                <a:spAutoFit/>
              </a:bodyPr>
              <a:lstStyle/>
              <a:p>
                <a:r>
                  <a:rPr lang="en-US" sz="2800" i="0"/>
                  <a:t>.</a:t>
                </a:r>
              </a:p>
            </p:txBody>
          </p:sp>
          <p:sp>
            <p:nvSpPr>
              <p:cNvPr id="48807" name="Text Box 861"/>
              <p:cNvSpPr txBox="1">
                <a:spLocks noChangeArrowheads="1"/>
              </p:cNvSpPr>
              <p:nvPr/>
            </p:nvSpPr>
            <p:spPr bwMode="auto">
              <a:xfrm rot="14890054" flipV="1">
                <a:off x="7133" y="2552"/>
                <a:ext cx="229" cy="429"/>
              </a:xfrm>
              <a:prstGeom prst="rect">
                <a:avLst/>
              </a:prstGeom>
              <a:noFill/>
              <a:ln w="9525">
                <a:noFill/>
                <a:miter lim="800000"/>
                <a:headEnd/>
                <a:tailEnd/>
              </a:ln>
            </p:spPr>
            <p:txBody>
              <a:bodyPr wrap="none">
                <a:spAutoFit/>
              </a:bodyPr>
              <a:lstStyle/>
              <a:p>
                <a:r>
                  <a:rPr lang="en-US" sz="2800" i="0"/>
                  <a:t>.</a:t>
                </a:r>
              </a:p>
            </p:txBody>
          </p:sp>
          <p:sp>
            <p:nvSpPr>
              <p:cNvPr id="48808" name="Text Box 862"/>
              <p:cNvSpPr txBox="1">
                <a:spLocks noChangeArrowheads="1"/>
              </p:cNvSpPr>
              <p:nvPr/>
            </p:nvSpPr>
            <p:spPr bwMode="auto">
              <a:xfrm rot="14890054" flipV="1">
                <a:off x="7314" y="3299"/>
                <a:ext cx="229" cy="429"/>
              </a:xfrm>
              <a:prstGeom prst="rect">
                <a:avLst/>
              </a:prstGeom>
              <a:noFill/>
              <a:ln w="9525">
                <a:noFill/>
                <a:miter lim="800000"/>
                <a:headEnd/>
                <a:tailEnd/>
              </a:ln>
            </p:spPr>
            <p:txBody>
              <a:bodyPr wrap="none">
                <a:spAutoFit/>
              </a:bodyPr>
              <a:lstStyle/>
              <a:p>
                <a:r>
                  <a:rPr lang="en-US" sz="2800" i="0"/>
                  <a:t>.</a:t>
                </a:r>
              </a:p>
            </p:txBody>
          </p:sp>
          <p:sp>
            <p:nvSpPr>
              <p:cNvPr id="48809" name="Text Box 863"/>
              <p:cNvSpPr txBox="1">
                <a:spLocks noChangeArrowheads="1"/>
              </p:cNvSpPr>
              <p:nvPr/>
            </p:nvSpPr>
            <p:spPr bwMode="auto">
              <a:xfrm rot="14890054" flipV="1">
                <a:off x="7322" y="3040"/>
                <a:ext cx="229" cy="429"/>
              </a:xfrm>
              <a:prstGeom prst="rect">
                <a:avLst/>
              </a:prstGeom>
              <a:noFill/>
              <a:ln w="9525">
                <a:noFill/>
                <a:miter lim="800000"/>
                <a:headEnd/>
                <a:tailEnd/>
              </a:ln>
            </p:spPr>
            <p:txBody>
              <a:bodyPr wrap="none">
                <a:spAutoFit/>
              </a:bodyPr>
              <a:lstStyle/>
              <a:p>
                <a:r>
                  <a:rPr lang="en-US" sz="2800" i="0"/>
                  <a:t>.</a:t>
                </a:r>
              </a:p>
            </p:txBody>
          </p:sp>
          <p:sp>
            <p:nvSpPr>
              <p:cNvPr id="48810" name="Text Box 864"/>
              <p:cNvSpPr txBox="1">
                <a:spLocks noChangeArrowheads="1"/>
              </p:cNvSpPr>
              <p:nvPr/>
            </p:nvSpPr>
            <p:spPr bwMode="auto">
              <a:xfrm rot="14890054" flipV="1">
                <a:off x="7122" y="3230"/>
                <a:ext cx="229" cy="429"/>
              </a:xfrm>
              <a:prstGeom prst="rect">
                <a:avLst/>
              </a:prstGeom>
              <a:noFill/>
              <a:ln w="9525">
                <a:noFill/>
                <a:miter lim="800000"/>
                <a:headEnd/>
                <a:tailEnd/>
              </a:ln>
            </p:spPr>
            <p:txBody>
              <a:bodyPr wrap="none">
                <a:spAutoFit/>
              </a:bodyPr>
              <a:lstStyle/>
              <a:p>
                <a:r>
                  <a:rPr lang="en-US" sz="2800" i="0"/>
                  <a:t>.</a:t>
                </a:r>
              </a:p>
            </p:txBody>
          </p:sp>
          <p:sp>
            <p:nvSpPr>
              <p:cNvPr id="48811" name="Text Box 865"/>
              <p:cNvSpPr txBox="1">
                <a:spLocks noChangeArrowheads="1"/>
              </p:cNvSpPr>
              <p:nvPr/>
            </p:nvSpPr>
            <p:spPr bwMode="auto">
              <a:xfrm rot="14890054" flipV="1">
                <a:off x="7259" y="2999"/>
                <a:ext cx="229" cy="429"/>
              </a:xfrm>
              <a:prstGeom prst="rect">
                <a:avLst/>
              </a:prstGeom>
              <a:noFill/>
              <a:ln w="9525">
                <a:noFill/>
                <a:miter lim="800000"/>
                <a:headEnd/>
                <a:tailEnd/>
              </a:ln>
            </p:spPr>
            <p:txBody>
              <a:bodyPr wrap="none">
                <a:spAutoFit/>
              </a:bodyPr>
              <a:lstStyle/>
              <a:p>
                <a:r>
                  <a:rPr lang="en-US" sz="2800" i="0"/>
                  <a:t>.</a:t>
                </a:r>
              </a:p>
            </p:txBody>
          </p:sp>
          <p:sp>
            <p:nvSpPr>
              <p:cNvPr id="48812" name="Text Box 866"/>
              <p:cNvSpPr txBox="1">
                <a:spLocks noChangeArrowheads="1"/>
              </p:cNvSpPr>
              <p:nvPr/>
            </p:nvSpPr>
            <p:spPr bwMode="auto">
              <a:xfrm rot="14890054" flipV="1">
                <a:off x="7517" y="3232"/>
                <a:ext cx="229" cy="429"/>
              </a:xfrm>
              <a:prstGeom prst="rect">
                <a:avLst/>
              </a:prstGeom>
              <a:noFill/>
              <a:ln w="9525">
                <a:noFill/>
                <a:miter lim="800000"/>
                <a:headEnd/>
                <a:tailEnd/>
              </a:ln>
            </p:spPr>
            <p:txBody>
              <a:bodyPr wrap="none">
                <a:spAutoFit/>
              </a:bodyPr>
              <a:lstStyle/>
              <a:p>
                <a:r>
                  <a:rPr lang="en-US" sz="2800" i="0"/>
                  <a:t>.</a:t>
                </a:r>
              </a:p>
            </p:txBody>
          </p:sp>
          <p:sp>
            <p:nvSpPr>
              <p:cNvPr id="48813" name="Text Box 867"/>
              <p:cNvSpPr txBox="1">
                <a:spLocks noChangeArrowheads="1"/>
              </p:cNvSpPr>
              <p:nvPr/>
            </p:nvSpPr>
            <p:spPr bwMode="auto">
              <a:xfrm rot="14890054" flipV="1">
                <a:off x="7180" y="3076"/>
                <a:ext cx="229" cy="429"/>
              </a:xfrm>
              <a:prstGeom prst="rect">
                <a:avLst/>
              </a:prstGeom>
              <a:noFill/>
              <a:ln w="9525">
                <a:noFill/>
                <a:miter lim="800000"/>
                <a:headEnd/>
                <a:tailEnd/>
              </a:ln>
            </p:spPr>
            <p:txBody>
              <a:bodyPr wrap="none">
                <a:spAutoFit/>
              </a:bodyPr>
              <a:lstStyle/>
              <a:p>
                <a:r>
                  <a:rPr lang="en-US" sz="2800" i="0"/>
                  <a:t>.</a:t>
                </a:r>
              </a:p>
            </p:txBody>
          </p:sp>
          <p:sp>
            <p:nvSpPr>
              <p:cNvPr id="48814" name="Text Box 868"/>
              <p:cNvSpPr txBox="1">
                <a:spLocks noChangeArrowheads="1"/>
              </p:cNvSpPr>
              <p:nvPr/>
            </p:nvSpPr>
            <p:spPr bwMode="auto">
              <a:xfrm rot="14890054" flipV="1">
                <a:off x="7420" y="3309"/>
                <a:ext cx="229" cy="429"/>
              </a:xfrm>
              <a:prstGeom prst="rect">
                <a:avLst/>
              </a:prstGeom>
              <a:noFill/>
              <a:ln w="9525">
                <a:noFill/>
                <a:miter lim="800000"/>
                <a:headEnd/>
                <a:tailEnd/>
              </a:ln>
            </p:spPr>
            <p:txBody>
              <a:bodyPr wrap="none">
                <a:spAutoFit/>
              </a:bodyPr>
              <a:lstStyle/>
              <a:p>
                <a:r>
                  <a:rPr lang="en-US" sz="2800" i="0"/>
                  <a:t>.</a:t>
                </a:r>
              </a:p>
            </p:txBody>
          </p:sp>
          <p:sp>
            <p:nvSpPr>
              <p:cNvPr id="48815" name="Text Box 870"/>
              <p:cNvSpPr txBox="1">
                <a:spLocks noChangeArrowheads="1"/>
              </p:cNvSpPr>
              <p:nvPr/>
            </p:nvSpPr>
            <p:spPr bwMode="auto">
              <a:xfrm rot="14890054" flipV="1">
                <a:off x="7180" y="2494"/>
                <a:ext cx="229" cy="429"/>
              </a:xfrm>
              <a:prstGeom prst="rect">
                <a:avLst/>
              </a:prstGeom>
              <a:noFill/>
              <a:ln w="9525">
                <a:noFill/>
                <a:miter lim="800000"/>
                <a:headEnd/>
                <a:tailEnd/>
              </a:ln>
            </p:spPr>
            <p:txBody>
              <a:bodyPr wrap="none">
                <a:spAutoFit/>
              </a:bodyPr>
              <a:lstStyle/>
              <a:p>
                <a:r>
                  <a:rPr lang="en-US" sz="2800" i="0"/>
                  <a:t>.</a:t>
                </a:r>
              </a:p>
            </p:txBody>
          </p:sp>
          <p:sp>
            <p:nvSpPr>
              <p:cNvPr id="48816" name="Text Box 871"/>
              <p:cNvSpPr txBox="1">
                <a:spLocks noChangeArrowheads="1"/>
              </p:cNvSpPr>
              <p:nvPr/>
            </p:nvSpPr>
            <p:spPr bwMode="auto">
              <a:xfrm rot="14890054" flipV="1">
                <a:off x="7132" y="2502"/>
                <a:ext cx="229" cy="429"/>
              </a:xfrm>
              <a:prstGeom prst="rect">
                <a:avLst/>
              </a:prstGeom>
              <a:noFill/>
              <a:ln w="9525">
                <a:noFill/>
                <a:miter lim="800000"/>
                <a:headEnd/>
                <a:tailEnd/>
              </a:ln>
            </p:spPr>
            <p:txBody>
              <a:bodyPr wrap="none">
                <a:spAutoFit/>
              </a:bodyPr>
              <a:lstStyle/>
              <a:p>
                <a:r>
                  <a:rPr lang="en-US" sz="2800" i="0"/>
                  <a:t>.</a:t>
                </a:r>
              </a:p>
            </p:txBody>
          </p:sp>
          <p:sp>
            <p:nvSpPr>
              <p:cNvPr id="48817" name="Text Box 872"/>
              <p:cNvSpPr txBox="1">
                <a:spLocks noChangeArrowheads="1"/>
              </p:cNvSpPr>
              <p:nvPr/>
            </p:nvSpPr>
            <p:spPr bwMode="auto">
              <a:xfrm rot="14890054" flipV="1">
                <a:off x="7180" y="2523"/>
                <a:ext cx="229" cy="429"/>
              </a:xfrm>
              <a:prstGeom prst="rect">
                <a:avLst/>
              </a:prstGeom>
              <a:noFill/>
              <a:ln w="9525">
                <a:noFill/>
                <a:miter lim="800000"/>
                <a:headEnd/>
                <a:tailEnd/>
              </a:ln>
            </p:spPr>
            <p:txBody>
              <a:bodyPr wrap="none">
                <a:spAutoFit/>
              </a:bodyPr>
              <a:lstStyle/>
              <a:p>
                <a:r>
                  <a:rPr lang="en-US" sz="2800" i="0"/>
                  <a:t>.</a:t>
                </a:r>
              </a:p>
            </p:txBody>
          </p:sp>
          <p:sp>
            <p:nvSpPr>
              <p:cNvPr id="48818" name="Text Box 873"/>
              <p:cNvSpPr txBox="1">
                <a:spLocks noChangeArrowheads="1"/>
              </p:cNvSpPr>
              <p:nvPr/>
            </p:nvSpPr>
            <p:spPr bwMode="auto">
              <a:xfrm rot="14890054" flipV="1">
                <a:off x="7085" y="2604"/>
                <a:ext cx="229" cy="429"/>
              </a:xfrm>
              <a:prstGeom prst="rect">
                <a:avLst/>
              </a:prstGeom>
              <a:noFill/>
              <a:ln w="9525">
                <a:noFill/>
                <a:miter lim="800000"/>
                <a:headEnd/>
                <a:tailEnd/>
              </a:ln>
            </p:spPr>
            <p:txBody>
              <a:bodyPr wrap="none">
                <a:spAutoFit/>
              </a:bodyPr>
              <a:lstStyle/>
              <a:p>
                <a:r>
                  <a:rPr lang="en-US" sz="2800" i="0"/>
                  <a:t>.</a:t>
                </a:r>
              </a:p>
            </p:txBody>
          </p:sp>
          <p:sp>
            <p:nvSpPr>
              <p:cNvPr id="48819" name="Text Box 874"/>
              <p:cNvSpPr txBox="1">
                <a:spLocks noChangeArrowheads="1"/>
              </p:cNvSpPr>
              <p:nvPr/>
            </p:nvSpPr>
            <p:spPr bwMode="auto">
              <a:xfrm rot="14890054" flipV="1">
                <a:off x="7147" y="3169"/>
                <a:ext cx="229" cy="429"/>
              </a:xfrm>
              <a:prstGeom prst="rect">
                <a:avLst/>
              </a:prstGeom>
              <a:noFill/>
              <a:ln w="9525">
                <a:noFill/>
                <a:miter lim="800000"/>
                <a:headEnd/>
                <a:tailEnd/>
              </a:ln>
            </p:spPr>
            <p:txBody>
              <a:bodyPr wrap="none">
                <a:spAutoFit/>
              </a:bodyPr>
              <a:lstStyle/>
              <a:p>
                <a:r>
                  <a:rPr lang="en-US" sz="2800" i="0"/>
                  <a:t>.</a:t>
                </a:r>
              </a:p>
            </p:txBody>
          </p:sp>
          <p:sp>
            <p:nvSpPr>
              <p:cNvPr id="48820" name="Text Box 875"/>
              <p:cNvSpPr txBox="1">
                <a:spLocks noChangeArrowheads="1"/>
              </p:cNvSpPr>
              <p:nvPr/>
            </p:nvSpPr>
            <p:spPr bwMode="auto">
              <a:xfrm rot="14890054" flipV="1">
                <a:off x="7420" y="2707"/>
                <a:ext cx="229" cy="429"/>
              </a:xfrm>
              <a:prstGeom prst="rect">
                <a:avLst/>
              </a:prstGeom>
              <a:noFill/>
              <a:ln w="9525">
                <a:noFill/>
                <a:miter lim="800000"/>
                <a:headEnd/>
                <a:tailEnd/>
              </a:ln>
            </p:spPr>
            <p:txBody>
              <a:bodyPr wrap="none">
                <a:spAutoFit/>
              </a:bodyPr>
              <a:lstStyle/>
              <a:p>
                <a:r>
                  <a:rPr lang="en-US" sz="2800" i="0"/>
                  <a:t>.</a:t>
                </a:r>
              </a:p>
            </p:txBody>
          </p:sp>
          <p:sp>
            <p:nvSpPr>
              <p:cNvPr id="48821" name="Text Box 876"/>
              <p:cNvSpPr txBox="1">
                <a:spLocks noChangeArrowheads="1"/>
              </p:cNvSpPr>
              <p:nvPr/>
            </p:nvSpPr>
            <p:spPr bwMode="auto">
              <a:xfrm rot="14890054" flipV="1">
                <a:off x="7134" y="3100"/>
                <a:ext cx="229" cy="429"/>
              </a:xfrm>
              <a:prstGeom prst="rect">
                <a:avLst/>
              </a:prstGeom>
              <a:noFill/>
              <a:ln w="9525">
                <a:noFill/>
                <a:miter lim="800000"/>
                <a:headEnd/>
                <a:tailEnd/>
              </a:ln>
            </p:spPr>
            <p:txBody>
              <a:bodyPr wrap="none">
                <a:spAutoFit/>
              </a:bodyPr>
              <a:lstStyle/>
              <a:p>
                <a:r>
                  <a:rPr lang="en-US" sz="2800" i="0"/>
                  <a:t>.</a:t>
                </a:r>
              </a:p>
            </p:txBody>
          </p:sp>
          <p:sp>
            <p:nvSpPr>
              <p:cNvPr id="48822" name="Text Box 877"/>
              <p:cNvSpPr txBox="1">
                <a:spLocks noChangeArrowheads="1"/>
              </p:cNvSpPr>
              <p:nvPr/>
            </p:nvSpPr>
            <p:spPr bwMode="auto">
              <a:xfrm rot="14890054" flipV="1">
                <a:off x="7049" y="3029"/>
                <a:ext cx="229" cy="429"/>
              </a:xfrm>
              <a:prstGeom prst="rect">
                <a:avLst/>
              </a:prstGeom>
              <a:noFill/>
              <a:ln w="9525">
                <a:noFill/>
                <a:miter lim="800000"/>
                <a:headEnd/>
                <a:tailEnd/>
              </a:ln>
            </p:spPr>
            <p:txBody>
              <a:bodyPr wrap="none">
                <a:spAutoFit/>
              </a:bodyPr>
              <a:lstStyle/>
              <a:p>
                <a:r>
                  <a:rPr lang="en-US" sz="2800" i="0"/>
                  <a:t>.</a:t>
                </a:r>
              </a:p>
            </p:txBody>
          </p:sp>
          <p:sp>
            <p:nvSpPr>
              <p:cNvPr id="48823" name="Text Box 878"/>
              <p:cNvSpPr txBox="1">
                <a:spLocks noChangeArrowheads="1"/>
              </p:cNvSpPr>
              <p:nvPr/>
            </p:nvSpPr>
            <p:spPr bwMode="auto">
              <a:xfrm rot="14890054" flipV="1">
                <a:off x="7490" y="2788"/>
                <a:ext cx="229" cy="429"/>
              </a:xfrm>
              <a:prstGeom prst="rect">
                <a:avLst/>
              </a:prstGeom>
              <a:noFill/>
              <a:ln w="9525">
                <a:noFill/>
                <a:miter lim="800000"/>
                <a:headEnd/>
                <a:tailEnd/>
              </a:ln>
            </p:spPr>
            <p:txBody>
              <a:bodyPr wrap="none">
                <a:spAutoFit/>
              </a:bodyPr>
              <a:lstStyle/>
              <a:p>
                <a:r>
                  <a:rPr lang="en-US" sz="2800" i="0"/>
                  <a:t>.</a:t>
                </a:r>
              </a:p>
            </p:txBody>
          </p:sp>
          <p:sp>
            <p:nvSpPr>
              <p:cNvPr id="48824" name="Text Box 879"/>
              <p:cNvSpPr txBox="1">
                <a:spLocks noChangeArrowheads="1"/>
              </p:cNvSpPr>
              <p:nvPr/>
            </p:nvSpPr>
            <p:spPr bwMode="auto">
              <a:xfrm rot="14890054" flipV="1">
                <a:off x="7304" y="3151"/>
                <a:ext cx="229" cy="429"/>
              </a:xfrm>
              <a:prstGeom prst="rect">
                <a:avLst/>
              </a:prstGeom>
              <a:noFill/>
              <a:ln w="9525">
                <a:noFill/>
                <a:miter lim="800000"/>
                <a:headEnd/>
                <a:tailEnd/>
              </a:ln>
            </p:spPr>
            <p:txBody>
              <a:bodyPr wrap="none">
                <a:spAutoFit/>
              </a:bodyPr>
              <a:lstStyle/>
              <a:p>
                <a:r>
                  <a:rPr lang="en-US" sz="2800" i="0"/>
                  <a:t>.</a:t>
                </a:r>
              </a:p>
            </p:txBody>
          </p:sp>
          <p:sp>
            <p:nvSpPr>
              <p:cNvPr id="48825" name="Text Box 880"/>
              <p:cNvSpPr txBox="1">
                <a:spLocks noChangeArrowheads="1"/>
              </p:cNvSpPr>
              <p:nvPr/>
            </p:nvSpPr>
            <p:spPr bwMode="auto">
              <a:xfrm rot="14890054" flipV="1">
                <a:off x="7326" y="3117"/>
                <a:ext cx="229" cy="429"/>
              </a:xfrm>
              <a:prstGeom prst="rect">
                <a:avLst/>
              </a:prstGeom>
              <a:noFill/>
              <a:ln w="9525">
                <a:noFill/>
                <a:miter lim="800000"/>
                <a:headEnd/>
                <a:tailEnd/>
              </a:ln>
            </p:spPr>
            <p:txBody>
              <a:bodyPr wrap="none">
                <a:spAutoFit/>
              </a:bodyPr>
              <a:lstStyle/>
              <a:p>
                <a:r>
                  <a:rPr lang="en-US" sz="2800" i="0"/>
                  <a:t>.</a:t>
                </a:r>
              </a:p>
            </p:txBody>
          </p:sp>
          <p:sp>
            <p:nvSpPr>
              <p:cNvPr id="48826" name="Text Box 881"/>
              <p:cNvSpPr txBox="1">
                <a:spLocks noChangeArrowheads="1"/>
              </p:cNvSpPr>
              <p:nvPr/>
            </p:nvSpPr>
            <p:spPr bwMode="auto">
              <a:xfrm rot="14890054" flipV="1">
                <a:off x="7036" y="2897"/>
                <a:ext cx="229" cy="429"/>
              </a:xfrm>
              <a:prstGeom prst="rect">
                <a:avLst/>
              </a:prstGeom>
              <a:noFill/>
              <a:ln w="9525">
                <a:noFill/>
                <a:miter lim="800000"/>
                <a:headEnd/>
                <a:tailEnd/>
              </a:ln>
            </p:spPr>
            <p:txBody>
              <a:bodyPr wrap="none">
                <a:spAutoFit/>
              </a:bodyPr>
              <a:lstStyle/>
              <a:p>
                <a:r>
                  <a:rPr lang="en-US" sz="2800" i="0"/>
                  <a:t>.</a:t>
                </a:r>
              </a:p>
            </p:txBody>
          </p:sp>
          <p:sp>
            <p:nvSpPr>
              <p:cNvPr id="48827" name="Text Box 882"/>
              <p:cNvSpPr txBox="1">
                <a:spLocks noChangeArrowheads="1"/>
              </p:cNvSpPr>
              <p:nvPr/>
            </p:nvSpPr>
            <p:spPr bwMode="auto">
              <a:xfrm rot="14890054" flipV="1">
                <a:off x="7373" y="2805"/>
                <a:ext cx="229" cy="429"/>
              </a:xfrm>
              <a:prstGeom prst="rect">
                <a:avLst/>
              </a:prstGeom>
              <a:noFill/>
              <a:ln w="9525">
                <a:noFill/>
                <a:miter lim="800000"/>
                <a:headEnd/>
                <a:tailEnd/>
              </a:ln>
            </p:spPr>
            <p:txBody>
              <a:bodyPr wrap="none">
                <a:spAutoFit/>
              </a:bodyPr>
              <a:lstStyle/>
              <a:p>
                <a:r>
                  <a:rPr lang="en-US" sz="2800" i="0"/>
                  <a:t>.</a:t>
                </a:r>
              </a:p>
            </p:txBody>
          </p:sp>
          <p:sp>
            <p:nvSpPr>
              <p:cNvPr id="48828" name="Text Box 883"/>
              <p:cNvSpPr txBox="1">
                <a:spLocks noChangeArrowheads="1"/>
              </p:cNvSpPr>
              <p:nvPr/>
            </p:nvSpPr>
            <p:spPr bwMode="auto">
              <a:xfrm rot="17364899" flipV="1">
                <a:off x="7251" y="2897"/>
                <a:ext cx="229" cy="429"/>
              </a:xfrm>
              <a:prstGeom prst="rect">
                <a:avLst/>
              </a:prstGeom>
              <a:noFill/>
              <a:ln w="9525">
                <a:noFill/>
                <a:miter lim="800000"/>
                <a:headEnd/>
                <a:tailEnd/>
              </a:ln>
            </p:spPr>
            <p:txBody>
              <a:bodyPr wrap="none">
                <a:spAutoFit/>
              </a:bodyPr>
              <a:lstStyle/>
              <a:p>
                <a:r>
                  <a:rPr lang="en-US" sz="2800" i="0"/>
                  <a:t>.</a:t>
                </a:r>
              </a:p>
            </p:txBody>
          </p:sp>
          <p:sp>
            <p:nvSpPr>
              <p:cNvPr id="48829" name="Text Box 884"/>
              <p:cNvSpPr txBox="1">
                <a:spLocks noChangeArrowheads="1"/>
              </p:cNvSpPr>
              <p:nvPr/>
            </p:nvSpPr>
            <p:spPr bwMode="auto">
              <a:xfrm rot="14890054" flipV="1">
                <a:off x="7276" y="2905"/>
                <a:ext cx="229" cy="429"/>
              </a:xfrm>
              <a:prstGeom prst="rect">
                <a:avLst/>
              </a:prstGeom>
              <a:noFill/>
              <a:ln w="9525">
                <a:noFill/>
                <a:miter lim="800000"/>
                <a:headEnd/>
                <a:tailEnd/>
              </a:ln>
            </p:spPr>
            <p:txBody>
              <a:bodyPr wrap="none">
                <a:spAutoFit/>
              </a:bodyPr>
              <a:lstStyle/>
              <a:p>
                <a:r>
                  <a:rPr lang="en-US" sz="2800" i="0"/>
                  <a:t>.</a:t>
                </a:r>
              </a:p>
            </p:txBody>
          </p:sp>
          <p:sp>
            <p:nvSpPr>
              <p:cNvPr id="48830" name="Text Box 885"/>
              <p:cNvSpPr txBox="1">
                <a:spLocks noChangeArrowheads="1"/>
              </p:cNvSpPr>
              <p:nvPr/>
            </p:nvSpPr>
            <p:spPr bwMode="auto">
              <a:xfrm rot="14890054" flipV="1">
                <a:off x="7197" y="2853"/>
                <a:ext cx="229" cy="429"/>
              </a:xfrm>
              <a:prstGeom prst="rect">
                <a:avLst/>
              </a:prstGeom>
              <a:noFill/>
              <a:ln w="9525">
                <a:noFill/>
                <a:miter lim="800000"/>
                <a:headEnd/>
                <a:tailEnd/>
              </a:ln>
            </p:spPr>
            <p:txBody>
              <a:bodyPr wrap="none">
                <a:spAutoFit/>
              </a:bodyPr>
              <a:lstStyle/>
              <a:p>
                <a:r>
                  <a:rPr lang="en-US" sz="2800" i="0"/>
                  <a:t>.</a:t>
                </a:r>
              </a:p>
            </p:txBody>
          </p:sp>
          <p:sp>
            <p:nvSpPr>
              <p:cNvPr id="48831" name="Text Box 886"/>
              <p:cNvSpPr txBox="1">
                <a:spLocks noChangeArrowheads="1"/>
              </p:cNvSpPr>
              <p:nvPr/>
            </p:nvSpPr>
            <p:spPr bwMode="auto">
              <a:xfrm rot="14890054" flipV="1">
                <a:off x="7174" y="2832"/>
                <a:ext cx="229" cy="429"/>
              </a:xfrm>
              <a:prstGeom prst="rect">
                <a:avLst/>
              </a:prstGeom>
              <a:noFill/>
              <a:ln w="9525">
                <a:noFill/>
                <a:miter lim="800000"/>
                <a:headEnd/>
                <a:tailEnd/>
              </a:ln>
            </p:spPr>
            <p:txBody>
              <a:bodyPr wrap="none">
                <a:spAutoFit/>
              </a:bodyPr>
              <a:lstStyle/>
              <a:p>
                <a:r>
                  <a:rPr lang="en-US" sz="2800" i="0"/>
                  <a:t>.</a:t>
                </a:r>
              </a:p>
            </p:txBody>
          </p:sp>
          <p:sp>
            <p:nvSpPr>
              <p:cNvPr id="48832" name="Text Box 887"/>
              <p:cNvSpPr txBox="1">
                <a:spLocks noChangeArrowheads="1"/>
              </p:cNvSpPr>
              <p:nvPr/>
            </p:nvSpPr>
            <p:spPr bwMode="auto">
              <a:xfrm rot="14890054" flipV="1">
                <a:off x="7119" y="2700"/>
                <a:ext cx="229" cy="429"/>
              </a:xfrm>
              <a:prstGeom prst="rect">
                <a:avLst/>
              </a:prstGeom>
              <a:noFill/>
              <a:ln w="9525">
                <a:noFill/>
                <a:miter lim="800000"/>
                <a:headEnd/>
                <a:tailEnd/>
              </a:ln>
            </p:spPr>
            <p:txBody>
              <a:bodyPr wrap="none">
                <a:spAutoFit/>
              </a:bodyPr>
              <a:lstStyle/>
              <a:p>
                <a:r>
                  <a:rPr lang="en-US" sz="2800" i="0"/>
                  <a:t>.</a:t>
                </a:r>
              </a:p>
            </p:txBody>
          </p:sp>
          <p:sp>
            <p:nvSpPr>
              <p:cNvPr id="48833" name="Text Box 888"/>
              <p:cNvSpPr txBox="1">
                <a:spLocks noChangeArrowheads="1"/>
              </p:cNvSpPr>
              <p:nvPr/>
            </p:nvSpPr>
            <p:spPr bwMode="auto">
              <a:xfrm rot="17364899" flipV="1">
                <a:off x="7203" y="3142"/>
                <a:ext cx="229" cy="429"/>
              </a:xfrm>
              <a:prstGeom prst="rect">
                <a:avLst/>
              </a:prstGeom>
              <a:noFill/>
              <a:ln w="9525">
                <a:noFill/>
                <a:miter lim="800000"/>
                <a:headEnd/>
                <a:tailEnd/>
              </a:ln>
            </p:spPr>
            <p:txBody>
              <a:bodyPr wrap="none">
                <a:spAutoFit/>
              </a:bodyPr>
              <a:lstStyle/>
              <a:p>
                <a:r>
                  <a:rPr lang="en-US" sz="2800" i="0"/>
                  <a:t>.</a:t>
                </a:r>
              </a:p>
            </p:txBody>
          </p:sp>
          <p:sp>
            <p:nvSpPr>
              <p:cNvPr id="48834" name="Text Box 889"/>
              <p:cNvSpPr txBox="1">
                <a:spLocks noChangeArrowheads="1"/>
              </p:cNvSpPr>
              <p:nvPr/>
            </p:nvSpPr>
            <p:spPr bwMode="auto">
              <a:xfrm rot="17364899" flipV="1">
                <a:off x="7144" y="3021"/>
                <a:ext cx="229" cy="429"/>
              </a:xfrm>
              <a:prstGeom prst="rect">
                <a:avLst/>
              </a:prstGeom>
              <a:noFill/>
              <a:ln w="9525">
                <a:noFill/>
                <a:miter lim="800000"/>
                <a:headEnd/>
                <a:tailEnd/>
              </a:ln>
            </p:spPr>
            <p:txBody>
              <a:bodyPr wrap="none">
                <a:spAutoFit/>
              </a:bodyPr>
              <a:lstStyle/>
              <a:p>
                <a:r>
                  <a:rPr lang="en-US" sz="2800" i="0"/>
                  <a:t>.</a:t>
                </a:r>
              </a:p>
            </p:txBody>
          </p:sp>
          <p:sp>
            <p:nvSpPr>
              <p:cNvPr id="48835" name="Text Box 890"/>
              <p:cNvSpPr txBox="1">
                <a:spLocks noChangeArrowheads="1"/>
              </p:cNvSpPr>
              <p:nvPr/>
            </p:nvSpPr>
            <p:spPr bwMode="auto">
              <a:xfrm rot="14890054" flipV="1">
                <a:off x="7174" y="2915"/>
                <a:ext cx="229" cy="429"/>
              </a:xfrm>
              <a:prstGeom prst="rect">
                <a:avLst/>
              </a:prstGeom>
              <a:noFill/>
              <a:ln w="9525">
                <a:noFill/>
                <a:miter lim="800000"/>
                <a:headEnd/>
                <a:tailEnd/>
              </a:ln>
            </p:spPr>
            <p:txBody>
              <a:bodyPr wrap="none">
                <a:spAutoFit/>
              </a:bodyPr>
              <a:lstStyle/>
              <a:p>
                <a:r>
                  <a:rPr lang="en-US" sz="2800" i="0"/>
                  <a:t>.</a:t>
                </a:r>
              </a:p>
            </p:txBody>
          </p:sp>
          <p:sp>
            <p:nvSpPr>
              <p:cNvPr id="48836" name="Text Box 892"/>
              <p:cNvSpPr txBox="1">
                <a:spLocks noChangeArrowheads="1"/>
              </p:cNvSpPr>
              <p:nvPr/>
            </p:nvSpPr>
            <p:spPr bwMode="auto">
              <a:xfrm rot="14890054" flipV="1">
                <a:off x="7276" y="2760"/>
                <a:ext cx="229" cy="429"/>
              </a:xfrm>
              <a:prstGeom prst="rect">
                <a:avLst/>
              </a:prstGeom>
              <a:noFill/>
              <a:ln w="9525">
                <a:noFill/>
                <a:miter lim="800000"/>
                <a:headEnd/>
                <a:tailEnd/>
              </a:ln>
            </p:spPr>
            <p:txBody>
              <a:bodyPr wrap="none">
                <a:spAutoFit/>
              </a:bodyPr>
              <a:lstStyle/>
              <a:p>
                <a:r>
                  <a:rPr lang="en-US" sz="2800" i="0"/>
                  <a:t>.</a:t>
                </a:r>
              </a:p>
            </p:txBody>
          </p:sp>
          <p:sp>
            <p:nvSpPr>
              <p:cNvPr id="48837" name="Text Box 893"/>
              <p:cNvSpPr txBox="1">
                <a:spLocks noChangeArrowheads="1"/>
              </p:cNvSpPr>
              <p:nvPr/>
            </p:nvSpPr>
            <p:spPr bwMode="auto">
              <a:xfrm rot="17364899" flipV="1">
                <a:off x="7251" y="2985"/>
                <a:ext cx="229" cy="429"/>
              </a:xfrm>
              <a:prstGeom prst="rect">
                <a:avLst/>
              </a:prstGeom>
              <a:noFill/>
              <a:ln w="9525">
                <a:noFill/>
                <a:miter lim="800000"/>
                <a:headEnd/>
                <a:tailEnd/>
              </a:ln>
            </p:spPr>
            <p:txBody>
              <a:bodyPr wrap="none">
                <a:spAutoFit/>
              </a:bodyPr>
              <a:lstStyle/>
              <a:p>
                <a:r>
                  <a:rPr lang="en-US" sz="2800" i="0"/>
                  <a:t>.</a:t>
                </a:r>
              </a:p>
            </p:txBody>
          </p:sp>
          <p:sp>
            <p:nvSpPr>
              <p:cNvPr id="48838" name="Text Box 894"/>
              <p:cNvSpPr txBox="1">
                <a:spLocks noChangeArrowheads="1"/>
              </p:cNvSpPr>
              <p:nvPr/>
            </p:nvSpPr>
            <p:spPr bwMode="auto">
              <a:xfrm rot="14890054" flipV="1">
                <a:off x="7156" y="2805"/>
                <a:ext cx="229" cy="429"/>
              </a:xfrm>
              <a:prstGeom prst="rect">
                <a:avLst/>
              </a:prstGeom>
              <a:noFill/>
              <a:ln w="9525">
                <a:noFill/>
                <a:miter lim="800000"/>
                <a:headEnd/>
                <a:tailEnd/>
              </a:ln>
            </p:spPr>
            <p:txBody>
              <a:bodyPr wrap="none">
                <a:spAutoFit/>
              </a:bodyPr>
              <a:lstStyle/>
              <a:p>
                <a:r>
                  <a:rPr lang="en-US" sz="2800" i="0"/>
                  <a:t>.</a:t>
                </a:r>
              </a:p>
            </p:txBody>
          </p:sp>
          <p:sp>
            <p:nvSpPr>
              <p:cNvPr id="48839" name="Text Box 895"/>
              <p:cNvSpPr txBox="1">
                <a:spLocks noChangeArrowheads="1"/>
              </p:cNvSpPr>
              <p:nvPr/>
            </p:nvSpPr>
            <p:spPr bwMode="auto">
              <a:xfrm rot="14890054" flipV="1">
                <a:off x="7223" y="2865"/>
                <a:ext cx="229" cy="429"/>
              </a:xfrm>
              <a:prstGeom prst="rect">
                <a:avLst/>
              </a:prstGeom>
              <a:noFill/>
              <a:ln w="9525">
                <a:noFill/>
                <a:miter lim="800000"/>
                <a:headEnd/>
                <a:tailEnd/>
              </a:ln>
            </p:spPr>
            <p:txBody>
              <a:bodyPr wrap="none">
                <a:spAutoFit/>
              </a:bodyPr>
              <a:lstStyle/>
              <a:p>
                <a:r>
                  <a:rPr lang="en-US" sz="2800" i="0"/>
                  <a:t>.</a:t>
                </a:r>
              </a:p>
            </p:txBody>
          </p:sp>
          <p:sp>
            <p:nvSpPr>
              <p:cNvPr id="48840" name="Text Box 896"/>
              <p:cNvSpPr txBox="1">
                <a:spLocks noChangeArrowheads="1"/>
              </p:cNvSpPr>
              <p:nvPr/>
            </p:nvSpPr>
            <p:spPr bwMode="auto">
              <a:xfrm rot="14890054" flipV="1">
                <a:off x="6941" y="2501"/>
                <a:ext cx="229" cy="429"/>
              </a:xfrm>
              <a:prstGeom prst="rect">
                <a:avLst/>
              </a:prstGeom>
              <a:noFill/>
              <a:ln w="9525">
                <a:noFill/>
                <a:miter lim="800000"/>
                <a:headEnd/>
                <a:tailEnd/>
              </a:ln>
            </p:spPr>
            <p:txBody>
              <a:bodyPr wrap="none">
                <a:spAutoFit/>
              </a:bodyPr>
              <a:lstStyle/>
              <a:p>
                <a:r>
                  <a:rPr lang="en-US" sz="2800" i="0"/>
                  <a:t>.</a:t>
                </a:r>
              </a:p>
            </p:txBody>
          </p:sp>
          <p:sp>
            <p:nvSpPr>
              <p:cNvPr id="48841" name="Text Box 897"/>
              <p:cNvSpPr txBox="1">
                <a:spLocks noChangeArrowheads="1"/>
              </p:cNvSpPr>
              <p:nvPr/>
            </p:nvSpPr>
            <p:spPr bwMode="auto">
              <a:xfrm rot="14890054" flipV="1">
                <a:off x="6941" y="2501"/>
                <a:ext cx="229" cy="429"/>
              </a:xfrm>
              <a:prstGeom prst="rect">
                <a:avLst/>
              </a:prstGeom>
              <a:noFill/>
              <a:ln w="9525">
                <a:noFill/>
                <a:miter lim="800000"/>
                <a:headEnd/>
                <a:tailEnd/>
              </a:ln>
            </p:spPr>
            <p:txBody>
              <a:bodyPr wrap="none">
                <a:spAutoFit/>
              </a:bodyPr>
              <a:lstStyle/>
              <a:p>
                <a:r>
                  <a:rPr lang="en-US" sz="2800" i="0"/>
                  <a:t>.</a:t>
                </a:r>
              </a:p>
            </p:txBody>
          </p:sp>
          <p:sp>
            <p:nvSpPr>
              <p:cNvPr id="48842" name="Text Box 898"/>
              <p:cNvSpPr txBox="1">
                <a:spLocks noChangeArrowheads="1"/>
              </p:cNvSpPr>
              <p:nvPr/>
            </p:nvSpPr>
            <p:spPr bwMode="auto">
              <a:xfrm rot="14890054" flipV="1">
                <a:off x="6932" y="2467"/>
                <a:ext cx="229" cy="429"/>
              </a:xfrm>
              <a:prstGeom prst="rect">
                <a:avLst/>
              </a:prstGeom>
              <a:noFill/>
              <a:ln w="9525">
                <a:noFill/>
                <a:miter lim="800000"/>
                <a:headEnd/>
                <a:tailEnd/>
              </a:ln>
            </p:spPr>
            <p:txBody>
              <a:bodyPr wrap="none">
                <a:spAutoFit/>
              </a:bodyPr>
              <a:lstStyle/>
              <a:p>
                <a:r>
                  <a:rPr lang="en-US" sz="2800" i="0"/>
                  <a:t>.</a:t>
                </a:r>
              </a:p>
            </p:txBody>
          </p:sp>
          <p:sp>
            <p:nvSpPr>
              <p:cNvPr id="48843" name="Text Box 899"/>
              <p:cNvSpPr txBox="1">
                <a:spLocks noChangeArrowheads="1"/>
              </p:cNvSpPr>
              <p:nvPr/>
            </p:nvSpPr>
            <p:spPr bwMode="auto">
              <a:xfrm rot="17364899" flipV="1">
                <a:off x="7203" y="3142"/>
                <a:ext cx="229" cy="429"/>
              </a:xfrm>
              <a:prstGeom prst="rect">
                <a:avLst/>
              </a:prstGeom>
              <a:noFill/>
              <a:ln w="9525">
                <a:noFill/>
                <a:miter lim="800000"/>
                <a:headEnd/>
                <a:tailEnd/>
              </a:ln>
            </p:spPr>
            <p:txBody>
              <a:bodyPr wrap="none">
                <a:spAutoFit/>
              </a:bodyPr>
              <a:lstStyle/>
              <a:p>
                <a:r>
                  <a:rPr lang="en-US" sz="2800" i="0"/>
                  <a:t>.</a:t>
                </a:r>
              </a:p>
            </p:txBody>
          </p:sp>
          <p:sp>
            <p:nvSpPr>
              <p:cNvPr id="48844" name="Text Box 900"/>
              <p:cNvSpPr txBox="1">
                <a:spLocks noChangeArrowheads="1"/>
              </p:cNvSpPr>
              <p:nvPr/>
            </p:nvSpPr>
            <p:spPr bwMode="auto">
              <a:xfrm rot="17364899" flipV="1">
                <a:off x="7387" y="3135"/>
                <a:ext cx="229" cy="429"/>
              </a:xfrm>
              <a:prstGeom prst="rect">
                <a:avLst/>
              </a:prstGeom>
              <a:noFill/>
              <a:ln w="9525">
                <a:noFill/>
                <a:miter lim="800000"/>
                <a:headEnd/>
                <a:tailEnd/>
              </a:ln>
            </p:spPr>
            <p:txBody>
              <a:bodyPr wrap="none">
                <a:spAutoFit/>
              </a:bodyPr>
              <a:lstStyle/>
              <a:p>
                <a:r>
                  <a:rPr lang="en-US" sz="2800" i="0"/>
                  <a:t>.</a:t>
                </a:r>
              </a:p>
            </p:txBody>
          </p:sp>
          <p:sp>
            <p:nvSpPr>
              <p:cNvPr id="48845" name="Text Box 901"/>
              <p:cNvSpPr txBox="1">
                <a:spLocks noChangeArrowheads="1"/>
              </p:cNvSpPr>
              <p:nvPr/>
            </p:nvSpPr>
            <p:spPr bwMode="auto">
              <a:xfrm rot="17364899" flipV="1">
                <a:off x="7299" y="3279"/>
                <a:ext cx="229" cy="429"/>
              </a:xfrm>
              <a:prstGeom prst="rect">
                <a:avLst/>
              </a:prstGeom>
              <a:noFill/>
              <a:ln w="9525">
                <a:noFill/>
                <a:miter lim="800000"/>
                <a:headEnd/>
                <a:tailEnd/>
              </a:ln>
            </p:spPr>
            <p:txBody>
              <a:bodyPr wrap="none">
                <a:spAutoFit/>
              </a:bodyPr>
              <a:lstStyle/>
              <a:p>
                <a:r>
                  <a:rPr lang="en-US" sz="2800" i="0"/>
                  <a:t>.</a:t>
                </a:r>
              </a:p>
            </p:txBody>
          </p:sp>
          <p:sp>
            <p:nvSpPr>
              <p:cNvPr id="48846" name="Text Box 902"/>
              <p:cNvSpPr txBox="1">
                <a:spLocks noChangeArrowheads="1"/>
              </p:cNvSpPr>
              <p:nvPr/>
            </p:nvSpPr>
            <p:spPr bwMode="auto">
              <a:xfrm rot="17364899" flipV="1">
                <a:off x="7442" y="2868"/>
                <a:ext cx="229" cy="429"/>
              </a:xfrm>
              <a:prstGeom prst="rect">
                <a:avLst/>
              </a:prstGeom>
              <a:noFill/>
              <a:ln w="9525">
                <a:noFill/>
                <a:miter lim="800000"/>
                <a:headEnd/>
                <a:tailEnd/>
              </a:ln>
            </p:spPr>
            <p:txBody>
              <a:bodyPr wrap="none">
                <a:spAutoFit/>
              </a:bodyPr>
              <a:lstStyle/>
              <a:p>
                <a:r>
                  <a:rPr lang="en-US" sz="2800" i="0"/>
                  <a:t>.</a:t>
                </a:r>
              </a:p>
            </p:txBody>
          </p:sp>
          <p:sp>
            <p:nvSpPr>
              <p:cNvPr id="48847" name="Text Box 903"/>
              <p:cNvSpPr txBox="1">
                <a:spLocks noChangeArrowheads="1"/>
              </p:cNvSpPr>
              <p:nvPr/>
            </p:nvSpPr>
            <p:spPr bwMode="auto">
              <a:xfrm rot="17364899" flipV="1">
                <a:off x="7396" y="2915"/>
                <a:ext cx="229" cy="429"/>
              </a:xfrm>
              <a:prstGeom prst="rect">
                <a:avLst/>
              </a:prstGeom>
              <a:noFill/>
              <a:ln w="9525">
                <a:noFill/>
                <a:miter lim="800000"/>
                <a:headEnd/>
                <a:tailEnd/>
              </a:ln>
            </p:spPr>
            <p:txBody>
              <a:bodyPr wrap="none">
                <a:spAutoFit/>
              </a:bodyPr>
              <a:lstStyle/>
              <a:p>
                <a:r>
                  <a:rPr lang="en-US" sz="2800" i="0"/>
                  <a:t>.</a:t>
                </a:r>
              </a:p>
            </p:txBody>
          </p:sp>
          <p:sp>
            <p:nvSpPr>
              <p:cNvPr id="48848" name="Text Box 904"/>
              <p:cNvSpPr txBox="1">
                <a:spLocks noChangeArrowheads="1"/>
              </p:cNvSpPr>
              <p:nvPr/>
            </p:nvSpPr>
            <p:spPr bwMode="auto">
              <a:xfrm rot="17364899" flipV="1">
                <a:off x="7396" y="3201"/>
                <a:ext cx="229" cy="429"/>
              </a:xfrm>
              <a:prstGeom prst="rect">
                <a:avLst/>
              </a:prstGeom>
              <a:noFill/>
              <a:ln w="9525">
                <a:noFill/>
                <a:miter lim="800000"/>
                <a:headEnd/>
                <a:tailEnd/>
              </a:ln>
            </p:spPr>
            <p:txBody>
              <a:bodyPr wrap="none">
                <a:spAutoFit/>
              </a:bodyPr>
              <a:lstStyle/>
              <a:p>
                <a:r>
                  <a:rPr lang="en-US" sz="2800" i="0"/>
                  <a:t>.</a:t>
                </a:r>
              </a:p>
            </p:txBody>
          </p:sp>
          <p:sp>
            <p:nvSpPr>
              <p:cNvPr id="48849" name="Text Box 905"/>
              <p:cNvSpPr txBox="1">
                <a:spLocks noChangeArrowheads="1"/>
              </p:cNvSpPr>
              <p:nvPr/>
            </p:nvSpPr>
            <p:spPr bwMode="auto">
              <a:xfrm rot="14890054" flipV="1">
                <a:off x="7277" y="2591"/>
                <a:ext cx="229" cy="429"/>
              </a:xfrm>
              <a:prstGeom prst="rect">
                <a:avLst/>
              </a:prstGeom>
              <a:noFill/>
              <a:ln w="9525">
                <a:noFill/>
                <a:miter lim="800000"/>
                <a:headEnd/>
                <a:tailEnd/>
              </a:ln>
            </p:spPr>
            <p:txBody>
              <a:bodyPr wrap="none">
                <a:spAutoFit/>
              </a:bodyPr>
              <a:lstStyle/>
              <a:p>
                <a:r>
                  <a:rPr lang="en-US" sz="2800" i="0"/>
                  <a:t>.</a:t>
                </a:r>
              </a:p>
            </p:txBody>
          </p:sp>
          <p:sp>
            <p:nvSpPr>
              <p:cNvPr id="48850" name="Text Box 906"/>
              <p:cNvSpPr txBox="1">
                <a:spLocks noChangeArrowheads="1"/>
              </p:cNvSpPr>
              <p:nvPr/>
            </p:nvSpPr>
            <p:spPr bwMode="auto">
              <a:xfrm rot="17364899" flipV="1">
                <a:off x="7396" y="2962"/>
                <a:ext cx="229" cy="429"/>
              </a:xfrm>
              <a:prstGeom prst="rect">
                <a:avLst/>
              </a:prstGeom>
              <a:noFill/>
              <a:ln w="9525">
                <a:noFill/>
                <a:miter lim="800000"/>
                <a:headEnd/>
                <a:tailEnd/>
              </a:ln>
            </p:spPr>
            <p:txBody>
              <a:bodyPr wrap="none">
                <a:spAutoFit/>
              </a:bodyPr>
              <a:lstStyle/>
              <a:p>
                <a:r>
                  <a:rPr lang="en-US" sz="2800" i="0"/>
                  <a:t>.</a:t>
                </a:r>
              </a:p>
            </p:txBody>
          </p:sp>
          <p:sp>
            <p:nvSpPr>
              <p:cNvPr id="48851" name="Text Box 907"/>
              <p:cNvSpPr txBox="1">
                <a:spLocks noChangeArrowheads="1"/>
              </p:cNvSpPr>
              <p:nvPr/>
            </p:nvSpPr>
            <p:spPr bwMode="auto">
              <a:xfrm rot="17364899" flipV="1">
                <a:off x="7490" y="2942"/>
                <a:ext cx="229" cy="429"/>
              </a:xfrm>
              <a:prstGeom prst="rect">
                <a:avLst/>
              </a:prstGeom>
              <a:noFill/>
              <a:ln w="9525">
                <a:noFill/>
                <a:miter lim="800000"/>
                <a:headEnd/>
                <a:tailEnd/>
              </a:ln>
            </p:spPr>
            <p:txBody>
              <a:bodyPr wrap="none">
                <a:spAutoFit/>
              </a:bodyPr>
              <a:lstStyle/>
              <a:p>
                <a:r>
                  <a:rPr lang="en-US" sz="2800" i="0"/>
                  <a:t>.</a:t>
                </a:r>
              </a:p>
            </p:txBody>
          </p:sp>
          <p:sp>
            <p:nvSpPr>
              <p:cNvPr id="48852" name="Text Box 908"/>
              <p:cNvSpPr txBox="1">
                <a:spLocks noChangeArrowheads="1"/>
              </p:cNvSpPr>
              <p:nvPr/>
            </p:nvSpPr>
            <p:spPr bwMode="auto">
              <a:xfrm rot="17364899" flipV="1">
                <a:off x="7443" y="2915"/>
                <a:ext cx="229" cy="429"/>
              </a:xfrm>
              <a:prstGeom prst="rect">
                <a:avLst/>
              </a:prstGeom>
              <a:noFill/>
              <a:ln w="9525">
                <a:noFill/>
                <a:miter lim="800000"/>
                <a:headEnd/>
                <a:tailEnd/>
              </a:ln>
            </p:spPr>
            <p:txBody>
              <a:bodyPr wrap="none">
                <a:spAutoFit/>
              </a:bodyPr>
              <a:lstStyle/>
              <a:p>
                <a:r>
                  <a:rPr lang="en-US" sz="2800" i="0"/>
                  <a:t>.</a:t>
                </a:r>
              </a:p>
            </p:txBody>
          </p:sp>
          <p:sp>
            <p:nvSpPr>
              <p:cNvPr id="48853" name="Text Box 909"/>
              <p:cNvSpPr txBox="1">
                <a:spLocks noChangeArrowheads="1"/>
              </p:cNvSpPr>
              <p:nvPr/>
            </p:nvSpPr>
            <p:spPr bwMode="auto">
              <a:xfrm rot="17364899" flipV="1">
                <a:off x="7396" y="2885"/>
                <a:ext cx="229" cy="429"/>
              </a:xfrm>
              <a:prstGeom prst="rect">
                <a:avLst/>
              </a:prstGeom>
              <a:noFill/>
              <a:ln w="9525">
                <a:noFill/>
                <a:miter lim="800000"/>
                <a:headEnd/>
                <a:tailEnd/>
              </a:ln>
            </p:spPr>
            <p:txBody>
              <a:bodyPr wrap="none">
                <a:spAutoFit/>
              </a:bodyPr>
              <a:lstStyle/>
              <a:p>
                <a:r>
                  <a:rPr lang="en-US" sz="2800" i="0"/>
                  <a:t>.</a:t>
                </a:r>
              </a:p>
            </p:txBody>
          </p:sp>
          <p:sp>
            <p:nvSpPr>
              <p:cNvPr id="48854" name="Text Box 910"/>
              <p:cNvSpPr txBox="1">
                <a:spLocks noChangeArrowheads="1"/>
              </p:cNvSpPr>
              <p:nvPr/>
            </p:nvSpPr>
            <p:spPr bwMode="auto">
              <a:xfrm rot="17364899" flipV="1">
                <a:off x="7396" y="3084"/>
                <a:ext cx="229" cy="429"/>
              </a:xfrm>
              <a:prstGeom prst="rect">
                <a:avLst/>
              </a:prstGeom>
              <a:noFill/>
              <a:ln w="9525">
                <a:noFill/>
                <a:miter lim="800000"/>
                <a:headEnd/>
                <a:tailEnd/>
              </a:ln>
            </p:spPr>
            <p:txBody>
              <a:bodyPr wrap="none">
                <a:spAutoFit/>
              </a:bodyPr>
              <a:lstStyle/>
              <a:p>
                <a:r>
                  <a:rPr lang="en-US" sz="2800" i="0"/>
                  <a:t>.</a:t>
                </a:r>
              </a:p>
            </p:txBody>
          </p:sp>
          <p:sp>
            <p:nvSpPr>
              <p:cNvPr id="48855" name="Text Box 911"/>
              <p:cNvSpPr txBox="1">
                <a:spLocks noChangeArrowheads="1"/>
              </p:cNvSpPr>
              <p:nvPr/>
            </p:nvSpPr>
            <p:spPr bwMode="auto">
              <a:xfrm rot="17364899" flipV="1">
                <a:off x="7396" y="3201"/>
                <a:ext cx="229" cy="429"/>
              </a:xfrm>
              <a:prstGeom prst="rect">
                <a:avLst/>
              </a:prstGeom>
              <a:noFill/>
              <a:ln w="9525">
                <a:noFill/>
                <a:miter lim="800000"/>
                <a:headEnd/>
                <a:tailEnd/>
              </a:ln>
            </p:spPr>
            <p:txBody>
              <a:bodyPr wrap="none">
                <a:spAutoFit/>
              </a:bodyPr>
              <a:lstStyle/>
              <a:p>
                <a:r>
                  <a:rPr lang="en-US" sz="2800" i="0"/>
                  <a:t>.</a:t>
                </a:r>
              </a:p>
            </p:txBody>
          </p:sp>
          <p:sp>
            <p:nvSpPr>
              <p:cNvPr id="48856" name="Text Box 912"/>
              <p:cNvSpPr txBox="1">
                <a:spLocks noChangeArrowheads="1"/>
              </p:cNvSpPr>
              <p:nvPr/>
            </p:nvSpPr>
            <p:spPr bwMode="auto">
              <a:xfrm rot="17364899" flipV="1">
                <a:off x="7443" y="3299"/>
                <a:ext cx="229" cy="429"/>
              </a:xfrm>
              <a:prstGeom prst="rect">
                <a:avLst/>
              </a:prstGeom>
              <a:noFill/>
              <a:ln w="9525">
                <a:noFill/>
                <a:miter lim="800000"/>
                <a:headEnd/>
                <a:tailEnd/>
              </a:ln>
            </p:spPr>
            <p:txBody>
              <a:bodyPr wrap="none">
                <a:spAutoFit/>
              </a:bodyPr>
              <a:lstStyle/>
              <a:p>
                <a:r>
                  <a:rPr lang="en-US" sz="2800" i="0"/>
                  <a:t>.</a:t>
                </a:r>
              </a:p>
            </p:txBody>
          </p:sp>
          <p:sp>
            <p:nvSpPr>
              <p:cNvPr id="48857" name="Text Box 913"/>
              <p:cNvSpPr txBox="1">
                <a:spLocks noChangeArrowheads="1"/>
              </p:cNvSpPr>
              <p:nvPr/>
            </p:nvSpPr>
            <p:spPr bwMode="auto">
              <a:xfrm rot="14890054" flipV="1">
                <a:off x="6606" y="2926"/>
                <a:ext cx="229" cy="429"/>
              </a:xfrm>
              <a:prstGeom prst="rect">
                <a:avLst/>
              </a:prstGeom>
              <a:noFill/>
              <a:ln w="9525">
                <a:noFill/>
                <a:miter lim="800000"/>
                <a:headEnd/>
                <a:tailEnd/>
              </a:ln>
            </p:spPr>
            <p:txBody>
              <a:bodyPr wrap="none">
                <a:spAutoFit/>
              </a:bodyPr>
              <a:lstStyle/>
              <a:p>
                <a:r>
                  <a:rPr lang="en-US" sz="2800" i="0"/>
                  <a:t>.</a:t>
                </a:r>
              </a:p>
            </p:txBody>
          </p:sp>
          <p:sp>
            <p:nvSpPr>
              <p:cNvPr id="48858" name="Text Box 914"/>
              <p:cNvSpPr txBox="1">
                <a:spLocks noChangeArrowheads="1"/>
              </p:cNvSpPr>
              <p:nvPr/>
            </p:nvSpPr>
            <p:spPr bwMode="auto">
              <a:xfrm rot="14890054" flipV="1">
                <a:off x="6651" y="2994"/>
                <a:ext cx="229" cy="429"/>
              </a:xfrm>
              <a:prstGeom prst="rect">
                <a:avLst/>
              </a:prstGeom>
              <a:noFill/>
              <a:ln w="9525">
                <a:noFill/>
                <a:miter lim="800000"/>
                <a:headEnd/>
                <a:tailEnd/>
              </a:ln>
            </p:spPr>
            <p:txBody>
              <a:bodyPr wrap="none">
                <a:spAutoFit/>
              </a:bodyPr>
              <a:lstStyle/>
              <a:p>
                <a:r>
                  <a:rPr lang="en-US" sz="2800" i="0"/>
                  <a:t>.</a:t>
                </a:r>
              </a:p>
            </p:txBody>
          </p:sp>
          <p:sp>
            <p:nvSpPr>
              <p:cNvPr id="48859" name="Text Box 915"/>
              <p:cNvSpPr txBox="1">
                <a:spLocks noChangeArrowheads="1"/>
              </p:cNvSpPr>
              <p:nvPr/>
            </p:nvSpPr>
            <p:spPr bwMode="auto">
              <a:xfrm rot="14890054" flipV="1">
                <a:off x="6652" y="2975"/>
                <a:ext cx="229" cy="429"/>
              </a:xfrm>
              <a:prstGeom prst="rect">
                <a:avLst/>
              </a:prstGeom>
              <a:noFill/>
              <a:ln w="9525">
                <a:noFill/>
                <a:miter lim="800000"/>
                <a:headEnd/>
                <a:tailEnd/>
              </a:ln>
            </p:spPr>
            <p:txBody>
              <a:bodyPr wrap="none">
                <a:spAutoFit/>
              </a:bodyPr>
              <a:lstStyle/>
              <a:p>
                <a:r>
                  <a:rPr lang="en-US" sz="2800" i="0"/>
                  <a:t>.</a:t>
                </a:r>
              </a:p>
            </p:txBody>
          </p:sp>
          <p:sp>
            <p:nvSpPr>
              <p:cNvPr id="48860" name="Text Box 916"/>
              <p:cNvSpPr txBox="1">
                <a:spLocks noChangeArrowheads="1"/>
              </p:cNvSpPr>
              <p:nvPr/>
            </p:nvSpPr>
            <p:spPr bwMode="auto">
              <a:xfrm rot="14890054" flipV="1">
                <a:off x="6652" y="2849"/>
                <a:ext cx="229" cy="429"/>
              </a:xfrm>
              <a:prstGeom prst="rect">
                <a:avLst/>
              </a:prstGeom>
              <a:noFill/>
              <a:ln w="9525">
                <a:noFill/>
                <a:miter lim="800000"/>
                <a:headEnd/>
                <a:tailEnd/>
              </a:ln>
            </p:spPr>
            <p:txBody>
              <a:bodyPr wrap="none">
                <a:spAutoFit/>
              </a:bodyPr>
              <a:lstStyle/>
              <a:p>
                <a:r>
                  <a:rPr lang="en-US" sz="2800" i="0"/>
                  <a:t>.</a:t>
                </a:r>
              </a:p>
            </p:txBody>
          </p:sp>
          <p:sp>
            <p:nvSpPr>
              <p:cNvPr id="48861" name="Text Box 917"/>
              <p:cNvSpPr txBox="1">
                <a:spLocks noChangeArrowheads="1"/>
              </p:cNvSpPr>
              <p:nvPr/>
            </p:nvSpPr>
            <p:spPr bwMode="auto">
              <a:xfrm rot="14890054" flipV="1">
                <a:off x="6581" y="2611"/>
                <a:ext cx="229" cy="429"/>
              </a:xfrm>
              <a:prstGeom prst="rect">
                <a:avLst/>
              </a:prstGeom>
              <a:noFill/>
              <a:ln w="9525">
                <a:noFill/>
                <a:miter lim="800000"/>
                <a:headEnd/>
                <a:tailEnd/>
              </a:ln>
            </p:spPr>
            <p:txBody>
              <a:bodyPr wrap="none">
                <a:spAutoFit/>
              </a:bodyPr>
              <a:lstStyle/>
              <a:p>
                <a:r>
                  <a:rPr lang="en-US" sz="2800" i="0"/>
                  <a:t>.</a:t>
                </a:r>
              </a:p>
            </p:txBody>
          </p:sp>
          <p:sp>
            <p:nvSpPr>
              <p:cNvPr id="48862" name="Text Box 918"/>
              <p:cNvSpPr txBox="1">
                <a:spLocks noChangeArrowheads="1"/>
              </p:cNvSpPr>
              <p:nvPr/>
            </p:nvSpPr>
            <p:spPr bwMode="auto">
              <a:xfrm rot="14890054" flipV="1">
                <a:off x="6651" y="2687"/>
                <a:ext cx="229" cy="429"/>
              </a:xfrm>
              <a:prstGeom prst="rect">
                <a:avLst/>
              </a:prstGeom>
              <a:noFill/>
              <a:ln w="9525">
                <a:noFill/>
                <a:miter lim="800000"/>
                <a:headEnd/>
                <a:tailEnd/>
              </a:ln>
            </p:spPr>
            <p:txBody>
              <a:bodyPr wrap="none">
                <a:spAutoFit/>
              </a:bodyPr>
              <a:lstStyle/>
              <a:p>
                <a:r>
                  <a:rPr lang="en-US" sz="2800" i="0"/>
                  <a:t>.</a:t>
                </a:r>
              </a:p>
            </p:txBody>
          </p:sp>
          <p:sp>
            <p:nvSpPr>
              <p:cNvPr id="48863" name="Text Box 919"/>
              <p:cNvSpPr txBox="1">
                <a:spLocks noChangeArrowheads="1"/>
              </p:cNvSpPr>
              <p:nvPr/>
            </p:nvSpPr>
            <p:spPr bwMode="auto">
              <a:xfrm rot="14890054" flipV="1">
                <a:off x="6726" y="2759"/>
                <a:ext cx="229" cy="429"/>
              </a:xfrm>
              <a:prstGeom prst="rect">
                <a:avLst/>
              </a:prstGeom>
              <a:noFill/>
              <a:ln w="9525">
                <a:noFill/>
                <a:miter lim="800000"/>
                <a:headEnd/>
                <a:tailEnd/>
              </a:ln>
            </p:spPr>
            <p:txBody>
              <a:bodyPr wrap="none">
                <a:spAutoFit/>
              </a:bodyPr>
              <a:lstStyle/>
              <a:p>
                <a:r>
                  <a:rPr lang="en-US" sz="2800" i="0"/>
                  <a:t>.</a:t>
                </a:r>
              </a:p>
            </p:txBody>
          </p:sp>
          <p:sp>
            <p:nvSpPr>
              <p:cNvPr id="48864" name="Text Box 920"/>
              <p:cNvSpPr txBox="1">
                <a:spLocks noChangeArrowheads="1"/>
              </p:cNvSpPr>
              <p:nvPr/>
            </p:nvSpPr>
            <p:spPr bwMode="auto">
              <a:xfrm rot="14890054" flipV="1">
                <a:off x="6796" y="2838"/>
                <a:ext cx="229" cy="429"/>
              </a:xfrm>
              <a:prstGeom prst="rect">
                <a:avLst/>
              </a:prstGeom>
              <a:noFill/>
              <a:ln w="9525">
                <a:noFill/>
                <a:miter lim="800000"/>
                <a:headEnd/>
                <a:tailEnd/>
              </a:ln>
            </p:spPr>
            <p:txBody>
              <a:bodyPr wrap="none">
                <a:spAutoFit/>
              </a:bodyPr>
              <a:lstStyle/>
              <a:p>
                <a:r>
                  <a:rPr lang="en-US" sz="2800" i="0"/>
                  <a:t>.</a:t>
                </a:r>
              </a:p>
            </p:txBody>
          </p:sp>
          <p:sp>
            <p:nvSpPr>
              <p:cNvPr id="48865" name="Text Box 921"/>
              <p:cNvSpPr txBox="1">
                <a:spLocks noChangeArrowheads="1"/>
              </p:cNvSpPr>
              <p:nvPr/>
            </p:nvSpPr>
            <p:spPr bwMode="auto">
              <a:xfrm rot="14890054" flipV="1">
                <a:off x="6700" y="2849"/>
                <a:ext cx="229" cy="429"/>
              </a:xfrm>
              <a:prstGeom prst="rect">
                <a:avLst/>
              </a:prstGeom>
              <a:noFill/>
              <a:ln w="9525">
                <a:noFill/>
                <a:miter lim="800000"/>
                <a:headEnd/>
                <a:tailEnd/>
              </a:ln>
            </p:spPr>
            <p:txBody>
              <a:bodyPr wrap="none">
                <a:spAutoFit/>
              </a:bodyPr>
              <a:lstStyle/>
              <a:p>
                <a:r>
                  <a:rPr lang="en-US" sz="2800" i="0"/>
                  <a:t>.</a:t>
                </a:r>
              </a:p>
            </p:txBody>
          </p:sp>
          <p:sp>
            <p:nvSpPr>
              <p:cNvPr id="48866" name="Text Box 922"/>
              <p:cNvSpPr txBox="1">
                <a:spLocks noChangeArrowheads="1"/>
              </p:cNvSpPr>
              <p:nvPr/>
            </p:nvSpPr>
            <p:spPr bwMode="auto">
              <a:xfrm rot="14890054" flipV="1">
                <a:off x="6603" y="2865"/>
                <a:ext cx="229" cy="429"/>
              </a:xfrm>
              <a:prstGeom prst="rect">
                <a:avLst/>
              </a:prstGeom>
              <a:noFill/>
              <a:ln w="9525">
                <a:noFill/>
                <a:miter lim="800000"/>
                <a:headEnd/>
                <a:tailEnd/>
              </a:ln>
            </p:spPr>
            <p:txBody>
              <a:bodyPr wrap="none">
                <a:spAutoFit/>
              </a:bodyPr>
              <a:lstStyle/>
              <a:p>
                <a:r>
                  <a:rPr lang="en-US" sz="2800" i="0"/>
                  <a:t>.</a:t>
                </a:r>
              </a:p>
            </p:txBody>
          </p:sp>
          <p:sp>
            <p:nvSpPr>
              <p:cNvPr id="48867" name="Text Box 923"/>
              <p:cNvSpPr txBox="1">
                <a:spLocks noChangeArrowheads="1"/>
              </p:cNvSpPr>
              <p:nvPr/>
            </p:nvSpPr>
            <p:spPr bwMode="auto">
              <a:xfrm rot="14890054" flipV="1">
                <a:off x="6992" y="2801"/>
                <a:ext cx="229" cy="429"/>
              </a:xfrm>
              <a:prstGeom prst="rect">
                <a:avLst/>
              </a:prstGeom>
              <a:noFill/>
              <a:ln w="9525">
                <a:noFill/>
                <a:miter lim="800000"/>
                <a:headEnd/>
                <a:tailEnd/>
              </a:ln>
            </p:spPr>
            <p:txBody>
              <a:bodyPr wrap="none">
                <a:spAutoFit/>
              </a:bodyPr>
              <a:lstStyle/>
              <a:p>
                <a:r>
                  <a:rPr lang="en-US" sz="2800" i="0"/>
                  <a:t>.</a:t>
                </a:r>
              </a:p>
            </p:txBody>
          </p:sp>
          <p:sp>
            <p:nvSpPr>
              <p:cNvPr id="48868" name="Text Box 924"/>
              <p:cNvSpPr txBox="1">
                <a:spLocks noChangeArrowheads="1"/>
              </p:cNvSpPr>
              <p:nvPr/>
            </p:nvSpPr>
            <p:spPr bwMode="auto">
              <a:xfrm rot="14890054" flipV="1">
                <a:off x="7373" y="2689"/>
                <a:ext cx="229" cy="429"/>
              </a:xfrm>
              <a:prstGeom prst="rect">
                <a:avLst/>
              </a:prstGeom>
              <a:noFill/>
              <a:ln w="9525">
                <a:noFill/>
                <a:miter lim="800000"/>
                <a:headEnd/>
                <a:tailEnd/>
              </a:ln>
            </p:spPr>
            <p:txBody>
              <a:bodyPr wrap="none">
                <a:spAutoFit/>
              </a:bodyPr>
              <a:lstStyle/>
              <a:p>
                <a:r>
                  <a:rPr lang="en-US" sz="2800" i="0"/>
                  <a:t>.</a:t>
                </a:r>
              </a:p>
            </p:txBody>
          </p:sp>
          <p:sp>
            <p:nvSpPr>
              <p:cNvPr id="48869" name="Text Box 925"/>
              <p:cNvSpPr txBox="1">
                <a:spLocks noChangeArrowheads="1"/>
              </p:cNvSpPr>
              <p:nvPr/>
            </p:nvSpPr>
            <p:spPr bwMode="auto">
              <a:xfrm rot="14890054" flipV="1">
                <a:off x="7039" y="2640"/>
                <a:ext cx="229" cy="429"/>
              </a:xfrm>
              <a:prstGeom prst="rect">
                <a:avLst/>
              </a:prstGeom>
              <a:noFill/>
              <a:ln w="9525">
                <a:noFill/>
                <a:miter lim="800000"/>
                <a:headEnd/>
                <a:tailEnd/>
              </a:ln>
            </p:spPr>
            <p:txBody>
              <a:bodyPr wrap="none">
                <a:spAutoFit/>
              </a:bodyPr>
              <a:lstStyle/>
              <a:p>
                <a:r>
                  <a:rPr lang="en-US" sz="2800" i="0"/>
                  <a:t>.</a:t>
                </a:r>
              </a:p>
            </p:txBody>
          </p:sp>
          <p:sp>
            <p:nvSpPr>
              <p:cNvPr id="48870" name="Text Box 926"/>
              <p:cNvSpPr txBox="1">
                <a:spLocks noChangeArrowheads="1"/>
              </p:cNvSpPr>
              <p:nvPr/>
            </p:nvSpPr>
            <p:spPr bwMode="auto">
              <a:xfrm rot="14890054" flipV="1">
                <a:off x="6651" y="2561"/>
                <a:ext cx="229" cy="429"/>
              </a:xfrm>
              <a:prstGeom prst="rect">
                <a:avLst/>
              </a:prstGeom>
              <a:noFill/>
              <a:ln w="9525">
                <a:noFill/>
                <a:miter lim="800000"/>
                <a:headEnd/>
                <a:tailEnd/>
              </a:ln>
            </p:spPr>
            <p:txBody>
              <a:bodyPr wrap="none">
                <a:spAutoFit/>
              </a:bodyPr>
              <a:lstStyle/>
              <a:p>
                <a:r>
                  <a:rPr lang="en-US" sz="2800" i="0"/>
                  <a:t>.</a:t>
                </a:r>
              </a:p>
            </p:txBody>
          </p:sp>
          <p:sp>
            <p:nvSpPr>
              <p:cNvPr id="48871" name="Text Box 927"/>
              <p:cNvSpPr txBox="1">
                <a:spLocks noChangeArrowheads="1"/>
              </p:cNvSpPr>
              <p:nvPr/>
            </p:nvSpPr>
            <p:spPr bwMode="auto">
              <a:xfrm rot="14890054" flipV="1">
                <a:off x="6749" y="2656"/>
                <a:ext cx="229" cy="429"/>
              </a:xfrm>
              <a:prstGeom prst="rect">
                <a:avLst/>
              </a:prstGeom>
              <a:noFill/>
              <a:ln w="9525">
                <a:noFill/>
                <a:miter lim="800000"/>
                <a:headEnd/>
                <a:tailEnd/>
              </a:ln>
            </p:spPr>
            <p:txBody>
              <a:bodyPr wrap="none">
                <a:spAutoFit/>
              </a:bodyPr>
              <a:lstStyle/>
              <a:p>
                <a:r>
                  <a:rPr lang="en-US" sz="2800" i="0"/>
                  <a:t>.</a:t>
                </a:r>
              </a:p>
            </p:txBody>
          </p:sp>
          <p:sp>
            <p:nvSpPr>
              <p:cNvPr id="48872" name="Text Box 928"/>
              <p:cNvSpPr txBox="1">
                <a:spLocks noChangeArrowheads="1"/>
              </p:cNvSpPr>
              <p:nvPr/>
            </p:nvSpPr>
            <p:spPr bwMode="auto">
              <a:xfrm rot="14890054" flipV="1">
                <a:off x="6845" y="2754"/>
                <a:ext cx="229" cy="429"/>
              </a:xfrm>
              <a:prstGeom prst="rect">
                <a:avLst/>
              </a:prstGeom>
              <a:noFill/>
              <a:ln w="9525">
                <a:noFill/>
                <a:miter lim="800000"/>
                <a:headEnd/>
                <a:tailEnd/>
              </a:ln>
            </p:spPr>
            <p:txBody>
              <a:bodyPr wrap="none">
                <a:spAutoFit/>
              </a:bodyPr>
              <a:lstStyle/>
              <a:p>
                <a:r>
                  <a:rPr lang="en-US" sz="2800" i="0"/>
                  <a:t>.</a:t>
                </a:r>
              </a:p>
            </p:txBody>
          </p:sp>
          <p:sp>
            <p:nvSpPr>
              <p:cNvPr id="48873" name="Text Box 929"/>
              <p:cNvSpPr txBox="1">
                <a:spLocks noChangeArrowheads="1"/>
              </p:cNvSpPr>
              <p:nvPr/>
            </p:nvSpPr>
            <p:spPr bwMode="auto">
              <a:xfrm rot="14890054" flipV="1">
                <a:off x="6942" y="2849"/>
                <a:ext cx="229" cy="429"/>
              </a:xfrm>
              <a:prstGeom prst="rect">
                <a:avLst/>
              </a:prstGeom>
              <a:noFill/>
              <a:ln w="9525">
                <a:noFill/>
                <a:miter lim="800000"/>
                <a:headEnd/>
                <a:tailEnd/>
              </a:ln>
            </p:spPr>
            <p:txBody>
              <a:bodyPr wrap="none">
                <a:spAutoFit/>
              </a:bodyPr>
              <a:lstStyle/>
              <a:p>
                <a:r>
                  <a:rPr lang="en-US" sz="2800" i="0"/>
                  <a:t>.</a:t>
                </a:r>
              </a:p>
            </p:txBody>
          </p:sp>
          <p:sp>
            <p:nvSpPr>
              <p:cNvPr id="48874" name="Text Box 930"/>
              <p:cNvSpPr txBox="1">
                <a:spLocks noChangeArrowheads="1"/>
              </p:cNvSpPr>
              <p:nvPr/>
            </p:nvSpPr>
            <p:spPr bwMode="auto">
              <a:xfrm rot="14890054" flipV="1">
                <a:off x="7504" y="3169"/>
                <a:ext cx="229" cy="429"/>
              </a:xfrm>
              <a:prstGeom prst="rect">
                <a:avLst/>
              </a:prstGeom>
              <a:noFill/>
              <a:ln w="9525">
                <a:noFill/>
                <a:miter lim="800000"/>
                <a:headEnd/>
                <a:tailEnd/>
              </a:ln>
            </p:spPr>
            <p:txBody>
              <a:bodyPr wrap="none">
                <a:spAutoFit/>
              </a:bodyPr>
              <a:lstStyle/>
              <a:p>
                <a:r>
                  <a:rPr lang="en-US" sz="2800" i="0"/>
                  <a:t>.</a:t>
                </a:r>
              </a:p>
            </p:txBody>
          </p:sp>
          <p:sp>
            <p:nvSpPr>
              <p:cNvPr id="48875" name="Text Box 931"/>
              <p:cNvSpPr txBox="1">
                <a:spLocks noChangeArrowheads="1"/>
              </p:cNvSpPr>
              <p:nvPr/>
            </p:nvSpPr>
            <p:spPr bwMode="auto">
              <a:xfrm rot="14890054" flipV="1">
                <a:off x="7134" y="3040"/>
                <a:ext cx="229" cy="429"/>
              </a:xfrm>
              <a:prstGeom prst="rect">
                <a:avLst/>
              </a:prstGeom>
              <a:noFill/>
              <a:ln w="9525">
                <a:noFill/>
                <a:miter lim="800000"/>
                <a:headEnd/>
                <a:tailEnd/>
              </a:ln>
            </p:spPr>
            <p:txBody>
              <a:bodyPr wrap="none">
                <a:spAutoFit/>
              </a:bodyPr>
              <a:lstStyle/>
              <a:p>
                <a:r>
                  <a:rPr lang="en-US" sz="2800" i="0"/>
                  <a:t>.</a:t>
                </a:r>
              </a:p>
            </p:txBody>
          </p:sp>
          <p:sp>
            <p:nvSpPr>
              <p:cNvPr id="48876" name="Text Box 932"/>
              <p:cNvSpPr txBox="1">
                <a:spLocks noChangeArrowheads="1"/>
              </p:cNvSpPr>
              <p:nvPr/>
            </p:nvSpPr>
            <p:spPr bwMode="auto">
              <a:xfrm rot="14890054" flipV="1">
                <a:off x="7036" y="2657"/>
                <a:ext cx="229" cy="429"/>
              </a:xfrm>
              <a:prstGeom prst="rect">
                <a:avLst/>
              </a:prstGeom>
              <a:noFill/>
              <a:ln w="9525">
                <a:noFill/>
                <a:miter lim="800000"/>
                <a:headEnd/>
                <a:tailEnd/>
              </a:ln>
            </p:spPr>
            <p:txBody>
              <a:bodyPr wrap="none">
                <a:spAutoFit/>
              </a:bodyPr>
              <a:lstStyle/>
              <a:p>
                <a:r>
                  <a:rPr lang="en-US" sz="2800" i="0"/>
                  <a:t>.</a:t>
                </a:r>
              </a:p>
            </p:txBody>
          </p:sp>
          <p:sp>
            <p:nvSpPr>
              <p:cNvPr id="48877" name="Text Box 933"/>
              <p:cNvSpPr txBox="1">
                <a:spLocks noChangeArrowheads="1"/>
              </p:cNvSpPr>
              <p:nvPr/>
            </p:nvSpPr>
            <p:spPr bwMode="auto">
              <a:xfrm rot="14890054" flipV="1">
                <a:off x="6992" y="2561"/>
                <a:ext cx="229" cy="429"/>
              </a:xfrm>
              <a:prstGeom prst="rect">
                <a:avLst/>
              </a:prstGeom>
              <a:noFill/>
              <a:ln w="9525">
                <a:noFill/>
                <a:miter lim="800000"/>
                <a:headEnd/>
                <a:tailEnd/>
              </a:ln>
            </p:spPr>
            <p:txBody>
              <a:bodyPr wrap="none">
                <a:spAutoFit/>
              </a:bodyPr>
              <a:lstStyle/>
              <a:p>
                <a:r>
                  <a:rPr lang="en-US" sz="2800" i="0"/>
                  <a:t>.</a:t>
                </a:r>
              </a:p>
            </p:txBody>
          </p:sp>
        </p:grpSp>
        <p:grpSp>
          <p:nvGrpSpPr>
            <p:cNvPr id="48603" name="Group 993"/>
            <p:cNvGrpSpPr>
              <a:grpSpLocks/>
            </p:cNvGrpSpPr>
            <p:nvPr/>
          </p:nvGrpSpPr>
          <p:grpSpPr bwMode="auto">
            <a:xfrm>
              <a:off x="6095937" y="3803649"/>
              <a:ext cx="1221984" cy="861738"/>
              <a:chOff x="2537" y="1904"/>
              <a:chExt cx="1003" cy="766"/>
            </a:xfrm>
          </p:grpSpPr>
          <p:grpSp>
            <p:nvGrpSpPr>
              <p:cNvPr id="48605" name="Group 991"/>
              <p:cNvGrpSpPr>
                <a:grpSpLocks/>
              </p:cNvGrpSpPr>
              <p:nvPr/>
            </p:nvGrpSpPr>
            <p:grpSpPr bwMode="auto">
              <a:xfrm>
                <a:off x="2537" y="2032"/>
                <a:ext cx="399" cy="638"/>
                <a:chOff x="2263" y="4534"/>
                <a:chExt cx="399" cy="638"/>
              </a:xfrm>
            </p:grpSpPr>
            <p:sp>
              <p:nvSpPr>
                <p:cNvPr id="48625" name="Text Box 938"/>
                <p:cNvSpPr txBox="1">
                  <a:spLocks noChangeArrowheads="1"/>
                </p:cNvSpPr>
                <p:nvPr/>
              </p:nvSpPr>
              <p:spPr bwMode="auto">
                <a:xfrm>
                  <a:off x="2372" y="4634"/>
                  <a:ext cx="214" cy="386"/>
                </a:xfrm>
                <a:prstGeom prst="rect">
                  <a:avLst/>
                </a:prstGeom>
                <a:noFill/>
                <a:ln w="9525">
                  <a:noFill/>
                  <a:miter lim="800000"/>
                  <a:headEnd/>
                  <a:tailEnd/>
                </a:ln>
              </p:spPr>
              <p:txBody>
                <a:bodyPr wrap="none">
                  <a:spAutoFit/>
                </a:bodyPr>
                <a:lstStyle/>
                <a:p>
                  <a:r>
                    <a:rPr lang="en-US" sz="2400" i="0"/>
                    <a:t>.</a:t>
                  </a:r>
                </a:p>
              </p:txBody>
            </p:sp>
            <p:sp>
              <p:nvSpPr>
                <p:cNvPr id="48626" name="Text Box 939"/>
                <p:cNvSpPr txBox="1">
                  <a:spLocks noChangeArrowheads="1"/>
                </p:cNvSpPr>
                <p:nvPr/>
              </p:nvSpPr>
              <p:spPr bwMode="auto">
                <a:xfrm>
                  <a:off x="2448" y="4656"/>
                  <a:ext cx="214" cy="386"/>
                </a:xfrm>
                <a:prstGeom prst="rect">
                  <a:avLst/>
                </a:prstGeom>
                <a:noFill/>
                <a:ln w="9525">
                  <a:noFill/>
                  <a:miter lim="800000"/>
                  <a:headEnd/>
                  <a:tailEnd/>
                </a:ln>
              </p:spPr>
              <p:txBody>
                <a:bodyPr wrap="none">
                  <a:spAutoFit/>
                </a:bodyPr>
                <a:lstStyle/>
                <a:p>
                  <a:r>
                    <a:rPr lang="en-US" sz="2400" i="0"/>
                    <a:t>.</a:t>
                  </a:r>
                </a:p>
              </p:txBody>
            </p:sp>
            <p:sp>
              <p:nvSpPr>
                <p:cNvPr id="48627" name="Text Box 940"/>
                <p:cNvSpPr txBox="1">
                  <a:spLocks noChangeArrowheads="1"/>
                </p:cNvSpPr>
                <p:nvPr/>
              </p:nvSpPr>
              <p:spPr bwMode="auto">
                <a:xfrm>
                  <a:off x="2438" y="4594"/>
                  <a:ext cx="214" cy="386"/>
                </a:xfrm>
                <a:prstGeom prst="rect">
                  <a:avLst/>
                </a:prstGeom>
                <a:noFill/>
                <a:ln w="9525">
                  <a:noFill/>
                  <a:miter lim="800000"/>
                  <a:headEnd/>
                  <a:tailEnd/>
                </a:ln>
              </p:spPr>
              <p:txBody>
                <a:bodyPr wrap="none">
                  <a:spAutoFit/>
                </a:bodyPr>
                <a:lstStyle/>
                <a:p>
                  <a:r>
                    <a:rPr lang="en-US" sz="2400" i="0"/>
                    <a:t>.</a:t>
                  </a:r>
                </a:p>
              </p:txBody>
            </p:sp>
            <p:sp>
              <p:nvSpPr>
                <p:cNvPr id="48628" name="Text Box 941"/>
                <p:cNvSpPr txBox="1">
                  <a:spLocks noChangeArrowheads="1"/>
                </p:cNvSpPr>
                <p:nvPr/>
              </p:nvSpPr>
              <p:spPr bwMode="auto">
                <a:xfrm>
                  <a:off x="2411" y="4560"/>
                  <a:ext cx="214" cy="386"/>
                </a:xfrm>
                <a:prstGeom prst="rect">
                  <a:avLst/>
                </a:prstGeom>
                <a:noFill/>
                <a:ln w="9525">
                  <a:noFill/>
                  <a:miter lim="800000"/>
                  <a:headEnd/>
                  <a:tailEnd/>
                </a:ln>
              </p:spPr>
              <p:txBody>
                <a:bodyPr wrap="none">
                  <a:spAutoFit/>
                </a:bodyPr>
                <a:lstStyle/>
                <a:p>
                  <a:r>
                    <a:rPr lang="en-US" sz="2400" i="0"/>
                    <a:t>.</a:t>
                  </a:r>
                </a:p>
              </p:txBody>
            </p:sp>
            <p:sp>
              <p:nvSpPr>
                <p:cNvPr id="48629" name="Text Box 942"/>
                <p:cNvSpPr txBox="1">
                  <a:spLocks noChangeArrowheads="1"/>
                </p:cNvSpPr>
                <p:nvPr/>
              </p:nvSpPr>
              <p:spPr bwMode="auto">
                <a:xfrm>
                  <a:off x="2371" y="4568"/>
                  <a:ext cx="214" cy="386"/>
                </a:xfrm>
                <a:prstGeom prst="rect">
                  <a:avLst/>
                </a:prstGeom>
                <a:noFill/>
                <a:ln w="9525">
                  <a:noFill/>
                  <a:miter lim="800000"/>
                  <a:headEnd/>
                  <a:tailEnd/>
                </a:ln>
              </p:spPr>
              <p:txBody>
                <a:bodyPr wrap="none">
                  <a:spAutoFit/>
                </a:bodyPr>
                <a:lstStyle/>
                <a:p>
                  <a:r>
                    <a:rPr lang="en-US" sz="2400" i="0"/>
                    <a:t>.</a:t>
                  </a:r>
                </a:p>
              </p:txBody>
            </p:sp>
            <p:sp>
              <p:nvSpPr>
                <p:cNvPr id="48630" name="Text Box 943"/>
                <p:cNvSpPr txBox="1">
                  <a:spLocks noChangeArrowheads="1"/>
                </p:cNvSpPr>
                <p:nvPr/>
              </p:nvSpPr>
              <p:spPr bwMode="auto">
                <a:xfrm>
                  <a:off x="2352" y="4534"/>
                  <a:ext cx="214" cy="386"/>
                </a:xfrm>
                <a:prstGeom prst="rect">
                  <a:avLst/>
                </a:prstGeom>
                <a:noFill/>
                <a:ln w="9525">
                  <a:noFill/>
                  <a:miter lim="800000"/>
                  <a:headEnd/>
                  <a:tailEnd/>
                </a:ln>
              </p:spPr>
              <p:txBody>
                <a:bodyPr wrap="none">
                  <a:spAutoFit/>
                </a:bodyPr>
                <a:lstStyle/>
                <a:p>
                  <a:r>
                    <a:rPr lang="en-US" sz="2400" i="0"/>
                    <a:t>.</a:t>
                  </a:r>
                </a:p>
              </p:txBody>
            </p:sp>
            <p:sp>
              <p:nvSpPr>
                <p:cNvPr id="48631" name="Text Box 944"/>
                <p:cNvSpPr txBox="1">
                  <a:spLocks noChangeArrowheads="1"/>
                </p:cNvSpPr>
                <p:nvPr/>
              </p:nvSpPr>
              <p:spPr bwMode="auto">
                <a:xfrm>
                  <a:off x="2312" y="4576"/>
                  <a:ext cx="214" cy="386"/>
                </a:xfrm>
                <a:prstGeom prst="rect">
                  <a:avLst/>
                </a:prstGeom>
                <a:noFill/>
                <a:ln w="9525">
                  <a:noFill/>
                  <a:miter lim="800000"/>
                  <a:headEnd/>
                  <a:tailEnd/>
                </a:ln>
              </p:spPr>
              <p:txBody>
                <a:bodyPr wrap="none">
                  <a:spAutoFit/>
                </a:bodyPr>
                <a:lstStyle/>
                <a:p>
                  <a:r>
                    <a:rPr lang="en-US" sz="2400" i="0"/>
                    <a:t>.</a:t>
                  </a:r>
                </a:p>
              </p:txBody>
            </p:sp>
            <p:sp>
              <p:nvSpPr>
                <p:cNvPr id="48632" name="Text Box 945"/>
                <p:cNvSpPr txBox="1">
                  <a:spLocks noChangeArrowheads="1"/>
                </p:cNvSpPr>
                <p:nvPr/>
              </p:nvSpPr>
              <p:spPr bwMode="auto">
                <a:xfrm>
                  <a:off x="2304" y="4633"/>
                  <a:ext cx="214" cy="386"/>
                </a:xfrm>
                <a:prstGeom prst="rect">
                  <a:avLst/>
                </a:prstGeom>
                <a:noFill/>
                <a:ln w="9525">
                  <a:noFill/>
                  <a:miter lim="800000"/>
                  <a:headEnd/>
                  <a:tailEnd/>
                </a:ln>
              </p:spPr>
              <p:txBody>
                <a:bodyPr wrap="none">
                  <a:spAutoFit/>
                </a:bodyPr>
                <a:lstStyle/>
                <a:p>
                  <a:r>
                    <a:rPr lang="en-US" sz="2400" i="0"/>
                    <a:t>.</a:t>
                  </a:r>
                </a:p>
              </p:txBody>
            </p:sp>
            <p:sp>
              <p:nvSpPr>
                <p:cNvPr id="48633" name="Text Box 951"/>
                <p:cNvSpPr txBox="1">
                  <a:spLocks noChangeArrowheads="1"/>
                </p:cNvSpPr>
                <p:nvPr/>
              </p:nvSpPr>
              <p:spPr bwMode="auto">
                <a:xfrm>
                  <a:off x="2304" y="4568"/>
                  <a:ext cx="214" cy="386"/>
                </a:xfrm>
                <a:prstGeom prst="rect">
                  <a:avLst/>
                </a:prstGeom>
                <a:noFill/>
                <a:ln w="9525">
                  <a:noFill/>
                  <a:miter lim="800000"/>
                  <a:headEnd/>
                  <a:tailEnd/>
                </a:ln>
              </p:spPr>
              <p:txBody>
                <a:bodyPr wrap="none">
                  <a:spAutoFit/>
                </a:bodyPr>
                <a:lstStyle/>
                <a:p>
                  <a:r>
                    <a:rPr lang="en-US" sz="2400" i="0"/>
                    <a:t>.</a:t>
                  </a:r>
                </a:p>
              </p:txBody>
            </p:sp>
            <p:sp>
              <p:nvSpPr>
                <p:cNvPr id="48634" name="Text Box 954"/>
                <p:cNvSpPr txBox="1">
                  <a:spLocks noChangeArrowheads="1"/>
                </p:cNvSpPr>
                <p:nvPr/>
              </p:nvSpPr>
              <p:spPr bwMode="auto">
                <a:xfrm>
                  <a:off x="2274" y="4607"/>
                  <a:ext cx="214" cy="386"/>
                </a:xfrm>
                <a:prstGeom prst="rect">
                  <a:avLst/>
                </a:prstGeom>
                <a:noFill/>
                <a:ln w="9525">
                  <a:noFill/>
                  <a:miter lim="800000"/>
                  <a:headEnd/>
                  <a:tailEnd/>
                </a:ln>
              </p:spPr>
              <p:txBody>
                <a:bodyPr wrap="none">
                  <a:spAutoFit/>
                </a:bodyPr>
                <a:lstStyle/>
                <a:p>
                  <a:r>
                    <a:rPr lang="en-US" sz="2400" i="0"/>
                    <a:t>.</a:t>
                  </a:r>
                </a:p>
              </p:txBody>
            </p:sp>
            <p:sp>
              <p:nvSpPr>
                <p:cNvPr id="48635" name="Text Box 957"/>
                <p:cNvSpPr txBox="1">
                  <a:spLocks noChangeArrowheads="1"/>
                </p:cNvSpPr>
                <p:nvPr/>
              </p:nvSpPr>
              <p:spPr bwMode="auto">
                <a:xfrm>
                  <a:off x="2272" y="4656"/>
                  <a:ext cx="214" cy="386"/>
                </a:xfrm>
                <a:prstGeom prst="rect">
                  <a:avLst/>
                </a:prstGeom>
                <a:noFill/>
                <a:ln w="9525">
                  <a:noFill/>
                  <a:miter lim="800000"/>
                  <a:headEnd/>
                  <a:tailEnd/>
                </a:ln>
              </p:spPr>
              <p:txBody>
                <a:bodyPr wrap="none">
                  <a:spAutoFit/>
                </a:bodyPr>
                <a:lstStyle/>
                <a:p>
                  <a:r>
                    <a:rPr lang="en-US" sz="2400" i="0"/>
                    <a:t>.</a:t>
                  </a:r>
                </a:p>
              </p:txBody>
            </p:sp>
            <p:sp>
              <p:nvSpPr>
                <p:cNvPr id="48636" name="Text Box 958"/>
                <p:cNvSpPr txBox="1">
                  <a:spLocks noChangeArrowheads="1"/>
                </p:cNvSpPr>
                <p:nvPr/>
              </p:nvSpPr>
              <p:spPr bwMode="auto">
                <a:xfrm>
                  <a:off x="2369" y="4650"/>
                  <a:ext cx="214" cy="386"/>
                </a:xfrm>
                <a:prstGeom prst="rect">
                  <a:avLst/>
                </a:prstGeom>
                <a:noFill/>
                <a:ln w="9525">
                  <a:noFill/>
                  <a:miter lim="800000"/>
                  <a:headEnd/>
                  <a:tailEnd/>
                </a:ln>
              </p:spPr>
              <p:txBody>
                <a:bodyPr wrap="none">
                  <a:spAutoFit/>
                </a:bodyPr>
                <a:lstStyle/>
                <a:p>
                  <a:r>
                    <a:rPr lang="en-US" sz="2400" i="0"/>
                    <a:t>.</a:t>
                  </a:r>
                </a:p>
              </p:txBody>
            </p:sp>
            <p:sp>
              <p:nvSpPr>
                <p:cNvPr id="48637" name="Text Box 959"/>
                <p:cNvSpPr txBox="1">
                  <a:spLocks noChangeArrowheads="1"/>
                </p:cNvSpPr>
                <p:nvPr/>
              </p:nvSpPr>
              <p:spPr bwMode="auto">
                <a:xfrm>
                  <a:off x="2440" y="4607"/>
                  <a:ext cx="214" cy="386"/>
                </a:xfrm>
                <a:prstGeom prst="rect">
                  <a:avLst/>
                </a:prstGeom>
                <a:noFill/>
                <a:ln w="9525">
                  <a:noFill/>
                  <a:miter lim="800000"/>
                  <a:headEnd/>
                  <a:tailEnd/>
                </a:ln>
              </p:spPr>
              <p:txBody>
                <a:bodyPr wrap="none">
                  <a:spAutoFit/>
                </a:bodyPr>
                <a:lstStyle/>
                <a:p>
                  <a:r>
                    <a:rPr lang="en-US" sz="2400" i="0"/>
                    <a:t>.</a:t>
                  </a:r>
                </a:p>
              </p:txBody>
            </p:sp>
            <p:sp>
              <p:nvSpPr>
                <p:cNvPr id="48638" name="Text Box 960"/>
                <p:cNvSpPr txBox="1">
                  <a:spLocks noChangeArrowheads="1"/>
                </p:cNvSpPr>
                <p:nvPr/>
              </p:nvSpPr>
              <p:spPr bwMode="auto">
                <a:xfrm>
                  <a:off x="2311" y="4540"/>
                  <a:ext cx="214" cy="386"/>
                </a:xfrm>
                <a:prstGeom prst="rect">
                  <a:avLst/>
                </a:prstGeom>
                <a:noFill/>
                <a:ln w="9525">
                  <a:noFill/>
                  <a:miter lim="800000"/>
                  <a:headEnd/>
                  <a:tailEnd/>
                </a:ln>
              </p:spPr>
              <p:txBody>
                <a:bodyPr wrap="none">
                  <a:spAutoFit/>
                </a:bodyPr>
                <a:lstStyle/>
                <a:p>
                  <a:r>
                    <a:rPr lang="en-US" sz="2400" i="0"/>
                    <a:t>.</a:t>
                  </a:r>
                </a:p>
              </p:txBody>
            </p:sp>
            <p:sp>
              <p:nvSpPr>
                <p:cNvPr id="48639" name="Text Box 961"/>
                <p:cNvSpPr txBox="1">
                  <a:spLocks noChangeArrowheads="1"/>
                </p:cNvSpPr>
                <p:nvPr/>
              </p:nvSpPr>
              <p:spPr bwMode="auto">
                <a:xfrm>
                  <a:off x="2382" y="4546"/>
                  <a:ext cx="214" cy="386"/>
                </a:xfrm>
                <a:prstGeom prst="rect">
                  <a:avLst/>
                </a:prstGeom>
                <a:noFill/>
                <a:ln w="9525">
                  <a:noFill/>
                  <a:miter lim="800000"/>
                  <a:headEnd/>
                  <a:tailEnd/>
                </a:ln>
              </p:spPr>
              <p:txBody>
                <a:bodyPr wrap="none">
                  <a:spAutoFit/>
                </a:bodyPr>
                <a:lstStyle/>
                <a:p>
                  <a:r>
                    <a:rPr lang="en-US" sz="2400" i="0"/>
                    <a:t>.</a:t>
                  </a:r>
                </a:p>
              </p:txBody>
            </p:sp>
            <p:sp>
              <p:nvSpPr>
                <p:cNvPr id="48640" name="Text Box 963"/>
                <p:cNvSpPr txBox="1">
                  <a:spLocks noChangeArrowheads="1"/>
                </p:cNvSpPr>
                <p:nvPr/>
              </p:nvSpPr>
              <p:spPr bwMode="auto">
                <a:xfrm>
                  <a:off x="2304" y="4656"/>
                  <a:ext cx="214" cy="386"/>
                </a:xfrm>
                <a:prstGeom prst="rect">
                  <a:avLst/>
                </a:prstGeom>
                <a:noFill/>
                <a:ln w="9525">
                  <a:noFill/>
                  <a:miter lim="800000"/>
                  <a:headEnd/>
                  <a:tailEnd/>
                </a:ln>
              </p:spPr>
              <p:txBody>
                <a:bodyPr wrap="none">
                  <a:spAutoFit/>
                </a:bodyPr>
                <a:lstStyle/>
                <a:p>
                  <a:r>
                    <a:rPr lang="en-US" sz="2400" i="0"/>
                    <a:t>.</a:t>
                  </a:r>
                </a:p>
              </p:txBody>
            </p:sp>
            <p:sp>
              <p:nvSpPr>
                <p:cNvPr id="48641" name="Text Box 964"/>
                <p:cNvSpPr txBox="1">
                  <a:spLocks noChangeArrowheads="1"/>
                </p:cNvSpPr>
                <p:nvPr/>
              </p:nvSpPr>
              <p:spPr bwMode="auto">
                <a:xfrm>
                  <a:off x="2400" y="4656"/>
                  <a:ext cx="214" cy="386"/>
                </a:xfrm>
                <a:prstGeom prst="rect">
                  <a:avLst/>
                </a:prstGeom>
                <a:noFill/>
                <a:ln w="9525">
                  <a:noFill/>
                  <a:miter lim="800000"/>
                  <a:headEnd/>
                  <a:tailEnd/>
                </a:ln>
              </p:spPr>
              <p:txBody>
                <a:bodyPr wrap="none">
                  <a:spAutoFit/>
                </a:bodyPr>
                <a:lstStyle/>
                <a:p>
                  <a:r>
                    <a:rPr lang="en-US" sz="2400" i="0"/>
                    <a:t>.</a:t>
                  </a:r>
                </a:p>
              </p:txBody>
            </p:sp>
            <p:sp>
              <p:nvSpPr>
                <p:cNvPr id="48642" name="Text Box 966"/>
                <p:cNvSpPr txBox="1">
                  <a:spLocks noChangeArrowheads="1"/>
                </p:cNvSpPr>
                <p:nvPr/>
              </p:nvSpPr>
              <p:spPr bwMode="auto">
                <a:xfrm>
                  <a:off x="2332" y="4607"/>
                  <a:ext cx="214" cy="386"/>
                </a:xfrm>
                <a:prstGeom prst="rect">
                  <a:avLst/>
                </a:prstGeom>
                <a:noFill/>
                <a:ln w="9525">
                  <a:noFill/>
                  <a:miter lim="800000"/>
                  <a:headEnd/>
                  <a:tailEnd/>
                </a:ln>
              </p:spPr>
              <p:txBody>
                <a:bodyPr wrap="none">
                  <a:spAutoFit/>
                </a:bodyPr>
                <a:lstStyle/>
                <a:p>
                  <a:r>
                    <a:rPr lang="en-US" sz="2400" i="0"/>
                    <a:t>.</a:t>
                  </a:r>
                </a:p>
              </p:txBody>
            </p:sp>
            <p:sp>
              <p:nvSpPr>
                <p:cNvPr id="48643" name="Text Box 967"/>
                <p:cNvSpPr txBox="1">
                  <a:spLocks noChangeArrowheads="1"/>
                </p:cNvSpPr>
                <p:nvPr/>
              </p:nvSpPr>
              <p:spPr bwMode="auto">
                <a:xfrm>
                  <a:off x="2332" y="4607"/>
                  <a:ext cx="214" cy="386"/>
                </a:xfrm>
                <a:prstGeom prst="rect">
                  <a:avLst/>
                </a:prstGeom>
                <a:noFill/>
                <a:ln w="9525">
                  <a:noFill/>
                  <a:miter lim="800000"/>
                  <a:headEnd/>
                  <a:tailEnd/>
                </a:ln>
              </p:spPr>
              <p:txBody>
                <a:bodyPr wrap="none">
                  <a:spAutoFit/>
                </a:bodyPr>
                <a:lstStyle/>
                <a:p>
                  <a:r>
                    <a:rPr lang="en-US" sz="2400" i="0"/>
                    <a:t>.</a:t>
                  </a:r>
                </a:p>
              </p:txBody>
            </p:sp>
            <p:sp>
              <p:nvSpPr>
                <p:cNvPr id="48644" name="Text Box 968"/>
                <p:cNvSpPr txBox="1">
                  <a:spLocks noChangeArrowheads="1"/>
                </p:cNvSpPr>
                <p:nvPr/>
              </p:nvSpPr>
              <p:spPr bwMode="auto">
                <a:xfrm>
                  <a:off x="2381" y="4583"/>
                  <a:ext cx="214" cy="386"/>
                </a:xfrm>
                <a:prstGeom prst="rect">
                  <a:avLst/>
                </a:prstGeom>
                <a:noFill/>
                <a:ln w="9525">
                  <a:noFill/>
                  <a:miter lim="800000"/>
                  <a:headEnd/>
                  <a:tailEnd/>
                </a:ln>
              </p:spPr>
              <p:txBody>
                <a:bodyPr wrap="none">
                  <a:spAutoFit/>
                </a:bodyPr>
                <a:lstStyle/>
                <a:p>
                  <a:r>
                    <a:rPr lang="en-US" sz="2400" i="0"/>
                    <a:t>.</a:t>
                  </a:r>
                </a:p>
              </p:txBody>
            </p:sp>
            <p:sp>
              <p:nvSpPr>
                <p:cNvPr id="48645" name="Text Box 969"/>
                <p:cNvSpPr txBox="1">
                  <a:spLocks noChangeArrowheads="1"/>
                </p:cNvSpPr>
                <p:nvPr/>
              </p:nvSpPr>
              <p:spPr bwMode="auto">
                <a:xfrm>
                  <a:off x="2418" y="4605"/>
                  <a:ext cx="214" cy="386"/>
                </a:xfrm>
                <a:prstGeom prst="rect">
                  <a:avLst/>
                </a:prstGeom>
                <a:noFill/>
                <a:ln w="9525">
                  <a:noFill/>
                  <a:miter lim="800000"/>
                  <a:headEnd/>
                  <a:tailEnd/>
                </a:ln>
              </p:spPr>
              <p:txBody>
                <a:bodyPr wrap="none">
                  <a:spAutoFit/>
                </a:bodyPr>
                <a:lstStyle/>
                <a:p>
                  <a:r>
                    <a:rPr lang="en-US" sz="2400" i="0"/>
                    <a:t>.</a:t>
                  </a:r>
                </a:p>
              </p:txBody>
            </p:sp>
            <p:grpSp>
              <p:nvGrpSpPr>
                <p:cNvPr id="48646" name="Group 990"/>
                <p:cNvGrpSpPr>
                  <a:grpSpLocks/>
                </p:cNvGrpSpPr>
                <p:nvPr/>
              </p:nvGrpSpPr>
              <p:grpSpPr bwMode="auto">
                <a:xfrm>
                  <a:off x="2263" y="4688"/>
                  <a:ext cx="381" cy="484"/>
                  <a:chOff x="2279" y="4688"/>
                  <a:chExt cx="381" cy="484"/>
                </a:xfrm>
              </p:grpSpPr>
              <p:sp>
                <p:nvSpPr>
                  <p:cNvPr id="48647" name="Text Box 946"/>
                  <p:cNvSpPr txBox="1">
                    <a:spLocks noChangeArrowheads="1"/>
                  </p:cNvSpPr>
                  <p:nvPr/>
                </p:nvSpPr>
                <p:spPr bwMode="auto">
                  <a:xfrm>
                    <a:off x="2365" y="4785"/>
                    <a:ext cx="214" cy="386"/>
                  </a:xfrm>
                  <a:prstGeom prst="rect">
                    <a:avLst/>
                  </a:prstGeom>
                  <a:noFill/>
                  <a:ln w="9525">
                    <a:noFill/>
                    <a:miter lim="800000"/>
                    <a:headEnd/>
                    <a:tailEnd/>
                  </a:ln>
                </p:spPr>
                <p:txBody>
                  <a:bodyPr wrap="none">
                    <a:spAutoFit/>
                  </a:bodyPr>
                  <a:lstStyle/>
                  <a:p>
                    <a:r>
                      <a:rPr lang="en-US" sz="2400" i="0"/>
                      <a:t>.</a:t>
                    </a:r>
                  </a:p>
                </p:txBody>
              </p:sp>
              <p:sp>
                <p:nvSpPr>
                  <p:cNvPr id="48648" name="Text Box 947"/>
                  <p:cNvSpPr txBox="1">
                    <a:spLocks noChangeArrowheads="1"/>
                  </p:cNvSpPr>
                  <p:nvPr/>
                </p:nvSpPr>
                <p:spPr bwMode="auto">
                  <a:xfrm>
                    <a:off x="2385" y="4751"/>
                    <a:ext cx="214" cy="386"/>
                  </a:xfrm>
                  <a:prstGeom prst="rect">
                    <a:avLst/>
                  </a:prstGeom>
                  <a:noFill/>
                  <a:ln w="9525">
                    <a:noFill/>
                    <a:miter lim="800000"/>
                    <a:headEnd/>
                    <a:tailEnd/>
                  </a:ln>
                </p:spPr>
                <p:txBody>
                  <a:bodyPr wrap="none">
                    <a:spAutoFit/>
                  </a:bodyPr>
                  <a:lstStyle/>
                  <a:p>
                    <a:r>
                      <a:rPr lang="en-US" sz="2400" i="0"/>
                      <a:t>.</a:t>
                    </a:r>
                  </a:p>
                </p:txBody>
              </p:sp>
              <p:sp>
                <p:nvSpPr>
                  <p:cNvPr id="48649" name="Text Box 948"/>
                  <p:cNvSpPr txBox="1">
                    <a:spLocks noChangeArrowheads="1"/>
                  </p:cNvSpPr>
                  <p:nvPr/>
                </p:nvSpPr>
                <p:spPr bwMode="auto">
                  <a:xfrm>
                    <a:off x="2406" y="4786"/>
                    <a:ext cx="214" cy="386"/>
                  </a:xfrm>
                  <a:prstGeom prst="rect">
                    <a:avLst/>
                  </a:prstGeom>
                  <a:noFill/>
                  <a:ln w="9525">
                    <a:noFill/>
                    <a:miter lim="800000"/>
                    <a:headEnd/>
                    <a:tailEnd/>
                  </a:ln>
                </p:spPr>
                <p:txBody>
                  <a:bodyPr wrap="none">
                    <a:spAutoFit/>
                  </a:bodyPr>
                  <a:lstStyle/>
                  <a:p>
                    <a:r>
                      <a:rPr lang="en-US" sz="2400" i="0"/>
                      <a:t>.</a:t>
                    </a:r>
                  </a:p>
                </p:txBody>
              </p:sp>
              <p:sp>
                <p:nvSpPr>
                  <p:cNvPr id="48650" name="Text Box 949"/>
                  <p:cNvSpPr txBox="1">
                    <a:spLocks noChangeArrowheads="1"/>
                  </p:cNvSpPr>
                  <p:nvPr/>
                </p:nvSpPr>
                <p:spPr bwMode="auto">
                  <a:xfrm>
                    <a:off x="2438" y="4730"/>
                    <a:ext cx="214" cy="386"/>
                  </a:xfrm>
                  <a:prstGeom prst="rect">
                    <a:avLst/>
                  </a:prstGeom>
                  <a:noFill/>
                  <a:ln w="9525">
                    <a:noFill/>
                    <a:miter lim="800000"/>
                    <a:headEnd/>
                    <a:tailEnd/>
                  </a:ln>
                </p:spPr>
                <p:txBody>
                  <a:bodyPr wrap="none">
                    <a:spAutoFit/>
                  </a:bodyPr>
                  <a:lstStyle/>
                  <a:p>
                    <a:r>
                      <a:rPr lang="en-US" sz="2400" i="0"/>
                      <a:t>.</a:t>
                    </a:r>
                  </a:p>
                </p:txBody>
              </p:sp>
              <p:sp>
                <p:nvSpPr>
                  <p:cNvPr id="48651" name="Text Box 950"/>
                  <p:cNvSpPr txBox="1">
                    <a:spLocks noChangeArrowheads="1"/>
                  </p:cNvSpPr>
                  <p:nvPr/>
                </p:nvSpPr>
                <p:spPr bwMode="auto">
                  <a:xfrm>
                    <a:off x="2446" y="4688"/>
                    <a:ext cx="214" cy="386"/>
                  </a:xfrm>
                  <a:prstGeom prst="rect">
                    <a:avLst/>
                  </a:prstGeom>
                  <a:noFill/>
                  <a:ln w="9525">
                    <a:noFill/>
                    <a:miter lim="800000"/>
                    <a:headEnd/>
                    <a:tailEnd/>
                  </a:ln>
                </p:spPr>
                <p:txBody>
                  <a:bodyPr wrap="none">
                    <a:spAutoFit/>
                  </a:bodyPr>
                  <a:lstStyle/>
                  <a:p>
                    <a:r>
                      <a:rPr lang="en-US" sz="2400" i="0"/>
                      <a:t>.</a:t>
                    </a:r>
                  </a:p>
                </p:txBody>
              </p:sp>
              <p:sp>
                <p:nvSpPr>
                  <p:cNvPr id="48652" name="Text Box 952"/>
                  <p:cNvSpPr txBox="1">
                    <a:spLocks noChangeArrowheads="1"/>
                  </p:cNvSpPr>
                  <p:nvPr/>
                </p:nvSpPr>
                <p:spPr bwMode="auto">
                  <a:xfrm>
                    <a:off x="2315" y="4730"/>
                    <a:ext cx="214" cy="386"/>
                  </a:xfrm>
                  <a:prstGeom prst="rect">
                    <a:avLst/>
                  </a:prstGeom>
                  <a:noFill/>
                  <a:ln w="9525">
                    <a:noFill/>
                    <a:miter lim="800000"/>
                    <a:headEnd/>
                    <a:tailEnd/>
                  </a:ln>
                </p:spPr>
                <p:txBody>
                  <a:bodyPr wrap="none">
                    <a:spAutoFit/>
                  </a:bodyPr>
                  <a:lstStyle/>
                  <a:p>
                    <a:r>
                      <a:rPr lang="en-US" sz="2400" i="0"/>
                      <a:t>.</a:t>
                    </a:r>
                  </a:p>
                </p:txBody>
              </p:sp>
              <p:sp>
                <p:nvSpPr>
                  <p:cNvPr id="48653" name="Text Box 953"/>
                  <p:cNvSpPr txBox="1">
                    <a:spLocks noChangeArrowheads="1"/>
                  </p:cNvSpPr>
                  <p:nvPr/>
                </p:nvSpPr>
                <p:spPr bwMode="auto">
                  <a:xfrm>
                    <a:off x="2315" y="4751"/>
                    <a:ext cx="214" cy="386"/>
                  </a:xfrm>
                  <a:prstGeom prst="rect">
                    <a:avLst/>
                  </a:prstGeom>
                  <a:noFill/>
                  <a:ln w="9525">
                    <a:noFill/>
                    <a:miter lim="800000"/>
                    <a:headEnd/>
                    <a:tailEnd/>
                  </a:ln>
                </p:spPr>
                <p:txBody>
                  <a:bodyPr wrap="none">
                    <a:spAutoFit/>
                  </a:bodyPr>
                  <a:lstStyle/>
                  <a:p>
                    <a:r>
                      <a:rPr lang="en-US" sz="2400" i="0"/>
                      <a:t>.</a:t>
                    </a:r>
                  </a:p>
                </p:txBody>
              </p:sp>
              <p:sp>
                <p:nvSpPr>
                  <p:cNvPr id="48654" name="Text Box 955"/>
                  <p:cNvSpPr txBox="1">
                    <a:spLocks noChangeArrowheads="1"/>
                  </p:cNvSpPr>
                  <p:nvPr/>
                </p:nvSpPr>
                <p:spPr bwMode="auto">
                  <a:xfrm>
                    <a:off x="2427" y="4702"/>
                    <a:ext cx="214" cy="386"/>
                  </a:xfrm>
                  <a:prstGeom prst="rect">
                    <a:avLst/>
                  </a:prstGeom>
                  <a:noFill/>
                  <a:ln w="9525">
                    <a:noFill/>
                    <a:miter lim="800000"/>
                    <a:headEnd/>
                    <a:tailEnd/>
                  </a:ln>
                </p:spPr>
                <p:txBody>
                  <a:bodyPr wrap="none">
                    <a:spAutoFit/>
                  </a:bodyPr>
                  <a:lstStyle/>
                  <a:p>
                    <a:r>
                      <a:rPr lang="en-US" sz="2400" i="0"/>
                      <a:t>.</a:t>
                    </a:r>
                  </a:p>
                </p:txBody>
              </p:sp>
              <p:sp>
                <p:nvSpPr>
                  <p:cNvPr id="48655" name="Text Box 956"/>
                  <p:cNvSpPr txBox="1">
                    <a:spLocks noChangeArrowheads="1"/>
                  </p:cNvSpPr>
                  <p:nvPr/>
                </p:nvSpPr>
                <p:spPr bwMode="auto">
                  <a:xfrm>
                    <a:off x="2279" y="4699"/>
                    <a:ext cx="214" cy="386"/>
                  </a:xfrm>
                  <a:prstGeom prst="rect">
                    <a:avLst/>
                  </a:prstGeom>
                  <a:noFill/>
                  <a:ln w="9525">
                    <a:noFill/>
                    <a:miter lim="800000"/>
                    <a:headEnd/>
                    <a:tailEnd/>
                  </a:ln>
                </p:spPr>
                <p:txBody>
                  <a:bodyPr wrap="none">
                    <a:spAutoFit/>
                  </a:bodyPr>
                  <a:lstStyle/>
                  <a:p>
                    <a:r>
                      <a:rPr lang="en-US" sz="2400" i="0"/>
                      <a:t>.</a:t>
                    </a:r>
                  </a:p>
                </p:txBody>
              </p:sp>
              <p:sp>
                <p:nvSpPr>
                  <p:cNvPr id="48656" name="Text Box 962"/>
                  <p:cNvSpPr txBox="1">
                    <a:spLocks noChangeArrowheads="1"/>
                  </p:cNvSpPr>
                  <p:nvPr/>
                </p:nvSpPr>
                <p:spPr bwMode="auto">
                  <a:xfrm>
                    <a:off x="2446" y="4746"/>
                    <a:ext cx="214" cy="386"/>
                  </a:xfrm>
                  <a:prstGeom prst="rect">
                    <a:avLst/>
                  </a:prstGeom>
                  <a:noFill/>
                  <a:ln w="9525">
                    <a:noFill/>
                    <a:miter lim="800000"/>
                    <a:headEnd/>
                    <a:tailEnd/>
                  </a:ln>
                </p:spPr>
                <p:txBody>
                  <a:bodyPr wrap="none">
                    <a:spAutoFit/>
                  </a:bodyPr>
                  <a:lstStyle/>
                  <a:p>
                    <a:r>
                      <a:rPr lang="en-US" sz="2400" i="0"/>
                      <a:t>.</a:t>
                    </a:r>
                  </a:p>
                </p:txBody>
              </p:sp>
              <p:sp>
                <p:nvSpPr>
                  <p:cNvPr id="48657" name="Text Box 965"/>
                  <p:cNvSpPr txBox="1">
                    <a:spLocks noChangeArrowheads="1"/>
                  </p:cNvSpPr>
                  <p:nvPr/>
                </p:nvSpPr>
                <p:spPr bwMode="auto">
                  <a:xfrm>
                    <a:off x="2353" y="4702"/>
                    <a:ext cx="214" cy="386"/>
                  </a:xfrm>
                  <a:prstGeom prst="rect">
                    <a:avLst/>
                  </a:prstGeom>
                  <a:noFill/>
                  <a:ln w="9525">
                    <a:noFill/>
                    <a:miter lim="800000"/>
                    <a:headEnd/>
                    <a:tailEnd/>
                  </a:ln>
                </p:spPr>
                <p:txBody>
                  <a:bodyPr wrap="none">
                    <a:spAutoFit/>
                  </a:bodyPr>
                  <a:lstStyle/>
                  <a:p>
                    <a:r>
                      <a:rPr lang="en-US" sz="2400" i="0"/>
                      <a:t>.</a:t>
                    </a:r>
                  </a:p>
                </p:txBody>
              </p:sp>
              <p:sp>
                <p:nvSpPr>
                  <p:cNvPr id="48658" name="Text Box 970"/>
                  <p:cNvSpPr txBox="1">
                    <a:spLocks noChangeArrowheads="1"/>
                  </p:cNvSpPr>
                  <p:nvPr/>
                </p:nvSpPr>
                <p:spPr bwMode="auto">
                  <a:xfrm>
                    <a:off x="2366" y="4694"/>
                    <a:ext cx="214" cy="386"/>
                  </a:xfrm>
                  <a:prstGeom prst="rect">
                    <a:avLst/>
                  </a:prstGeom>
                  <a:noFill/>
                  <a:ln w="9525">
                    <a:noFill/>
                    <a:miter lim="800000"/>
                    <a:headEnd/>
                    <a:tailEnd/>
                  </a:ln>
                </p:spPr>
                <p:txBody>
                  <a:bodyPr wrap="none">
                    <a:spAutoFit/>
                  </a:bodyPr>
                  <a:lstStyle/>
                  <a:p>
                    <a:r>
                      <a:rPr lang="en-US" sz="2400" i="0"/>
                      <a:t>.</a:t>
                    </a:r>
                  </a:p>
                </p:txBody>
              </p:sp>
              <p:sp>
                <p:nvSpPr>
                  <p:cNvPr id="48659" name="Text Box 971"/>
                  <p:cNvSpPr txBox="1">
                    <a:spLocks noChangeArrowheads="1"/>
                  </p:cNvSpPr>
                  <p:nvPr/>
                </p:nvSpPr>
                <p:spPr bwMode="auto">
                  <a:xfrm>
                    <a:off x="2374" y="4702"/>
                    <a:ext cx="214" cy="386"/>
                  </a:xfrm>
                  <a:prstGeom prst="rect">
                    <a:avLst/>
                  </a:prstGeom>
                  <a:noFill/>
                  <a:ln w="9525">
                    <a:noFill/>
                    <a:miter lim="800000"/>
                    <a:headEnd/>
                    <a:tailEnd/>
                  </a:ln>
                </p:spPr>
                <p:txBody>
                  <a:bodyPr wrap="none">
                    <a:spAutoFit/>
                  </a:bodyPr>
                  <a:lstStyle/>
                  <a:p>
                    <a:r>
                      <a:rPr lang="en-US" sz="2400" i="0"/>
                      <a:t>.</a:t>
                    </a:r>
                  </a:p>
                </p:txBody>
              </p:sp>
            </p:grpSp>
          </p:grpSp>
          <p:grpSp>
            <p:nvGrpSpPr>
              <p:cNvPr id="48606" name="Group 992"/>
              <p:cNvGrpSpPr>
                <a:grpSpLocks/>
              </p:cNvGrpSpPr>
              <p:nvPr/>
            </p:nvGrpSpPr>
            <p:grpSpPr bwMode="auto">
              <a:xfrm>
                <a:off x="3213" y="1904"/>
                <a:ext cx="327" cy="511"/>
                <a:chOff x="2957" y="4408"/>
                <a:chExt cx="327" cy="511"/>
              </a:xfrm>
            </p:grpSpPr>
            <p:sp>
              <p:nvSpPr>
                <p:cNvPr id="48607" name="Text Box 972"/>
                <p:cNvSpPr txBox="1">
                  <a:spLocks noChangeArrowheads="1"/>
                </p:cNvSpPr>
                <p:nvPr/>
              </p:nvSpPr>
              <p:spPr bwMode="auto">
                <a:xfrm>
                  <a:off x="2957" y="4465"/>
                  <a:ext cx="214" cy="386"/>
                </a:xfrm>
                <a:prstGeom prst="rect">
                  <a:avLst/>
                </a:prstGeom>
                <a:noFill/>
                <a:ln w="9525">
                  <a:noFill/>
                  <a:miter lim="800000"/>
                  <a:headEnd/>
                  <a:tailEnd/>
                </a:ln>
              </p:spPr>
              <p:txBody>
                <a:bodyPr wrap="none">
                  <a:spAutoFit/>
                </a:bodyPr>
                <a:lstStyle/>
                <a:p>
                  <a:r>
                    <a:rPr lang="en-US" sz="2400" i="0"/>
                    <a:t>.</a:t>
                  </a:r>
                </a:p>
              </p:txBody>
            </p:sp>
            <p:sp>
              <p:nvSpPr>
                <p:cNvPr id="48608" name="Text Box 973"/>
                <p:cNvSpPr txBox="1">
                  <a:spLocks noChangeArrowheads="1"/>
                </p:cNvSpPr>
                <p:nvPr/>
              </p:nvSpPr>
              <p:spPr bwMode="auto">
                <a:xfrm>
                  <a:off x="2976" y="4437"/>
                  <a:ext cx="214" cy="386"/>
                </a:xfrm>
                <a:prstGeom prst="rect">
                  <a:avLst/>
                </a:prstGeom>
                <a:noFill/>
                <a:ln w="9525">
                  <a:noFill/>
                  <a:miter lim="800000"/>
                  <a:headEnd/>
                  <a:tailEnd/>
                </a:ln>
              </p:spPr>
              <p:txBody>
                <a:bodyPr wrap="none">
                  <a:spAutoFit/>
                </a:bodyPr>
                <a:lstStyle/>
                <a:p>
                  <a:r>
                    <a:rPr lang="en-US" sz="2400" i="0"/>
                    <a:t>.</a:t>
                  </a:r>
                </a:p>
              </p:txBody>
            </p:sp>
            <p:sp>
              <p:nvSpPr>
                <p:cNvPr id="48609" name="Text Box 974"/>
                <p:cNvSpPr txBox="1">
                  <a:spLocks noChangeArrowheads="1"/>
                </p:cNvSpPr>
                <p:nvPr/>
              </p:nvSpPr>
              <p:spPr bwMode="auto">
                <a:xfrm>
                  <a:off x="2996" y="4408"/>
                  <a:ext cx="214" cy="386"/>
                </a:xfrm>
                <a:prstGeom prst="rect">
                  <a:avLst/>
                </a:prstGeom>
                <a:noFill/>
                <a:ln w="9525">
                  <a:noFill/>
                  <a:miter lim="800000"/>
                  <a:headEnd/>
                  <a:tailEnd/>
                </a:ln>
              </p:spPr>
              <p:txBody>
                <a:bodyPr wrap="none">
                  <a:spAutoFit/>
                </a:bodyPr>
                <a:lstStyle/>
                <a:p>
                  <a:r>
                    <a:rPr lang="en-US" sz="2400" i="0"/>
                    <a:t>.</a:t>
                  </a:r>
                </a:p>
              </p:txBody>
            </p:sp>
            <p:sp>
              <p:nvSpPr>
                <p:cNvPr id="48610" name="Text Box 975"/>
                <p:cNvSpPr txBox="1">
                  <a:spLocks noChangeArrowheads="1"/>
                </p:cNvSpPr>
                <p:nvPr/>
              </p:nvSpPr>
              <p:spPr bwMode="auto">
                <a:xfrm>
                  <a:off x="3016" y="4533"/>
                  <a:ext cx="214" cy="386"/>
                </a:xfrm>
                <a:prstGeom prst="rect">
                  <a:avLst/>
                </a:prstGeom>
                <a:noFill/>
                <a:ln w="9525">
                  <a:noFill/>
                  <a:miter lim="800000"/>
                  <a:headEnd/>
                  <a:tailEnd/>
                </a:ln>
              </p:spPr>
              <p:txBody>
                <a:bodyPr wrap="none">
                  <a:spAutoFit/>
                </a:bodyPr>
                <a:lstStyle/>
                <a:p>
                  <a:r>
                    <a:rPr lang="en-US" sz="2400" i="0"/>
                    <a:t>.</a:t>
                  </a:r>
                </a:p>
              </p:txBody>
            </p:sp>
            <p:sp>
              <p:nvSpPr>
                <p:cNvPr id="48611" name="Text Box 976"/>
                <p:cNvSpPr txBox="1">
                  <a:spLocks noChangeArrowheads="1"/>
                </p:cNvSpPr>
                <p:nvPr/>
              </p:nvSpPr>
              <p:spPr bwMode="auto">
                <a:xfrm>
                  <a:off x="3033" y="4416"/>
                  <a:ext cx="214" cy="386"/>
                </a:xfrm>
                <a:prstGeom prst="rect">
                  <a:avLst/>
                </a:prstGeom>
                <a:noFill/>
                <a:ln w="9525">
                  <a:noFill/>
                  <a:miter lim="800000"/>
                  <a:headEnd/>
                  <a:tailEnd/>
                </a:ln>
              </p:spPr>
              <p:txBody>
                <a:bodyPr wrap="none">
                  <a:spAutoFit/>
                </a:bodyPr>
                <a:lstStyle/>
                <a:p>
                  <a:r>
                    <a:rPr lang="en-US" sz="2400" i="0"/>
                    <a:t>.</a:t>
                  </a:r>
                </a:p>
              </p:txBody>
            </p:sp>
            <p:sp>
              <p:nvSpPr>
                <p:cNvPr id="48612" name="Text Box 977"/>
                <p:cNvSpPr txBox="1">
                  <a:spLocks noChangeArrowheads="1"/>
                </p:cNvSpPr>
                <p:nvPr/>
              </p:nvSpPr>
              <p:spPr bwMode="auto">
                <a:xfrm>
                  <a:off x="3066" y="4468"/>
                  <a:ext cx="214" cy="386"/>
                </a:xfrm>
                <a:prstGeom prst="rect">
                  <a:avLst/>
                </a:prstGeom>
                <a:noFill/>
                <a:ln w="9525">
                  <a:noFill/>
                  <a:miter lim="800000"/>
                  <a:headEnd/>
                  <a:tailEnd/>
                </a:ln>
              </p:spPr>
              <p:txBody>
                <a:bodyPr wrap="none">
                  <a:spAutoFit/>
                </a:bodyPr>
                <a:lstStyle/>
                <a:p>
                  <a:r>
                    <a:rPr lang="en-US" sz="2400" i="0"/>
                    <a:t>.</a:t>
                  </a:r>
                </a:p>
              </p:txBody>
            </p:sp>
            <p:sp>
              <p:nvSpPr>
                <p:cNvPr id="48613" name="Text Box 978"/>
                <p:cNvSpPr txBox="1">
                  <a:spLocks noChangeArrowheads="1"/>
                </p:cNvSpPr>
                <p:nvPr/>
              </p:nvSpPr>
              <p:spPr bwMode="auto">
                <a:xfrm>
                  <a:off x="3051" y="4512"/>
                  <a:ext cx="214" cy="386"/>
                </a:xfrm>
                <a:prstGeom prst="rect">
                  <a:avLst/>
                </a:prstGeom>
                <a:noFill/>
                <a:ln w="9525">
                  <a:noFill/>
                  <a:miter lim="800000"/>
                  <a:headEnd/>
                  <a:tailEnd/>
                </a:ln>
              </p:spPr>
              <p:txBody>
                <a:bodyPr wrap="none">
                  <a:spAutoFit/>
                </a:bodyPr>
                <a:lstStyle/>
                <a:p>
                  <a:r>
                    <a:rPr lang="en-US" sz="2400" i="0"/>
                    <a:t>.</a:t>
                  </a:r>
                </a:p>
              </p:txBody>
            </p:sp>
            <p:sp>
              <p:nvSpPr>
                <p:cNvPr id="48614" name="Text Box 979"/>
                <p:cNvSpPr txBox="1">
                  <a:spLocks noChangeArrowheads="1"/>
                </p:cNvSpPr>
                <p:nvPr/>
              </p:nvSpPr>
              <p:spPr bwMode="auto">
                <a:xfrm>
                  <a:off x="3054" y="4443"/>
                  <a:ext cx="214" cy="386"/>
                </a:xfrm>
                <a:prstGeom prst="rect">
                  <a:avLst/>
                </a:prstGeom>
                <a:noFill/>
                <a:ln w="9525">
                  <a:noFill/>
                  <a:miter lim="800000"/>
                  <a:headEnd/>
                  <a:tailEnd/>
                </a:ln>
              </p:spPr>
              <p:txBody>
                <a:bodyPr wrap="none">
                  <a:spAutoFit/>
                </a:bodyPr>
                <a:lstStyle/>
                <a:p>
                  <a:r>
                    <a:rPr lang="en-US" sz="2400" i="0"/>
                    <a:t>.</a:t>
                  </a:r>
                </a:p>
              </p:txBody>
            </p:sp>
            <p:sp>
              <p:nvSpPr>
                <p:cNvPr id="48615" name="Text Box 980"/>
                <p:cNvSpPr txBox="1">
                  <a:spLocks noChangeArrowheads="1"/>
                </p:cNvSpPr>
                <p:nvPr/>
              </p:nvSpPr>
              <p:spPr bwMode="auto">
                <a:xfrm>
                  <a:off x="2976" y="4465"/>
                  <a:ext cx="214" cy="386"/>
                </a:xfrm>
                <a:prstGeom prst="rect">
                  <a:avLst/>
                </a:prstGeom>
                <a:noFill/>
                <a:ln w="9525">
                  <a:noFill/>
                  <a:miter lim="800000"/>
                  <a:headEnd/>
                  <a:tailEnd/>
                </a:ln>
              </p:spPr>
              <p:txBody>
                <a:bodyPr wrap="none">
                  <a:spAutoFit/>
                </a:bodyPr>
                <a:lstStyle/>
                <a:p>
                  <a:r>
                    <a:rPr lang="en-US" sz="2400" i="0"/>
                    <a:t>.</a:t>
                  </a:r>
                </a:p>
              </p:txBody>
            </p:sp>
            <p:sp>
              <p:nvSpPr>
                <p:cNvPr id="48616" name="Text Box 981"/>
                <p:cNvSpPr txBox="1">
                  <a:spLocks noChangeArrowheads="1"/>
                </p:cNvSpPr>
                <p:nvPr/>
              </p:nvSpPr>
              <p:spPr bwMode="auto">
                <a:xfrm>
                  <a:off x="3019" y="4512"/>
                  <a:ext cx="214" cy="386"/>
                </a:xfrm>
                <a:prstGeom prst="rect">
                  <a:avLst/>
                </a:prstGeom>
                <a:noFill/>
                <a:ln w="9525">
                  <a:noFill/>
                  <a:miter lim="800000"/>
                  <a:headEnd/>
                  <a:tailEnd/>
                </a:ln>
              </p:spPr>
              <p:txBody>
                <a:bodyPr wrap="none">
                  <a:spAutoFit/>
                </a:bodyPr>
                <a:lstStyle/>
                <a:p>
                  <a:r>
                    <a:rPr lang="en-US" sz="2400" i="0"/>
                    <a:t>.</a:t>
                  </a:r>
                </a:p>
              </p:txBody>
            </p:sp>
            <p:sp>
              <p:nvSpPr>
                <p:cNvPr id="48617" name="Text Box 982"/>
                <p:cNvSpPr txBox="1">
                  <a:spLocks noChangeArrowheads="1"/>
                </p:cNvSpPr>
                <p:nvPr/>
              </p:nvSpPr>
              <p:spPr bwMode="auto">
                <a:xfrm>
                  <a:off x="2972" y="4480"/>
                  <a:ext cx="214" cy="386"/>
                </a:xfrm>
                <a:prstGeom prst="rect">
                  <a:avLst/>
                </a:prstGeom>
                <a:noFill/>
                <a:ln w="9525">
                  <a:noFill/>
                  <a:miter lim="800000"/>
                  <a:headEnd/>
                  <a:tailEnd/>
                </a:ln>
              </p:spPr>
              <p:txBody>
                <a:bodyPr wrap="none">
                  <a:spAutoFit/>
                </a:bodyPr>
                <a:lstStyle/>
                <a:p>
                  <a:r>
                    <a:rPr lang="en-US" sz="2400" i="0"/>
                    <a:t>.</a:t>
                  </a:r>
                </a:p>
              </p:txBody>
            </p:sp>
            <p:sp>
              <p:nvSpPr>
                <p:cNvPr id="48618" name="Text Box 983"/>
                <p:cNvSpPr txBox="1">
                  <a:spLocks noChangeArrowheads="1"/>
                </p:cNvSpPr>
                <p:nvPr/>
              </p:nvSpPr>
              <p:spPr bwMode="auto">
                <a:xfrm>
                  <a:off x="2976" y="4506"/>
                  <a:ext cx="214" cy="386"/>
                </a:xfrm>
                <a:prstGeom prst="rect">
                  <a:avLst/>
                </a:prstGeom>
                <a:noFill/>
                <a:ln w="9525">
                  <a:noFill/>
                  <a:miter lim="800000"/>
                  <a:headEnd/>
                  <a:tailEnd/>
                </a:ln>
              </p:spPr>
              <p:txBody>
                <a:bodyPr wrap="none">
                  <a:spAutoFit/>
                </a:bodyPr>
                <a:lstStyle/>
                <a:p>
                  <a:r>
                    <a:rPr lang="en-US" sz="2400" i="0"/>
                    <a:t>.</a:t>
                  </a:r>
                </a:p>
              </p:txBody>
            </p:sp>
            <p:sp>
              <p:nvSpPr>
                <p:cNvPr id="48619" name="Text Box 984"/>
                <p:cNvSpPr txBox="1">
                  <a:spLocks noChangeArrowheads="1"/>
                </p:cNvSpPr>
                <p:nvPr/>
              </p:nvSpPr>
              <p:spPr bwMode="auto">
                <a:xfrm>
                  <a:off x="2982" y="4533"/>
                  <a:ext cx="214" cy="386"/>
                </a:xfrm>
                <a:prstGeom prst="rect">
                  <a:avLst/>
                </a:prstGeom>
                <a:noFill/>
                <a:ln w="9525">
                  <a:noFill/>
                  <a:miter lim="800000"/>
                  <a:headEnd/>
                  <a:tailEnd/>
                </a:ln>
              </p:spPr>
              <p:txBody>
                <a:bodyPr wrap="none">
                  <a:spAutoFit/>
                </a:bodyPr>
                <a:lstStyle/>
                <a:p>
                  <a:r>
                    <a:rPr lang="en-US" sz="2400" i="0"/>
                    <a:t>.</a:t>
                  </a:r>
                </a:p>
              </p:txBody>
            </p:sp>
            <p:sp>
              <p:nvSpPr>
                <p:cNvPr id="48620" name="Text Box 985"/>
                <p:cNvSpPr txBox="1">
                  <a:spLocks noChangeArrowheads="1"/>
                </p:cNvSpPr>
                <p:nvPr/>
              </p:nvSpPr>
              <p:spPr bwMode="auto">
                <a:xfrm>
                  <a:off x="2996" y="4443"/>
                  <a:ext cx="214" cy="386"/>
                </a:xfrm>
                <a:prstGeom prst="rect">
                  <a:avLst/>
                </a:prstGeom>
                <a:noFill/>
                <a:ln w="9525">
                  <a:noFill/>
                  <a:miter lim="800000"/>
                  <a:headEnd/>
                  <a:tailEnd/>
                </a:ln>
              </p:spPr>
              <p:txBody>
                <a:bodyPr wrap="none">
                  <a:spAutoFit/>
                </a:bodyPr>
                <a:lstStyle/>
                <a:p>
                  <a:r>
                    <a:rPr lang="en-US" sz="2400" i="0"/>
                    <a:t>.</a:t>
                  </a:r>
                </a:p>
              </p:txBody>
            </p:sp>
            <p:sp>
              <p:nvSpPr>
                <p:cNvPr id="48621" name="Text Box 986"/>
                <p:cNvSpPr txBox="1">
                  <a:spLocks noChangeArrowheads="1"/>
                </p:cNvSpPr>
                <p:nvPr/>
              </p:nvSpPr>
              <p:spPr bwMode="auto">
                <a:xfrm>
                  <a:off x="3003" y="4492"/>
                  <a:ext cx="214" cy="386"/>
                </a:xfrm>
                <a:prstGeom prst="rect">
                  <a:avLst/>
                </a:prstGeom>
                <a:noFill/>
                <a:ln w="9525">
                  <a:noFill/>
                  <a:miter lim="800000"/>
                  <a:headEnd/>
                  <a:tailEnd/>
                </a:ln>
              </p:spPr>
              <p:txBody>
                <a:bodyPr wrap="none">
                  <a:spAutoFit/>
                </a:bodyPr>
                <a:lstStyle/>
                <a:p>
                  <a:r>
                    <a:rPr lang="en-US" sz="2400" i="0"/>
                    <a:t>.</a:t>
                  </a:r>
                </a:p>
              </p:txBody>
            </p:sp>
            <p:sp>
              <p:nvSpPr>
                <p:cNvPr id="48622" name="Text Box 987"/>
                <p:cNvSpPr txBox="1">
                  <a:spLocks noChangeArrowheads="1"/>
                </p:cNvSpPr>
                <p:nvPr/>
              </p:nvSpPr>
              <p:spPr bwMode="auto">
                <a:xfrm>
                  <a:off x="3039" y="4458"/>
                  <a:ext cx="214" cy="386"/>
                </a:xfrm>
                <a:prstGeom prst="rect">
                  <a:avLst/>
                </a:prstGeom>
                <a:noFill/>
                <a:ln w="9525">
                  <a:noFill/>
                  <a:miter lim="800000"/>
                  <a:headEnd/>
                  <a:tailEnd/>
                </a:ln>
              </p:spPr>
              <p:txBody>
                <a:bodyPr wrap="none">
                  <a:spAutoFit/>
                </a:bodyPr>
                <a:lstStyle/>
                <a:p>
                  <a:r>
                    <a:rPr lang="en-US" sz="2400" i="0"/>
                    <a:t>.</a:t>
                  </a:r>
                </a:p>
              </p:txBody>
            </p:sp>
            <p:sp>
              <p:nvSpPr>
                <p:cNvPr id="48623" name="Text Box 988"/>
                <p:cNvSpPr txBox="1">
                  <a:spLocks noChangeArrowheads="1"/>
                </p:cNvSpPr>
                <p:nvPr/>
              </p:nvSpPr>
              <p:spPr bwMode="auto">
                <a:xfrm>
                  <a:off x="3033" y="4472"/>
                  <a:ext cx="214" cy="386"/>
                </a:xfrm>
                <a:prstGeom prst="rect">
                  <a:avLst/>
                </a:prstGeom>
                <a:noFill/>
                <a:ln w="9525">
                  <a:noFill/>
                  <a:miter lim="800000"/>
                  <a:headEnd/>
                  <a:tailEnd/>
                </a:ln>
              </p:spPr>
              <p:txBody>
                <a:bodyPr wrap="none">
                  <a:spAutoFit/>
                </a:bodyPr>
                <a:lstStyle/>
                <a:p>
                  <a:r>
                    <a:rPr lang="en-US" sz="2400" i="0"/>
                    <a:t>.</a:t>
                  </a:r>
                </a:p>
              </p:txBody>
            </p:sp>
            <p:sp>
              <p:nvSpPr>
                <p:cNvPr id="48624" name="Text Box 989"/>
                <p:cNvSpPr txBox="1">
                  <a:spLocks noChangeArrowheads="1"/>
                </p:cNvSpPr>
                <p:nvPr/>
              </p:nvSpPr>
              <p:spPr bwMode="auto">
                <a:xfrm>
                  <a:off x="3070" y="4484"/>
                  <a:ext cx="214" cy="386"/>
                </a:xfrm>
                <a:prstGeom prst="rect">
                  <a:avLst/>
                </a:prstGeom>
                <a:noFill/>
                <a:ln w="9525">
                  <a:noFill/>
                  <a:miter lim="800000"/>
                  <a:headEnd/>
                  <a:tailEnd/>
                </a:ln>
              </p:spPr>
              <p:txBody>
                <a:bodyPr wrap="none">
                  <a:spAutoFit/>
                </a:bodyPr>
                <a:lstStyle/>
                <a:p>
                  <a:r>
                    <a:rPr lang="en-US" sz="2400" i="0"/>
                    <a:t>.</a:t>
                  </a:r>
                </a:p>
              </p:txBody>
            </p:sp>
          </p:grpSp>
        </p:grpSp>
        <p:sp>
          <p:nvSpPr>
            <p:cNvPr id="48604" name="Rectangle 1013"/>
            <p:cNvSpPr>
              <a:spLocks noChangeArrowheads="1"/>
            </p:cNvSpPr>
            <p:nvPr/>
          </p:nvSpPr>
          <p:spPr bwMode="auto">
            <a:xfrm>
              <a:off x="9261770" y="6091238"/>
              <a:ext cx="862012" cy="500063"/>
            </a:xfrm>
            <a:prstGeom prst="rect">
              <a:avLst/>
            </a:prstGeom>
            <a:solidFill>
              <a:schemeClr val="tx1"/>
            </a:solidFill>
            <a:ln w="9525">
              <a:noFill/>
              <a:miter lim="800000"/>
              <a:headEnd/>
              <a:tailEnd/>
            </a:ln>
          </p:spPr>
          <p:txBody>
            <a:bodyPr wrap="none" anchor="ctr"/>
            <a:lstStyle/>
            <a:p>
              <a:endParaRPr lang="en-US"/>
            </a:p>
          </p:txBody>
        </p:sp>
      </p:grpSp>
      <p:sp>
        <p:nvSpPr>
          <p:cNvPr id="579574" name="Text Box 1014"/>
          <p:cNvSpPr txBox="1">
            <a:spLocks noChangeArrowheads="1"/>
          </p:cNvSpPr>
          <p:nvPr/>
        </p:nvSpPr>
        <p:spPr bwMode="auto">
          <a:xfrm>
            <a:off x="266700" y="65115"/>
            <a:ext cx="9601200" cy="1089529"/>
          </a:xfrm>
          <a:prstGeom prst="rect">
            <a:avLst/>
          </a:prstGeom>
          <a:noFill/>
          <a:ln w="9525">
            <a:noFill/>
            <a:miter lim="800000"/>
            <a:headEnd/>
            <a:tailEnd/>
          </a:ln>
          <a:effectLst/>
        </p:spPr>
        <p:txBody>
          <a:bodyPr>
            <a:spAutoFit/>
          </a:bodyPr>
          <a:lstStyle/>
          <a:p>
            <a:pPr algn="ctr">
              <a:lnSpc>
                <a:spcPct val="90000"/>
              </a:lnSpc>
              <a:defRPr/>
            </a:pPr>
            <a:r>
              <a:rPr lang="en-US" sz="3600" b="1" i="0" dirty="0" err="1">
                <a:solidFill>
                  <a:srgbClr val="000000"/>
                </a:solidFill>
                <a:cs typeface="Osaka" charset="-128"/>
              </a:rPr>
              <a:t>Cannabinoid</a:t>
            </a:r>
            <a:r>
              <a:rPr lang="en-US" sz="3600" b="1" i="0" dirty="0">
                <a:solidFill>
                  <a:srgbClr val="000000"/>
                </a:solidFill>
                <a:cs typeface="Osaka" charset="-128"/>
              </a:rPr>
              <a:t> Receptors Are </a:t>
            </a:r>
            <a:r>
              <a:rPr lang="en-US" sz="3600" b="1" i="0" dirty="0" smtClean="0">
                <a:solidFill>
                  <a:srgbClr val="000000"/>
                </a:solidFill>
                <a:cs typeface="Osaka" charset="-128"/>
              </a:rPr>
              <a:t>Located Throughout the </a:t>
            </a:r>
            <a:r>
              <a:rPr lang="en-US" sz="3600" b="1" i="0" dirty="0">
                <a:solidFill>
                  <a:srgbClr val="000000"/>
                </a:solidFill>
                <a:cs typeface="Osaka" charset="-128"/>
              </a:rPr>
              <a:t>Brain and Regulate:</a:t>
            </a:r>
          </a:p>
        </p:txBody>
      </p:sp>
      <p:sp>
        <p:nvSpPr>
          <p:cNvPr id="579578" name="Text Box 1018"/>
          <p:cNvSpPr txBox="1">
            <a:spLocks noChangeArrowheads="1"/>
          </p:cNvSpPr>
          <p:nvPr/>
        </p:nvSpPr>
        <p:spPr bwMode="auto">
          <a:xfrm>
            <a:off x="38100" y="1523488"/>
            <a:ext cx="3640740" cy="5410712"/>
          </a:xfrm>
          <a:prstGeom prst="rect">
            <a:avLst/>
          </a:prstGeom>
          <a:noFill/>
          <a:ln w="9525">
            <a:noFill/>
            <a:miter lim="800000"/>
            <a:headEnd/>
            <a:tailEnd/>
          </a:ln>
          <a:effectLst/>
        </p:spPr>
        <p:txBody>
          <a:bodyPr wrap="none">
            <a:spAutoFit/>
          </a:bodyPr>
          <a:lstStyle/>
          <a:p>
            <a:pPr>
              <a:lnSpc>
                <a:spcPct val="80000"/>
              </a:lnSpc>
              <a:buClr>
                <a:srgbClr val="FF0000"/>
              </a:buClr>
              <a:buSzPct val="130000"/>
              <a:buFont typeface="Arial" charset="0"/>
              <a:buChar char="•"/>
              <a:defRPr/>
            </a:pPr>
            <a:r>
              <a:rPr lang="en-US" sz="2400" b="1" i="0" dirty="0">
                <a:solidFill>
                  <a:schemeClr val="tx2"/>
                </a:solidFill>
                <a:latin typeface="Times New Roman" pitchFamily="18" charset="0"/>
                <a:cs typeface="Times New Roman" pitchFamily="18" charset="0"/>
              </a:rPr>
              <a:t> </a:t>
            </a:r>
            <a:r>
              <a:rPr lang="en-US" sz="2400" b="1" i="0" dirty="0" smtClean="0">
                <a:solidFill>
                  <a:schemeClr val="tx2"/>
                </a:solidFill>
                <a:latin typeface="Times New Roman" pitchFamily="18" charset="0"/>
                <a:cs typeface="Times New Roman" pitchFamily="18" charset="0"/>
              </a:rPr>
              <a:t>Brain Development</a:t>
            </a:r>
          </a:p>
          <a:p>
            <a:pPr>
              <a:lnSpc>
                <a:spcPct val="80000"/>
              </a:lnSpc>
              <a:buClr>
                <a:srgbClr val="FF0000"/>
              </a:buClr>
              <a:buSzPct val="130000"/>
              <a:buFont typeface="Arial" charset="0"/>
              <a:buChar char="•"/>
              <a:defRPr/>
            </a:pPr>
            <a:endParaRPr lang="en-US" sz="2400" b="1" i="0" dirty="0">
              <a:solidFill>
                <a:schemeClr val="tx2"/>
              </a:solidFill>
              <a:latin typeface="Times New Roman" pitchFamily="18" charset="0"/>
              <a:cs typeface="Times New Roman" pitchFamily="18" charset="0"/>
            </a:endParaRPr>
          </a:p>
          <a:p>
            <a:pPr>
              <a:lnSpc>
                <a:spcPct val="80000"/>
              </a:lnSpc>
              <a:buClr>
                <a:srgbClr val="FF0000"/>
              </a:buClr>
              <a:buSzPct val="130000"/>
              <a:buFont typeface="Arial" charset="0"/>
              <a:buChar char="•"/>
              <a:defRPr/>
            </a:pPr>
            <a:r>
              <a:rPr lang="en-US" sz="2400" b="1" i="0" dirty="0">
                <a:solidFill>
                  <a:schemeClr val="tx2"/>
                </a:solidFill>
                <a:latin typeface="Times New Roman" pitchFamily="18" charset="0"/>
                <a:cs typeface="Times New Roman" pitchFamily="18" charset="0"/>
              </a:rPr>
              <a:t> </a:t>
            </a:r>
            <a:r>
              <a:rPr lang="en-US" sz="2400" b="1" i="0" dirty="0" smtClean="0">
                <a:solidFill>
                  <a:schemeClr val="tx2"/>
                </a:solidFill>
                <a:latin typeface="Times New Roman" pitchFamily="18" charset="0"/>
                <a:cs typeface="Times New Roman" pitchFamily="18" charset="0"/>
              </a:rPr>
              <a:t>Memory &amp; Cognition</a:t>
            </a:r>
          </a:p>
          <a:p>
            <a:pPr>
              <a:lnSpc>
                <a:spcPct val="80000"/>
              </a:lnSpc>
              <a:buClr>
                <a:srgbClr val="FF0000"/>
              </a:buClr>
              <a:buSzPct val="130000"/>
              <a:buFont typeface="Arial" charset="0"/>
              <a:buChar char="•"/>
              <a:defRPr/>
            </a:pPr>
            <a:endParaRPr lang="en-US" sz="2400" b="1" i="0" dirty="0">
              <a:solidFill>
                <a:schemeClr val="tx2"/>
              </a:solidFill>
              <a:latin typeface="Times New Roman" pitchFamily="18" charset="0"/>
              <a:cs typeface="Times New Roman" pitchFamily="18" charset="0"/>
            </a:endParaRPr>
          </a:p>
          <a:p>
            <a:pPr>
              <a:lnSpc>
                <a:spcPct val="80000"/>
              </a:lnSpc>
              <a:buClr>
                <a:srgbClr val="FF0000"/>
              </a:buClr>
              <a:buSzPct val="130000"/>
              <a:buFont typeface="Arial" charset="0"/>
              <a:buChar char="•"/>
              <a:defRPr/>
            </a:pPr>
            <a:r>
              <a:rPr lang="en-US" sz="2400" b="1" i="0" dirty="0" smtClean="0">
                <a:solidFill>
                  <a:schemeClr val="tx2"/>
                </a:solidFill>
                <a:latin typeface="Times New Roman" pitchFamily="18" charset="0"/>
                <a:cs typeface="Times New Roman" pitchFamily="18" charset="0"/>
              </a:rPr>
              <a:t> </a:t>
            </a:r>
            <a:r>
              <a:rPr lang="en-US" sz="2400" b="1" i="0" dirty="0">
                <a:solidFill>
                  <a:schemeClr val="tx2"/>
                </a:solidFill>
                <a:latin typeface="Times New Roman" pitchFamily="18" charset="0"/>
                <a:cs typeface="Times New Roman" pitchFamily="18" charset="0"/>
              </a:rPr>
              <a:t>Motivational Systems </a:t>
            </a:r>
          </a:p>
          <a:p>
            <a:pPr>
              <a:lnSpc>
                <a:spcPct val="80000"/>
              </a:lnSpc>
              <a:buClr>
                <a:srgbClr val="FF0000"/>
              </a:buClr>
              <a:buSzPct val="130000"/>
              <a:defRPr/>
            </a:pPr>
            <a:r>
              <a:rPr lang="en-US" sz="2400" b="1" i="0" dirty="0">
                <a:solidFill>
                  <a:schemeClr val="tx2"/>
                </a:solidFill>
                <a:latin typeface="Times New Roman" pitchFamily="18" charset="0"/>
                <a:cs typeface="Times New Roman" pitchFamily="18" charset="0"/>
              </a:rPr>
              <a:t>  </a:t>
            </a:r>
            <a:r>
              <a:rPr lang="en-US" sz="2400" b="1" i="0" dirty="0" smtClean="0">
                <a:solidFill>
                  <a:schemeClr val="tx2"/>
                </a:solidFill>
                <a:latin typeface="Times New Roman" pitchFamily="18" charset="0"/>
                <a:cs typeface="Times New Roman" pitchFamily="18" charset="0"/>
              </a:rPr>
              <a:t> </a:t>
            </a:r>
            <a:r>
              <a:rPr lang="en-US" sz="2400" b="1" i="0" dirty="0">
                <a:solidFill>
                  <a:schemeClr val="tx2"/>
                </a:solidFill>
                <a:latin typeface="Times New Roman" pitchFamily="18" charset="0"/>
                <a:cs typeface="Times New Roman" pitchFamily="18" charset="0"/>
              </a:rPr>
              <a:t>&amp; </a:t>
            </a:r>
            <a:r>
              <a:rPr lang="en-US" sz="2400" b="1" i="0" dirty="0" smtClean="0">
                <a:solidFill>
                  <a:schemeClr val="tx2"/>
                </a:solidFill>
                <a:latin typeface="Times New Roman" pitchFamily="18" charset="0"/>
                <a:cs typeface="Times New Roman" pitchFamily="18" charset="0"/>
              </a:rPr>
              <a:t>Reward</a:t>
            </a:r>
          </a:p>
          <a:p>
            <a:pPr>
              <a:lnSpc>
                <a:spcPct val="80000"/>
              </a:lnSpc>
              <a:buClr>
                <a:srgbClr val="FF0000"/>
              </a:buClr>
              <a:buSzPct val="130000"/>
              <a:defRPr/>
            </a:pPr>
            <a:endParaRPr lang="en-US" sz="2400" b="1" i="0" dirty="0">
              <a:solidFill>
                <a:schemeClr val="tx2"/>
              </a:solidFill>
              <a:latin typeface="Times New Roman" pitchFamily="18" charset="0"/>
              <a:cs typeface="Times New Roman" pitchFamily="18" charset="0"/>
            </a:endParaRPr>
          </a:p>
          <a:p>
            <a:pPr>
              <a:lnSpc>
                <a:spcPct val="80000"/>
              </a:lnSpc>
              <a:buClr>
                <a:srgbClr val="FF0000"/>
              </a:buClr>
              <a:buSzPct val="130000"/>
              <a:buFont typeface="Arial" charset="0"/>
              <a:buChar char="•"/>
              <a:defRPr/>
            </a:pPr>
            <a:r>
              <a:rPr lang="en-US" sz="2400" b="1" i="0" dirty="0" smtClean="0">
                <a:solidFill>
                  <a:schemeClr val="tx2"/>
                </a:solidFill>
                <a:latin typeface="Times New Roman" pitchFamily="18" charset="0"/>
                <a:cs typeface="Times New Roman" pitchFamily="18" charset="0"/>
              </a:rPr>
              <a:t> Appetite</a:t>
            </a:r>
          </a:p>
          <a:p>
            <a:pPr>
              <a:lnSpc>
                <a:spcPct val="80000"/>
              </a:lnSpc>
              <a:buClr>
                <a:srgbClr val="FF0000"/>
              </a:buClr>
              <a:buSzPct val="130000"/>
              <a:buFont typeface="Arial" charset="0"/>
              <a:buChar char="•"/>
              <a:defRPr/>
            </a:pPr>
            <a:endParaRPr lang="en-US" sz="2400" b="1" i="0" dirty="0">
              <a:solidFill>
                <a:schemeClr val="tx2"/>
              </a:solidFill>
              <a:latin typeface="Times New Roman" pitchFamily="18" charset="0"/>
              <a:cs typeface="Times New Roman" pitchFamily="18" charset="0"/>
            </a:endParaRPr>
          </a:p>
          <a:p>
            <a:pPr>
              <a:lnSpc>
                <a:spcPct val="80000"/>
              </a:lnSpc>
              <a:buClr>
                <a:srgbClr val="FF0000"/>
              </a:buClr>
              <a:buSzPct val="130000"/>
              <a:buFont typeface="Arial" charset="0"/>
              <a:buChar char="•"/>
              <a:defRPr/>
            </a:pPr>
            <a:r>
              <a:rPr lang="en-US" sz="2400" b="1" i="0" dirty="0" smtClean="0">
                <a:solidFill>
                  <a:schemeClr val="tx2"/>
                </a:solidFill>
                <a:latin typeface="Times New Roman" pitchFamily="18" charset="0"/>
                <a:cs typeface="Times New Roman" pitchFamily="18" charset="0"/>
              </a:rPr>
              <a:t> Immunological Function</a:t>
            </a:r>
          </a:p>
          <a:p>
            <a:pPr>
              <a:lnSpc>
                <a:spcPct val="80000"/>
              </a:lnSpc>
              <a:buClr>
                <a:srgbClr val="FF0000"/>
              </a:buClr>
              <a:buSzPct val="130000"/>
              <a:buFont typeface="Arial" charset="0"/>
              <a:buChar char="•"/>
              <a:defRPr/>
            </a:pPr>
            <a:endParaRPr lang="en-US" sz="2400" b="1" i="0" dirty="0">
              <a:solidFill>
                <a:schemeClr val="tx2"/>
              </a:solidFill>
              <a:latin typeface="Times New Roman" pitchFamily="18" charset="0"/>
              <a:cs typeface="Times New Roman" pitchFamily="18" charset="0"/>
            </a:endParaRPr>
          </a:p>
          <a:p>
            <a:pPr>
              <a:lnSpc>
                <a:spcPct val="80000"/>
              </a:lnSpc>
              <a:buClr>
                <a:srgbClr val="FF0000"/>
              </a:buClr>
              <a:buSzPct val="130000"/>
              <a:buFont typeface="Arial" charset="0"/>
              <a:buChar char="•"/>
              <a:defRPr/>
            </a:pPr>
            <a:r>
              <a:rPr lang="en-US" sz="2400" b="1" i="0" dirty="0">
                <a:solidFill>
                  <a:schemeClr val="tx2"/>
                </a:solidFill>
                <a:latin typeface="Times New Roman" pitchFamily="18" charset="0"/>
                <a:cs typeface="Times New Roman" pitchFamily="18" charset="0"/>
              </a:rPr>
              <a:t> </a:t>
            </a:r>
            <a:r>
              <a:rPr lang="en-US" sz="2400" b="1" i="0" dirty="0" smtClean="0">
                <a:solidFill>
                  <a:schemeClr val="tx2"/>
                </a:solidFill>
                <a:latin typeface="Times New Roman" pitchFamily="18" charset="0"/>
                <a:cs typeface="Times New Roman" pitchFamily="18" charset="0"/>
              </a:rPr>
              <a:t>Reproduction</a:t>
            </a:r>
          </a:p>
          <a:p>
            <a:pPr>
              <a:lnSpc>
                <a:spcPct val="80000"/>
              </a:lnSpc>
              <a:buClr>
                <a:srgbClr val="FF0000"/>
              </a:buClr>
              <a:buSzPct val="130000"/>
              <a:buFont typeface="Arial" charset="0"/>
              <a:buChar char="•"/>
              <a:defRPr/>
            </a:pPr>
            <a:endParaRPr lang="en-US" sz="2400" b="1" i="0" dirty="0">
              <a:solidFill>
                <a:schemeClr val="tx2"/>
              </a:solidFill>
              <a:latin typeface="Times New Roman" pitchFamily="18" charset="0"/>
              <a:cs typeface="Times New Roman" pitchFamily="18" charset="0"/>
            </a:endParaRPr>
          </a:p>
          <a:p>
            <a:pPr>
              <a:lnSpc>
                <a:spcPct val="80000"/>
              </a:lnSpc>
              <a:buClr>
                <a:srgbClr val="FF0000"/>
              </a:buClr>
              <a:buSzPct val="130000"/>
              <a:buFont typeface="Arial" charset="0"/>
              <a:buChar char="•"/>
              <a:defRPr/>
            </a:pPr>
            <a:r>
              <a:rPr lang="en-US" sz="2400" b="1" i="0" dirty="0">
                <a:solidFill>
                  <a:schemeClr val="tx2"/>
                </a:solidFill>
                <a:latin typeface="Times New Roman" pitchFamily="18" charset="0"/>
                <a:cs typeface="Times New Roman" pitchFamily="18" charset="0"/>
              </a:rPr>
              <a:t> </a:t>
            </a:r>
            <a:r>
              <a:rPr lang="en-US" sz="2400" b="1" i="0" dirty="0" smtClean="0">
                <a:solidFill>
                  <a:schemeClr val="tx2"/>
                </a:solidFill>
                <a:latin typeface="Times New Roman" pitchFamily="18" charset="0"/>
                <a:cs typeface="Times New Roman" pitchFamily="18" charset="0"/>
              </a:rPr>
              <a:t>Movement Coordination</a:t>
            </a:r>
          </a:p>
          <a:p>
            <a:pPr>
              <a:lnSpc>
                <a:spcPct val="80000"/>
              </a:lnSpc>
              <a:buClr>
                <a:srgbClr val="FF0000"/>
              </a:buClr>
              <a:buSzPct val="130000"/>
              <a:buFont typeface="Arial" charset="0"/>
              <a:buChar char="•"/>
              <a:defRPr/>
            </a:pPr>
            <a:endParaRPr lang="en-US" sz="2400" b="1" i="0" dirty="0">
              <a:solidFill>
                <a:schemeClr val="tx2"/>
              </a:solidFill>
              <a:latin typeface="Times New Roman" pitchFamily="18" charset="0"/>
              <a:cs typeface="Times New Roman" pitchFamily="18" charset="0"/>
            </a:endParaRPr>
          </a:p>
          <a:p>
            <a:pPr>
              <a:lnSpc>
                <a:spcPct val="80000"/>
              </a:lnSpc>
              <a:buClr>
                <a:srgbClr val="FF0000"/>
              </a:buClr>
              <a:buSzPct val="130000"/>
              <a:buFont typeface="Arial" charset="0"/>
              <a:buChar char="•"/>
              <a:defRPr/>
            </a:pPr>
            <a:r>
              <a:rPr lang="en-US" sz="2400" b="1" i="0" dirty="0">
                <a:solidFill>
                  <a:schemeClr val="tx2"/>
                </a:solidFill>
                <a:latin typeface="Times New Roman" pitchFamily="18" charset="0"/>
                <a:cs typeface="Times New Roman" pitchFamily="18" charset="0"/>
              </a:rPr>
              <a:t> </a:t>
            </a:r>
            <a:r>
              <a:rPr lang="en-US" sz="2400" b="1" i="0" dirty="0" smtClean="0">
                <a:solidFill>
                  <a:schemeClr val="tx2"/>
                </a:solidFill>
                <a:latin typeface="Times New Roman" pitchFamily="18" charset="0"/>
                <a:cs typeface="Times New Roman" pitchFamily="18" charset="0"/>
              </a:rPr>
              <a:t>Pain </a:t>
            </a:r>
            <a:r>
              <a:rPr lang="en-US" sz="2400" b="1" i="0" dirty="0">
                <a:solidFill>
                  <a:schemeClr val="tx2"/>
                </a:solidFill>
                <a:latin typeface="Times New Roman" pitchFamily="18" charset="0"/>
                <a:cs typeface="Times New Roman" pitchFamily="18" charset="0"/>
              </a:rPr>
              <a:t>Regulation </a:t>
            </a:r>
          </a:p>
          <a:p>
            <a:pPr>
              <a:lnSpc>
                <a:spcPct val="80000"/>
              </a:lnSpc>
              <a:buClr>
                <a:srgbClr val="FF0000"/>
              </a:buClr>
              <a:buSzPct val="130000"/>
              <a:defRPr/>
            </a:pPr>
            <a:r>
              <a:rPr lang="en-US" sz="2400" b="1" i="0" dirty="0">
                <a:solidFill>
                  <a:schemeClr val="tx2"/>
                </a:solidFill>
                <a:latin typeface="Times New Roman" pitchFamily="18" charset="0"/>
                <a:cs typeface="Times New Roman" pitchFamily="18" charset="0"/>
              </a:rPr>
              <a:t>  </a:t>
            </a:r>
            <a:r>
              <a:rPr lang="en-US" sz="2400" b="1" i="0" dirty="0" smtClean="0">
                <a:solidFill>
                  <a:schemeClr val="tx2"/>
                </a:solidFill>
                <a:latin typeface="Times New Roman" pitchFamily="18" charset="0"/>
                <a:cs typeface="Times New Roman" pitchFamily="18" charset="0"/>
              </a:rPr>
              <a:t>  &amp; </a:t>
            </a:r>
            <a:r>
              <a:rPr lang="en-US" sz="2400" b="1" i="0" dirty="0">
                <a:solidFill>
                  <a:schemeClr val="tx2"/>
                </a:solidFill>
                <a:latin typeface="Times New Roman" pitchFamily="18" charset="0"/>
                <a:cs typeface="Times New Roman" pitchFamily="18" charset="0"/>
              </a:rPr>
              <a:t>Analgesia</a:t>
            </a:r>
          </a:p>
          <a:p>
            <a:pPr>
              <a:lnSpc>
                <a:spcPct val="80000"/>
              </a:lnSpc>
              <a:buClr>
                <a:srgbClr val="FF0000"/>
              </a:buClr>
              <a:buSzPct val="130000"/>
              <a:buFont typeface="Arial" charset="0"/>
              <a:buChar char="•"/>
              <a:defRPr/>
            </a:pPr>
            <a:endParaRPr lang="en-US" sz="2400" b="1" i="0" dirty="0">
              <a:solidFill>
                <a:schemeClr val="tx2"/>
              </a:solidFill>
              <a:latin typeface="Times New Roman" pitchFamily="18" charset="0"/>
              <a:cs typeface="Times New Roman" pitchFamily="18" charset="0"/>
            </a:endParaRPr>
          </a:p>
        </p:txBody>
      </p:sp>
      <p:sp>
        <p:nvSpPr>
          <p:cNvPr id="981" name="Line 26"/>
          <p:cNvSpPr>
            <a:spLocks noChangeShapeType="1"/>
          </p:cNvSpPr>
          <p:nvPr/>
        </p:nvSpPr>
        <p:spPr bwMode="auto">
          <a:xfrm>
            <a:off x="7345" y="12192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342900" y="152400"/>
            <a:ext cx="9258300" cy="1143000"/>
          </a:xfrm>
        </p:spPr>
        <p:txBody>
          <a:bodyPr>
            <a:normAutofit fontScale="90000"/>
          </a:bodyPr>
          <a:lstStyle/>
          <a:p>
            <a:pPr algn="ctr">
              <a:defRPr/>
            </a:pPr>
            <a:r>
              <a:rPr lang="en-US" sz="4000" dirty="0">
                <a:solidFill>
                  <a:schemeClr val="tx1"/>
                </a:solidFill>
                <a:latin typeface="Times New Roman" charset="0"/>
                <a:ea typeface="Times New Roman" charset="0"/>
                <a:cs typeface="Times New Roman" charset="0"/>
              </a:rPr>
              <a:t>Long Term Effects of Marijuana</a:t>
            </a:r>
            <a:br>
              <a:rPr lang="en-US" sz="4000" dirty="0">
                <a:solidFill>
                  <a:schemeClr val="tx1"/>
                </a:solidFill>
                <a:latin typeface="Times New Roman" charset="0"/>
                <a:ea typeface="Times New Roman" charset="0"/>
                <a:cs typeface="Times New Roman" charset="0"/>
              </a:rPr>
            </a:br>
            <a:r>
              <a:rPr lang="en-US" sz="2700" i="1" dirty="0">
                <a:solidFill>
                  <a:schemeClr val="tx1"/>
                </a:solidFill>
                <a:latin typeface="Times New Roman" charset="0"/>
                <a:ea typeface="Times New Roman" charset="0"/>
                <a:cs typeface="Times New Roman" charset="0"/>
              </a:rPr>
              <a:t>Addiction: </a:t>
            </a:r>
            <a:r>
              <a:rPr lang="en-US" sz="2700" b="0" dirty="0">
                <a:solidFill>
                  <a:schemeClr val="tx1"/>
                </a:solidFill>
                <a:latin typeface="Times New Roman" charset="0"/>
                <a:ea typeface="Times New Roman" charset="0"/>
                <a:cs typeface="Times New Roman" charset="0"/>
              </a:rPr>
              <a:t>About 9% of users may become dependent, 1 in 6 who start use in adolescence, 25-50% of daily users</a:t>
            </a:r>
          </a:p>
        </p:txBody>
      </p:sp>
      <p:graphicFrame>
        <p:nvGraphicFramePr>
          <p:cNvPr id="2050" name="Chart Placeholder 3"/>
          <p:cNvGraphicFramePr>
            <a:graphicFrameLocks noGrp="1"/>
          </p:cNvGraphicFramePr>
          <p:nvPr>
            <p:ph idx="1"/>
          </p:nvPr>
        </p:nvGraphicFramePr>
        <p:xfrm>
          <a:off x="876301" y="2057401"/>
          <a:ext cx="8428038" cy="4273550"/>
        </p:xfrm>
        <a:graphic>
          <a:graphicData uri="http://schemas.openxmlformats.org/presentationml/2006/ole">
            <mc:AlternateContent xmlns:mc="http://schemas.openxmlformats.org/markup-compatibility/2006">
              <mc:Choice xmlns:v="urn:schemas-microsoft-com:vml" Requires="v">
                <p:oleObj spid="_x0000_s264300" name="Chart" r:id="rId4" imgW="8058071" imgH="4086271" progId="Excel.Sheet.8">
                  <p:embed/>
                </p:oleObj>
              </mc:Choice>
              <mc:Fallback>
                <p:oleObj name="Chart" r:id="rId4" imgW="8058071" imgH="4086271" progId="Excel.Sheet.8">
                  <p:embed/>
                  <p:pic>
                    <p:nvPicPr>
                      <p:cNvPr id="0" name="Picture 95"/>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1" y="2057401"/>
                        <a:ext cx="8428038" cy="427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5"/>
          <p:cNvSpPr>
            <a:spLocks noChangeArrowheads="1"/>
          </p:cNvSpPr>
          <p:nvPr/>
        </p:nvSpPr>
        <p:spPr bwMode="auto">
          <a:xfrm>
            <a:off x="3648078" y="6274808"/>
            <a:ext cx="3171825" cy="584775"/>
          </a:xfrm>
          <a:prstGeom prst="rect">
            <a:avLst/>
          </a:prstGeom>
          <a:noFill/>
          <a:ln w="9525">
            <a:noFill/>
            <a:miter lim="800000"/>
            <a:headEnd/>
            <a:tailEnd/>
          </a:ln>
        </p:spPr>
        <p:txBody>
          <a:bodyPr>
            <a:spAutoFit/>
          </a:bodyPr>
          <a:lstStyle/>
          <a:p>
            <a:r>
              <a:rPr lang="en-US" sz="1600" b="1">
                <a:solidFill>
                  <a:prstClr val="black"/>
                </a:solidFill>
                <a:latin typeface="Times New Roman" charset="0"/>
                <a:cs typeface="Times New Roman" charset="0"/>
              </a:rPr>
              <a:t>* Nonmedical Use</a:t>
            </a:r>
          </a:p>
          <a:p>
            <a:r>
              <a:rPr lang="en-US" sz="1600" b="1">
                <a:solidFill>
                  <a:prstClr val="black"/>
                </a:solidFill>
                <a:latin typeface="Times New Roman" charset="0"/>
                <a:cs typeface="Times New Roman" charset="0"/>
              </a:rPr>
              <a:t>Source: Anthony JC et al., 1994</a:t>
            </a:r>
          </a:p>
        </p:txBody>
      </p:sp>
      <p:sp>
        <p:nvSpPr>
          <p:cNvPr id="2054" name="Rectangle 6"/>
          <p:cNvSpPr>
            <a:spLocks noChangeArrowheads="1"/>
          </p:cNvSpPr>
          <p:nvPr/>
        </p:nvSpPr>
        <p:spPr bwMode="auto">
          <a:xfrm>
            <a:off x="1578031" y="1595469"/>
            <a:ext cx="7985125" cy="461665"/>
          </a:xfrm>
          <a:prstGeom prst="rect">
            <a:avLst/>
          </a:prstGeom>
          <a:noFill/>
          <a:ln w="9525">
            <a:noFill/>
            <a:miter lim="800000"/>
            <a:headEnd/>
            <a:tailEnd/>
          </a:ln>
        </p:spPr>
        <p:txBody>
          <a:bodyPr>
            <a:spAutoFit/>
          </a:bodyPr>
          <a:lstStyle/>
          <a:p>
            <a:r>
              <a:rPr lang="en-US" sz="2400" b="1" i="0">
                <a:solidFill>
                  <a:prstClr val="black"/>
                </a:solidFill>
                <a:latin typeface="Times New Roman" charset="0"/>
                <a:cs typeface="Times New Roman" charset="0"/>
              </a:rPr>
              <a:t>Estimated Prevalence of Dependence Among Users </a:t>
            </a:r>
          </a:p>
        </p:txBody>
      </p:sp>
      <p:sp>
        <p:nvSpPr>
          <p:cNvPr id="2055" name="TextBox 7"/>
          <p:cNvSpPr txBox="1">
            <a:spLocks noChangeArrowheads="1"/>
          </p:cNvSpPr>
          <p:nvPr/>
        </p:nvSpPr>
        <p:spPr bwMode="auto">
          <a:xfrm>
            <a:off x="5057775" y="5334000"/>
            <a:ext cx="257175" cy="369332"/>
          </a:xfrm>
          <a:prstGeom prst="rect">
            <a:avLst/>
          </a:prstGeom>
          <a:noFill/>
          <a:ln w="9525">
            <a:noFill/>
            <a:miter lim="800000"/>
            <a:headEnd/>
            <a:tailEnd/>
          </a:ln>
        </p:spPr>
        <p:txBody>
          <a:bodyPr>
            <a:spAutoFit/>
          </a:bodyPr>
          <a:lstStyle/>
          <a:p>
            <a:r>
              <a:rPr lang="en-US" sz="1800" i="0">
                <a:solidFill>
                  <a:srgbClr val="FDEADA"/>
                </a:solidFill>
                <a:latin typeface="Arial" charset="0"/>
              </a:rPr>
              <a:t>*</a:t>
            </a:r>
          </a:p>
        </p:txBody>
      </p:sp>
      <p:sp>
        <p:nvSpPr>
          <p:cNvPr id="2056" name="TextBox 8"/>
          <p:cNvSpPr txBox="1">
            <a:spLocks noChangeArrowheads="1"/>
          </p:cNvSpPr>
          <p:nvPr/>
        </p:nvSpPr>
        <p:spPr bwMode="auto">
          <a:xfrm>
            <a:off x="6000750" y="5410200"/>
            <a:ext cx="257175" cy="369332"/>
          </a:xfrm>
          <a:prstGeom prst="rect">
            <a:avLst/>
          </a:prstGeom>
          <a:noFill/>
          <a:ln w="9525">
            <a:noFill/>
            <a:miter lim="800000"/>
            <a:headEnd/>
            <a:tailEnd/>
          </a:ln>
        </p:spPr>
        <p:txBody>
          <a:bodyPr>
            <a:spAutoFit/>
          </a:bodyPr>
          <a:lstStyle/>
          <a:p>
            <a:r>
              <a:rPr lang="en-US" sz="1800" i="0">
                <a:solidFill>
                  <a:srgbClr val="FDEADA"/>
                </a:solidFill>
                <a:latin typeface="Arial" charset="0"/>
              </a:rPr>
              <a:t>*</a:t>
            </a:r>
          </a:p>
        </p:txBody>
      </p:sp>
      <p:sp>
        <p:nvSpPr>
          <p:cNvPr id="9" name="Line 26"/>
          <p:cNvSpPr>
            <a:spLocks noChangeShapeType="1"/>
          </p:cNvSpPr>
          <p:nvPr/>
        </p:nvSpPr>
        <p:spPr bwMode="auto">
          <a:xfrm>
            <a:off x="7345" y="14478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Line 5"/>
          <p:cNvSpPr>
            <a:spLocks noChangeShapeType="1"/>
          </p:cNvSpPr>
          <p:nvPr/>
        </p:nvSpPr>
        <p:spPr bwMode="auto">
          <a:xfrm>
            <a:off x="457200" y="2209800"/>
            <a:ext cx="9144000" cy="4648200"/>
          </a:xfrm>
          <a:prstGeom prst="line">
            <a:avLst/>
          </a:prstGeom>
          <a:noFill/>
          <a:ln w="9525">
            <a:noFill/>
            <a:round/>
            <a:headEnd/>
            <a:tailEnd type="triangle" w="med" len="med"/>
          </a:ln>
        </p:spPr>
        <p:txBody>
          <a:bodyPr wrap="none" anchor="ctr"/>
          <a:lstStyle/>
          <a:p>
            <a:endParaRPr lang="en-US"/>
          </a:p>
        </p:txBody>
      </p:sp>
      <p:sp>
        <p:nvSpPr>
          <p:cNvPr id="782345" name="Text Box 9"/>
          <p:cNvSpPr txBox="1">
            <a:spLocks noChangeArrowheads="1"/>
          </p:cNvSpPr>
          <p:nvPr/>
        </p:nvSpPr>
        <p:spPr bwMode="auto">
          <a:xfrm>
            <a:off x="2736848" y="6396039"/>
            <a:ext cx="5181996" cy="338554"/>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a:spAutoFit/>
          </a:bodyPr>
          <a:lstStyle/>
          <a:p>
            <a:pPr>
              <a:defRPr/>
            </a:pPr>
            <a:r>
              <a:rPr lang="en-US" sz="1600" b="1" dirty="0">
                <a:solidFill>
                  <a:srgbClr val="000000"/>
                </a:solidFill>
                <a:latin typeface="Times New Roman" pitchFamily="18" charset="0"/>
                <a:cs typeface="Times New Roman" pitchFamily="18" charset="0"/>
              </a:rPr>
              <a:t>Source: </a:t>
            </a:r>
            <a:r>
              <a:rPr lang="en-US" sz="1600" b="1" dirty="0" err="1">
                <a:solidFill>
                  <a:srgbClr val="000000"/>
                </a:solidFill>
                <a:latin typeface="Times New Roman" pitchFamily="18" charset="0"/>
                <a:cs typeface="Times New Roman" pitchFamily="18" charset="0"/>
              </a:rPr>
              <a:t>Lynskey</a:t>
            </a:r>
            <a:r>
              <a:rPr lang="en-US" sz="1600" b="1" dirty="0">
                <a:solidFill>
                  <a:srgbClr val="000000"/>
                </a:solidFill>
                <a:latin typeface="Times New Roman" pitchFamily="18" charset="0"/>
                <a:cs typeface="Times New Roman" pitchFamily="18" charset="0"/>
              </a:rPr>
              <a:t>, MT et al., JAMA, 289, pp. 427-433, 2003.</a:t>
            </a:r>
          </a:p>
        </p:txBody>
      </p:sp>
      <p:sp>
        <p:nvSpPr>
          <p:cNvPr id="782351" name="Text Box 15"/>
          <p:cNvSpPr txBox="1">
            <a:spLocks noChangeArrowheads="1"/>
          </p:cNvSpPr>
          <p:nvPr/>
        </p:nvSpPr>
        <p:spPr bwMode="auto">
          <a:xfrm>
            <a:off x="342916" y="141288"/>
            <a:ext cx="9220200" cy="1077218"/>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a:defRPr/>
            </a:pPr>
            <a:r>
              <a:rPr lang="en-US" b="1" i="0" dirty="0">
                <a:solidFill>
                  <a:srgbClr val="000000"/>
                </a:solidFill>
                <a:latin typeface="Times New Roman" pitchFamily="18" charset="0"/>
                <a:cs typeface="Times New Roman" pitchFamily="18" charset="0"/>
              </a:rPr>
              <a:t>Drug Use Outcomes in Twin Pairs (n =234) Discordant for Cannabis Use Before Age 17</a:t>
            </a:r>
          </a:p>
        </p:txBody>
      </p:sp>
      <p:graphicFrame>
        <p:nvGraphicFramePr>
          <p:cNvPr id="4098" name="Chart 6"/>
          <p:cNvGraphicFramePr>
            <a:graphicFrameLocks/>
          </p:cNvGraphicFramePr>
          <p:nvPr/>
        </p:nvGraphicFramePr>
        <p:xfrm>
          <a:off x="571516" y="1828800"/>
          <a:ext cx="4191000" cy="4572000"/>
        </p:xfrm>
        <a:graphic>
          <a:graphicData uri="http://schemas.openxmlformats.org/presentationml/2006/ole">
            <mc:AlternateContent xmlns:mc="http://schemas.openxmlformats.org/markup-compatibility/2006">
              <mc:Choice xmlns:v="urn:schemas-microsoft-com:vml" Requires="v">
                <p:oleObj spid="_x0000_s266435" r:id="rId4" imgW="4188315" imgH="4572396" progId="Excel.Sheet.8">
                  <p:embed/>
                </p:oleObj>
              </mc:Choice>
              <mc:Fallback>
                <p:oleObj r:id="rId4" imgW="4188315" imgH="4572396" progId="Excel.Sheet.8">
                  <p:embed/>
                  <p:pic>
                    <p:nvPicPr>
                      <p:cNvPr id="0" name="Picture 17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16" y="1828800"/>
                        <a:ext cx="4191000" cy="457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Chart 7"/>
          <p:cNvGraphicFramePr>
            <a:graphicFrameLocks/>
          </p:cNvGraphicFramePr>
          <p:nvPr/>
        </p:nvGraphicFramePr>
        <p:xfrm>
          <a:off x="5295904" y="1524000"/>
          <a:ext cx="4419600" cy="4876800"/>
        </p:xfrm>
        <a:graphic>
          <a:graphicData uri="http://schemas.openxmlformats.org/presentationml/2006/ole">
            <mc:AlternateContent xmlns:mc="http://schemas.openxmlformats.org/markup-compatibility/2006">
              <mc:Choice xmlns:v="urn:schemas-microsoft-com:vml" Requires="v">
                <p:oleObj spid="_x0000_s266436" r:id="rId6" imgW="4419983" imgH="4877223" progId="Excel.Sheet.8">
                  <p:embed/>
                </p:oleObj>
              </mc:Choice>
              <mc:Fallback>
                <p:oleObj r:id="rId6" imgW="4419983" imgH="4877223" progId="Excel.Sheet.8">
                  <p:embed/>
                  <p:pic>
                    <p:nvPicPr>
                      <p:cNvPr id="0" name="Picture 17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5904" y="1524000"/>
                        <a:ext cx="4419600" cy="487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4" name="TextBox 8"/>
          <p:cNvSpPr txBox="1">
            <a:spLocks noChangeArrowheads="1"/>
          </p:cNvSpPr>
          <p:nvPr/>
        </p:nvSpPr>
        <p:spPr bwMode="auto">
          <a:xfrm rot="16200000">
            <a:off x="-424182" y="3276778"/>
            <a:ext cx="1681871" cy="461665"/>
          </a:xfrm>
          <a:prstGeom prst="rect">
            <a:avLst/>
          </a:prstGeom>
          <a:noFill/>
          <a:ln w="9525">
            <a:noFill/>
            <a:miter lim="800000"/>
            <a:headEnd/>
            <a:tailEnd/>
          </a:ln>
        </p:spPr>
        <p:txBody>
          <a:bodyPr wrap="none">
            <a:spAutoFit/>
          </a:bodyPr>
          <a:lstStyle/>
          <a:p>
            <a:r>
              <a:rPr lang="en-US" sz="2400" b="1" i="0">
                <a:solidFill>
                  <a:prstClr val="black"/>
                </a:solidFill>
                <a:cs typeface="Times" charset="0"/>
              </a:rPr>
              <a:t>Odds Ratio</a:t>
            </a:r>
          </a:p>
        </p:txBody>
      </p:sp>
      <p:sp>
        <p:nvSpPr>
          <p:cNvPr id="9" name="Line 26"/>
          <p:cNvSpPr>
            <a:spLocks noChangeShapeType="1"/>
          </p:cNvSpPr>
          <p:nvPr/>
        </p:nvSpPr>
        <p:spPr bwMode="auto">
          <a:xfrm>
            <a:off x="7345" y="1371600"/>
            <a:ext cx="10287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457200" fontAlgn="auto">
              <a:lnSpc>
                <a:spcPct val="85000"/>
              </a:lnSpc>
              <a:spcBef>
                <a:spcPts val="0"/>
              </a:spcBef>
              <a:spcAft>
                <a:spcPts val="0"/>
              </a:spcAft>
              <a:defRPr/>
            </a:pPr>
            <a:endParaRPr lang="en-US" sz="3600" i="0" dirty="0">
              <a:solidFill>
                <a:srgbClr val="FFFFFF"/>
              </a:solidFill>
              <a:latin typeface="Calibri"/>
            </a:endParaRPr>
          </a:p>
        </p:txBody>
      </p:sp>
    </p:spTree>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ea typeface="Osaka" pitchFamily="1" charset="-128"/>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ea typeface="Osaka"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rgbClr val="FFFF00"/>
            </a:solidFill>
            <a:effectLst/>
            <a:latin typeface="Times" pitchFamily="18" charset="0"/>
            <a:ea typeface="Osaka"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rgbClr val="FFFF00"/>
            </a:solidFill>
            <a:effectLst/>
            <a:latin typeface="Times" pitchFamily="18" charset="0"/>
            <a:ea typeface="Osaka"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FF"/>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80000"/>
          </a:lnSpc>
          <a:spcBef>
            <a:spcPct val="0"/>
          </a:spcBef>
          <a:spcAft>
            <a:spcPct val="0"/>
          </a:spcAft>
          <a:buClr>
            <a:srgbClr val="FF0000"/>
          </a:buClr>
          <a:buSzPct val="150000"/>
          <a:buFontTx/>
          <a:buNone/>
          <a:tabLst/>
          <a:defRPr kumimoji="0" lang="en-US" sz="20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rgbClr val="00FFFF"/>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80000"/>
          </a:lnSpc>
          <a:spcBef>
            <a:spcPct val="0"/>
          </a:spcBef>
          <a:spcAft>
            <a:spcPct val="0"/>
          </a:spcAft>
          <a:buClr>
            <a:srgbClr val="FF0000"/>
          </a:buClr>
          <a:buSzPct val="150000"/>
          <a:buFontTx/>
          <a:buNone/>
          <a:tabLst/>
          <a:defRPr kumimoji="0" lang="en-US" sz="20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JF_G3_HD:Applications:Microsoft Office 98:Templates:Blank Presentation</Template>
  <TotalTime>17683</TotalTime>
  <Words>2955</Words>
  <Application>Microsoft Office PowerPoint</Application>
  <PresentationFormat>35mm Slides</PresentationFormat>
  <Paragraphs>1350</Paragraphs>
  <Slides>30</Slides>
  <Notes>14</Notes>
  <HiddenSlides>0</HiddenSlides>
  <MMClips>0</MMClips>
  <ScaleCrop>false</ScaleCrop>
  <HeadingPairs>
    <vt:vector size="6" baseType="variant">
      <vt:variant>
        <vt:lpstr>Theme</vt:lpstr>
      </vt:variant>
      <vt:variant>
        <vt:i4>19</vt:i4>
      </vt:variant>
      <vt:variant>
        <vt:lpstr>Embedded OLE Servers</vt:lpstr>
      </vt:variant>
      <vt:variant>
        <vt:i4>2</vt:i4>
      </vt:variant>
      <vt:variant>
        <vt:lpstr>Slide Titles</vt:lpstr>
      </vt:variant>
      <vt:variant>
        <vt:i4>30</vt:i4>
      </vt:variant>
    </vt:vector>
  </HeadingPairs>
  <TitlesOfParts>
    <vt:vector size="51" baseType="lpstr">
      <vt:lpstr>20_Office Theme</vt:lpstr>
      <vt:lpstr>7_Module</vt:lpstr>
      <vt:lpstr>Office Theme</vt:lpstr>
      <vt:lpstr>1_Office Theme</vt:lpstr>
      <vt:lpstr>2_Office Theme</vt:lpstr>
      <vt:lpstr>3_Office Theme</vt:lpstr>
      <vt:lpstr>4_Office Theme</vt:lpstr>
      <vt:lpstr>3_Default Design</vt:lpstr>
      <vt:lpstr>1_Default Design</vt:lpstr>
      <vt:lpstr>27_Office Theme</vt:lpstr>
      <vt:lpstr>4_Blank Presentation</vt:lpstr>
      <vt:lpstr>21_Office Theme</vt:lpstr>
      <vt:lpstr>2_Blank Presentation</vt:lpstr>
      <vt:lpstr>7_Blank Presentation</vt:lpstr>
      <vt:lpstr>4_Default Design</vt:lpstr>
      <vt:lpstr>7_Office Theme</vt:lpstr>
      <vt:lpstr>8_Default Design</vt:lpstr>
      <vt:lpstr>Default Design</vt:lpstr>
      <vt:lpstr>6_Office Theme</vt:lpstr>
      <vt:lpstr>Chart</vt:lpstr>
      <vt:lpstr>Microsoft Excel 97-2003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 Term Effects of Marijuana Addiction: About 9% of users may become dependent, 1 in 6 who start use in adolescence, 25-50% of daily users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CB1R are Increased in Schizophrenics</vt:lpstr>
      <vt:lpstr>PowerPoint Presentation</vt:lpstr>
      <vt:lpstr>Schizophrenics have Smaller  Hippocampus and Amygdala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Dr. Joanna Fowler</dc:creator>
  <cp:lastModifiedBy>IRMB1</cp:lastModifiedBy>
  <cp:revision>923</cp:revision>
  <dcterms:created xsi:type="dcterms:W3CDTF">2011-12-21T17:41:52Z</dcterms:created>
  <dcterms:modified xsi:type="dcterms:W3CDTF">2015-04-01T23:51:48Z</dcterms:modified>
</cp:coreProperties>
</file>