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2" r:id="rId19"/>
    <p:sldId id="280" r:id="rId20"/>
    <p:sldId id="274" r:id="rId21"/>
    <p:sldId id="275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8" r:id="rId31"/>
    <p:sldId id="286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80" y="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CC71BD1-B529-416E-8D3B-F197B53C8A2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D61E17B0-D538-4433-9369-5575FB083F3A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114221" y="431800"/>
            <a:ext cx="479298" cy="398058"/>
          </a:xfrm>
        </p:spPr>
        <p:txBody>
          <a:bodyPr/>
          <a:lstStyle/>
          <a:p>
            <a:fld id="{D19A4044-E647-46E6-9404-2BB9A531F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9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3" r:id="rId13"/>
    <p:sldLayoutId id="2147483665" r:id="rId14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50520">
              <a:defRPr sz="10200"/>
            </a:lvl1pPr>
          </a:lstStyle>
          <a:p>
            <a:r>
              <a:rPr sz="8000" dirty="0"/>
              <a:t>Beating </a:t>
            </a:r>
            <a:r>
              <a:rPr sz="8000" dirty="0" err="1"/>
              <a:t>Buddie</a:t>
            </a:r>
            <a:r>
              <a:rPr sz="8000" dirty="0"/>
              <a:t> and big marijuana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Ohio's plan to defeat legalization</a:t>
            </a:r>
          </a:p>
        </p:txBody>
      </p:sp>
      <p:pic>
        <p:nvPicPr>
          <p:cNvPr id="168" name="3F11C810-3A3C-432A-85D6-A6196466E8A7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64947" y="325461"/>
            <a:ext cx="6274906" cy="4706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2400" y="1524000"/>
            <a:ext cx="6299200" cy="723900"/>
          </a:xfrm>
        </p:spPr>
        <p:txBody>
          <a:bodyPr>
            <a:normAutofit/>
          </a:bodyPr>
          <a:lstStyle/>
          <a:p>
            <a:r>
              <a:rPr lang="en-US" sz="4800" b="1" dirty="0"/>
              <a:t>Sprint!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6502400" y="2667000"/>
            <a:ext cx="6299200" cy="6108700"/>
          </a:xfrm>
        </p:spPr>
        <p:txBody>
          <a:bodyPr/>
          <a:lstStyle/>
          <a:p>
            <a:r>
              <a:rPr lang="en-US" dirty="0"/>
              <a:t>Shorter race</a:t>
            </a:r>
          </a:p>
          <a:p>
            <a:r>
              <a:rPr lang="en-US" dirty="0"/>
              <a:t>Go as fast as you can</a:t>
            </a:r>
          </a:p>
          <a:p>
            <a:r>
              <a:rPr lang="en-US" dirty="0"/>
              <a:t>Entirely different type of training</a:t>
            </a:r>
          </a:p>
          <a:p>
            <a:r>
              <a:rPr lang="en-US" dirty="0"/>
              <a:t>Have to get a great start</a:t>
            </a:r>
          </a:p>
          <a:p>
            <a:r>
              <a:rPr lang="en-US" dirty="0"/>
              <a:t>Marijuana – not trying to change minds</a:t>
            </a:r>
          </a:p>
          <a:p>
            <a:r>
              <a:rPr lang="en-US" dirty="0"/>
              <a:t>Different strategy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Trying to win votes as opposed to changing minds</a:t>
            </a:r>
          </a:p>
        </p:txBody>
      </p:sp>
      <p:pic>
        <p:nvPicPr>
          <p:cNvPr id="8" name="Picture 7" descr="alg_sprint_running_f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3048000"/>
            <a:ext cx="5534024" cy="40506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3057247"/>
          </a:xfrm>
        </p:spPr>
        <p:txBody>
          <a:bodyPr/>
          <a:lstStyle/>
          <a:p>
            <a:r>
              <a:rPr lang="en-US" sz="6000" b="1" dirty="0"/>
              <a:t>“A Politician thinks of the next election; a statesman thinks of the next generation.”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595035"/>
          </a:xfrm>
        </p:spPr>
        <p:txBody>
          <a:bodyPr/>
          <a:lstStyle/>
          <a:p>
            <a:r>
              <a:rPr lang="en-US" sz="4000" b="1" dirty="0"/>
              <a:t>James Freeman Clarke – Theologian and Author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apitol.jpg"/>
          <p:cNvPicPr>
            <a:picLocks noGrp="1" noChangeAspect="1"/>
          </p:cNvPicPr>
          <p:nvPr>
            <p:ph type="pic" sz="half" idx="14"/>
          </p:nvPr>
        </p:nvPicPr>
        <p:blipFill>
          <a:blip r:embed="rId2" cstate="print"/>
          <a:srcRect t="2695" b="269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Advocacy vs. lobbying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C3’s can lobby</a:t>
            </a:r>
          </a:p>
          <a:p>
            <a:r>
              <a:rPr lang="en-US" dirty="0"/>
              <a:t>No federal money</a:t>
            </a:r>
          </a:p>
          <a:p>
            <a:r>
              <a:rPr lang="en-US" dirty="0"/>
              <a:t>Use non-restricted funds</a:t>
            </a:r>
          </a:p>
          <a:p>
            <a:r>
              <a:rPr lang="en-US" dirty="0"/>
              <a:t>Government agencies cannot  lobby</a:t>
            </a:r>
          </a:p>
          <a:p>
            <a:r>
              <a:rPr lang="en-US" dirty="0"/>
              <a:t>Letter of guidance from an attorney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Gather Your Friends</a:t>
            </a:r>
          </a:p>
        </p:txBody>
      </p:sp>
      <p:pic>
        <p:nvPicPr>
          <p:cNvPr id="5" name="Picture 4" descr="frie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800" y="381000"/>
            <a:ext cx="7112000" cy="5334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This is about politics and not public health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Influence others</a:t>
            </a:r>
          </a:p>
          <a:p>
            <a:r>
              <a:rPr lang="en-US" dirty="0"/>
              <a:t>Experience in fundraising, campaigning and media</a:t>
            </a:r>
          </a:p>
          <a:p>
            <a:r>
              <a:rPr lang="en-US" dirty="0"/>
              <a:t>Political support</a:t>
            </a:r>
          </a:p>
          <a:p>
            <a:r>
              <a:rPr lang="en-US" dirty="0"/>
              <a:t>Rules must be followed – c3 vs. c4/PAC</a:t>
            </a:r>
          </a:p>
        </p:txBody>
      </p:sp>
      <p:pic>
        <p:nvPicPr>
          <p:cNvPr id="5" name="Picture 4" descr="Poli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400" y="6160010"/>
            <a:ext cx="3047998" cy="30601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Gather your friends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12115800" cy="6781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/>
              <a:t>Those who can win</a:t>
            </a:r>
          </a:p>
          <a:p>
            <a:r>
              <a:rPr lang="en-US" sz="4000" dirty="0"/>
              <a:t>Political figures</a:t>
            </a:r>
          </a:p>
          <a:p>
            <a:r>
              <a:rPr lang="en-US" sz="4000" dirty="0"/>
              <a:t>Power players</a:t>
            </a:r>
          </a:p>
          <a:p>
            <a:r>
              <a:rPr lang="en-US" sz="4000" dirty="0"/>
              <a:t>Community leaders</a:t>
            </a:r>
          </a:p>
          <a:p>
            <a:r>
              <a:rPr lang="en-US" sz="4000" dirty="0"/>
              <a:t>Influencers in media</a:t>
            </a:r>
          </a:p>
          <a:p>
            <a:r>
              <a:rPr lang="en-US" sz="4000" dirty="0"/>
              <a:t>Business leaders</a:t>
            </a:r>
          </a:p>
          <a:p>
            <a:endParaRPr lang="en-US" dirty="0"/>
          </a:p>
          <a:p>
            <a:pPr algn="ctr">
              <a:buNone/>
            </a:pPr>
            <a:endParaRPr lang="en-US" sz="5400" b="1" dirty="0"/>
          </a:p>
          <a:p>
            <a:pPr algn="ctr">
              <a:buNone/>
            </a:pPr>
            <a:r>
              <a:rPr lang="en-US" sz="5400" b="1" dirty="0"/>
              <a:t>Create a United Front!</a:t>
            </a:r>
          </a:p>
        </p:txBody>
      </p:sp>
      <p:pic>
        <p:nvPicPr>
          <p:cNvPr id="9" name="Picture 8" descr="WestSideStory_032Pyxu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200" y="2286000"/>
            <a:ext cx="7184860" cy="54290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The Business community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Legalization gives this group many problems</a:t>
            </a:r>
          </a:p>
          <a:p>
            <a:pPr>
              <a:buNone/>
            </a:pPr>
            <a:r>
              <a:rPr lang="en-US" sz="3600" b="1" dirty="0"/>
              <a:t>Three areas of focus</a:t>
            </a:r>
          </a:p>
          <a:p>
            <a:r>
              <a:rPr lang="en-US" dirty="0"/>
              <a:t>Workforce Readiness</a:t>
            </a:r>
          </a:p>
          <a:p>
            <a:r>
              <a:rPr lang="en-US" dirty="0"/>
              <a:t>Workplace Safety</a:t>
            </a:r>
          </a:p>
          <a:p>
            <a:r>
              <a:rPr lang="en-US" dirty="0"/>
              <a:t>Litigation</a:t>
            </a:r>
          </a:p>
        </p:txBody>
      </p:sp>
      <p:pic>
        <p:nvPicPr>
          <p:cNvPr id="6" name="Picture 5" descr="Bor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5400" y="2895600"/>
            <a:ext cx="4696968" cy="48143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533400"/>
            <a:ext cx="13004800" cy="762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Employers worst nightmare</a:t>
            </a:r>
          </a:p>
        </p:txBody>
      </p:sp>
      <p:pic>
        <p:nvPicPr>
          <p:cNvPr id="9" name="Picture 8" descr="fiftyshadesgr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3400" y="1905000"/>
            <a:ext cx="7010400" cy="7010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ijuanaInf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5200" y="2286000"/>
            <a:ext cx="6623050" cy="4475034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584200" rtl="0" eaLnBrk="1" fontAlgn="auto" latinLnBrk="0" hangingPunct="1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DIN Condensed"/>
              </a:rPr>
              <a:t>Information sheet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06400" y="2743200"/>
            <a:ext cx="5334000" cy="6108700"/>
          </a:xfrm>
          <a:prstGeom prst="rect">
            <a:avLst/>
          </a:prstGeom>
        </p:spPr>
        <p:txBody>
          <a:bodyPr/>
          <a:lstStyle/>
          <a:p>
            <a:pPr marL="444500" marR="0" lvl="0" indent="-444500" algn="l" defTabSz="58420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838787"/>
                </a:solidFill>
                <a:effectLst/>
                <a:uLnTx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Asked questions</a:t>
            </a:r>
            <a:r>
              <a:rPr kumimoji="0" lang="en-US" sz="3400" b="0" i="0" u="none" strike="noStrike" kern="0" cap="none" spc="0" normalizeH="0" noProof="0" dirty="0">
                <a:ln>
                  <a:noFill/>
                </a:ln>
                <a:solidFill>
                  <a:srgbClr val="838787"/>
                </a:solidFill>
                <a:effectLst/>
                <a:uLnTx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of business</a:t>
            </a:r>
            <a:endParaRPr lang="en-US" sz="3400" dirty="0"/>
          </a:p>
          <a:p>
            <a:pPr marL="444500" marR="0" lvl="0" indent="-444500" algn="l" defTabSz="58420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/>
            </a:pPr>
            <a:r>
              <a:rPr lang="en-US" sz="3400" dirty="0"/>
              <a:t>Increase in positive drug tests</a:t>
            </a:r>
          </a:p>
          <a:p>
            <a:pPr marL="444500" marR="0" lvl="0" indent="-444500" algn="l" defTabSz="58420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/>
            </a:pPr>
            <a:r>
              <a:rPr lang="en-US" sz="3400" dirty="0"/>
              <a:t>Distributed statewide</a:t>
            </a:r>
          </a:p>
          <a:p>
            <a:pPr marL="444500" marR="0" lvl="0" indent="-444500" algn="l" defTabSz="58420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/>
            </a:pPr>
            <a:r>
              <a:rPr lang="en-US" sz="3400" dirty="0"/>
              <a:t>Put in newsletters</a:t>
            </a:r>
          </a:p>
          <a:p>
            <a:pPr marL="444500" marR="0" lvl="0" indent="-444500" algn="l" defTabSz="58420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/>
            </a:pPr>
            <a:r>
              <a:rPr lang="en-US" sz="3400" dirty="0"/>
              <a:t>Leave behind at speaking events 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838787"/>
              </a:solidFill>
              <a:effectLst/>
              <a:uLnTx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493" y="2059094"/>
            <a:ext cx="5306907" cy="7117844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Ohio Children's Hospital Association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Chamber of Commerce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State Medical Association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Hospital Association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Cincinnati Children’s Hospital Medical Center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Nationwide Children's Hospital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Chapter, American Academy of Pediatrics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School Boards Association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Buckeye Association of School Administrators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Association of School Business Officials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ADAMHS Board of Cuyahoga County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ADAMHS Board of Hancock County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Buckeye State Sheriffs’ Association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County Auditors' Association of Ohio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Columbus Chamber of Commerce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Greater Cleveland Partnership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Council of Smaller Enterprises (COSE)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Cincinnati USA Regional Chamber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Toledo Regional Chamber of Commerce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5654" y="2021720"/>
            <a:ext cx="5960533" cy="7166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54186" rtlCol="0" anchor="t">
            <a:spAutoFit/>
          </a:bodyPr>
          <a:lstStyle/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Dayton Area Chamber of Commerce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Dayton Regional Employers Against Marijuana (DREAM)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Canton Chamber of Commerce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Tuscarawas County Chamber of Commerce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Youngstown-Warren Regional Chamber of Commerce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Drug Free Action Alliance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NFIB/Ohio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Association of County Behavioral Health Authorities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Council of Behavioral Healthcare Providers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Council of Retail Merchants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Business Roundtable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Farm Bureau Federation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Grocers Association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Manufacturers' Association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Prosecuting Attorneys Association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State Coroners Association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Township Association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Ohio Trucking Association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Prevent Blindness Ohio Affiliate</a:t>
            </a:r>
            <a:endParaRPr lang="en-US" sz="1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Shape 159"/>
          <p:cNvSpPr/>
          <p:nvPr/>
        </p:nvSpPr>
        <p:spPr>
          <a:xfrm>
            <a:off x="1269999" y="698501"/>
            <a:ext cx="10464804" cy="967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7" tIns="45717" rIns="45717" bIns="45717">
            <a:spAutoFit/>
          </a:bodyPr>
          <a:lstStyle>
            <a:lvl1pPr algn="ctr" defTabSz="410750">
              <a:defRPr sz="3400" b="1" spc="-101"/>
            </a:lvl1pPr>
          </a:lstStyle>
          <a:p>
            <a:pPr lvl="0">
              <a:defRPr sz="1800" b="0" spc="0"/>
            </a:pPr>
            <a:r>
              <a:rPr lang="en-US" sz="57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No On 3 Campaign</a:t>
            </a:r>
            <a:endParaRPr sz="5700" spc="-144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Ohio – what do you know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Bob Hope</a:t>
            </a:r>
          </a:p>
          <a:p>
            <a:r>
              <a:rPr lang="en-US" dirty="0"/>
              <a:t>Rock and Roll Hall of Fame</a:t>
            </a:r>
          </a:p>
          <a:p>
            <a:r>
              <a:rPr lang="en-US" dirty="0"/>
              <a:t>Steven Spielberg</a:t>
            </a:r>
          </a:p>
          <a:p>
            <a:r>
              <a:rPr lang="en-US" dirty="0"/>
              <a:t>Thomas Edison</a:t>
            </a:r>
          </a:p>
          <a:p>
            <a:r>
              <a:rPr lang="en-US" dirty="0"/>
              <a:t>Ohio State Buckeyes</a:t>
            </a:r>
          </a:p>
          <a:p>
            <a:r>
              <a:rPr lang="en-US" dirty="0"/>
              <a:t>Amish Community</a:t>
            </a:r>
          </a:p>
          <a:p>
            <a:r>
              <a:rPr lang="en-US" dirty="0"/>
              <a:t>Wright brothers</a:t>
            </a:r>
          </a:p>
          <a:p>
            <a:r>
              <a:rPr lang="en-US" dirty="0"/>
              <a:t>Birthplace of Presidents – 8 presidents have been born in Ohio</a:t>
            </a:r>
          </a:p>
        </p:txBody>
      </p:sp>
      <p:pic>
        <p:nvPicPr>
          <p:cNvPr id="8" name="Picture 7" descr="ohio_state_football_helm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0" y="2971800"/>
            <a:ext cx="7044268" cy="3962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45200" y="457200"/>
            <a:ext cx="6705600" cy="2540183"/>
          </a:xfrm>
        </p:spPr>
        <p:txBody>
          <a:bodyPr/>
          <a:lstStyle/>
          <a:p>
            <a:r>
              <a:rPr lang="en-US" sz="6600" b="1" dirty="0"/>
              <a:t>The Importance of Polling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892800" y="7246508"/>
            <a:ext cx="6705600" cy="1949252"/>
          </a:xfrm>
        </p:spPr>
        <p:txBody>
          <a:bodyPr/>
          <a:lstStyle/>
          <a:p>
            <a:r>
              <a:rPr lang="en-US" b="1" dirty="0"/>
              <a:t>Messaging Makes the Difference</a:t>
            </a:r>
          </a:p>
        </p:txBody>
      </p:sp>
      <p:pic>
        <p:nvPicPr>
          <p:cNvPr id="7" name="Picture 6" descr="live-polling-feature-mobile-a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600" y="32004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Polling will…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7010400" cy="6108700"/>
          </a:xfrm>
        </p:spPr>
        <p:txBody>
          <a:bodyPr/>
          <a:lstStyle/>
          <a:p>
            <a:r>
              <a:rPr lang="en-US" dirty="0"/>
              <a:t>Help develop messages</a:t>
            </a:r>
          </a:p>
          <a:p>
            <a:r>
              <a:rPr lang="en-US" dirty="0"/>
              <a:t>Give a clearer vision for strategy</a:t>
            </a:r>
          </a:p>
          <a:p>
            <a:r>
              <a:rPr lang="en-US" dirty="0"/>
              <a:t>Determine voters concerns</a:t>
            </a:r>
          </a:p>
          <a:p>
            <a:r>
              <a:rPr lang="en-US" dirty="0"/>
              <a:t>What are the weakest messages?</a:t>
            </a:r>
          </a:p>
          <a:p>
            <a:r>
              <a:rPr lang="en-US" dirty="0"/>
              <a:t>Be scientific about messages for potential funders</a:t>
            </a:r>
          </a:p>
        </p:txBody>
      </p:sp>
      <p:pic>
        <p:nvPicPr>
          <p:cNvPr id="5" name="Picture 4" descr="ppp-po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5400" y="2590800"/>
            <a:ext cx="4695824" cy="55838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4" name="Group 4"/>
          <p:cNvGraphicFramePr>
            <a:graphicFrameLocks noGrp="1"/>
          </p:cNvGraphicFramePr>
          <p:nvPr/>
        </p:nvGraphicFramePr>
        <p:xfrm>
          <a:off x="1930400" y="2895600"/>
          <a:ext cx="3576320" cy="5588228"/>
        </p:xfrm>
        <a:graphic>
          <a:graphicData uri="http://schemas.openxmlformats.org/drawingml/2006/table">
            <a:tbl>
              <a:tblPr/>
              <a:tblGrid>
                <a:gridCol w="357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Access to Care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Environment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Genetics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Lifestyle 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Behavior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2896" name="Group 16"/>
          <p:cNvGraphicFramePr>
            <a:graphicFrameLocks noGrp="1"/>
          </p:cNvGraphicFramePr>
          <p:nvPr/>
        </p:nvGraphicFramePr>
        <p:xfrm>
          <a:off x="7264400" y="2895600"/>
          <a:ext cx="3576320" cy="5639930"/>
        </p:xfrm>
        <a:graphic>
          <a:graphicData uri="http://schemas.openxmlformats.org/drawingml/2006/table">
            <a:tbl>
              <a:tblPr/>
              <a:tblGrid>
                <a:gridCol w="357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2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Access to Care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Other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Health Behaviors</a:t>
                      </a:r>
                    </a:p>
                  </a:txBody>
                  <a:tcPr marL="130048" marR="130048" marT="65024" marB="650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842346" y="1408333"/>
            <a:ext cx="3793067" cy="101148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3300"/>
                </a:solidFill>
              </a:rPr>
              <a:t>What influences our </a:t>
            </a:r>
            <a:br>
              <a:rPr lang="en-US" sz="2800" b="1" i="1" dirty="0">
                <a:solidFill>
                  <a:srgbClr val="003300"/>
                </a:solidFill>
              </a:rPr>
            </a:br>
            <a:r>
              <a:rPr lang="en-US" sz="2800" b="1" i="1" dirty="0">
                <a:solidFill>
                  <a:srgbClr val="003300"/>
                </a:solidFill>
              </a:rPr>
              <a:t>health status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197600" y="1295400"/>
            <a:ext cx="5743787" cy="142397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3300"/>
                </a:solidFill>
              </a:rPr>
              <a:t>Where our nation spends its health care dollars (~$3+ Trillion)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016000" y="3048000"/>
            <a:ext cx="1083733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10%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016000" y="3810000"/>
            <a:ext cx="775593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20%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975360" y="4767907"/>
            <a:ext cx="775593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20%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984391" y="6630573"/>
            <a:ext cx="775593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50%</a:t>
            </a:r>
          </a:p>
        </p:txBody>
      </p:sp>
      <p:sp>
        <p:nvSpPr>
          <p:cNvPr id="122914" name="Text Box 34"/>
          <p:cNvSpPr txBox="1">
            <a:spLocks noChangeArrowheads="1"/>
          </p:cNvSpPr>
          <p:nvPr/>
        </p:nvSpPr>
        <p:spPr bwMode="auto">
          <a:xfrm>
            <a:off x="10945706" y="4876279"/>
            <a:ext cx="732312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88%</a:t>
            </a:r>
          </a:p>
        </p:txBody>
      </p:sp>
      <p:sp>
        <p:nvSpPr>
          <p:cNvPr id="122915" name="Text Box 35"/>
          <p:cNvSpPr txBox="1">
            <a:spLocks noChangeArrowheads="1"/>
          </p:cNvSpPr>
          <p:nvPr/>
        </p:nvSpPr>
        <p:spPr bwMode="auto">
          <a:xfrm>
            <a:off x="10998200" y="7086600"/>
            <a:ext cx="604072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8%</a:t>
            </a: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11074400" y="8001000"/>
            <a:ext cx="604072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4%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30800" y="7086600"/>
            <a:ext cx="2167467" cy="1083733"/>
          </a:xfrm>
          <a:prstGeom prst="straightConnector1">
            <a:avLst/>
          </a:prstGeom>
          <a:ln w="603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6256" y="1"/>
            <a:ext cx="13004800" cy="1177756"/>
          </a:xfrm>
          <a:prstGeom prst="rect">
            <a:avLst/>
          </a:prstGeom>
          <a:solidFill>
            <a:srgbClr val="ED8000"/>
          </a:solidFill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</a:rPr>
              <a:t>WHY:  Spending not aligned with what influences our health status?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7000" y="8884583"/>
            <a:ext cx="102108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Centers for Disease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Control and Prevention, University of California at San Francisco, Institute for the Future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0230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892800" y="2209800"/>
            <a:ext cx="6705600" cy="4830040"/>
          </a:xfrm>
        </p:spPr>
        <p:txBody>
          <a:bodyPr/>
          <a:lstStyle/>
          <a:p>
            <a:pPr marL="914400" indent="-914400">
              <a:buAutoNum type="arabicPeriod"/>
            </a:pPr>
            <a:r>
              <a:rPr lang="en-US" sz="4800" b="1" dirty="0"/>
              <a:t>Drugged Driving</a:t>
            </a:r>
          </a:p>
          <a:p>
            <a:pPr marL="914400" indent="-914400"/>
            <a:endParaRPr lang="en-US" sz="4800" b="1" dirty="0"/>
          </a:p>
          <a:p>
            <a:pPr marL="914400" indent="-914400"/>
            <a:r>
              <a:rPr lang="en-US" sz="4800" b="1" dirty="0"/>
              <a:t>2.	Mental Health and marijuana</a:t>
            </a:r>
          </a:p>
          <a:p>
            <a:pPr marL="914400" indent="-914400"/>
            <a:endParaRPr lang="en-US" sz="4800" b="1" dirty="0"/>
          </a:p>
          <a:p>
            <a:pPr marL="914400" indent="-914400"/>
            <a:r>
              <a:rPr lang="en-US" sz="4800" b="1" dirty="0"/>
              <a:t>3.	System abuse in </a:t>
            </a:r>
            <a:r>
              <a:rPr lang="en-US" sz="4800" b="1" dirty="0" err="1"/>
              <a:t>colorado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892800" y="833240"/>
            <a:ext cx="6705600" cy="1025922"/>
          </a:xfrm>
        </p:spPr>
        <p:txBody>
          <a:bodyPr/>
          <a:lstStyle/>
          <a:p>
            <a:r>
              <a:rPr lang="en-US" b="1" dirty="0" err="1"/>
              <a:t>Tony’s</a:t>
            </a:r>
            <a:r>
              <a:rPr lang="en-US" b="1" dirty="0"/>
              <a:t> Messages</a:t>
            </a:r>
          </a:p>
        </p:txBody>
      </p:sp>
      <p:pic>
        <p:nvPicPr>
          <p:cNvPr id="5" name="Picture 4" descr="Town Hall Coder near miss MJ #3 2-19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914400"/>
            <a:ext cx="5199134" cy="32480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3426579"/>
          </a:xfrm>
        </p:spPr>
        <p:txBody>
          <a:bodyPr/>
          <a:lstStyle/>
          <a:p>
            <a:pPr marL="914400" indent="-914400">
              <a:buAutoNum type="arabicPeriod"/>
            </a:pPr>
            <a:r>
              <a:rPr lang="en-US" sz="5400" b="1" dirty="0"/>
              <a:t>Marijuana Monopoly</a:t>
            </a:r>
          </a:p>
          <a:p>
            <a:pPr marL="914400" indent="-914400">
              <a:buAutoNum type="arabicPeriod"/>
            </a:pPr>
            <a:r>
              <a:rPr lang="en-US" sz="5400" b="1" dirty="0"/>
              <a:t>Number of Stores – more than </a:t>
            </a:r>
            <a:r>
              <a:rPr lang="en-US" sz="5400" b="1" dirty="0" err="1"/>
              <a:t>starbucks</a:t>
            </a:r>
            <a:r>
              <a:rPr lang="en-US" sz="5400" b="1" dirty="0"/>
              <a:t> and </a:t>
            </a:r>
            <a:r>
              <a:rPr lang="en-US" sz="5400" b="1" dirty="0" err="1"/>
              <a:t>mcdonalds</a:t>
            </a:r>
            <a:endParaRPr lang="en-US" sz="5400" b="1" dirty="0"/>
          </a:p>
          <a:p>
            <a:pPr marL="914400" indent="-914400">
              <a:buAutoNum type="arabicPeriod"/>
            </a:pPr>
            <a:r>
              <a:rPr lang="en-US" sz="5400" b="1" dirty="0"/>
              <a:t>edibles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Ohio’s Messages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Obstacles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Outspent 12:1 ($30 million to $2.5 million)</a:t>
            </a:r>
          </a:p>
          <a:p>
            <a:r>
              <a:rPr lang="en-US" dirty="0"/>
              <a:t>Slick television ads – based on social justice and tax revenue</a:t>
            </a:r>
          </a:p>
          <a:p>
            <a:r>
              <a:rPr lang="en-US" dirty="0"/>
              <a:t>Celebrities</a:t>
            </a:r>
          </a:p>
          <a:p>
            <a:r>
              <a:rPr lang="en-US" dirty="0"/>
              <a:t>High paid consultants</a:t>
            </a:r>
          </a:p>
          <a:p>
            <a:r>
              <a:rPr lang="en-US" dirty="0"/>
              <a:t>Mailing pieces</a:t>
            </a:r>
          </a:p>
          <a:p>
            <a:r>
              <a:rPr lang="en-US" dirty="0"/>
              <a:t>“Green Rush” bus</a:t>
            </a:r>
          </a:p>
        </p:txBody>
      </p:sp>
      <p:pic>
        <p:nvPicPr>
          <p:cNvPr id="5" name="Picture 4" descr="8-17-green-rish-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000" y="5334000"/>
            <a:ext cx="6273800" cy="35850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7800" y="5257800"/>
            <a:ext cx="6705600" cy="1875385"/>
          </a:xfrm>
        </p:spPr>
        <p:txBody>
          <a:bodyPr/>
          <a:lstStyle/>
          <a:p>
            <a:r>
              <a:rPr lang="en-US" sz="7200" b="1" dirty="0"/>
              <a:t>Overcoming Obstacles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959600" y="228600"/>
            <a:ext cx="5791200" cy="82278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400" dirty="0"/>
              <a:t>Earned Media through press conferences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/>
              <a:t>Experienced team of campaigners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/>
              <a:t>Grassroots efforts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/>
              <a:t>Partners contributed through information distribution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/>
              <a:t>Wide network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/>
              <a:t>Most important – the right message</a:t>
            </a:r>
          </a:p>
        </p:txBody>
      </p:sp>
      <p:pic>
        <p:nvPicPr>
          <p:cNvPr id="5" name="Picture 4" descr="no on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" y="228600"/>
            <a:ext cx="6324600" cy="45165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ddie.jpg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1800" y="228600"/>
            <a:ext cx="9144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 flipV="1">
            <a:off x="482600" y="7467600"/>
            <a:ext cx="12192000" cy="2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772400"/>
            <a:ext cx="13004800" cy="17907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/>
              <a:t>Mistakes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th my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00" y="1524000"/>
            <a:ext cx="7366000" cy="4143376"/>
          </a:xfrm>
          <a:prstGeom prst="rect">
            <a:avLst/>
          </a:prstGeom>
        </p:spPr>
      </p:pic>
      <p:pic>
        <p:nvPicPr>
          <p:cNvPr id="4" name="Picture 3" descr="colb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2400" y="304800"/>
            <a:ext cx="6206150" cy="3657600"/>
          </a:xfrm>
          <a:prstGeom prst="rect">
            <a:avLst/>
          </a:prstGeom>
        </p:spPr>
      </p:pic>
      <p:pic>
        <p:nvPicPr>
          <p:cNvPr id="5" name="Picture 4" descr="weed b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600" y="5791200"/>
            <a:ext cx="3648072" cy="3648076"/>
          </a:xfrm>
          <a:prstGeom prst="rect">
            <a:avLst/>
          </a:prstGeom>
        </p:spPr>
      </p:pic>
      <p:pic>
        <p:nvPicPr>
          <p:cNvPr id="6" name="Picture 5" descr="nugg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3400" y="5105400"/>
            <a:ext cx="5715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 the End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Responsible Ohio defeated by 64-36 margin!</a:t>
            </a:r>
          </a:p>
          <a:p>
            <a:r>
              <a:rPr lang="en-US" dirty="0"/>
              <a:t>Due to:</a:t>
            </a:r>
          </a:p>
          <a:p>
            <a:pPr lvl="1"/>
            <a:r>
              <a:rPr lang="en-US" dirty="0"/>
              <a:t>Political support</a:t>
            </a:r>
          </a:p>
          <a:p>
            <a:pPr lvl="1"/>
            <a:r>
              <a:rPr lang="en-US" dirty="0"/>
              <a:t>Widespread grassroots efforts</a:t>
            </a:r>
          </a:p>
          <a:p>
            <a:pPr lvl="1"/>
            <a:r>
              <a:rPr lang="en-US" dirty="0"/>
              <a:t>Messages based on polling</a:t>
            </a:r>
          </a:p>
          <a:p>
            <a:pPr lvl="1"/>
            <a:r>
              <a:rPr lang="en-US" dirty="0"/>
              <a:t>Smart Approaches to Marijuana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9000" y="1524000"/>
            <a:ext cx="6604000" cy="7239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Ohio – What else are we known for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6045200" y="2590800"/>
            <a:ext cx="6705600" cy="6108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Charles Manson</a:t>
            </a:r>
          </a:p>
          <a:p>
            <a:r>
              <a:rPr lang="en-US" dirty="0"/>
              <a:t>Jeffrey </a:t>
            </a:r>
            <a:r>
              <a:rPr lang="en-US" dirty="0" err="1"/>
              <a:t>Dahmer</a:t>
            </a:r>
            <a:endParaRPr lang="en-US" dirty="0"/>
          </a:p>
          <a:p>
            <a:r>
              <a:rPr lang="en-US" dirty="0"/>
              <a:t>Cleveland Browns</a:t>
            </a:r>
          </a:p>
          <a:p>
            <a:r>
              <a:rPr lang="en-US" dirty="0"/>
              <a:t>Cuyahoga River caught on fire</a:t>
            </a:r>
          </a:p>
          <a:p>
            <a:r>
              <a:rPr lang="en-US" dirty="0"/>
              <a:t>Maid-Rite Sandwich Shop’s Wall of Gum</a:t>
            </a:r>
          </a:p>
          <a:p>
            <a:r>
              <a:rPr lang="en-US" dirty="0"/>
              <a:t>Law – It is illegal to fish for whales in Ohio on a Sunday</a:t>
            </a:r>
          </a:p>
          <a:p>
            <a:r>
              <a:rPr lang="en-US" dirty="0" err="1"/>
              <a:t>Dittrick</a:t>
            </a:r>
            <a:r>
              <a:rPr lang="en-US" dirty="0"/>
              <a:t> Museum of Medical History – largest collection of world contraceptives</a:t>
            </a:r>
          </a:p>
          <a:p>
            <a:r>
              <a:rPr lang="en-US" dirty="0"/>
              <a:t>Half of Ohio-born Presidents have died in office</a:t>
            </a:r>
          </a:p>
        </p:txBody>
      </p:sp>
      <p:pic>
        <p:nvPicPr>
          <p:cNvPr id="6" name="Picture 5" descr="gum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3429000"/>
            <a:ext cx="4876800" cy="32613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many avenues for education, SAM provides a strategy</a:t>
            </a:r>
          </a:p>
          <a:p>
            <a:r>
              <a:rPr lang="en-US" dirty="0"/>
              <a:t>The real threat to legalization </a:t>
            </a:r>
          </a:p>
          <a:p>
            <a:r>
              <a:rPr lang="en-US" dirty="0"/>
              <a:t>Don’t just present on problems, but offer solutions</a:t>
            </a:r>
          </a:p>
          <a:p>
            <a:r>
              <a:rPr lang="en-US" dirty="0"/>
              <a:t>Big Marijuana=Big Tobacco 2.0</a:t>
            </a:r>
          </a:p>
          <a:p>
            <a:r>
              <a:rPr lang="en-US" dirty="0"/>
              <a:t>Credibility to the field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147762"/>
            <a:ext cx="54197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0021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13004800" cy="45212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Tony Coder</a:t>
            </a:r>
            <a:br>
              <a:rPr lang="en-US" sz="6000" dirty="0"/>
            </a:br>
            <a:r>
              <a:rPr lang="en-US" sz="6000" dirty="0"/>
              <a:t>Chairman – Ohio SAM</a:t>
            </a:r>
            <a:br>
              <a:rPr lang="en-US" sz="6000" dirty="0"/>
            </a:br>
            <a:r>
              <a:rPr lang="en-US" sz="6000" dirty="0"/>
              <a:t>tonycoder86@gmail.com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ponsible-ohio-logo-599x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200" y="2743200"/>
            <a:ext cx="9154916" cy="5334002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1066800"/>
            <a:ext cx="125730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584200" rtl="0" eaLnBrk="1" fontAlgn="auto" latinLnBrk="0" hangingPunct="1">
              <a:lnSpc>
                <a:spcPct val="8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DIN Condensed"/>
              </a:rPr>
              <a:t>Now We Have…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Who was responsible Ohio?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Investors made up of reps from real estate, entertainment and investment firms</a:t>
            </a:r>
          </a:p>
          <a:p>
            <a:r>
              <a:rPr lang="en-US" dirty="0"/>
              <a:t>Notable Investors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Oscar Robertson – The Big “O”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Ian James – Political Campaigner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Nick </a:t>
            </a:r>
            <a:r>
              <a:rPr lang="en-US" dirty="0" err="1"/>
              <a:t>Lachey</a:t>
            </a:r>
            <a:r>
              <a:rPr lang="en-US" dirty="0"/>
              <a:t> – former 98 Degrees member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Jimmy Gould – sports agent; former President of USFL New Jersey Generals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Who was responsible Ohio?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Recreational marijuana initiative – first to go without medical first</a:t>
            </a:r>
          </a:p>
          <a:p>
            <a:r>
              <a:rPr lang="en-US" dirty="0"/>
              <a:t>10 Investors for 10 grow sites</a:t>
            </a:r>
          </a:p>
          <a:p>
            <a:r>
              <a:rPr lang="en-US" dirty="0"/>
              <a:t>$554 million in tax revenue by 2020</a:t>
            </a:r>
          </a:p>
          <a:p>
            <a:r>
              <a:rPr lang="en-US" dirty="0"/>
              <a:t>250 tons of pot per year by 2020 (49 joints for every man, woman and child in our state</a:t>
            </a:r>
          </a:p>
          <a:p>
            <a:r>
              <a:rPr lang="en-US" dirty="0"/>
              <a:t>1140 marijuana stores in Ohio</a:t>
            </a:r>
          </a:p>
          <a:p>
            <a:r>
              <a:rPr lang="en-US" dirty="0"/>
              <a:t>Eliminate the black market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 little history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5867400" cy="61087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Started educating coalitions and groups in 2011</a:t>
            </a:r>
          </a:p>
          <a:p>
            <a:r>
              <a:rPr lang="en-US" sz="2800" dirty="0"/>
              <a:t>Traveling tour for businesses and community leaders</a:t>
            </a:r>
          </a:p>
          <a:p>
            <a:r>
              <a:rPr lang="en-US" sz="2800" dirty="0"/>
              <a:t>Monthly advocacy calls</a:t>
            </a:r>
          </a:p>
          <a:p>
            <a:r>
              <a:rPr lang="en-US" sz="2800" dirty="0"/>
              <a:t>Two Statewide conference for coalitions</a:t>
            </a:r>
          </a:p>
          <a:p>
            <a:r>
              <a:rPr lang="en-US" sz="2800" dirty="0"/>
              <a:t>One national conference</a:t>
            </a:r>
          </a:p>
          <a:p>
            <a:r>
              <a:rPr lang="en-US" sz="2800" dirty="0"/>
              <a:t>Linked them to SAM materials</a:t>
            </a:r>
          </a:p>
          <a:p>
            <a:r>
              <a:rPr lang="en-US" sz="2800" dirty="0"/>
              <a:t>Need for support in all communities</a:t>
            </a:r>
          </a:p>
        </p:txBody>
      </p:sp>
      <p:pic>
        <p:nvPicPr>
          <p:cNvPr id="5" name="Picture 4" descr="ohio 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600" y="1981200"/>
            <a:ext cx="5048214" cy="65865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athon_Oil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200" y="228600"/>
            <a:ext cx="5371946" cy="4180046"/>
          </a:xfrm>
          <a:prstGeom prst="rect">
            <a:avLst/>
          </a:prstGeom>
        </p:spPr>
      </p:pic>
      <p:pic>
        <p:nvPicPr>
          <p:cNvPr id="8" name="Picture 7" descr="Sprint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9400" y="5410200"/>
            <a:ext cx="9779000" cy="3949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15135"/>
            <a:ext cx="13004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Vs.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rathon-646.jpg"/>
          <p:cNvPicPr>
            <a:picLocks noGrp="1" noChangeAspect="1"/>
          </p:cNvPicPr>
          <p:nvPr>
            <p:ph type="pic" sz="half" idx="14"/>
          </p:nvPr>
        </p:nvPicPr>
        <p:blipFill>
          <a:blip r:embed="rId2" cstate="print"/>
          <a:srcRect l="27782" r="2778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Marathon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Longer race to win</a:t>
            </a:r>
          </a:p>
          <a:p>
            <a:r>
              <a:rPr lang="en-US" dirty="0"/>
              <a:t>Months and years of training</a:t>
            </a:r>
          </a:p>
          <a:p>
            <a:r>
              <a:rPr lang="en-US" dirty="0"/>
              <a:t>Winning and even finishing is much harder</a:t>
            </a:r>
          </a:p>
          <a:p>
            <a:r>
              <a:rPr lang="en-US" dirty="0"/>
              <a:t>Marijuana marathon – trying to change a person’s beliefs </a:t>
            </a:r>
          </a:p>
          <a:p>
            <a:r>
              <a:rPr lang="en-US" dirty="0"/>
              <a:t>Creates a vast understanding of the issue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743</Words>
  <Application>Microsoft Office PowerPoint</Application>
  <PresentationFormat>Custom</PresentationFormat>
  <Paragraphs>203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Avenir Next</vt:lpstr>
      <vt:lpstr>Avenir Next Medium</vt:lpstr>
      <vt:lpstr>Calibri</vt:lpstr>
      <vt:lpstr>DIN Alternate</vt:lpstr>
      <vt:lpstr>DIN Condensed</vt:lpstr>
      <vt:lpstr>Helvetica</vt:lpstr>
      <vt:lpstr>Helvetica Neue</vt:lpstr>
      <vt:lpstr>Times New Roman</vt:lpstr>
      <vt:lpstr>Wingdings</vt:lpstr>
      <vt:lpstr>New_Template7</vt:lpstr>
      <vt:lpstr>Beating Buddie and big marijuana</vt:lpstr>
      <vt:lpstr>Ohio – what do you know</vt:lpstr>
      <vt:lpstr>Ohio – What else are we known for</vt:lpstr>
      <vt:lpstr>PowerPoint Presentation</vt:lpstr>
      <vt:lpstr>Who was responsible Ohio?</vt:lpstr>
      <vt:lpstr>Who was responsible Ohio?</vt:lpstr>
      <vt:lpstr>A little history</vt:lpstr>
      <vt:lpstr>PowerPoint Presentation</vt:lpstr>
      <vt:lpstr>Marathon</vt:lpstr>
      <vt:lpstr>Sprint!</vt:lpstr>
      <vt:lpstr>PowerPoint Presentation</vt:lpstr>
      <vt:lpstr>Advocacy vs. lobbying</vt:lpstr>
      <vt:lpstr>Gather Your Friends</vt:lpstr>
      <vt:lpstr>This is about politics and not public health</vt:lpstr>
      <vt:lpstr>Gather your friends</vt:lpstr>
      <vt:lpstr>The Business community</vt:lpstr>
      <vt:lpstr>Employers worst nightmare</vt:lpstr>
      <vt:lpstr>PowerPoint Presentation</vt:lpstr>
      <vt:lpstr>PowerPoint Presentation</vt:lpstr>
      <vt:lpstr>PowerPoint Presentation</vt:lpstr>
      <vt:lpstr>Polling will…</vt:lpstr>
      <vt:lpstr>PowerPoint Presentation</vt:lpstr>
      <vt:lpstr>PowerPoint Presentation</vt:lpstr>
      <vt:lpstr>PowerPoint Presentation</vt:lpstr>
      <vt:lpstr>Obstacles</vt:lpstr>
      <vt:lpstr>PowerPoint Presentation</vt:lpstr>
      <vt:lpstr>Mistakes</vt:lpstr>
      <vt:lpstr>PowerPoint Presentation</vt:lpstr>
      <vt:lpstr>In the End</vt:lpstr>
      <vt:lpstr>PowerPoint Presentation</vt:lpstr>
      <vt:lpstr>Tony Coder Chairman – Ohio SAM tonycoder86@gmail.com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Beating Buddie and big marijuana</dc:title>
  <dc:creator>Tony Coder</dc:creator>
  <cp:lastModifiedBy>Tony Coder</cp:lastModifiedBy>
  <cp:revision>32</cp:revision>
  <dcterms:modified xsi:type="dcterms:W3CDTF">2016-03-30T20:12:25Z</dcterms:modified>
</cp:coreProperties>
</file>