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70" r:id="rId4"/>
    <p:sldId id="271" r:id="rId5"/>
    <p:sldId id="261" r:id="rId6"/>
    <p:sldId id="262" r:id="rId7"/>
    <p:sldId id="272" r:id="rId8"/>
    <p:sldId id="273" r:id="rId9"/>
    <p:sldId id="277" r:id="rId10"/>
    <p:sldId id="274" r:id="rId11"/>
    <p:sldId id="276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218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inne\Desktop\IBH\Drug%20Use%20Rates%2012.17.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inne\Desktop\IBH\Drug%20Use%20Rates%2012.17.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inne\Desktop\IBH\Drug%20Use%20Rates%2012.17.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inne\Desktop\IBH\Johnston_MTF_Abstainer_&amp;_Graphic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rinne\Desktop\IBH\Drug%20Use%20Rates%2012.17.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602886708054087E-2"/>
          <c:y val="0.10751021365639342"/>
          <c:w val="0.93256306411989309"/>
          <c:h val="0.77718908829222355"/>
        </c:manualLayout>
      </c:layout>
      <c:lineChart>
        <c:grouping val="standard"/>
        <c:varyColors val="0"/>
        <c:ser>
          <c:idx val="0"/>
          <c:order val="0"/>
          <c:tx>
            <c:strRef>
              <c:f>'MTF 12 Grade Current Drug Use'!$A$5</c:f>
              <c:strCache>
                <c:ptCount val="1"/>
                <c:pt idx="0">
                  <c:v>Marijuana</c:v>
                </c:pt>
              </c:strCache>
            </c:strRef>
          </c:tx>
          <c:spPr>
            <a:ln w="50800">
              <a:solidFill>
                <a:srgbClr val="218F3B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>
                <c:manualLayout>
                  <c:x val="-2.7546625917904549E-2"/>
                  <c:y val="-2.8105535985849455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6.006006006006006E-3"/>
                  <c:y val="2.5220193975460273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3.9789570770306572E-2"/>
                  <c:y val="-4.599087706775365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-3.0607362131005053E-2"/>
                  <c:y val="5.1100974519726283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0"/>
              <c:layout>
                <c:manualLayout>
                  <c:x val="-1.0846528472792914E-2"/>
                  <c:y val="-4.862444017914267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'MTF 12 Grade Current Drug Use'!$B$2:$AP$2</c:f>
              <c:numCache>
                <c:formatCode>General</c:formatCode>
                <c:ptCount val="4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</c:numCache>
            </c:numRef>
          </c:cat>
          <c:val>
            <c:numRef>
              <c:f>'MTF 12 Grade Current Drug Use'!$B$5:$AP$5</c:f>
              <c:numCache>
                <c:formatCode>0.000</c:formatCode>
                <c:ptCount val="41"/>
                <c:pt idx="0">
                  <c:v>0.27100000000000002</c:v>
                </c:pt>
                <c:pt idx="1">
                  <c:v>0.32200000000000001</c:v>
                </c:pt>
                <c:pt idx="2">
                  <c:v>0.35399999999999998</c:v>
                </c:pt>
                <c:pt idx="3">
                  <c:v>0.371</c:v>
                </c:pt>
                <c:pt idx="4">
                  <c:v>0.36499999999999999</c:v>
                </c:pt>
                <c:pt idx="5">
                  <c:v>0.33700000000000002</c:v>
                </c:pt>
                <c:pt idx="6">
                  <c:v>0.316</c:v>
                </c:pt>
                <c:pt idx="7">
                  <c:v>0.28499999999999998</c:v>
                </c:pt>
                <c:pt idx="8">
                  <c:v>0.27</c:v>
                </c:pt>
                <c:pt idx="9">
                  <c:v>0.252</c:v>
                </c:pt>
                <c:pt idx="10">
                  <c:v>0.25700000000000001</c:v>
                </c:pt>
                <c:pt idx="11">
                  <c:v>0.23400000000000001</c:v>
                </c:pt>
                <c:pt idx="12">
                  <c:v>0.21</c:v>
                </c:pt>
                <c:pt idx="13">
                  <c:v>0.18</c:v>
                </c:pt>
                <c:pt idx="14">
                  <c:v>0.16700000000000001</c:v>
                </c:pt>
                <c:pt idx="15">
                  <c:v>0.14000000000000001</c:v>
                </c:pt>
                <c:pt idx="16">
                  <c:v>0.13800000000000001</c:v>
                </c:pt>
                <c:pt idx="17">
                  <c:v>0.11899999999999999</c:v>
                </c:pt>
                <c:pt idx="18">
                  <c:v>0.155</c:v>
                </c:pt>
                <c:pt idx="19">
                  <c:v>0.19</c:v>
                </c:pt>
                <c:pt idx="20">
                  <c:v>0.21199999999999999</c:v>
                </c:pt>
                <c:pt idx="21">
                  <c:v>0.219</c:v>
                </c:pt>
                <c:pt idx="22">
                  <c:v>0.23699999999999999</c:v>
                </c:pt>
                <c:pt idx="23">
                  <c:v>0.22800000000000001</c:v>
                </c:pt>
                <c:pt idx="24">
                  <c:v>0.23100000000000001</c:v>
                </c:pt>
                <c:pt idx="25">
                  <c:v>0.216</c:v>
                </c:pt>
                <c:pt idx="26">
                  <c:v>0.224</c:v>
                </c:pt>
                <c:pt idx="27">
                  <c:v>0.215</c:v>
                </c:pt>
                <c:pt idx="28">
                  <c:v>0.21199999999999999</c:v>
                </c:pt>
                <c:pt idx="29">
                  <c:v>0.19900000000000001</c:v>
                </c:pt>
                <c:pt idx="30">
                  <c:v>0.19800000000000001</c:v>
                </c:pt>
                <c:pt idx="31">
                  <c:v>0.183</c:v>
                </c:pt>
                <c:pt idx="32">
                  <c:v>0.188</c:v>
                </c:pt>
                <c:pt idx="33">
                  <c:v>0.19400000000000001</c:v>
                </c:pt>
                <c:pt idx="34">
                  <c:v>0.20599999999999999</c:v>
                </c:pt>
                <c:pt idx="35">
                  <c:v>0.214</c:v>
                </c:pt>
                <c:pt idx="36">
                  <c:v>0.22600000000000001</c:v>
                </c:pt>
                <c:pt idx="37">
                  <c:v>0.22900000000000001</c:v>
                </c:pt>
                <c:pt idx="38">
                  <c:v>0.22700000000000001</c:v>
                </c:pt>
                <c:pt idx="39">
                  <c:v>0.21199999999999999</c:v>
                </c:pt>
                <c:pt idx="40">
                  <c:v>0.21299999999999999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092032"/>
        <c:axId val="82093568"/>
      </c:lineChart>
      <c:catAx>
        <c:axId val="8209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093568"/>
        <c:crosses val="autoZero"/>
        <c:auto val="1"/>
        <c:lblAlgn val="ctr"/>
        <c:lblOffset val="100"/>
        <c:tickLblSkip val="5"/>
        <c:noMultiLvlLbl val="0"/>
      </c:catAx>
      <c:valAx>
        <c:axId val="820935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20920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15232794194035E-2"/>
          <c:y val="6.1199255379421169E-2"/>
          <c:w val="0.82184284708363453"/>
          <c:h val="0.81971625793471847"/>
        </c:manualLayout>
      </c:layout>
      <c:lineChart>
        <c:grouping val="standard"/>
        <c:varyColors val="0"/>
        <c:ser>
          <c:idx val="0"/>
          <c:order val="0"/>
          <c:tx>
            <c:strRef>
              <c:f>'MTF SENIORS'!$E$47</c:f>
              <c:strCache>
                <c:ptCount val="1"/>
                <c:pt idx="0">
                  <c:v>Marijuana</c:v>
                </c:pt>
              </c:strCache>
            </c:strRef>
          </c:tx>
          <c:spPr>
            <a:ln w="50800">
              <a:solidFill>
                <a:srgbClr val="218F3B"/>
              </a:solidFill>
              <a:prstDash val="solid"/>
            </a:ln>
          </c:spPr>
          <c:marker>
            <c:symbol val="none"/>
          </c:marker>
          <c:dLbls>
            <c:dLbl>
              <c:idx val="4"/>
              <c:layout>
                <c:manualLayout>
                  <c:x val="0"/>
                  <c:y val="-1.6142050040355124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50.8%, 1979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7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21.9%, 1992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0"/>
              <c:layout>
                <c:manualLayout>
                  <c:x val="0"/>
                  <c:y val="-2.93685756240822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'MTF SENIORS'!$A$48:$A$88</c:f>
              <c:numCache>
                <c:formatCode>General</c:formatCode>
                <c:ptCount val="4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</c:numCache>
            </c:numRef>
          </c:cat>
          <c:val>
            <c:numRef>
              <c:f>'MTF SENIORS'!$E$48:$E$88</c:f>
              <c:numCache>
                <c:formatCode>0.0%</c:formatCode>
                <c:ptCount val="41"/>
                <c:pt idx="0">
                  <c:v>0.4</c:v>
                </c:pt>
                <c:pt idx="1">
                  <c:v>0.44500000000000001</c:v>
                </c:pt>
                <c:pt idx="2">
                  <c:v>0.47599999999999998</c:v>
                </c:pt>
                <c:pt idx="3">
                  <c:v>0.502</c:v>
                </c:pt>
                <c:pt idx="4">
                  <c:v>0.50800000000000001</c:v>
                </c:pt>
                <c:pt idx="5">
                  <c:v>0.48799999999999999</c:v>
                </c:pt>
                <c:pt idx="6">
                  <c:v>0.46100000000000002</c:v>
                </c:pt>
                <c:pt idx="7">
                  <c:v>0.443</c:v>
                </c:pt>
                <c:pt idx="8">
                  <c:v>0.42299999999999999</c:v>
                </c:pt>
                <c:pt idx="9">
                  <c:v>0.4</c:v>
                </c:pt>
                <c:pt idx="10">
                  <c:v>0.40600000000000003</c:v>
                </c:pt>
                <c:pt idx="11">
                  <c:v>0.38800000000000001</c:v>
                </c:pt>
                <c:pt idx="12">
                  <c:v>0.36299999999999999</c:v>
                </c:pt>
                <c:pt idx="13">
                  <c:v>0.33100000000000002</c:v>
                </c:pt>
                <c:pt idx="14">
                  <c:v>0.29599999999999999</c:v>
                </c:pt>
                <c:pt idx="15">
                  <c:v>0.27</c:v>
                </c:pt>
                <c:pt idx="16">
                  <c:v>0.23899999999999999</c:v>
                </c:pt>
                <c:pt idx="17">
                  <c:v>0.219</c:v>
                </c:pt>
                <c:pt idx="18">
                  <c:v>0.26</c:v>
                </c:pt>
                <c:pt idx="19">
                  <c:v>0.307</c:v>
                </c:pt>
                <c:pt idx="20">
                  <c:v>0.34699999999999998</c:v>
                </c:pt>
                <c:pt idx="21">
                  <c:v>0.35799999999999998</c:v>
                </c:pt>
                <c:pt idx="22">
                  <c:v>0.38500000000000001</c:v>
                </c:pt>
                <c:pt idx="23">
                  <c:v>0.375</c:v>
                </c:pt>
                <c:pt idx="24">
                  <c:v>0.378</c:v>
                </c:pt>
                <c:pt idx="25">
                  <c:v>0.36499999999999999</c:v>
                </c:pt>
                <c:pt idx="26">
                  <c:v>0.37</c:v>
                </c:pt>
                <c:pt idx="27">
                  <c:v>0.36199999999999999</c:v>
                </c:pt>
                <c:pt idx="28">
                  <c:v>0.34899999999999998</c:v>
                </c:pt>
                <c:pt idx="29">
                  <c:v>0.34300000000000003</c:v>
                </c:pt>
                <c:pt idx="30">
                  <c:v>0.33600000000000002</c:v>
                </c:pt>
                <c:pt idx="31">
                  <c:v>0.315</c:v>
                </c:pt>
                <c:pt idx="32">
                  <c:v>0.317</c:v>
                </c:pt>
                <c:pt idx="33">
                  <c:v>0.32400000000000001</c:v>
                </c:pt>
                <c:pt idx="34">
                  <c:v>0.32800000000000001</c:v>
                </c:pt>
                <c:pt idx="35">
                  <c:v>0.34799999999999998</c:v>
                </c:pt>
                <c:pt idx="36">
                  <c:v>0.36399999999999999</c:v>
                </c:pt>
                <c:pt idx="37">
                  <c:v>0.36399999999999999</c:v>
                </c:pt>
                <c:pt idx="38">
                  <c:v>0.36399999999999999</c:v>
                </c:pt>
                <c:pt idx="39">
                  <c:v>0.35099999999999998</c:v>
                </c:pt>
                <c:pt idx="40">
                  <c:v>0.34899999999999998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'MTF SENIORS'!$G$47</c:f>
              <c:strCache>
                <c:ptCount val="1"/>
                <c:pt idx="0">
                  <c:v>Perceived Risk of Harm of Occassional Marijuana Use</c:v>
                </c:pt>
              </c:strCache>
            </c:strRef>
          </c:tx>
          <c:spPr>
            <a:ln w="50800">
              <a:solidFill>
                <a:schemeClr val="accent1"/>
              </a:solidFill>
              <a:prstDash val="solid"/>
            </a:ln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12.4%,</a:t>
                    </a:r>
                    <a:r>
                      <a:rPr lang="en-US" sz="1400" b="1" baseline="0"/>
                      <a:t> 1978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1.9370460048426151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40.6%, 1991</a:t>
                    </a:r>
                    <a:endParaRPr lang="en-US"/>
                  </a:p>
                </c:rich>
              </c:tx>
              <c:spPr>
                <a:noFill/>
                <a:ln w="25400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0"/>
              <c:layout>
                <c:manualLayout>
                  <c:x val="0"/>
                  <c:y val="2.6431718061674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'MTF SENIORS'!$A$48:$A$88</c:f>
              <c:numCache>
                <c:formatCode>General</c:formatCode>
                <c:ptCount val="4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</c:numCache>
            </c:numRef>
          </c:cat>
          <c:val>
            <c:numRef>
              <c:f>'MTF SENIORS'!$G$48:$G$88</c:f>
              <c:numCache>
                <c:formatCode>0.0%</c:formatCode>
                <c:ptCount val="41"/>
                <c:pt idx="0">
                  <c:v>0.18099999999999999</c:v>
                </c:pt>
                <c:pt idx="1">
                  <c:v>0.15</c:v>
                </c:pt>
                <c:pt idx="2">
                  <c:v>0.13400000000000001</c:v>
                </c:pt>
                <c:pt idx="3">
                  <c:v>0.124</c:v>
                </c:pt>
                <c:pt idx="4">
                  <c:v>0.13500000000000001</c:v>
                </c:pt>
                <c:pt idx="5">
                  <c:v>0.14699999999999999</c:v>
                </c:pt>
                <c:pt idx="6">
                  <c:v>0.191</c:v>
                </c:pt>
                <c:pt idx="7">
                  <c:v>0.183</c:v>
                </c:pt>
                <c:pt idx="8">
                  <c:v>0.20599999999999999</c:v>
                </c:pt>
                <c:pt idx="9">
                  <c:v>0.22600000000000001</c:v>
                </c:pt>
                <c:pt idx="10">
                  <c:v>0.245</c:v>
                </c:pt>
                <c:pt idx="11">
                  <c:v>0.25</c:v>
                </c:pt>
                <c:pt idx="12">
                  <c:v>0.30399999999999999</c:v>
                </c:pt>
                <c:pt idx="13">
                  <c:v>0.317</c:v>
                </c:pt>
                <c:pt idx="14">
                  <c:v>0.36499999999999999</c:v>
                </c:pt>
                <c:pt idx="15">
                  <c:v>0.36899999999999999</c:v>
                </c:pt>
                <c:pt idx="16">
                  <c:v>0.40600000000000003</c:v>
                </c:pt>
                <c:pt idx="17">
                  <c:v>0.39600000000000002</c:v>
                </c:pt>
                <c:pt idx="18">
                  <c:v>0.35599999999999998</c:v>
                </c:pt>
                <c:pt idx="19">
                  <c:v>0.30099999999999999</c:v>
                </c:pt>
                <c:pt idx="20">
                  <c:v>0.25600000000000001</c:v>
                </c:pt>
                <c:pt idx="21">
                  <c:v>0.25900000000000001</c:v>
                </c:pt>
                <c:pt idx="22">
                  <c:v>0.247</c:v>
                </c:pt>
                <c:pt idx="23">
                  <c:v>0.224</c:v>
                </c:pt>
                <c:pt idx="24">
                  <c:v>0.23899999999999999</c:v>
                </c:pt>
                <c:pt idx="25">
                  <c:v>0.23400000000000001</c:v>
                </c:pt>
                <c:pt idx="26">
                  <c:v>0.23499999999999999</c:v>
                </c:pt>
                <c:pt idx="27">
                  <c:v>0.23200000000000001</c:v>
                </c:pt>
                <c:pt idx="28">
                  <c:v>0.26600000000000001</c:v>
                </c:pt>
                <c:pt idx="29">
                  <c:v>0.254</c:v>
                </c:pt>
                <c:pt idx="30">
                  <c:v>0.25800000000000001</c:v>
                </c:pt>
                <c:pt idx="31">
                  <c:v>0.25900000000000001</c:v>
                </c:pt>
                <c:pt idx="32">
                  <c:v>0.27100000000000002</c:v>
                </c:pt>
                <c:pt idx="33">
                  <c:v>0.25800000000000001</c:v>
                </c:pt>
                <c:pt idx="34">
                  <c:v>0.27400000000000002</c:v>
                </c:pt>
                <c:pt idx="35">
                  <c:v>0.245</c:v>
                </c:pt>
                <c:pt idx="36">
                  <c:v>0.22700000000000001</c:v>
                </c:pt>
                <c:pt idx="37">
                  <c:v>0.20599999999999999</c:v>
                </c:pt>
                <c:pt idx="38">
                  <c:v>0.19500000000000001</c:v>
                </c:pt>
                <c:pt idx="39">
                  <c:v>0.16400000000000001</c:v>
                </c:pt>
                <c:pt idx="40">
                  <c:v>0.158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04480"/>
        <c:axId val="80822656"/>
      </c:lineChart>
      <c:catAx>
        <c:axId val="8080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0822656"/>
        <c:crosses val="autoZero"/>
        <c:auto val="1"/>
        <c:lblAlgn val="ctr"/>
        <c:lblOffset val="100"/>
        <c:tickLblSkip val="5"/>
        <c:noMultiLvlLbl val="0"/>
      </c:catAx>
      <c:valAx>
        <c:axId val="8082265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08044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666297366095572E-2"/>
          <c:y val="9.6319909350538246E-2"/>
          <c:w val="0.83691307946776017"/>
          <c:h val="0.82842831870685762"/>
        </c:manualLayout>
      </c:layout>
      <c:lineChart>
        <c:grouping val="standard"/>
        <c:varyColors val="0"/>
        <c:ser>
          <c:idx val="0"/>
          <c:order val="0"/>
          <c:tx>
            <c:strRef>
              <c:f>'MTF 12 Grade Current Drug Use'!$A$6</c:f>
              <c:strCache>
                <c:ptCount val="1"/>
                <c:pt idx="0">
                  <c:v>Alcohol</c:v>
                </c:pt>
              </c:strCache>
            </c:strRef>
          </c:tx>
          <c:spPr>
            <a:ln w="57150">
              <a:solidFill>
                <a:srgbClr val="7030A0"/>
              </a:solidFill>
              <a:prstDash val="solid"/>
            </a:ln>
          </c:spPr>
          <c:marker>
            <c:symbol val="none"/>
          </c:marker>
          <c:cat>
            <c:numRef>
              <c:f>'MTF 12 Grade Current Drug Use'!$B$2:$AP$2</c:f>
              <c:numCache>
                <c:formatCode>General</c:formatCode>
                <c:ptCount val="4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</c:numCache>
            </c:numRef>
          </c:cat>
          <c:val>
            <c:numRef>
              <c:f>('MTF 12 Grade Current Drug Use'!$B$6:$AO$6,'MTF 12 Grade Current Drug Use'!$AP$6)</c:f>
              <c:numCache>
                <c:formatCode>0.000</c:formatCode>
                <c:ptCount val="41"/>
                <c:pt idx="0">
                  <c:v>0.68200000000000005</c:v>
                </c:pt>
                <c:pt idx="1">
                  <c:v>0.68300000000000005</c:v>
                </c:pt>
                <c:pt idx="2">
                  <c:v>0.71199999999999997</c:v>
                </c:pt>
                <c:pt idx="3">
                  <c:v>0.72099999999999997</c:v>
                </c:pt>
                <c:pt idx="4">
                  <c:v>0.71799999999999997</c:v>
                </c:pt>
                <c:pt idx="5">
                  <c:v>0.72</c:v>
                </c:pt>
                <c:pt idx="6">
                  <c:v>0.70699999999999996</c:v>
                </c:pt>
                <c:pt idx="7">
                  <c:v>0.69699999999999995</c:v>
                </c:pt>
                <c:pt idx="8">
                  <c:v>0.69399999999999995</c:v>
                </c:pt>
                <c:pt idx="9">
                  <c:v>0.67200000000000004</c:v>
                </c:pt>
                <c:pt idx="10">
                  <c:v>0.65900000000000003</c:v>
                </c:pt>
                <c:pt idx="11">
                  <c:v>0.65300000000000002</c:v>
                </c:pt>
                <c:pt idx="12">
                  <c:v>0.66400000000000003</c:v>
                </c:pt>
                <c:pt idx="13">
                  <c:v>0.63900000000000001</c:v>
                </c:pt>
                <c:pt idx="14">
                  <c:v>0.6</c:v>
                </c:pt>
                <c:pt idx="15">
                  <c:v>0.57099999999999995</c:v>
                </c:pt>
                <c:pt idx="16">
                  <c:v>0.54</c:v>
                </c:pt>
                <c:pt idx="17">
                  <c:v>0.51300000000000001</c:v>
                </c:pt>
                <c:pt idx="18">
                  <c:v>0.48599999999999999</c:v>
                </c:pt>
                <c:pt idx="19">
                  <c:v>0.501</c:v>
                </c:pt>
                <c:pt idx="20">
                  <c:v>0.51300000000000001</c:v>
                </c:pt>
                <c:pt idx="21">
                  <c:v>0.50800000000000001</c:v>
                </c:pt>
                <c:pt idx="22">
                  <c:v>0.52700000000000002</c:v>
                </c:pt>
                <c:pt idx="23">
                  <c:v>0.52</c:v>
                </c:pt>
                <c:pt idx="24">
                  <c:v>0.51</c:v>
                </c:pt>
                <c:pt idx="25">
                  <c:v>0.5</c:v>
                </c:pt>
                <c:pt idx="26">
                  <c:v>0.498</c:v>
                </c:pt>
                <c:pt idx="27">
                  <c:v>0.48599999999999999</c:v>
                </c:pt>
                <c:pt idx="28">
                  <c:v>0.47499999999999998</c:v>
                </c:pt>
                <c:pt idx="29">
                  <c:v>0.48</c:v>
                </c:pt>
                <c:pt idx="30">
                  <c:v>0.47</c:v>
                </c:pt>
                <c:pt idx="31">
                  <c:v>0.45300000000000001</c:v>
                </c:pt>
                <c:pt idx="32">
                  <c:v>0.44400000000000001</c:v>
                </c:pt>
                <c:pt idx="33">
                  <c:v>0.43099999999999999</c:v>
                </c:pt>
                <c:pt idx="34">
                  <c:v>0.435</c:v>
                </c:pt>
                <c:pt idx="35">
                  <c:v>0.41199999999999998</c:v>
                </c:pt>
                <c:pt idx="36">
                  <c:v>0.4</c:v>
                </c:pt>
                <c:pt idx="37">
                  <c:v>0.41499999999999998</c:v>
                </c:pt>
                <c:pt idx="38">
                  <c:v>0.39200000000000002</c:v>
                </c:pt>
                <c:pt idx="39">
                  <c:v>0.374</c:v>
                </c:pt>
                <c:pt idx="40">
                  <c:v>0.35299999999999998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'MTF 12 Grade Current Drug Use'!$A$7</c:f>
              <c:strCache>
                <c:ptCount val="1"/>
                <c:pt idx="0">
                  <c:v>Cigarettes</c:v>
                </c:pt>
              </c:strCache>
            </c:strRef>
          </c:tx>
          <c:spPr>
            <a:ln w="57150">
              <a:solidFill>
                <a:srgbClr val="E6AF00"/>
              </a:solidFill>
              <a:prstDash val="solid"/>
            </a:ln>
          </c:spPr>
          <c:marker>
            <c:symbol val="none"/>
          </c:marker>
          <c:cat>
            <c:numRef>
              <c:f>'MTF 12 Grade Current Drug Use'!$B$2:$AP$2</c:f>
              <c:numCache>
                <c:formatCode>General</c:formatCode>
                <c:ptCount val="4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</c:numCache>
            </c:numRef>
          </c:cat>
          <c:val>
            <c:numRef>
              <c:f>('MTF 12 Grade Current Drug Use'!$B$7:$AO$7,'MTF 12 Grade Current Drug Use'!$AP$7)</c:f>
              <c:numCache>
                <c:formatCode>0.000</c:formatCode>
                <c:ptCount val="41"/>
                <c:pt idx="0">
                  <c:v>0.36699999999999999</c:v>
                </c:pt>
                <c:pt idx="1">
                  <c:v>0.38800000000000001</c:v>
                </c:pt>
                <c:pt idx="2">
                  <c:v>0.38400000000000001</c:v>
                </c:pt>
                <c:pt idx="3">
                  <c:v>0.36699999999999999</c:v>
                </c:pt>
                <c:pt idx="4">
                  <c:v>0.34399999999999997</c:v>
                </c:pt>
                <c:pt idx="5">
                  <c:v>0.30499999999999999</c:v>
                </c:pt>
                <c:pt idx="6">
                  <c:v>0.29399999999999998</c:v>
                </c:pt>
                <c:pt idx="7">
                  <c:v>0.3</c:v>
                </c:pt>
                <c:pt idx="8">
                  <c:v>0.30299999999999999</c:v>
                </c:pt>
                <c:pt idx="9">
                  <c:v>0.29299999999999998</c:v>
                </c:pt>
                <c:pt idx="10">
                  <c:v>0.30099999999999999</c:v>
                </c:pt>
                <c:pt idx="11">
                  <c:v>0.29599999999999999</c:v>
                </c:pt>
                <c:pt idx="12">
                  <c:v>0.29399999999999998</c:v>
                </c:pt>
                <c:pt idx="13">
                  <c:v>0.28699999999999998</c:v>
                </c:pt>
                <c:pt idx="14">
                  <c:v>0.28599999999999998</c:v>
                </c:pt>
                <c:pt idx="15">
                  <c:v>0.29399999999999998</c:v>
                </c:pt>
                <c:pt idx="16">
                  <c:v>0.28299999999999997</c:v>
                </c:pt>
                <c:pt idx="17">
                  <c:v>0.27800000000000002</c:v>
                </c:pt>
                <c:pt idx="18">
                  <c:v>0.29899999999999999</c:v>
                </c:pt>
                <c:pt idx="19">
                  <c:v>0.312</c:v>
                </c:pt>
                <c:pt idx="20">
                  <c:v>0.33500000000000002</c:v>
                </c:pt>
                <c:pt idx="21">
                  <c:v>0.34</c:v>
                </c:pt>
                <c:pt idx="22">
                  <c:v>0.36499999999999999</c:v>
                </c:pt>
                <c:pt idx="23">
                  <c:v>0.35099999999999998</c:v>
                </c:pt>
                <c:pt idx="24">
                  <c:v>0.34599999999999997</c:v>
                </c:pt>
                <c:pt idx="25">
                  <c:v>0.314</c:v>
                </c:pt>
                <c:pt idx="26">
                  <c:v>0.29499999999999998</c:v>
                </c:pt>
                <c:pt idx="27">
                  <c:v>0.26700000000000002</c:v>
                </c:pt>
                <c:pt idx="28">
                  <c:v>0.24399999999999999</c:v>
                </c:pt>
                <c:pt idx="29">
                  <c:v>0.25</c:v>
                </c:pt>
                <c:pt idx="30">
                  <c:v>0.23200000000000001</c:v>
                </c:pt>
                <c:pt idx="31">
                  <c:v>0.216</c:v>
                </c:pt>
                <c:pt idx="32">
                  <c:v>0.216</c:v>
                </c:pt>
                <c:pt idx="33">
                  <c:v>0.20399999999999999</c:v>
                </c:pt>
                <c:pt idx="34">
                  <c:v>0.20100000000000001</c:v>
                </c:pt>
                <c:pt idx="35">
                  <c:v>0.192</c:v>
                </c:pt>
                <c:pt idx="36">
                  <c:v>0.187</c:v>
                </c:pt>
                <c:pt idx="37">
                  <c:v>0.17100000000000001</c:v>
                </c:pt>
                <c:pt idx="38">
                  <c:v>0.16300000000000001</c:v>
                </c:pt>
                <c:pt idx="39">
                  <c:v>0.13600000000000001</c:v>
                </c:pt>
                <c:pt idx="40">
                  <c:v>0.114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59136"/>
        <c:axId val="80860672"/>
      </c:lineChart>
      <c:catAx>
        <c:axId val="808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860672"/>
        <c:crosses val="autoZero"/>
        <c:auto val="1"/>
        <c:lblAlgn val="ctr"/>
        <c:lblOffset val="100"/>
        <c:tickLblSkip val="5"/>
        <c:noMultiLvlLbl val="0"/>
      </c:catAx>
      <c:valAx>
        <c:axId val="8086067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0859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89195100612427E-2"/>
          <c:y val="6.5479142923957859E-2"/>
          <c:w val="0.8428386555847186"/>
          <c:h val="0.84204111014192706"/>
        </c:manualLayout>
      </c:layout>
      <c:lineChart>
        <c:grouping val="standard"/>
        <c:varyColors val="0"/>
        <c:ser>
          <c:idx val="0"/>
          <c:order val="0"/>
          <c:tx>
            <c:strRef>
              <c:f>'% -Copy of Abstainer Data'!$A$15</c:f>
              <c:strCache>
                <c:ptCount val="1"/>
                <c:pt idx="0">
                  <c:v>  8th Grade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dLbl>
              <c:idx val="16"/>
              <c:layout>
                <c:manualLayout>
                  <c:x val="-0.13987591652566272"/>
                  <c:y val="-7.1206042533555848E-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1991, 24.0% 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delete val="1"/>
            </c:dLbl>
            <c:dLbl>
              <c:idx val="38"/>
              <c:layout>
                <c:manualLayout>
                  <c:x val="-2.7072758037225041E-2"/>
                  <c:y val="-4.2723625520133507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2013, 61.9%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numRef>
              <c:f>('% -Copy of Abstainer Data'!$D$6:$V$6,'% -Copy of Abstainer Data'!$C$46:$U$46)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('% -Copy of Abstainer Data'!$C$9:$R$9,'% -Copy of Abstainer Data'!$S$10:$V$10,'% -Copy of Abstainer Data'!$C$50:$U$50,'% -Copy of Abstainer Data'!$C$9)</c:f>
              <c:numCache>
                <c:formatCode>General</c:formatCode>
                <c:ptCount val="40"/>
                <c:pt idx="16" formatCode="0.0%">
                  <c:v>0.24</c:v>
                </c:pt>
                <c:pt idx="17" formatCode="0.0%">
                  <c:v>0.24099999999999999</c:v>
                </c:pt>
                <c:pt idx="18" formatCode="0.0%">
                  <c:v>0.29799999999999999</c:v>
                </c:pt>
                <c:pt idx="19" formatCode="0.0%">
                  <c:v>0.33100000000000002</c:v>
                </c:pt>
                <c:pt idx="20" formatCode="0.0%">
                  <c:v>0.33400000000000002</c:v>
                </c:pt>
                <c:pt idx="21" formatCode="0.0%">
                  <c:v>0.32500000000000001</c:v>
                </c:pt>
                <c:pt idx="22" formatCode="0.0%">
                  <c:v>0.34</c:v>
                </c:pt>
                <c:pt idx="23" formatCode="0.0%">
                  <c:v>0.35499999999999998</c:v>
                </c:pt>
                <c:pt idx="24" formatCode="0.0%">
                  <c:v>0.36099999999999999</c:v>
                </c:pt>
                <c:pt idx="25" formatCode="0.0%">
                  <c:v>0.374</c:v>
                </c:pt>
                <c:pt idx="26" formatCode="0.0%">
                  <c:v>0.39</c:v>
                </c:pt>
                <c:pt idx="27" formatCode="0.0%">
                  <c:v>0.437</c:v>
                </c:pt>
                <c:pt idx="28" formatCode="0.0%">
                  <c:v>0.46100000000000002</c:v>
                </c:pt>
                <c:pt idx="29" formatCode="0.0%">
                  <c:v>0.47299999999999998</c:v>
                </c:pt>
                <c:pt idx="30" formatCode="0.0%">
                  <c:v>0.503</c:v>
                </c:pt>
                <c:pt idx="31" formatCode="0.0%">
                  <c:v>0.50700000000000001</c:v>
                </c:pt>
                <c:pt idx="32" formatCode="0.0%">
                  <c:v>0.53100000000000003</c:v>
                </c:pt>
                <c:pt idx="33" formatCode="0.0%">
                  <c:v>0.53300000000000003</c:v>
                </c:pt>
                <c:pt idx="34" formatCode="0.0%">
                  <c:v>0.55000000000000004</c:v>
                </c:pt>
                <c:pt idx="35" formatCode="0.0%">
                  <c:v>0.55300000000000005</c:v>
                </c:pt>
                <c:pt idx="36" formatCode="0.0%">
                  <c:v>0.58399999999999996</c:v>
                </c:pt>
                <c:pt idx="37" formatCode="0.0%">
                  <c:v>0.622</c:v>
                </c:pt>
                <c:pt idx="38" formatCode="0.0%">
                  <c:v>0.61899999999999999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'% -Copy of Abstainer Data'!$A$11</c:f>
              <c:strCache>
                <c:ptCount val="1"/>
                <c:pt idx="0">
                  <c:v>  10th Grade</c:v>
                </c:pt>
              </c:strCache>
            </c:strRef>
          </c:tx>
          <c:spPr>
            <a:ln w="57150">
              <a:solidFill>
                <a:schemeClr val="accent5"/>
              </a:solidFill>
            </a:ln>
          </c:spPr>
          <c:marker>
            <c:symbol val="none"/>
          </c:marker>
          <c:dLbls>
            <c:dLbl>
              <c:idx val="15"/>
              <c:delete val="1"/>
            </c:dLbl>
            <c:dLbl>
              <c:idx val="16"/>
              <c:layout>
                <c:manualLayout>
                  <c:x val="-0.14438804286520024"/>
                  <c:y val="-2.848241701342233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1991, 12.9% 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layout>
                <c:manualLayout>
                  <c:x val="-6.0056340159479742E-2"/>
                  <c:y val="-4.03883514906004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8.7986463620981392E-2"/>
                  <c:y val="-6.408543828020026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2013, 38.9%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('% -Copy of Abstainer Data'!$D$6:$V$6,'% -Copy of Abstainer Data'!$C$46:$U$46)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('% -Copy of Abstainer Data'!$D$13:$R$13,'% -Copy of Abstainer Data'!$S$11:$V$11,'% -Copy of Abstainer Data'!$C$51:$U$51)</c:f>
              <c:numCache>
                <c:formatCode>General</c:formatCode>
                <c:ptCount val="38"/>
                <c:pt idx="15" formatCode="0.0%">
                  <c:v>0.129</c:v>
                </c:pt>
                <c:pt idx="16" formatCode="0.0%">
                  <c:v>0.14399999999999999</c:v>
                </c:pt>
                <c:pt idx="17" formatCode="0.0%">
                  <c:v>0.183</c:v>
                </c:pt>
                <c:pt idx="18" formatCode="0.0%">
                  <c:v>0.218</c:v>
                </c:pt>
                <c:pt idx="19" formatCode="0.0%">
                  <c:v>0.22</c:v>
                </c:pt>
                <c:pt idx="20" formatCode="0.0%">
                  <c:v>0.19900000000000001</c:v>
                </c:pt>
                <c:pt idx="21" formatCode="0.0%">
                  <c:v>0.20300000000000001</c:v>
                </c:pt>
                <c:pt idx="22" formatCode="0.0%">
                  <c:v>0.217</c:v>
                </c:pt>
                <c:pt idx="23" formatCode="0.0%">
                  <c:v>0.215</c:v>
                </c:pt>
                <c:pt idx="24" formatCode="0.0%">
                  <c:v>0.21199999999999999</c:v>
                </c:pt>
                <c:pt idx="25" formatCode="0.0%">
                  <c:v>0.22900000000000001</c:v>
                </c:pt>
                <c:pt idx="26" formatCode="0.0%">
                  <c:v>0.249</c:v>
                </c:pt>
                <c:pt idx="27" formatCode="0.0%">
                  <c:v>0.27</c:v>
                </c:pt>
                <c:pt idx="28" formatCode="0.0%">
                  <c:v>0.28399999999999997</c:v>
                </c:pt>
                <c:pt idx="29" formatCode="0.0%">
                  <c:v>0.3</c:v>
                </c:pt>
                <c:pt idx="30" formatCode="0.0%">
                  <c:v>0.32100000000000001</c:v>
                </c:pt>
                <c:pt idx="31" formatCode="0.0%">
                  <c:v>0.32100000000000001</c:v>
                </c:pt>
                <c:pt idx="32" formatCode="0.0%">
                  <c:v>0.35399999999999998</c:v>
                </c:pt>
                <c:pt idx="33" formatCode="0.0%">
                  <c:v>0.34399999999999997</c:v>
                </c:pt>
                <c:pt idx="34" formatCode="0.0%">
                  <c:v>0.34699999999999998</c:v>
                </c:pt>
                <c:pt idx="35" formatCode="0.0%">
                  <c:v>0.36199999999999999</c:v>
                </c:pt>
                <c:pt idx="36" formatCode="0.0%">
                  <c:v>0.38300000000000001</c:v>
                </c:pt>
                <c:pt idx="37" formatCode="0.0%">
                  <c:v>0.38900000000000001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'% -Copy of Abstainer Data'!$A$52</c:f>
              <c:strCache>
                <c:ptCount val="1"/>
                <c:pt idx="0">
                  <c:v>  12th Grade</c:v>
                </c:pt>
              </c:strCache>
            </c:strRef>
          </c:tx>
          <c:spPr>
            <a:ln w="57150">
              <a:solidFill>
                <a:schemeClr val="accent5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4.060913705583756E-2"/>
                  <c:y val="-2.8482417013422339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1976,  5.1% </a:t>
                    </a:r>
                    <a:endParaRPr lang="en-US" b="1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delete val="1"/>
            </c:dLbl>
            <c:dLbl>
              <c:idx val="33"/>
              <c:delete val="1"/>
            </c:dLbl>
            <c:dLbl>
              <c:idx val="34"/>
              <c:delete val="1"/>
            </c:dLbl>
            <c:dLbl>
              <c:idx val="35"/>
              <c:delete val="1"/>
            </c:dLbl>
            <c:dLbl>
              <c:idx val="36"/>
              <c:delete val="1"/>
            </c:dLbl>
            <c:dLbl>
              <c:idx val="37"/>
              <c:layout>
                <c:manualLayout>
                  <c:x val="-5.8591551375102189E-3"/>
                  <c:y val="3.63495163415404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7.670614777213762E-2"/>
                  <c:y val="7.476634466023364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2013, 25.1%</a:t>
                    </a:r>
                    <a:endParaRPr lang="en-US" b="1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9"/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('% -Copy of Abstainer Data'!$D$6:$V$6,'% -Copy of Abstainer Data'!$C$46:$U$46)</c:f>
              <c:numCache>
                <c:formatCode>General</c:formatCode>
                <c:ptCount val="38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  <c:pt idx="33">
                  <c:v>2009</c:v>
                </c:pt>
                <c:pt idx="34">
                  <c:v>2010</c:v>
                </c:pt>
                <c:pt idx="35">
                  <c:v>2011</c:v>
                </c:pt>
                <c:pt idx="36">
                  <c:v>2012</c:v>
                </c:pt>
                <c:pt idx="37">
                  <c:v>2013</c:v>
                </c:pt>
              </c:numCache>
            </c:numRef>
          </c:cat>
          <c:val>
            <c:numRef>
              <c:f>('% -Copy of Abstainer Data'!$D$12:$V$12,'% -Copy of Abstainer Data'!$C$52:$U$52)</c:f>
              <c:numCache>
                <c:formatCode>0.0%</c:formatCode>
                <c:ptCount val="38"/>
                <c:pt idx="0">
                  <c:v>5.0999999999999997E-2</c:v>
                </c:pt>
                <c:pt idx="1">
                  <c:v>4.9000000000000002E-2</c:v>
                </c:pt>
                <c:pt idx="2">
                  <c:v>4.3999999999999997E-2</c:v>
                </c:pt>
                <c:pt idx="3">
                  <c:v>4.8000000000000001E-2</c:v>
                </c:pt>
                <c:pt idx="4">
                  <c:v>4.7E-2</c:v>
                </c:pt>
                <c:pt idx="5">
                  <c:v>0.05</c:v>
                </c:pt>
                <c:pt idx="6">
                  <c:v>2.9000000000000001E-2</c:v>
                </c:pt>
                <c:pt idx="7">
                  <c:v>0.03</c:v>
                </c:pt>
                <c:pt idx="8">
                  <c:v>5.0999999999999997E-2</c:v>
                </c:pt>
                <c:pt idx="9">
                  <c:v>5.6000000000000001E-2</c:v>
                </c:pt>
                <c:pt idx="10">
                  <c:v>6.3E-2</c:v>
                </c:pt>
                <c:pt idx="11">
                  <c:v>5.6000000000000001E-2</c:v>
                </c:pt>
                <c:pt idx="12">
                  <c:v>5.8999999999999997E-2</c:v>
                </c:pt>
                <c:pt idx="13">
                  <c:v>6.8000000000000005E-2</c:v>
                </c:pt>
                <c:pt idx="14">
                  <c:v>7.8E-2</c:v>
                </c:pt>
                <c:pt idx="15">
                  <c:v>0.09</c:v>
                </c:pt>
                <c:pt idx="16">
                  <c:v>9.7000000000000003E-2</c:v>
                </c:pt>
                <c:pt idx="17">
                  <c:v>0.11899999999999999</c:v>
                </c:pt>
                <c:pt idx="18">
                  <c:v>0.14099999999999999</c:v>
                </c:pt>
                <c:pt idx="19">
                  <c:v>0.14000000000000001</c:v>
                </c:pt>
                <c:pt idx="20">
                  <c:v>0.152</c:v>
                </c:pt>
                <c:pt idx="21">
                  <c:v>0.13800000000000001</c:v>
                </c:pt>
                <c:pt idx="22">
                  <c:v>0.13200000000000001</c:v>
                </c:pt>
                <c:pt idx="23">
                  <c:v>0.14699999999999999</c:v>
                </c:pt>
                <c:pt idx="24">
                  <c:v>0.14599999999999999</c:v>
                </c:pt>
                <c:pt idx="25">
                  <c:v>0.14899999999999999</c:v>
                </c:pt>
                <c:pt idx="26">
                  <c:v>0.16500000000000001</c:v>
                </c:pt>
                <c:pt idx="27">
                  <c:v>0.185</c:v>
                </c:pt>
                <c:pt idx="28">
                  <c:v>0.186</c:v>
                </c:pt>
                <c:pt idx="29">
                  <c:v>0.182</c:v>
                </c:pt>
                <c:pt idx="30">
                  <c:v>0.216</c:v>
                </c:pt>
                <c:pt idx="31">
                  <c:v>0.22800000000000001</c:v>
                </c:pt>
                <c:pt idx="32">
                  <c:v>0.22900000000000001</c:v>
                </c:pt>
                <c:pt idx="33">
                  <c:v>0.224</c:v>
                </c:pt>
                <c:pt idx="34">
                  <c:v>0.23100000000000001</c:v>
                </c:pt>
                <c:pt idx="35">
                  <c:v>0.23300000000000001</c:v>
                </c:pt>
                <c:pt idx="36">
                  <c:v>0.251</c:v>
                </c:pt>
                <c:pt idx="37">
                  <c:v>0.25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991744"/>
        <c:axId val="80993280"/>
      </c:lineChart>
      <c:catAx>
        <c:axId val="809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993280"/>
        <c:crosses val="autoZero"/>
        <c:auto val="1"/>
        <c:lblAlgn val="ctr"/>
        <c:lblOffset val="100"/>
        <c:tickLblSkip val="5"/>
        <c:noMultiLvlLbl val="0"/>
      </c:catAx>
      <c:valAx>
        <c:axId val="809932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0991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Illicit Drug Use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Sheet1!$A$12:$A$18</c:f>
              <c:strCache>
                <c:ptCount val="7"/>
                <c:pt idx="0">
                  <c:v>Smoke Cigarettes</c:v>
                </c:pt>
                <c:pt idx="1">
                  <c:v>Do Not Smoke Cigarettes</c:v>
                </c:pt>
                <c:pt idx="2">
                  <c:v>Heavy Drinkers</c:v>
                </c:pt>
                <c:pt idx="3">
                  <c:v>Binge Drinkers</c:v>
                </c:pt>
                <c:pt idx="4">
                  <c:v>Not Current Alcohol Users</c:v>
                </c:pt>
                <c:pt idx="5">
                  <c:v>Smoked Cigarettes + Drank Alcohol</c:v>
                </c:pt>
                <c:pt idx="6">
                  <c:v>Non-Smokers + Non-Drinkers</c:v>
                </c:pt>
              </c:strCache>
            </c:strRef>
          </c:cat>
          <c:val>
            <c:numRef>
              <c:f>Sheet1!$B$12:$B$18</c:f>
              <c:numCache>
                <c:formatCode>0.0%</c:formatCode>
                <c:ptCount val="7"/>
                <c:pt idx="0">
                  <c:v>0.53900000000000003</c:v>
                </c:pt>
                <c:pt idx="1">
                  <c:v>6.0999999999999999E-2</c:v>
                </c:pt>
                <c:pt idx="2">
                  <c:v>0.623</c:v>
                </c:pt>
                <c:pt idx="3">
                  <c:v>0.46600000000000003</c:v>
                </c:pt>
                <c:pt idx="4">
                  <c:v>4.9000000000000002E-2</c:v>
                </c:pt>
                <c:pt idx="5">
                  <c:v>0.64500000000000002</c:v>
                </c:pt>
                <c:pt idx="6">
                  <c:v>3.9E-2</c:v>
                </c:pt>
              </c:numCache>
            </c:numRef>
          </c:val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Marijuana Use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1695906432748537E-2"/>
                  <c:y val="-2.86020704295580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719298245613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19883040935672E-2"/>
                  <c:y val="-8.58062112886741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081871345029239E-2"/>
                  <c:y val="-5.7204140859116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859649122807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23391812865497E-2"/>
                  <c:y val="-5.7204140859116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3099415204678359E-3"/>
                  <c:y val="5.72041408591171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Sheet1!$A$12:$A$18</c:f>
              <c:strCache>
                <c:ptCount val="7"/>
                <c:pt idx="0">
                  <c:v>Smoke Cigarettes</c:v>
                </c:pt>
                <c:pt idx="1">
                  <c:v>Do Not Smoke Cigarettes</c:v>
                </c:pt>
                <c:pt idx="2">
                  <c:v>Heavy Drinkers</c:v>
                </c:pt>
                <c:pt idx="3">
                  <c:v>Binge Drinkers</c:v>
                </c:pt>
                <c:pt idx="4">
                  <c:v>Not Current Alcohol Users</c:v>
                </c:pt>
                <c:pt idx="5">
                  <c:v>Smoked Cigarettes + Drank Alcohol</c:v>
                </c:pt>
                <c:pt idx="6">
                  <c:v>Non-Smokers + Non-Drinkers</c:v>
                </c:pt>
              </c:strCache>
            </c:strRef>
          </c:cat>
          <c:val>
            <c:numRef>
              <c:f>Sheet1!$C$12:$C$18</c:f>
              <c:numCache>
                <c:formatCode>0.0%</c:formatCode>
                <c:ptCount val="7"/>
                <c:pt idx="0">
                  <c:v>0.495</c:v>
                </c:pt>
                <c:pt idx="1">
                  <c:v>4.5999999999999999E-2</c:v>
                </c:pt>
                <c:pt idx="2">
                  <c:v>0.57899999999999996</c:v>
                </c:pt>
                <c:pt idx="3">
                  <c:v>0.432</c:v>
                </c:pt>
                <c:pt idx="4">
                  <c:v>3.3000000000000002E-2</c:v>
                </c:pt>
                <c:pt idx="5">
                  <c:v>0.59699999999999998</c:v>
                </c:pt>
                <c:pt idx="6">
                  <c:v>2.4E-2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28928"/>
        <c:axId val="84295680"/>
      </c:barChart>
      <c:catAx>
        <c:axId val="83228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84295680"/>
        <c:crosses val="autoZero"/>
        <c:auto val="1"/>
        <c:lblAlgn val="ctr"/>
        <c:lblOffset val="100"/>
        <c:noMultiLvlLbl val="0"/>
      </c:catAx>
      <c:valAx>
        <c:axId val="842956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2289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EA64FF-43A1-489C-A50A-31D236BD6CD3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329212-C255-45DC-AAA8-E58BEC30B5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hinc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druggeddriving.org/" TargetMode="External"/><Relationship Id="rId2" Type="http://schemas.openxmlformats.org/officeDocument/2006/relationships/hyperlink" Target="http://www.ibhin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eventionnotpunishment.org/" TargetMode="External"/><Relationship Id="rId4" Type="http://schemas.openxmlformats.org/officeDocument/2006/relationships/hyperlink" Target="http://www.preventteendrugus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hinc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Pot Poster Boy to NORML Nemesis: </a:t>
            </a:r>
            <a:r>
              <a:rPr lang="en-US" dirty="0" smtClean="0">
                <a:latin typeface="+mn-lt"/>
              </a:rPr>
              <a:t>What </a:t>
            </a:r>
            <a:r>
              <a:rPr lang="en-US" dirty="0">
                <a:latin typeface="+mn-lt"/>
              </a:rPr>
              <a:t>History Can Teach Us</a:t>
            </a:r>
            <a:endParaRPr lang="en-US" cap="none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172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Robert L. DuPont, MD</a:t>
            </a:r>
          </a:p>
          <a:p>
            <a:r>
              <a:rPr lang="en-US" dirty="0" smtClean="0"/>
              <a:t>President</a:t>
            </a:r>
          </a:p>
          <a:p>
            <a:r>
              <a:rPr lang="en-US" dirty="0" smtClean="0"/>
              <a:t>Institute for Behavior and Health, Inc.</a:t>
            </a:r>
          </a:p>
          <a:p>
            <a:r>
              <a:rPr lang="en-US" dirty="0" smtClean="0">
                <a:hlinkClick r:id="rId2"/>
              </a:rPr>
              <a:t>www.ibhinc.org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a third drug legal for adults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United States is </a:t>
            </a:r>
            <a:r>
              <a:rPr lang="en-US" dirty="0"/>
              <a:t>leading the world down </a:t>
            </a:r>
            <a:r>
              <a:rPr lang="en-US" dirty="0" smtClean="0"/>
              <a:t>this road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two currently legal drugs </a:t>
            </a:r>
            <a:r>
              <a:rPr lang="en-US" dirty="0" smtClean="0"/>
              <a:t>are two of the nation’s </a:t>
            </a:r>
            <a:r>
              <a:rPr lang="en-US" dirty="0"/>
              <a:t>leading causes of preventable </a:t>
            </a:r>
            <a:r>
              <a:rPr lang="en-US" dirty="0" smtClean="0"/>
              <a:t>illness and </a:t>
            </a:r>
            <a:r>
              <a:rPr lang="en-US" dirty="0"/>
              <a:t>death </a:t>
            </a:r>
          </a:p>
          <a:p>
            <a:endParaRPr lang="en-US" dirty="0" smtClean="0"/>
          </a:p>
          <a:p>
            <a:r>
              <a:rPr lang="en-US" dirty="0" smtClean="0"/>
              <a:t>Adding </a:t>
            </a:r>
            <a:r>
              <a:rPr lang="en-US" dirty="0"/>
              <a:t>a third drug will not reduce the use of </a:t>
            </a:r>
            <a:r>
              <a:rPr lang="en-US" dirty="0" smtClean="0"/>
              <a:t>alcohol or tobacco; legalization of marijuana will </a:t>
            </a:r>
            <a:r>
              <a:rPr lang="en-US" dirty="0"/>
              <a:t>increase their use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2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Autofit/>
          </a:bodyPr>
          <a:lstStyle/>
          <a:p>
            <a:r>
              <a:rPr lang="en-US" sz="3400" dirty="0" smtClean="0"/>
              <a:t>Illicit Drug and Marijuana Use Greater Among Smokers and </a:t>
            </a:r>
            <a:r>
              <a:rPr lang="en-US" sz="3400" dirty="0" smtClean="0"/>
              <a:t>Drinkers Aged </a:t>
            </a:r>
            <a:r>
              <a:rPr lang="en-US" sz="3400" dirty="0" smtClean="0"/>
              <a:t>12-17</a:t>
            </a:r>
            <a:endParaRPr lang="en-US" sz="3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926658"/>
              </p:ext>
            </p:extLst>
          </p:nvPr>
        </p:nvGraphicFramePr>
        <p:xfrm>
          <a:off x="457200" y="2006068"/>
          <a:ext cx="8686800" cy="444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105400" y="6539583"/>
            <a:ext cx="4070445" cy="3184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latin typeface="Calibri" panose="020F0502020204030204" pitchFamily="34" charset="0"/>
              </a:rPr>
              <a:t>National Survey on Drug Use and Health (2013)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441757"/>
            <a:ext cx="533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i="1" dirty="0" smtClean="0"/>
              <a:t>Not surprisingly, illicit </a:t>
            </a:r>
            <a:r>
              <a:rPr lang="en-US" sz="1300" b="1" i="1" dirty="0"/>
              <a:t>drug, marijuana and tobacco use are </a:t>
            </a:r>
            <a:r>
              <a:rPr lang="en-US" sz="1300" b="1" i="1" dirty="0" smtClean="0"/>
              <a:t>also more </a:t>
            </a:r>
            <a:r>
              <a:rPr lang="en-US" sz="1300" b="1" i="1" dirty="0"/>
              <a:t>prevalent among alcohol </a:t>
            </a:r>
            <a:r>
              <a:rPr lang="en-US" sz="1300" b="1" i="1" dirty="0" smtClean="0"/>
              <a:t>users</a:t>
            </a:r>
            <a:endParaRPr lang="en-US" sz="1300" b="1" i="1" dirty="0"/>
          </a:p>
        </p:txBody>
      </p:sp>
    </p:spTree>
    <p:extLst>
      <p:ext uri="{BB962C8B-B14F-4D97-AF65-F5344CB8AC3E}">
        <p14:creationId xmlns:p14="http://schemas.microsoft.com/office/powerpoint/2010/main" val="118217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534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100" dirty="0" smtClean="0"/>
              <a:t>Institute for Behavior and Health, Inc.</a:t>
            </a: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IBH is a 501(c)3 non-profit organization that develops strategies to reduce drug use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For more information and resources, visit the IBH websites: 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>
                <a:hlinkClick r:id="rId2"/>
              </a:rPr>
              <a:t>www.IBHinc.org</a:t>
            </a:r>
            <a:endParaRPr lang="en-US" altLang="en-US" sz="2400" dirty="0" smtClean="0"/>
          </a:p>
          <a:p>
            <a:pPr marL="457200" lvl="1" indent="0" eaLnBrk="1" hangingPunct="1">
              <a:buNone/>
            </a:pPr>
            <a:r>
              <a:rPr lang="en-US" altLang="en-US" sz="2400" dirty="0" smtClean="0">
                <a:hlinkClick r:id="rId3"/>
              </a:rPr>
              <a:t>www.StopDruggedDriving.org</a:t>
            </a:r>
            <a:r>
              <a:rPr lang="en-US" altLang="en-US" sz="2400" dirty="0" smtClean="0"/>
              <a:t> 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>
                <a:hlinkClick r:id="rId4"/>
              </a:rPr>
              <a:t>www.PreventTeenDrugUse.org</a:t>
            </a:r>
            <a:r>
              <a:rPr lang="en-US" altLang="en-US" sz="2400" dirty="0" smtClean="0"/>
              <a:t> </a:t>
            </a:r>
          </a:p>
          <a:p>
            <a:pPr marL="457200" lvl="1" indent="0" eaLnBrk="1" hangingPunct="1">
              <a:buNone/>
            </a:pPr>
            <a:r>
              <a:rPr lang="en-US" altLang="en-US" sz="2400" dirty="0" smtClean="0">
                <a:hlinkClick r:id="rId5"/>
              </a:rPr>
              <a:t>www.PreventionNotPunishment.org</a:t>
            </a:r>
            <a:r>
              <a:rPr lang="en-US" altLang="en-US" sz="2400" dirty="0" smtClean="0"/>
              <a:t>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6529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Long-Term Trends in Marijuana Use by High School Seniors, 1975-2015</a:t>
            </a:r>
            <a:endParaRPr lang="en-US" dirty="0"/>
          </a:p>
        </p:txBody>
      </p:sp>
      <p:sp>
        <p:nvSpPr>
          <p:cNvPr id="5" name="TextBox 1"/>
          <p:cNvSpPr txBox="1"/>
          <p:nvPr/>
        </p:nvSpPr>
        <p:spPr>
          <a:xfrm>
            <a:off x="6172200" y="6610465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latin typeface="Calibri" panose="020F0502020204030204" pitchFamily="34" charset="0"/>
              </a:rPr>
              <a:t>Monitoring </a:t>
            </a:r>
            <a:r>
              <a:rPr lang="en-US" sz="1200" dirty="0">
                <a:latin typeface="Calibri" panose="020F0502020204030204" pitchFamily="34" charset="0"/>
              </a:rPr>
              <a:t>the</a:t>
            </a:r>
            <a:r>
              <a:rPr lang="en-US" sz="1200" baseline="0" dirty="0">
                <a:latin typeface="Calibri" panose="020F0502020204030204" pitchFamily="34" charset="0"/>
              </a:rPr>
              <a:t> Future</a:t>
            </a:r>
            <a:endParaRPr lang="en-US" sz="12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2961314"/>
              </p:ext>
            </p:extLst>
          </p:nvPr>
        </p:nvGraphicFramePr>
        <p:xfrm>
          <a:off x="228600" y="1905000"/>
          <a:ext cx="8458200" cy="4668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1371600" y="2895600"/>
            <a:ext cx="0" cy="17526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038600" y="4953000"/>
            <a:ext cx="0" cy="6096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876800" y="4038600"/>
            <a:ext cx="0" cy="1575515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001000" y="4038600"/>
            <a:ext cx="0" cy="160997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5328" y="4648200"/>
            <a:ext cx="2438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Decriminalization</a:t>
            </a:r>
            <a:endParaRPr lang="en-US" sz="15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05485" y="5302995"/>
            <a:ext cx="26374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The Parents’ Movement</a:t>
            </a:r>
            <a:endParaRPr lang="en-US" sz="15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53485" y="5648570"/>
            <a:ext cx="26374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Medical Marijuana</a:t>
            </a:r>
            <a:endParaRPr lang="en-US" sz="15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5658173"/>
            <a:ext cx="1828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Legalization</a:t>
            </a:r>
            <a:endParaRPr lang="en-US" sz="15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8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371600"/>
          </a:xfrm>
        </p:spPr>
        <p:txBody>
          <a:bodyPr>
            <a:noAutofit/>
          </a:bodyPr>
          <a:lstStyle/>
          <a:p>
            <a:r>
              <a:rPr lang="en-US" sz="3000" dirty="0" smtClean="0"/>
              <a:t>Past Year Marijuana Use and Perceived </a:t>
            </a:r>
            <a:r>
              <a:rPr lang="en-US" sz="3000" dirty="0"/>
              <a:t>R</a:t>
            </a:r>
            <a:r>
              <a:rPr lang="en-US" sz="3000" dirty="0" smtClean="0"/>
              <a:t>isk of Harm of Occasional Use Among </a:t>
            </a:r>
            <a:r>
              <a:rPr lang="en-US" sz="3000" dirty="0" smtClean="0"/>
              <a:t>High School </a:t>
            </a:r>
            <a:r>
              <a:rPr lang="en-US" sz="3000" dirty="0" smtClean="0"/>
              <a:t>Seniors, 1975-2015</a:t>
            </a:r>
            <a:endParaRPr lang="en-US" sz="3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64397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3962400" y="3429000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rgbClr val="218F3B"/>
                </a:solidFill>
                <a:latin typeface="Calibri" panose="020F0502020204030204" pitchFamily="34" charset="0"/>
              </a:rPr>
              <a:t>Marijuana Use</a:t>
            </a:r>
            <a:endParaRPr lang="en-US" sz="1400" b="1" dirty="0">
              <a:solidFill>
                <a:srgbClr val="218F3B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147782" y="4876800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Perceived Risk of Harm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356466" y="6610465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latin typeface="Calibri" panose="020F0502020204030204" pitchFamily="34" charset="0"/>
              </a:rPr>
              <a:t>Monitoring </a:t>
            </a:r>
            <a:r>
              <a:rPr lang="en-US" sz="1200" dirty="0">
                <a:latin typeface="Calibri" panose="020F0502020204030204" pitchFamily="34" charset="0"/>
              </a:rPr>
              <a:t>the</a:t>
            </a:r>
            <a:r>
              <a:rPr lang="en-US" sz="1200" baseline="0" dirty="0">
                <a:latin typeface="Calibri" panose="020F0502020204030204" pitchFamily="34" charset="0"/>
              </a:rPr>
              <a:t> Future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67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Past Month Use of Any Alcohol and Cigarettes by High School Seniors, 1975-20015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23529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3124200" y="3563172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Alcohol Use</a:t>
            </a:r>
            <a:endParaRPr lang="en-US" sz="1400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3733821" y="4572000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rgbClr val="E6AF00"/>
                </a:solidFill>
                <a:latin typeface="Calibri" panose="020F0502020204030204" pitchFamily="34" charset="0"/>
              </a:rPr>
              <a:t>Cigarette Use</a:t>
            </a:r>
            <a:endParaRPr lang="en-US" sz="1400" b="1" dirty="0">
              <a:solidFill>
                <a:srgbClr val="E6A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6356466" y="6610465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latin typeface="Calibri" panose="020F0502020204030204" pitchFamily="34" charset="0"/>
              </a:rPr>
              <a:t>Monitoring </a:t>
            </a:r>
            <a:r>
              <a:rPr lang="en-US" sz="1200" dirty="0">
                <a:latin typeface="Calibri" panose="020F0502020204030204" pitchFamily="34" charset="0"/>
              </a:rPr>
              <a:t>the</a:t>
            </a:r>
            <a:r>
              <a:rPr lang="en-US" sz="1200" baseline="0" dirty="0">
                <a:latin typeface="Calibri" panose="020F0502020204030204" pitchFamily="34" charset="0"/>
              </a:rPr>
              <a:t> Future</a:t>
            </a: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Prevention Message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“No </a:t>
            </a:r>
            <a:r>
              <a:rPr lang="en-US" dirty="0"/>
              <a:t>use of alcohol, nicotine, marijuana and other drugs for reasons of </a:t>
            </a:r>
            <a:r>
              <a:rPr lang="en-US" dirty="0" smtClean="0"/>
              <a:t>health”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Reflects </a:t>
            </a:r>
            <a:r>
              <a:rPr lang="en-US" dirty="0"/>
              <a:t>the powerful research on the negative effects of these substances, not only on the body’s vital organs but also on the uniquely vulnerable adolescent brain</a:t>
            </a:r>
          </a:p>
          <a:p>
            <a:pPr lvl="6"/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public health message of no-use is </a:t>
            </a:r>
            <a:r>
              <a:rPr lang="en-US" dirty="0" smtClean="0"/>
              <a:t>realistic: </a:t>
            </a:r>
            <a:r>
              <a:rPr lang="en-US" dirty="0" smtClean="0">
                <a:solidFill>
                  <a:schemeClr val="accent1"/>
                </a:solidFill>
              </a:rPr>
              <a:t>More Teens are Choosing Not to Use Any Substance</a:t>
            </a:r>
          </a:p>
        </p:txBody>
      </p:sp>
    </p:spTree>
    <p:extLst>
      <p:ext uri="{BB962C8B-B14F-4D97-AF65-F5344CB8AC3E}">
        <p14:creationId xmlns:p14="http://schemas.microsoft.com/office/powerpoint/2010/main" val="31173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Abstaining from Illicit Drugs, Alcohol and Cigarettes – Lifetime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832538"/>
              </p:ext>
            </p:extLst>
          </p:nvPr>
        </p:nvGraphicFramePr>
        <p:xfrm>
          <a:off x="457200" y="1981200"/>
          <a:ext cx="8229600" cy="459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356466" y="6539583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/>
              <a:t>Monitoring </a:t>
            </a:r>
            <a:r>
              <a:rPr lang="en-US" sz="1200" dirty="0"/>
              <a:t>the</a:t>
            </a:r>
            <a:r>
              <a:rPr lang="en-US" sz="1200" baseline="0" dirty="0"/>
              <a:t> Future</a:t>
            </a:r>
            <a:endParaRPr lang="en-US" sz="1200" dirty="0"/>
          </a:p>
        </p:txBody>
      </p:sp>
      <p:sp>
        <p:nvSpPr>
          <p:cNvPr id="6" name="TextBox 1"/>
          <p:cNvSpPr txBox="1"/>
          <p:nvPr/>
        </p:nvSpPr>
        <p:spPr>
          <a:xfrm>
            <a:off x="2883090" y="3708686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</a:t>
            </a:r>
            <a:r>
              <a:rPr lang="en-US" sz="1400" b="1" baseline="300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th</a:t>
            </a:r>
            <a:r>
              <a:rPr lang="en-US" sz="14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Grade</a:t>
            </a:r>
            <a:endParaRPr lang="en-US" sz="1400" b="1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191000" y="4572000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10</a:t>
            </a:r>
            <a:r>
              <a:rPr lang="en-US" sz="1400" b="1" baseline="30000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th</a:t>
            </a:r>
            <a:r>
              <a:rPr lang="en-US" sz="14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 Grade</a:t>
            </a:r>
            <a:endParaRPr lang="en-US" sz="1400" b="1" dirty="0">
              <a:solidFill>
                <a:schemeClr val="accent5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639659" y="5110717"/>
            <a:ext cx="2819379" cy="32373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12</a:t>
            </a:r>
            <a:r>
              <a:rPr lang="en-US" sz="1400" b="1" baseline="30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th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Grade</a:t>
            </a:r>
            <a:endParaRPr lang="en-US" sz="14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Major Public Health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</a:t>
            </a:r>
            <a:r>
              <a:rPr lang="en-US" dirty="0"/>
              <a:t> </a:t>
            </a:r>
            <a:r>
              <a:rPr lang="en-US" dirty="0" smtClean="0"/>
              <a:t>not </a:t>
            </a:r>
            <a:r>
              <a:rPr lang="en-US" dirty="0"/>
              <a:t>about </a:t>
            </a:r>
            <a:r>
              <a:rPr lang="en-US" dirty="0" smtClean="0"/>
              <a:t>marijuana; </a:t>
            </a:r>
            <a:r>
              <a:rPr lang="en-US" dirty="0" smtClean="0">
                <a:solidFill>
                  <a:schemeClr val="accent1"/>
                </a:solidFill>
              </a:rPr>
              <a:t>it </a:t>
            </a:r>
            <a:r>
              <a:rPr lang="en-US" dirty="0">
                <a:solidFill>
                  <a:schemeClr val="accent1"/>
                </a:solidFill>
              </a:rPr>
              <a:t>is about drug use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not about adult use, </a:t>
            </a:r>
            <a:r>
              <a:rPr lang="en-US" dirty="0">
                <a:solidFill>
                  <a:schemeClr val="accent1"/>
                </a:solidFill>
              </a:rPr>
              <a:t>it is about youth use of alcohol, </a:t>
            </a:r>
            <a:r>
              <a:rPr lang="en-US" dirty="0" smtClean="0">
                <a:solidFill>
                  <a:schemeClr val="accent1"/>
                </a:solidFill>
              </a:rPr>
              <a:t>nicotine and </a:t>
            </a:r>
            <a:r>
              <a:rPr lang="en-US" dirty="0">
                <a:solidFill>
                  <a:schemeClr val="accent1"/>
                </a:solidFill>
              </a:rPr>
              <a:t>marijuana </a:t>
            </a:r>
            <a:r>
              <a:rPr lang="en-US" dirty="0" smtClean="0"/>
              <a:t>– the three gateway </a:t>
            </a:r>
            <a:r>
              <a:rPr lang="en-US" dirty="0"/>
              <a:t>d</a:t>
            </a:r>
            <a:r>
              <a:rPr lang="en-US" dirty="0" smtClean="0"/>
              <a:t>rugs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 are all </a:t>
            </a:r>
            <a:r>
              <a:rPr lang="en-US" dirty="0" smtClean="0"/>
              <a:t>“recreational pharmacology”</a:t>
            </a:r>
            <a:r>
              <a:rPr lang="en-US" dirty="0"/>
              <a:t> and all are bad for the health, safety and success of </a:t>
            </a:r>
            <a:r>
              <a:rPr lang="en-US" dirty="0" smtClean="0"/>
              <a:t>youth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0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annual comprehensive scientific report on the consequences of marijuana use and marijuana legalization -- for </a:t>
            </a:r>
            <a:r>
              <a:rPr lang="en-US" dirty="0" smtClean="0"/>
              <a:t>“medical” </a:t>
            </a:r>
            <a:r>
              <a:rPr lang="en-US" dirty="0"/>
              <a:t>and </a:t>
            </a:r>
            <a:r>
              <a:rPr lang="en-US" dirty="0" smtClean="0"/>
              <a:t>“recreational” </a:t>
            </a:r>
            <a:r>
              <a:rPr lang="en-US" dirty="0"/>
              <a:t>purposes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6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Strategy to Assess the Consequences of Marijuana Legalization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Calls for Congressional mandate with adequate funding</a:t>
            </a:r>
          </a:p>
          <a:p>
            <a:pPr lvl="1"/>
            <a:r>
              <a:rPr lang="en-US" dirty="0" smtClean="0"/>
              <a:t>Federal leadership, state reporting initiatives like those of the Rocky Mountain and Northwest High Intensity Drug Trafficking Areas (HIDTAs)</a:t>
            </a:r>
          </a:p>
          <a:p>
            <a:r>
              <a:rPr lang="en-US" dirty="0" smtClean="0"/>
              <a:t>Recommends </a:t>
            </a:r>
            <a:r>
              <a:rPr lang="en-US" dirty="0" smtClean="0"/>
              <a:t>New Sustained Research Initiatives </a:t>
            </a:r>
          </a:p>
          <a:p>
            <a:pPr lvl="1"/>
            <a:r>
              <a:rPr lang="en-US" dirty="0" smtClean="0"/>
              <a:t>Reinstating Drug Abuse Warning Network (DAWN) collecting Emergency Department data and Arrestee </a:t>
            </a:r>
            <a:r>
              <a:rPr lang="en-US" dirty="0"/>
              <a:t>Drug Abuse Monitoring </a:t>
            </a:r>
            <a:r>
              <a:rPr lang="en-US" dirty="0" smtClean="0"/>
              <a:t>(ADAM) collecting drug test data from local arrestees</a:t>
            </a:r>
          </a:p>
          <a:p>
            <a:pPr lvl="1"/>
            <a:r>
              <a:rPr lang="en-US" dirty="0" smtClean="0"/>
              <a:t>Systematic </a:t>
            </a:r>
            <a:r>
              <a:rPr lang="en-US" dirty="0"/>
              <a:t>testing of seriously injured drivers in at least six sites to collect evidence on the roles of marijuana, alcohol and </a:t>
            </a:r>
            <a:r>
              <a:rPr lang="en-US" dirty="0" smtClean="0"/>
              <a:t>other </a:t>
            </a:r>
            <a:r>
              <a:rPr lang="en-US" dirty="0"/>
              <a:t>drugs in highway </a:t>
            </a:r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Ongoing </a:t>
            </a:r>
            <a:r>
              <a:rPr lang="en-US" dirty="0"/>
              <a:t>study of the role of marijuana and other substance use on academic achievement and dropout using established national surveys and new studies.</a:t>
            </a:r>
            <a:endParaRPr lang="en-US" dirty="0" smtClean="0"/>
          </a:p>
          <a:p>
            <a:r>
              <a:rPr lang="en-US" dirty="0" smtClean="0"/>
              <a:t>Urges </a:t>
            </a:r>
            <a:r>
              <a:rPr lang="en-US" dirty="0"/>
              <a:t>private organizations and foundations to become involved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vailable at </a:t>
            </a:r>
            <a:r>
              <a:rPr lang="en-US" dirty="0" smtClean="0">
                <a:hlinkClick r:id="rId2"/>
              </a:rPr>
              <a:t>www.IBHinc.org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6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339</TotalTime>
  <Words>551</Words>
  <Application>Microsoft Office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Pot Poster Boy to NORML Nemesis: What History Can Teach Us</vt:lpstr>
      <vt:lpstr>Long-Term Trends in Marijuana Use by High School Seniors, 1975-2015</vt:lpstr>
      <vt:lpstr>Past Year Marijuana Use and Perceived Risk of Harm of Occasional Use Among High School Seniors, 1975-2015</vt:lpstr>
      <vt:lpstr>Past Month Use of Any Alcohol and Cigarettes by High School Seniors, 1975-20015</vt:lpstr>
      <vt:lpstr>A New Prevention Message </vt:lpstr>
      <vt:lpstr>Abstaining from Illicit Drugs, Alcohol and Cigarettes – Lifetime </vt:lpstr>
      <vt:lpstr>The Major Public Health Issue</vt:lpstr>
      <vt:lpstr>What Is Needed</vt:lpstr>
      <vt:lpstr>A Strategy to Assess the Consequences of Marijuana Legalization</vt:lpstr>
      <vt:lpstr>Adding a third drug legal for adults?</vt:lpstr>
      <vt:lpstr>Illicit Drug and Marijuana Use Greater Among Smokers and Drinkers Aged 12-17</vt:lpstr>
      <vt:lpstr>Thank You!</vt:lpstr>
      <vt:lpstr>Institute for Behavior and Health, Inc.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Journey from NORML  Poster Boy to Nemesis</dc:title>
  <dc:creator>Corinne Shea</dc:creator>
  <cp:lastModifiedBy>Corinne Shea</cp:lastModifiedBy>
  <cp:revision>23</cp:revision>
  <dcterms:created xsi:type="dcterms:W3CDTF">2016-01-19T16:06:50Z</dcterms:created>
  <dcterms:modified xsi:type="dcterms:W3CDTF">2016-03-25T11:51:31Z</dcterms:modified>
</cp:coreProperties>
</file>