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12"/>
  </p:notesMasterIdLst>
  <p:handoutMasterIdLst>
    <p:handoutMasterId r:id="rId13"/>
  </p:handoutMasterIdLst>
  <p:sldIdLst>
    <p:sldId id="317" r:id="rId2"/>
    <p:sldId id="564" r:id="rId3"/>
    <p:sldId id="520" r:id="rId4"/>
    <p:sldId id="565" r:id="rId5"/>
    <p:sldId id="566" r:id="rId6"/>
    <p:sldId id="567" r:id="rId7"/>
    <p:sldId id="568" r:id="rId8"/>
    <p:sldId id="570" r:id="rId9"/>
    <p:sldId id="569" r:id="rId10"/>
    <p:sldId id="434" r:id="rId11"/>
  </p:sldIdLst>
  <p:sldSz cx="13004800" cy="9753600"/>
  <p:notesSz cx="7010400" cy="9296400"/>
  <p:defaultTextStyle>
    <a:defPPr>
      <a:defRPr lang="en-US"/>
    </a:defPPr>
    <a:lvl1pPr algn="l" rtl="0" fontAlgn="base">
      <a:lnSpc>
        <a:spcPct val="120000"/>
      </a:lnSpc>
      <a:spcBef>
        <a:spcPts val="2800"/>
      </a:spcBef>
      <a:spcAft>
        <a:spcPct val="0"/>
      </a:spcAft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1pPr>
    <a:lvl2pPr marL="457176" algn="l" rtl="0" fontAlgn="base">
      <a:lnSpc>
        <a:spcPct val="120000"/>
      </a:lnSpc>
      <a:spcBef>
        <a:spcPts val="2800"/>
      </a:spcBef>
      <a:spcAft>
        <a:spcPct val="0"/>
      </a:spcAft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2pPr>
    <a:lvl3pPr marL="914354" algn="l" rtl="0" fontAlgn="base">
      <a:lnSpc>
        <a:spcPct val="120000"/>
      </a:lnSpc>
      <a:spcBef>
        <a:spcPts val="2800"/>
      </a:spcBef>
      <a:spcAft>
        <a:spcPct val="0"/>
      </a:spcAft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3pPr>
    <a:lvl4pPr marL="1371530" algn="l" rtl="0" fontAlgn="base">
      <a:lnSpc>
        <a:spcPct val="120000"/>
      </a:lnSpc>
      <a:spcBef>
        <a:spcPts val="2800"/>
      </a:spcBef>
      <a:spcAft>
        <a:spcPct val="0"/>
      </a:spcAft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4pPr>
    <a:lvl5pPr marL="1828706" algn="l" rtl="0" fontAlgn="base">
      <a:lnSpc>
        <a:spcPct val="120000"/>
      </a:lnSpc>
      <a:spcBef>
        <a:spcPts val="2800"/>
      </a:spcBef>
      <a:spcAft>
        <a:spcPct val="0"/>
      </a:spcAft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5pPr>
    <a:lvl6pPr marL="2285884" algn="l" defTabSz="914354" rtl="0" eaLnBrk="1" latinLnBrk="0" hangingPunct="1"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6pPr>
    <a:lvl7pPr marL="2743060" algn="l" defTabSz="914354" rtl="0" eaLnBrk="1" latinLnBrk="0" hangingPunct="1"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7pPr>
    <a:lvl8pPr marL="3200236" algn="l" defTabSz="914354" rtl="0" eaLnBrk="1" latinLnBrk="0" hangingPunct="1"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8pPr>
    <a:lvl9pPr marL="3657413" algn="l" defTabSz="914354" rtl="0" eaLnBrk="1" latinLnBrk="0" hangingPunct="1">
      <a:defRPr sz="2800" kern="1200">
        <a:solidFill>
          <a:srgbClr val="FFFFFF"/>
        </a:solidFill>
        <a:latin typeface="Helvetica Neue" charset="0"/>
        <a:ea typeface="ヒラギノ角ゴ ProN W3" charset="0"/>
        <a:cs typeface="ヒラギノ角ゴ ProN W3" charset="0"/>
        <a:sym typeface="Helvetica Neue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Pew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822" autoAdjust="0"/>
  </p:normalViewPr>
  <p:slideViewPr>
    <p:cSldViewPr>
      <p:cViewPr>
        <p:scale>
          <a:sx n="57" d="100"/>
          <a:sy n="57" d="100"/>
        </p:scale>
        <p:origin x="-1050" y="22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4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56C9-173E-46EF-9894-42B668EDFE2B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9ADF-7F60-40C7-806E-EAF2936F7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3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57145C-A99C-459D-90EA-B02964EE7BBC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21D9CC-4C46-4C1E-8886-E5494EDC3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For more information</a:t>
            </a:r>
            <a:r>
              <a:rPr lang="en-US" baseline="0" dirty="0" smtClean="0"/>
              <a:t> on the PPR program, please contact us at this toll free number or visit our website.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1D9CC-4C46-4C1E-8886-E5494EDC39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4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64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943" y="555416"/>
            <a:ext cx="4161084" cy="1183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689" y="555416"/>
            <a:ext cx="12266507" cy="1183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968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1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689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233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808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3568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69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35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5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3/26/2016</a:t>
            </a:fld>
            <a:endParaRPr lang="en-US" sz="18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8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23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16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pew@prium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9.jpeg"/><Relationship Id="rId4" Type="http://schemas.openxmlformats.org/officeDocument/2006/relationships/hyperlink" Target="http://www.priumevidencebas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786421"/>
            <a:ext cx="13004799" cy="1421924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The Five Things You Need to Know </a:t>
            </a:r>
            <a:r>
              <a:rPr lang="en-US" sz="3600" b="1" dirty="0" smtClean="0">
                <a:solidFill>
                  <a:schemeClr val="tx1"/>
                </a:solidFill>
              </a:rPr>
              <a:t>About</a:t>
            </a:r>
          </a:p>
          <a:p>
            <a:pPr algn="ctr">
              <a:spcBef>
                <a:spcPts val="0"/>
              </a:spcBef>
            </a:pPr>
            <a:r>
              <a:rPr lang="en-US" sz="3600" b="1" i="1" dirty="0" smtClean="0">
                <a:solidFill>
                  <a:schemeClr val="tx1"/>
                </a:solidFill>
              </a:rPr>
              <a:t>Marijuana </a:t>
            </a:r>
            <a:r>
              <a:rPr lang="en-US" sz="3600" b="1" i="1" dirty="0">
                <a:solidFill>
                  <a:schemeClr val="tx1"/>
                </a:solidFill>
              </a:rPr>
              <a:t>&amp; the Workplace</a:t>
            </a:r>
            <a:endParaRPr lang="en-US" sz="3600" b="1" i="1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1" y="1556013"/>
            <a:ext cx="8061412" cy="190347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909" y="3810000"/>
            <a:ext cx="1978025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91621" y="2954044"/>
            <a:ext cx="3276600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www.prium.com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8499" y="4973522"/>
            <a:ext cx="8953500" cy="422884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</a:rPr>
              <a:t>Mark Pew</a:t>
            </a: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</a:rPr>
              <a:t>Senior Vice President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(678) 735-7309  Office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hlinkClick r:id="rId3"/>
              </a:rPr>
              <a:t>mpew@prium.net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tx1"/>
                </a:solidFill>
              </a:rPr>
              <a:t>LinkedIn: </a:t>
            </a:r>
            <a:r>
              <a:rPr lang="en-US" sz="2400" dirty="0" err="1" smtClean="0">
                <a:solidFill>
                  <a:schemeClr val="tx1"/>
                </a:solidFill>
              </a:rPr>
              <a:t>markpew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Twitter:</a:t>
            </a:r>
            <a:r>
              <a:rPr lang="en-US" sz="2400" dirty="0" smtClean="0">
                <a:solidFill>
                  <a:schemeClr val="tx1"/>
                </a:solidFill>
              </a:rPr>
              <a:t> @</a:t>
            </a:r>
            <a:r>
              <a:rPr lang="en-US" sz="2400" dirty="0" err="1" smtClean="0">
                <a:solidFill>
                  <a:schemeClr val="tx1"/>
                </a:solidFill>
              </a:rPr>
              <a:t>RxProfessor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Our </a:t>
            </a:r>
            <a:r>
              <a:rPr lang="en-US" sz="2400" b="1" i="1" dirty="0" smtClean="0">
                <a:solidFill>
                  <a:schemeClr val="tx1"/>
                </a:solidFill>
              </a:rPr>
              <a:t>Evidence Based</a:t>
            </a:r>
            <a:r>
              <a:rPr lang="en-US" sz="2400" b="1" dirty="0" smtClean="0">
                <a:solidFill>
                  <a:schemeClr val="tx1"/>
                </a:solidFill>
              </a:rPr>
              <a:t> blog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  <a:hlinkClick r:id="rId4"/>
              </a:rPr>
              <a:t>www.priumevidencebased.com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URA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73702" y="2971800"/>
            <a:ext cx="2057399" cy="16136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1524000"/>
            <a:ext cx="548616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8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978400" y="1981200"/>
            <a:ext cx="7180136" cy="6502400"/>
          </a:xfrm>
        </p:spPr>
        <p:txBody>
          <a:bodyPr>
            <a:noAutofit/>
          </a:bodyPr>
          <a:lstStyle/>
          <a:p>
            <a:pPr marL="551953" indent="-275029">
              <a:buFont typeface="Arial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35+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in P&amp;C, 20+ years in Work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</a:t>
            </a:r>
          </a:p>
          <a:p>
            <a:pPr marL="551953" indent="-275029">
              <a:buFont typeface="Arial" charset="0"/>
              <a:buChar char="•"/>
            </a:pPr>
            <a:endParaRPr lang="en-US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1953" indent="-275029">
              <a:buFont typeface="Arial" charset="0"/>
              <a:buChar char="•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PRIUM’s Medical Intervention Program in 2003, Intervention Triage in 2010, Texas Closed Formulary turnkey in 2011, Centers with Standards in 2012,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TaperRx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  <a:p>
            <a:pPr marL="551953" indent="-275029">
              <a:buFont typeface="Arial" charset="0"/>
              <a:buChar char="•"/>
            </a:pPr>
            <a:endParaRPr lang="en-US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1953" indent="-275029">
              <a:buFont typeface="Arial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2012 thru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2016 …</a:t>
            </a:r>
          </a:p>
          <a:p>
            <a:pPr marL="1120875" lvl="1" indent="-275029">
              <a:buFont typeface="Arial" charset="0"/>
              <a:buChar char="•"/>
            </a:pP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317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presentations, 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19,645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people, 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states</a:t>
            </a:r>
          </a:p>
          <a:p>
            <a:pPr marL="551953" indent="-275029">
              <a:buFont typeface="Arial" charset="0"/>
              <a:buChar char="•"/>
            </a:pPr>
            <a:endParaRPr lang="en-US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1953" indent="-275029">
              <a:buFont typeface="Arial" charset="0"/>
              <a:buChar char="•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and quoted in CLM Magazine, Risk &amp; Insurance, Business Insurance,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WorkCompCentral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WorkCompWire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Insurance Thought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  <a:p>
            <a:pPr marL="551953" indent="-275029">
              <a:buFont typeface="Arial" charset="0"/>
              <a:buChar char="•"/>
            </a:pPr>
            <a:endParaRPr lang="en-US" sz="20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1953" indent="-275029">
              <a:buFont typeface="Arial" charset="0"/>
              <a:buChar char="•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IAIABC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Issues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Committee,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SAWCA Medical / Rehab Committee, SIIA 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Comp 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CompSense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pharmacy &amp; UR groups</a:t>
            </a:r>
            <a:endParaRPr lang="en-US" sz="24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Mark Pew, Senior VP, PRIUM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9" y="3048000"/>
            <a:ext cx="3954971" cy="396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6376" y="7162800"/>
            <a:ext cx="2829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tx1"/>
                </a:solidFill>
              </a:rPr>
              <a:t>LinkedIn: </a:t>
            </a:r>
            <a:r>
              <a:rPr lang="en-US" sz="2000" dirty="0" err="1">
                <a:solidFill>
                  <a:schemeClr val="tx1"/>
                </a:solidFill>
              </a:rPr>
              <a:t>markpew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tx1"/>
                </a:solidFill>
              </a:rPr>
              <a:t>Twitter:</a:t>
            </a:r>
            <a:r>
              <a:rPr lang="en-US" sz="2000" dirty="0">
                <a:solidFill>
                  <a:schemeClr val="tx1"/>
                </a:solidFill>
              </a:rPr>
              <a:t> @</a:t>
            </a:r>
            <a:r>
              <a:rPr lang="en-US" sz="2000" dirty="0" err="1" smtClean="0">
                <a:solidFill>
                  <a:schemeClr val="tx1"/>
                </a:solidFill>
              </a:rPr>
              <a:t>RxProfessor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7400" y="990600"/>
            <a:ext cx="11430000" cy="6533062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New 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 requires reimbursement of medical marijuana by </a:t>
            </a: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Compensation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 of Appeals decisions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 precedent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exclude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died in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Senate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This will not be limited to just Work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somebody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 pays, use and quantity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will be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50states.com/images/redesign/flags/nm-largefla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800" y="7512578"/>
            <a:ext cx="2971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7400" y="990600"/>
            <a:ext cx="11430000" cy="7025505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Employers 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retain the ability to terminate for-cause (but check your state)</a:t>
            </a:r>
            <a:endParaRPr lang="en-US" sz="3600" b="1" dirty="0" smtClean="0">
              <a:solidFill>
                <a:srgbClr val="00D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Colorado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Brandon Coats v. Dish Network,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 –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Rojerio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Garcia v. Tractor Supply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Michigan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Joseph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Casias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Wal-Mart Stores, Inc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554" lvl="3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OSHA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work environment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v. ADA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accommodate disabilities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Even following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reduce the chances 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</a:p>
        </p:txBody>
      </p:sp>
      <p:pic>
        <p:nvPicPr>
          <p:cNvPr id="2050" name="Picture 2" descr="http://margosmiddlefinger.files.wordpress.com/2014/07/tr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400" y="7477125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39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7400" y="990600"/>
            <a:ext cx="11430000" cy="6902394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Marijuana is the solution to our opioid epidemic</a:t>
            </a:r>
            <a:endParaRPr lang="en-US" sz="3600" b="1" dirty="0" smtClean="0">
              <a:solidFill>
                <a:srgbClr val="00D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 that is being made …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constantly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marijuana is less dangerous than opioids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Marijuana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as benign as advocates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little research on this matter, much of it not positive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This is a politically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successful, non-factual argument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fda.gov/ucm/groups/fdagov-public/documents/image/ucm2517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7462107"/>
            <a:ext cx="29908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7400" y="990600"/>
            <a:ext cx="11430000" cy="6902394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Presence &lt;&gt; Impairment</a:t>
            </a:r>
            <a:endParaRPr lang="en-US" sz="3600" b="1" dirty="0" smtClean="0">
              <a:solidFill>
                <a:srgbClr val="00D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THC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(Willie Nelson) v. CBD (Jake Plummer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levels, metabolizing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variances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urine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–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7 days for single use, up to 100 days for regular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3.1-4.5ng/mL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(oral) or 3.3-4.5 ng/mL (smoked) = BAC 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0.05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Proving causal relatedness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difficult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marijuana.com/wp-content/uploads/2014/09/impai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0" y="7779852"/>
            <a:ext cx="3200400" cy="172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0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7400" y="990600"/>
            <a:ext cx="11430000" cy="7517947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Ballot Initiatives to legalize recreational use makes November </a:t>
            </a:r>
            <a:r>
              <a:rPr lang="en-US" sz="36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even more </a:t>
            </a:r>
            <a:r>
              <a:rPr lang="en-US" sz="3600" b="1" dirty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endParaRPr lang="en-US" sz="3600" b="1" dirty="0" smtClean="0">
              <a:solidFill>
                <a:srgbClr val="00D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Arizona, California, Nevada,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Vermont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Connecticut, Michigan, Rhode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Island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 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Delaware, Maryland, Massachusetts, Missouri, New York,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Ohio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count efforts underway to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decriminalize</a:t>
            </a: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378" lvl="2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More workplace accidents, higher absenteeism/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presenteeism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impact to hiring and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return-to-work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545" y="3810000"/>
            <a:ext cx="13004800" cy="2347301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8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common sense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4800" b="1" dirty="0" smtClean="0">
              <a:solidFill>
                <a:srgbClr val="00D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8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it’s </a:t>
            </a:r>
            <a:r>
              <a:rPr lang="en-US" sz="4800" b="1" u="sng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800" b="1" dirty="0" smtClean="0">
                <a:solidFill>
                  <a:srgbClr val="00D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abundant supply</a:t>
            </a:r>
          </a:p>
        </p:txBody>
      </p:sp>
    </p:spTree>
    <p:extLst>
      <p:ext uri="{BB962C8B-B14F-4D97-AF65-F5344CB8AC3E}">
        <p14:creationId xmlns:p14="http://schemas.microsoft.com/office/powerpoint/2010/main" val="16838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alalfocus.net/wp-content/uploads/2014/05/question-mark-noth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2209800"/>
            <a:ext cx="5410200" cy="54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Pages>0</Pages>
  <Words>498</Words>
  <Characters>0</Characters>
  <Application>Microsoft Office PowerPoint</Application>
  <PresentationFormat>Custom</PresentationFormat>
  <Lines>0</Lines>
  <Paragraphs>93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Mark Pew, Senior VP, PRIUM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Practices: Prescription Drugs and Chronic Pain</dc:title>
  <dc:creator>Mark Pew;SVP Business Development;PRIUM</dc:creator>
  <cp:lastModifiedBy>Mark Pew</cp:lastModifiedBy>
  <cp:revision>518</cp:revision>
  <cp:lastPrinted>2014-05-11T22:06:09Z</cp:lastPrinted>
  <dcterms:modified xsi:type="dcterms:W3CDTF">2016-03-26T15:06:33Z</dcterms:modified>
</cp:coreProperties>
</file>