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75" r:id="rId3"/>
    <p:sldId id="299" r:id="rId4"/>
    <p:sldId id="348" r:id="rId5"/>
    <p:sldId id="388" r:id="rId6"/>
    <p:sldId id="347" r:id="rId7"/>
    <p:sldId id="351" r:id="rId8"/>
    <p:sldId id="387" r:id="rId9"/>
    <p:sldId id="357" r:id="rId10"/>
    <p:sldId id="360" r:id="rId11"/>
    <p:sldId id="361" r:id="rId12"/>
    <p:sldId id="362" r:id="rId13"/>
    <p:sldId id="364" r:id="rId14"/>
    <p:sldId id="365" r:id="rId15"/>
    <p:sldId id="367" r:id="rId16"/>
    <p:sldId id="370" r:id="rId17"/>
    <p:sldId id="372" r:id="rId18"/>
    <p:sldId id="373" r:id="rId19"/>
    <p:sldId id="375" r:id="rId20"/>
    <p:sldId id="376" r:id="rId21"/>
    <p:sldId id="377" r:id="rId22"/>
    <p:sldId id="378" r:id="rId23"/>
    <p:sldId id="379" r:id="rId24"/>
    <p:sldId id="389" r:id="rId25"/>
    <p:sldId id="380" r:id="rId26"/>
    <p:sldId id="381" r:id="rId27"/>
    <p:sldId id="382" r:id="rId28"/>
    <p:sldId id="383" r:id="rId29"/>
    <p:sldId id="386" r:id="rId30"/>
    <p:sldId id="333" r:id="rId31"/>
    <p:sldId id="33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09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14" autoAdjust="0"/>
    <p:restoredTop sz="94579"/>
  </p:normalViewPr>
  <p:slideViewPr>
    <p:cSldViewPr snapToGrid="0">
      <p:cViewPr varScale="1">
        <p:scale>
          <a:sx n="85" d="100"/>
          <a:sy n="85" d="100"/>
        </p:scale>
        <p:origin x="192" y="344"/>
      </p:cViewPr>
      <p:guideLst>
        <p:guide orient="horz" pos="7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7" d="100"/>
          <a:sy n="67" d="100"/>
        </p:scale>
        <p:origin x="274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9D31C-5FE8-464F-8875-39E110EA7C4D}" type="datetimeFigureOut">
              <a:rPr lang="en-US" smtClean="0"/>
              <a:t>3/16/18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CD01B0-243A-42A9-8D15-636E19067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20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78061-42BC-419D-BB74-5EDF12A0C022}" type="datetimeFigureOut">
              <a:rPr lang="en-US" smtClean="0"/>
              <a:t>3/16/18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1023C-EDFE-4596-ACA4-B29775F13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55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499765" y="6539345"/>
            <a:ext cx="529936" cy="286250"/>
          </a:xfrm>
          <a:prstGeom prst="rect">
            <a:avLst/>
          </a:prstGeom>
        </p:spPr>
        <p:txBody>
          <a:bodyPr/>
          <a:lstStyle/>
          <a:p>
            <a:fld id="{1358D599-AC35-46AC-9A8C-ED4DECE12538}" type="slidenum">
              <a:rPr lang="en-US" sz="1051" b="1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‹#›</a:t>
            </a:fld>
            <a:endParaRPr lang="en-US" sz="1051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 flipH="1">
            <a:off x="-8" y="0"/>
            <a:ext cx="14908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85050" y="4356295"/>
            <a:ext cx="7173900" cy="621106"/>
          </a:xfrm>
          <a:prstGeom prst="rect">
            <a:avLst/>
          </a:prstGeom>
        </p:spPr>
        <p:txBody>
          <a:bodyPr lIns="0" tIns="45720" rIns="0" bIns="45720" anchor="b" anchorCtr="0">
            <a:noAutofit/>
          </a:bodyPr>
          <a:lstStyle>
            <a:lvl1pPr algn="ctr">
              <a:defRPr sz="3200" b="1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85525" y="4977401"/>
            <a:ext cx="7172954" cy="56786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ctr">
              <a:buNone/>
              <a:defRPr sz="2800" baseline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90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1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1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2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53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43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3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25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5530" y="1819910"/>
            <a:ext cx="4174820" cy="12732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52" y="6614717"/>
            <a:ext cx="404921" cy="16466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5894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75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297812" y="146747"/>
            <a:ext cx="8711105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sp>
        <p:nvSpPr>
          <p:cNvPr id="12" name="Text Placeholder 10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950761" y="6539352"/>
            <a:ext cx="7138556" cy="24002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6733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-hand image with detai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5255046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5255047" y="0"/>
            <a:ext cx="149088" cy="6858000"/>
          </a:xfrm>
          <a:prstGeom prst="rect">
            <a:avLst/>
          </a:prstGeom>
          <a:ln>
            <a:solidFill>
              <a:srgbClr val="B31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5606338" y="1848663"/>
            <a:ext cx="3423362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5606338" y="2915274"/>
            <a:ext cx="3423362" cy="2345215"/>
          </a:xfrm>
        </p:spPr>
        <p:txBody>
          <a:bodyPr anchor="t">
            <a:normAutofit/>
          </a:bodyPr>
          <a:lstStyle>
            <a:lvl1pPr marL="231769" indent="-231769">
              <a:buFont typeface="Arial" panose="020B0604020202020204" pitchFamily="34" charset="0"/>
              <a:buChar char="•"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486131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606337" y="2775876"/>
            <a:ext cx="3537664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337" y="6614717"/>
            <a:ext cx="404921" cy="16466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456079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53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-hand image (sim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5255046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5255047" y="0"/>
            <a:ext cx="149088" cy="6858000"/>
          </a:xfrm>
          <a:prstGeom prst="rect">
            <a:avLst/>
          </a:prstGeom>
          <a:ln>
            <a:solidFill>
              <a:srgbClr val="B31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5606338" y="2989572"/>
            <a:ext cx="3423362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486131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337" y="6614717"/>
            <a:ext cx="404921" cy="16466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5456079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374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-hand image with detai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891720" y="0"/>
            <a:ext cx="5255046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3726457" y="0"/>
            <a:ext cx="149088" cy="6858000"/>
          </a:xfrm>
          <a:prstGeom prst="rect">
            <a:avLst/>
          </a:prstGeom>
          <a:ln>
            <a:solidFill>
              <a:srgbClr val="B31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09181" y="2915274"/>
            <a:ext cx="3423362" cy="2345215"/>
          </a:xfrm>
        </p:spPr>
        <p:txBody>
          <a:bodyPr anchor="t">
            <a:normAutofit/>
          </a:bodyPr>
          <a:lstStyle>
            <a:lvl1pPr marL="231769" indent="-231769">
              <a:buFont typeface="Arial" panose="020B0604020202020204" pitchFamily="34" charset="0"/>
              <a:buChar char="•"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600" y="2775876"/>
            <a:ext cx="3537664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109181" y="1848663"/>
            <a:ext cx="3423362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182" y="6614717"/>
            <a:ext cx="404921" cy="16466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84924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-hand image (simp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891720" y="0"/>
            <a:ext cx="5255046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6" name="Rectangle 5"/>
          <p:cNvSpPr/>
          <p:nvPr userDrawn="1"/>
        </p:nvSpPr>
        <p:spPr>
          <a:xfrm flipH="1">
            <a:off x="3726457" y="0"/>
            <a:ext cx="149088" cy="6858000"/>
          </a:xfrm>
          <a:prstGeom prst="rect">
            <a:avLst/>
          </a:prstGeom>
          <a:ln>
            <a:solidFill>
              <a:srgbClr val="B31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109181" y="2989572"/>
            <a:ext cx="3423362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noProof="1"/>
              <a:t>Click to edit Master title style</a:t>
            </a:r>
            <a:endParaRPr lang="en-CA" noProof="1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182" y="6614717"/>
            <a:ext cx="404921" cy="16466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084924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561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8486131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25" y="6614717"/>
            <a:ext cx="404921" cy="16466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93767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817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241" y="2873685"/>
            <a:ext cx="3641519" cy="11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488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1DD6B-C035-404E-AD48-55C6B0064BB1}" type="datetimeFigureOut">
              <a:rPr lang="en-US" smtClean="0"/>
              <a:t>3/16/18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5A28B-0829-4E08-9CF9-85663CB2D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75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31168" y="1172337"/>
            <a:ext cx="8977748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 flipH="1">
            <a:off x="-8" y="0"/>
            <a:ext cx="14908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483926"/>
            <a:ext cx="914400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62" y="6614717"/>
            <a:ext cx="404921" cy="164663"/>
          </a:xfrm>
          <a:prstGeom prst="rect">
            <a:avLst/>
          </a:prstGeom>
        </p:spPr>
      </p:pic>
      <p:sp>
        <p:nvSpPr>
          <p:cNvPr id="14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297812" y="146747"/>
            <a:ext cx="8711105" cy="87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72000" bIns="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CA" noProof="1"/>
          </a:p>
        </p:txBody>
      </p:sp>
      <p:sp>
        <p:nvSpPr>
          <p:cNvPr id="16" name="Text Placeholder 10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950761" y="6539352"/>
            <a:ext cx="7138556" cy="24002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8486131" y="6548050"/>
            <a:ext cx="512285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6E449CF-6AD1-488A-B8A3-F81B5971330C}" type="slidenum">
              <a:rPr lang="en-US" sz="1051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pPr algn="ctr"/>
              <a:t>‹#›</a:t>
            </a:fld>
            <a:endParaRPr lang="en-US" sz="105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212104" y="6575892"/>
            <a:ext cx="1487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©</a:t>
            </a:r>
            <a:endParaRPr lang="en-US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1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5" r:id="rId3"/>
    <p:sldLayoutId id="2147483656" r:id="rId4"/>
    <p:sldLayoutId id="2147483657" r:id="rId5"/>
    <p:sldLayoutId id="2147483658" r:id="rId6"/>
    <p:sldLayoutId id="2147483654" r:id="rId7"/>
    <p:sldLayoutId id="2147483650" r:id="rId8"/>
    <p:sldLayoutId id="2147483659" r:id="rId9"/>
  </p:sldLayoutIdLst>
  <p:txStyles>
    <p:titleStyle>
      <a:lvl1pPr algn="l" defTabSz="914377" rtl="0" eaLnBrk="1" latinLnBrk="0" hangingPunct="1">
        <a:lnSpc>
          <a:spcPct val="110000"/>
        </a:lnSpc>
        <a:spcBef>
          <a:spcPct val="0"/>
        </a:spcBef>
        <a:buNone/>
        <a:defRPr sz="300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9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Cannabis Legalization Issues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5525" y="5379737"/>
            <a:ext cx="7172954" cy="567868"/>
          </a:xfrm>
        </p:spPr>
        <p:txBody>
          <a:bodyPr>
            <a:noAutofit/>
          </a:bodyPr>
          <a:lstStyle/>
          <a:p>
            <a:r>
              <a:rPr lang="en-US" dirty="0"/>
              <a:t>Kevin A. </a:t>
            </a:r>
            <a:r>
              <a:rPr lang="en-US" dirty="0" err="1"/>
              <a:t>Sabet</a:t>
            </a:r>
            <a:r>
              <a:rPr lang="en-US" dirty="0"/>
              <a:t>, Ph.D.</a:t>
            </a:r>
          </a:p>
          <a:p>
            <a:r>
              <a:rPr lang="en-US" dirty="0"/>
              <a:t>President, SAM</a:t>
            </a:r>
          </a:p>
        </p:txBody>
      </p:sp>
    </p:spTree>
    <p:extLst>
      <p:ext uri="{BB962C8B-B14F-4D97-AF65-F5344CB8AC3E}">
        <p14:creationId xmlns:p14="http://schemas.microsoft.com/office/powerpoint/2010/main" val="43567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7DF348F5-0E1E-4712-8FED-838F85A777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5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C0BC5C4E-B3D5-4AF5-93F1-263AD8A056D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27"/>
          <a:stretch/>
        </p:blipFill>
        <p:spPr>
          <a:xfrm>
            <a:off x="-1289153" y="1004340"/>
            <a:ext cx="11870659" cy="504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55FB23F5-DE70-4380-8369-93484D8A96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81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0AEA38BC-A97B-4995-993C-1164F5A855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83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93F3ADEF-BAF9-4559-AB02-06ACAD045C4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6"/>
          <a:stretch/>
        </p:blipFill>
        <p:spPr>
          <a:xfrm>
            <a:off x="-620637" y="1169232"/>
            <a:ext cx="10690750" cy="401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8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E17E0403-1EF2-4DCD-BACC-D1E5850DB8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31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DAF825F6-5F98-4A6C-A49A-258B3462C65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7"/>
          <a:stretch/>
        </p:blipFill>
        <p:spPr>
          <a:xfrm>
            <a:off x="1439055" y="-629586"/>
            <a:ext cx="6325849" cy="782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11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80B2D764-58D6-4E78-BC34-8A02FA8AAD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48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4B7CD887-70E3-4A49-A645-EA2E85921C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1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078D37D2-47DD-4840-B101-7E36F3D7518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2"/>
          <a:stretch/>
        </p:blipFill>
        <p:spPr>
          <a:xfrm>
            <a:off x="2323475" y="-974361"/>
            <a:ext cx="5081666" cy="883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52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 promotes an evidence-based approach to marijuana policy that prioritizes public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5033" y="1293948"/>
            <a:ext cx="6564085" cy="517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 takes an evidence-based, scientific approach to marijuana policy that </a:t>
            </a: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rejects the false dichotomy that we must either lock up marijuana users OR legalize pot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are non-partisan,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and work with Democrats, Republicans, and independents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Groups We Collaborate With 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include: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American Society of Addiction Medicine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American Academy of Pediatrics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American Academy of Child and Adolescent Psychiatry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 30 state affiliates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912" y="3513909"/>
            <a:ext cx="2058272" cy="62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84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70B7BA69-2FB5-4B96-8DBE-536A792CBC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29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110FABA6-2BB0-44CC-84AA-9B01E75088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781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438BE13B-2D5C-4BB1-B701-9D2E5E1F82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85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5537A550-D644-44D7-93C1-42EB4BE0BD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52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205F446C-ACD1-4FE7-B496-0C3520553A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35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4F6AB96C-65E8-4A71-9CA3-D89DD8BB0D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66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35E16D83-9BCF-4055-9342-CD1CEF1F58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85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7DDC52F8-5CFE-4C97-A35C-9B36B412F3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89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C42F509B-9593-47DC-BB51-B9F490F441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10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777FA49D-32F8-4426-AAF3-604A622BB8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16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E895E-3E07-564B-89EA-4CF4C6263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Organizations, One Mission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AE9498-F65C-0646-B3B8-605F9E21C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153" y="1305176"/>
            <a:ext cx="6586421" cy="1401929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2C1C64-1C61-C74E-968A-1EFA42A9104D}"/>
              </a:ext>
            </a:extLst>
          </p:cNvPr>
          <p:cNvCxnSpPr>
            <a:cxnSpLocks/>
          </p:cNvCxnSpPr>
          <p:nvPr/>
        </p:nvCxnSpPr>
        <p:spPr>
          <a:xfrm>
            <a:off x="4448819" y="1215189"/>
            <a:ext cx="0" cy="51856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5102A27-93A8-4640-AEC6-EA99756284D1}"/>
              </a:ext>
            </a:extLst>
          </p:cNvPr>
          <p:cNvSpPr txBox="1"/>
          <p:nvPr/>
        </p:nvSpPr>
        <p:spPr>
          <a:xfrm>
            <a:off x="505326" y="2707105"/>
            <a:ext cx="3621506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 Action is dedicated to promoting healthy marijuana policies that do not legalize drugs.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Active at all levels of national, state, and local policy-making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Invests in and starts organizations to promote smart marijuana policies</a:t>
            </a:r>
          </a:p>
          <a:p>
            <a:endParaRPr lang="en-US" sz="20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5DB8E5-7181-EE44-8BC1-B7103A1D313B}"/>
              </a:ext>
            </a:extLst>
          </p:cNvPr>
          <p:cNvSpPr txBox="1"/>
          <p:nvPr/>
        </p:nvSpPr>
        <p:spPr>
          <a:xfrm>
            <a:off x="4981659" y="2707104"/>
            <a:ext cx="36215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SAM’s mission is to educate citizens on the science of marijuana and to promote health-first, smart policies and attitudes that decrease marijuana use and its consequences.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Brings light to and conducts research into marijuana’s negative effects</a:t>
            </a:r>
          </a:p>
        </p:txBody>
      </p:sp>
    </p:spTree>
    <p:extLst>
      <p:ext uri="{BB962C8B-B14F-4D97-AF65-F5344CB8AC3E}">
        <p14:creationId xmlns:p14="http://schemas.microsoft.com/office/powerpoint/2010/main" val="1917325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final word from </a:t>
            </a:r>
            <a:r>
              <a:rPr lang="en-US" dirty="0" err="1"/>
              <a:t>Volkow</a:t>
            </a:r>
            <a:r>
              <a:rPr lang="en-US" dirty="0"/>
              <a:t> et al in the NEJM: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Source: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3498" y="1335654"/>
            <a:ext cx="78530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" charset="0"/>
                <a:ea typeface="Times" charset="0"/>
                <a:cs typeface="Times" charset="0"/>
              </a:rPr>
              <a:t>“Repeated marijuana use during adolescence may result in long-lasting changes in brain function that can jeopardize educational, professional, and social achievements. </a:t>
            </a:r>
          </a:p>
          <a:p>
            <a:endParaRPr lang="en-US" sz="2400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2400" dirty="0">
                <a:latin typeface="Times" charset="0"/>
                <a:ea typeface="Times" charset="0"/>
                <a:cs typeface="Times" charset="0"/>
              </a:rPr>
              <a:t>“However, the effects of a drug (legal or illegal) on individual health are determined not only by its pharmacologic properties </a:t>
            </a:r>
            <a:r>
              <a:rPr lang="en-US" sz="2400" b="1" dirty="0">
                <a:latin typeface="Times" charset="0"/>
                <a:ea typeface="Times" charset="0"/>
                <a:cs typeface="Times" charset="0"/>
              </a:rPr>
              <a:t>but also by its availability and social acceptability.</a:t>
            </a:r>
            <a:r>
              <a:rPr lang="en-US" sz="2400" dirty="0">
                <a:latin typeface="Times" charset="0"/>
                <a:ea typeface="Times" charset="0"/>
                <a:cs typeface="Times" charset="0"/>
              </a:rPr>
              <a:t> </a:t>
            </a:r>
          </a:p>
          <a:p>
            <a:endParaRPr lang="en-US" sz="2400" dirty="0">
              <a:latin typeface="Times" charset="0"/>
              <a:ea typeface="Times" charset="0"/>
              <a:cs typeface="Times" charset="0"/>
            </a:endParaRPr>
          </a:p>
          <a:p>
            <a:r>
              <a:rPr lang="en-US" sz="2400" dirty="0">
                <a:latin typeface="Times" charset="0"/>
                <a:ea typeface="Times" charset="0"/>
                <a:cs typeface="Times" charset="0"/>
              </a:rPr>
              <a:t>“In this respect, legal drugs (alcohol and tobacco) offer a sobering perspective, accounting for the greatest burden of disease associated with drugs </a:t>
            </a:r>
            <a:r>
              <a:rPr lang="en-US" sz="2400" b="1" i="1" u="sng" dirty="0">
                <a:latin typeface="Times" charset="0"/>
                <a:ea typeface="Times" charset="0"/>
                <a:cs typeface="Times" charset="0"/>
              </a:rPr>
              <a:t>not because they are more dangerous than illegal drugs</a:t>
            </a:r>
            <a:r>
              <a:rPr lang="en-US" sz="2400" dirty="0">
                <a:latin typeface="Times" charset="0"/>
                <a:ea typeface="Times" charset="0"/>
                <a:cs typeface="Times" charset="0"/>
              </a:rPr>
              <a:t> but because their legal status allows for more widespread exposure.”</a:t>
            </a:r>
          </a:p>
        </p:txBody>
      </p:sp>
    </p:spTree>
    <p:extLst>
      <p:ext uri="{BB962C8B-B14F-4D97-AF65-F5344CB8AC3E}">
        <p14:creationId xmlns:p14="http://schemas.microsoft.com/office/powerpoint/2010/main" val="3387969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42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D6AF0-972D-FB45-8365-852B78826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Focusing on just one drug?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0DD6B-2B68-FE4F-938F-D740BE5D4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93518-B945-B746-9F98-807A5BC357CC}"/>
              </a:ext>
            </a:extLst>
          </p:cNvPr>
          <p:cNvSpPr txBox="1"/>
          <p:nvPr/>
        </p:nvSpPr>
        <p:spPr>
          <a:xfrm>
            <a:off x="419725" y="1499016"/>
            <a:ext cx="83045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Opioids today, meth/cocaine tomorrow? (History)</a:t>
            </a:r>
          </a:p>
          <a:p>
            <a:endParaRPr lang="en-US" sz="4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More people died from cocaine cut with fentanyl than pure opioids last </a:t>
            </a:r>
          </a:p>
          <a:p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Month </a:t>
            </a:r>
            <a:r>
              <a:rPr lang="en-US" sz="4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 Ohio</a:t>
            </a:r>
            <a:endParaRPr lang="en-US" sz="4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4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Marijuana a constant issue</a:t>
            </a:r>
          </a:p>
          <a:p>
            <a:endParaRPr lang="en-US" sz="4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992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7480" y="819369"/>
            <a:ext cx="6027624" cy="5393172"/>
          </a:xfrm>
          <a:prstGeom prst="rect">
            <a:avLst/>
          </a:prstGeom>
        </p:spPr>
      </p:pic>
      <p:pic>
        <p:nvPicPr>
          <p:cNvPr id="7" name="Picture Placeholder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452" y="1392817"/>
            <a:ext cx="3023426" cy="394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3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atin typeface="Helvetica" charset="0"/>
                <a:ea typeface="Helvetica" charset="0"/>
                <a:cs typeface="Helvetica" charset="0"/>
              </a:rPr>
              <a:t>This isn’t your Woodstock Weed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71510" y="6617973"/>
            <a:ext cx="7138556" cy="240027"/>
          </a:xfrm>
        </p:spPr>
        <p:txBody>
          <a:bodyPr>
            <a:noAutofit/>
          </a:bodyPr>
          <a:lstStyle/>
          <a:p>
            <a:r>
              <a:rPr lang="en-US" sz="800" dirty="0">
                <a:latin typeface="Helvetica" charset="0"/>
                <a:ea typeface="Helvetica" charset="0"/>
                <a:cs typeface="Helvetica" charset="0"/>
              </a:rPr>
              <a:t>Source:  Marijuana Business Journal; other open source media</a:t>
            </a:r>
          </a:p>
        </p:txBody>
      </p:sp>
      <p:pic>
        <p:nvPicPr>
          <p:cNvPr id="12" name="Picture 6" descr="http://assets.hightimes.com/styles/large/s3/e22_cannabis_cures_collective_medicated_gummy_bud_leaf_0.jpg?itok=TBPEes_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813" y="1270771"/>
            <a:ext cx="3875212" cy="2233153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www.weedforsales.com/LOLIPOP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8157" y="4056415"/>
            <a:ext cx="3629736" cy="2506803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758" y="1218917"/>
            <a:ext cx="3729587" cy="2329936"/>
          </a:xfrm>
          <a:prstGeom prst="rect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Slide20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6912" y="3091654"/>
            <a:ext cx="2129046" cy="3069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164" y="0"/>
                </a:moveTo>
                <a:cubicBezTo>
                  <a:pt x="10191" y="6"/>
                  <a:pt x="7208" y="18"/>
                  <a:pt x="7261" y="33"/>
                </a:cubicBezTo>
                <a:cubicBezTo>
                  <a:pt x="7379" y="65"/>
                  <a:pt x="8352" y="82"/>
                  <a:pt x="9126" y="65"/>
                </a:cubicBezTo>
                <a:cubicBezTo>
                  <a:pt x="9416" y="59"/>
                  <a:pt x="9445" y="66"/>
                  <a:pt x="9451" y="146"/>
                </a:cubicBezTo>
                <a:cubicBezTo>
                  <a:pt x="9454" y="195"/>
                  <a:pt x="9408" y="253"/>
                  <a:pt x="9348" y="275"/>
                </a:cubicBezTo>
                <a:cubicBezTo>
                  <a:pt x="9226" y="321"/>
                  <a:pt x="9105" y="288"/>
                  <a:pt x="9160" y="225"/>
                </a:cubicBezTo>
                <a:cubicBezTo>
                  <a:pt x="9182" y="201"/>
                  <a:pt x="9130" y="191"/>
                  <a:pt x="9030" y="199"/>
                </a:cubicBezTo>
                <a:cubicBezTo>
                  <a:pt x="8931" y="207"/>
                  <a:pt x="8865" y="236"/>
                  <a:pt x="8864" y="272"/>
                </a:cubicBezTo>
                <a:cubicBezTo>
                  <a:pt x="8863" y="316"/>
                  <a:pt x="8805" y="329"/>
                  <a:pt x="8637" y="322"/>
                </a:cubicBezTo>
                <a:cubicBezTo>
                  <a:pt x="8512" y="316"/>
                  <a:pt x="8384" y="294"/>
                  <a:pt x="8352" y="272"/>
                </a:cubicBezTo>
                <a:cubicBezTo>
                  <a:pt x="8320" y="250"/>
                  <a:pt x="8255" y="232"/>
                  <a:pt x="8207" y="232"/>
                </a:cubicBezTo>
                <a:cubicBezTo>
                  <a:pt x="8143" y="232"/>
                  <a:pt x="8151" y="247"/>
                  <a:pt x="8234" y="289"/>
                </a:cubicBezTo>
                <a:cubicBezTo>
                  <a:pt x="8342" y="344"/>
                  <a:pt x="8339" y="348"/>
                  <a:pt x="8173" y="392"/>
                </a:cubicBezTo>
                <a:cubicBezTo>
                  <a:pt x="7979" y="443"/>
                  <a:pt x="7643" y="396"/>
                  <a:pt x="7666" y="321"/>
                </a:cubicBezTo>
                <a:cubicBezTo>
                  <a:pt x="7680" y="274"/>
                  <a:pt x="7391" y="282"/>
                  <a:pt x="7276" y="332"/>
                </a:cubicBezTo>
                <a:cubicBezTo>
                  <a:pt x="7242" y="346"/>
                  <a:pt x="7152" y="330"/>
                  <a:pt x="7075" y="295"/>
                </a:cubicBezTo>
                <a:cubicBezTo>
                  <a:pt x="6999" y="261"/>
                  <a:pt x="6878" y="232"/>
                  <a:pt x="6808" y="232"/>
                </a:cubicBezTo>
                <a:cubicBezTo>
                  <a:pt x="6738" y="232"/>
                  <a:pt x="6627" y="200"/>
                  <a:pt x="6561" y="162"/>
                </a:cubicBezTo>
                <a:cubicBezTo>
                  <a:pt x="6441" y="91"/>
                  <a:pt x="6440" y="91"/>
                  <a:pt x="6550" y="182"/>
                </a:cubicBezTo>
                <a:cubicBezTo>
                  <a:pt x="6611" y="231"/>
                  <a:pt x="6650" y="272"/>
                  <a:pt x="6637" y="273"/>
                </a:cubicBezTo>
                <a:cubicBezTo>
                  <a:pt x="6624" y="274"/>
                  <a:pt x="5730" y="281"/>
                  <a:pt x="4650" y="289"/>
                </a:cubicBezTo>
                <a:cubicBezTo>
                  <a:pt x="3569" y="297"/>
                  <a:pt x="2491" y="317"/>
                  <a:pt x="2253" y="332"/>
                </a:cubicBezTo>
                <a:cubicBezTo>
                  <a:pt x="2014" y="347"/>
                  <a:pt x="1425" y="362"/>
                  <a:pt x="942" y="366"/>
                </a:cubicBezTo>
                <a:cubicBezTo>
                  <a:pt x="331" y="370"/>
                  <a:pt x="66" y="386"/>
                  <a:pt x="0" y="421"/>
                </a:cubicBezTo>
                <a:lnTo>
                  <a:pt x="0" y="14665"/>
                </a:lnTo>
                <a:cubicBezTo>
                  <a:pt x="29" y="15416"/>
                  <a:pt x="60" y="16185"/>
                  <a:pt x="92" y="17641"/>
                </a:cubicBezTo>
                <a:cubicBezTo>
                  <a:pt x="113" y="18601"/>
                  <a:pt x="152" y="19284"/>
                  <a:pt x="188" y="19344"/>
                </a:cubicBezTo>
                <a:cubicBezTo>
                  <a:pt x="239" y="19429"/>
                  <a:pt x="653" y="19671"/>
                  <a:pt x="976" y="19804"/>
                </a:cubicBezTo>
                <a:cubicBezTo>
                  <a:pt x="1030" y="19827"/>
                  <a:pt x="1178" y="19901"/>
                  <a:pt x="1303" y="19970"/>
                </a:cubicBezTo>
                <a:cubicBezTo>
                  <a:pt x="1421" y="20035"/>
                  <a:pt x="1909" y="20267"/>
                  <a:pt x="2388" y="20488"/>
                </a:cubicBezTo>
                <a:cubicBezTo>
                  <a:pt x="2488" y="20533"/>
                  <a:pt x="2606" y="20588"/>
                  <a:pt x="2691" y="20626"/>
                </a:cubicBezTo>
                <a:cubicBezTo>
                  <a:pt x="2917" y="20725"/>
                  <a:pt x="3307" y="20910"/>
                  <a:pt x="3558" y="21037"/>
                </a:cubicBezTo>
                <a:cubicBezTo>
                  <a:pt x="3656" y="21086"/>
                  <a:pt x="3730" y="21122"/>
                  <a:pt x="3834" y="21174"/>
                </a:cubicBezTo>
                <a:cubicBezTo>
                  <a:pt x="3893" y="21204"/>
                  <a:pt x="3947" y="21231"/>
                  <a:pt x="3998" y="21257"/>
                </a:cubicBezTo>
                <a:cubicBezTo>
                  <a:pt x="4087" y="21301"/>
                  <a:pt x="4211" y="21363"/>
                  <a:pt x="4262" y="21388"/>
                </a:cubicBezTo>
                <a:cubicBezTo>
                  <a:pt x="4287" y="21401"/>
                  <a:pt x="4301" y="21413"/>
                  <a:pt x="4323" y="21426"/>
                </a:cubicBezTo>
                <a:cubicBezTo>
                  <a:pt x="4379" y="21457"/>
                  <a:pt x="4418" y="21483"/>
                  <a:pt x="4442" y="21506"/>
                </a:cubicBezTo>
                <a:cubicBezTo>
                  <a:pt x="4447" y="21511"/>
                  <a:pt x="4472" y="21525"/>
                  <a:pt x="4473" y="21527"/>
                </a:cubicBezTo>
                <a:cubicBezTo>
                  <a:pt x="4473" y="21528"/>
                  <a:pt x="4458" y="21528"/>
                  <a:pt x="4458" y="21529"/>
                </a:cubicBezTo>
                <a:cubicBezTo>
                  <a:pt x="4461" y="21534"/>
                  <a:pt x="4478" y="21545"/>
                  <a:pt x="4475" y="21549"/>
                </a:cubicBezTo>
                <a:cubicBezTo>
                  <a:pt x="4448" y="21578"/>
                  <a:pt x="3300" y="21590"/>
                  <a:pt x="2097" y="21589"/>
                </a:cubicBezTo>
                <a:cubicBezTo>
                  <a:pt x="1827" y="21593"/>
                  <a:pt x="5575" y="21596"/>
                  <a:pt x="6992" y="21600"/>
                </a:cubicBezTo>
                <a:cubicBezTo>
                  <a:pt x="7257" y="21596"/>
                  <a:pt x="7937" y="21593"/>
                  <a:pt x="7942" y="21587"/>
                </a:cubicBezTo>
                <a:cubicBezTo>
                  <a:pt x="7961" y="21565"/>
                  <a:pt x="8051" y="21547"/>
                  <a:pt x="8140" y="21547"/>
                </a:cubicBezTo>
                <a:cubicBezTo>
                  <a:pt x="8230" y="21547"/>
                  <a:pt x="8369" y="21511"/>
                  <a:pt x="8451" y="21466"/>
                </a:cubicBezTo>
                <a:lnTo>
                  <a:pt x="8601" y="21385"/>
                </a:lnTo>
                <a:lnTo>
                  <a:pt x="8662" y="21466"/>
                </a:lnTo>
                <a:cubicBezTo>
                  <a:pt x="8716" y="21536"/>
                  <a:pt x="8782" y="21547"/>
                  <a:pt x="9117" y="21547"/>
                </a:cubicBezTo>
                <a:cubicBezTo>
                  <a:pt x="9397" y="21547"/>
                  <a:pt x="9966" y="21492"/>
                  <a:pt x="10924" y="21378"/>
                </a:cubicBezTo>
                <a:cubicBezTo>
                  <a:pt x="10991" y="21347"/>
                  <a:pt x="11173" y="21328"/>
                  <a:pt x="11366" y="21327"/>
                </a:cubicBezTo>
                <a:cubicBezTo>
                  <a:pt x="11485" y="21313"/>
                  <a:pt x="11633" y="21294"/>
                  <a:pt x="11696" y="21288"/>
                </a:cubicBezTo>
                <a:cubicBezTo>
                  <a:pt x="11781" y="21280"/>
                  <a:pt x="11906" y="21262"/>
                  <a:pt x="12023" y="21247"/>
                </a:cubicBezTo>
                <a:cubicBezTo>
                  <a:pt x="12085" y="21238"/>
                  <a:pt x="12129" y="21234"/>
                  <a:pt x="12187" y="21226"/>
                </a:cubicBezTo>
                <a:cubicBezTo>
                  <a:pt x="12240" y="21218"/>
                  <a:pt x="12299" y="21211"/>
                  <a:pt x="12362" y="21202"/>
                </a:cubicBezTo>
                <a:cubicBezTo>
                  <a:pt x="12491" y="21183"/>
                  <a:pt x="12628" y="21162"/>
                  <a:pt x="12736" y="21148"/>
                </a:cubicBezTo>
                <a:cubicBezTo>
                  <a:pt x="12895" y="21127"/>
                  <a:pt x="13090" y="21099"/>
                  <a:pt x="13169" y="21085"/>
                </a:cubicBezTo>
                <a:cubicBezTo>
                  <a:pt x="13248" y="21072"/>
                  <a:pt x="13432" y="21056"/>
                  <a:pt x="13577" y="21049"/>
                </a:cubicBezTo>
                <a:cubicBezTo>
                  <a:pt x="13599" y="21048"/>
                  <a:pt x="13621" y="21045"/>
                  <a:pt x="13644" y="21043"/>
                </a:cubicBezTo>
                <a:cubicBezTo>
                  <a:pt x="13697" y="21038"/>
                  <a:pt x="13752" y="21032"/>
                  <a:pt x="13806" y="21022"/>
                </a:cubicBezTo>
                <a:cubicBezTo>
                  <a:pt x="13855" y="21008"/>
                  <a:pt x="13906" y="20993"/>
                  <a:pt x="13933" y="20980"/>
                </a:cubicBezTo>
                <a:cubicBezTo>
                  <a:pt x="14021" y="20937"/>
                  <a:pt x="14093" y="20914"/>
                  <a:pt x="14093" y="20929"/>
                </a:cubicBezTo>
                <a:cubicBezTo>
                  <a:pt x="14093" y="20934"/>
                  <a:pt x="14101" y="20934"/>
                  <a:pt x="14108" y="20935"/>
                </a:cubicBezTo>
                <a:cubicBezTo>
                  <a:pt x="14167" y="20914"/>
                  <a:pt x="14235" y="20886"/>
                  <a:pt x="14265" y="20886"/>
                </a:cubicBezTo>
                <a:cubicBezTo>
                  <a:pt x="14317" y="20886"/>
                  <a:pt x="14351" y="20848"/>
                  <a:pt x="14351" y="20789"/>
                </a:cubicBezTo>
                <a:cubicBezTo>
                  <a:pt x="14352" y="20707"/>
                  <a:pt x="14382" y="20690"/>
                  <a:pt x="14526" y="20688"/>
                </a:cubicBezTo>
                <a:cubicBezTo>
                  <a:pt x="14648" y="20687"/>
                  <a:pt x="14728" y="20655"/>
                  <a:pt x="14795" y="20581"/>
                </a:cubicBezTo>
                <a:cubicBezTo>
                  <a:pt x="14905" y="20461"/>
                  <a:pt x="15143" y="20405"/>
                  <a:pt x="15299" y="20463"/>
                </a:cubicBezTo>
                <a:cubicBezTo>
                  <a:pt x="15357" y="20485"/>
                  <a:pt x="15439" y="20555"/>
                  <a:pt x="15478" y="20621"/>
                </a:cubicBezTo>
                <a:cubicBezTo>
                  <a:pt x="15516" y="20685"/>
                  <a:pt x="15585" y="20747"/>
                  <a:pt x="15635" y="20762"/>
                </a:cubicBezTo>
                <a:cubicBezTo>
                  <a:pt x="15677" y="20755"/>
                  <a:pt x="15734" y="20739"/>
                  <a:pt x="15754" y="20741"/>
                </a:cubicBezTo>
                <a:cubicBezTo>
                  <a:pt x="15938" y="20762"/>
                  <a:pt x="16953" y="20613"/>
                  <a:pt x="17014" y="20556"/>
                </a:cubicBezTo>
                <a:cubicBezTo>
                  <a:pt x="17058" y="20514"/>
                  <a:pt x="17091" y="20508"/>
                  <a:pt x="17118" y="20538"/>
                </a:cubicBezTo>
                <a:cubicBezTo>
                  <a:pt x="17140" y="20563"/>
                  <a:pt x="17190" y="20575"/>
                  <a:pt x="17228" y="20566"/>
                </a:cubicBezTo>
                <a:cubicBezTo>
                  <a:pt x="17267" y="20556"/>
                  <a:pt x="17416" y="20538"/>
                  <a:pt x="17559" y="20524"/>
                </a:cubicBezTo>
                <a:cubicBezTo>
                  <a:pt x="17996" y="20484"/>
                  <a:pt x="18152" y="20467"/>
                  <a:pt x="18512" y="20421"/>
                </a:cubicBezTo>
                <a:cubicBezTo>
                  <a:pt x="18889" y="20372"/>
                  <a:pt x="18902" y="20370"/>
                  <a:pt x="19494" y="20304"/>
                </a:cubicBezTo>
                <a:cubicBezTo>
                  <a:pt x="19716" y="20279"/>
                  <a:pt x="19963" y="20237"/>
                  <a:pt x="20042" y="20210"/>
                </a:cubicBezTo>
                <a:cubicBezTo>
                  <a:pt x="20226" y="20148"/>
                  <a:pt x="20647" y="20162"/>
                  <a:pt x="20806" y="20229"/>
                </a:cubicBezTo>
                <a:cubicBezTo>
                  <a:pt x="20826" y="20221"/>
                  <a:pt x="20859" y="20214"/>
                  <a:pt x="20867" y="20204"/>
                </a:cubicBezTo>
                <a:cubicBezTo>
                  <a:pt x="20894" y="20171"/>
                  <a:pt x="20940" y="20154"/>
                  <a:pt x="20970" y="20166"/>
                </a:cubicBezTo>
                <a:cubicBezTo>
                  <a:pt x="20974" y="20168"/>
                  <a:pt x="20976" y="20167"/>
                  <a:pt x="20979" y="20168"/>
                </a:cubicBezTo>
                <a:cubicBezTo>
                  <a:pt x="20991" y="20072"/>
                  <a:pt x="21005" y="19873"/>
                  <a:pt x="21013" y="19514"/>
                </a:cubicBezTo>
                <a:cubicBezTo>
                  <a:pt x="21044" y="18189"/>
                  <a:pt x="21060" y="17723"/>
                  <a:pt x="21071" y="17686"/>
                </a:cubicBezTo>
                <a:cubicBezTo>
                  <a:pt x="21075" y="17674"/>
                  <a:pt x="21095" y="17676"/>
                  <a:pt x="21122" y="17683"/>
                </a:cubicBezTo>
                <a:cubicBezTo>
                  <a:pt x="21116" y="17566"/>
                  <a:pt x="21109" y="17436"/>
                  <a:pt x="21113" y="17160"/>
                </a:cubicBezTo>
                <a:cubicBezTo>
                  <a:pt x="21117" y="16875"/>
                  <a:pt x="21124" y="16695"/>
                  <a:pt x="21136" y="16567"/>
                </a:cubicBezTo>
                <a:cubicBezTo>
                  <a:pt x="21123" y="16317"/>
                  <a:pt x="21117" y="16024"/>
                  <a:pt x="21122" y="15810"/>
                </a:cubicBezTo>
                <a:cubicBezTo>
                  <a:pt x="21106" y="15676"/>
                  <a:pt x="21111" y="15587"/>
                  <a:pt x="21145" y="15555"/>
                </a:cubicBezTo>
                <a:cubicBezTo>
                  <a:pt x="21146" y="15555"/>
                  <a:pt x="21146" y="15551"/>
                  <a:pt x="21147" y="15551"/>
                </a:cubicBezTo>
                <a:cubicBezTo>
                  <a:pt x="21224" y="15508"/>
                  <a:pt x="21210" y="14880"/>
                  <a:pt x="21129" y="14824"/>
                </a:cubicBezTo>
                <a:cubicBezTo>
                  <a:pt x="21091" y="14797"/>
                  <a:pt x="21081" y="14776"/>
                  <a:pt x="21107" y="14776"/>
                </a:cubicBezTo>
                <a:cubicBezTo>
                  <a:pt x="21133" y="14776"/>
                  <a:pt x="21123" y="14750"/>
                  <a:pt x="21086" y="14718"/>
                </a:cubicBezTo>
                <a:cubicBezTo>
                  <a:pt x="21031" y="14673"/>
                  <a:pt x="21039" y="14653"/>
                  <a:pt x="21125" y="14621"/>
                </a:cubicBezTo>
                <a:cubicBezTo>
                  <a:pt x="21219" y="14586"/>
                  <a:pt x="21282" y="14493"/>
                  <a:pt x="21320" y="14362"/>
                </a:cubicBezTo>
                <a:cubicBezTo>
                  <a:pt x="21309" y="14302"/>
                  <a:pt x="21302" y="14230"/>
                  <a:pt x="21288" y="14208"/>
                </a:cubicBezTo>
                <a:cubicBezTo>
                  <a:pt x="21247" y="14142"/>
                  <a:pt x="21263" y="13490"/>
                  <a:pt x="21347" y="11802"/>
                </a:cubicBezTo>
                <a:cubicBezTo>
                  <a:pt x="21380" y="11153"/>
                  <a:pt x="21373" y="10959"/>
                  <a:pt x="21315" y="10911"/>
                </a:cubicBezTo>
                <a:cubicBezTo>
                  <a:pt x="21264" y="10869"/>
                  <a:pt x="21259" y="10834"/>
                  <a:pt x="21299" y="10799"/>
                </a:cubicBezTo>
                <a:cubicBezTo>
                  <a:pt x="21331" y="10771"/>
                  <a:pt x="21374" y="10290"/>
                  <a:pt x="21398" y="9688"/>
                </a:cubicBezTo>
                <a:cubicBezTo>
                  <a:pt x="21421" y="9104"/>
                  <a:pt x="21465" y="8594"/>
                  <a:pt x="21494" y="8557"/>
                </a:cubicBezTo>
                <a:cubicBezTo>
                  <a:pt x="21522" y="8519"/>
                  <a:pt x="21557" y="8195"/>
                  <a:pt x="21571" y="7836"/>
                </a:cubicBezTo>
                <a:cubicBezTo>
                  <a:pt x="21578" y="7656"/>
                  <a:pt x="21590" y="7443"/>
                  <a:pt x="21600" y="7220"/>
                </a:cubicBezTo>
                <a:lnTo>
                  <a:pt x="21600" y="600"/>
                </a:lnTo>
                <a:cubicBezTo>
                  <a:pt x="21593" y="598"/>
                  <a:pt x="21584" y="592"/>
                  <a:pt x="21578" y="592"/>
                </a:cubicBezTo>
                <a:cubicBezTo>
                  <a:pt x="21535" y="592"/>
                  <a:pt x="21469" y="566"/>
                  <a:pt x="21430" y="533"/>
                </a:cubicBezTo>
                <a:cubicBezTo>
                  <a:pt x="21392" y="501"/>
                  <a:pt x="21317" y="478"/>
                  <a:pt x="21264" y="482"/>
                </a:cubicBezTo>
                <a:cubicBezTo>
                  <a:pt x="21166" y="490"/>
                  <a:pt x="20873" y="452"/>
                  <a:pt x="19943" y="307"/>
                </a:cubicBezTo>
                <a:cubicBezTo>
                  <a:pt x="19567" y="248"/>
                  <a:pt x="19304" y="230"/>
                  <a:pt x="19050" y="245"/>
                </a:cubicBezTo>
                <a:cubicBezTo>
                  <a:pt x="18830" y="259"/>
                  <a:pt x="18660" y="252"/>
                  <a:pt x="18615" y="225"/>
                </a:cubicBezTo>
                <a:cubicBezTo>
                  <a:pt x="18561" y="194"/>
                  <a:pt x="18516" y="196"/>
                  <a:pt x="18454" y="232"/>
                </a:cubicBezTo>
                <a:cubicBezTo>
                  <a:pt x="18384" y="272"/>
                  <a:pt x="18319" y="265"/>
                  <a:pt x="18109" y="197"/>
                </a:cubicBezTo>
                <a:cubicBezTo>
                  <a:pt x="17966" y="150"/>
                  <a:pt x="17786" y="111"/>
                  <a:pt x="17710" y="111"/>
                </a:cubicBezTo>
                <a:cubicBezTo>
                  <a:pt x="17634" y="111"/>
                  <a:pt x="17540" y="84"/>
                  <a:pt x="17501" y="51"/>
                </a:cubicBezTo>
                <a:cubicBezTo>
                  <a:pt x="17466" y="23"/>
                  <a:pt x="16535" y="8"/>
                  <a:pt x="14164" y="0"/>
                </a:cubicBezTo>
                <a:close/>
                <a:moveTo>
                  <a:pt x="5761" y="125"/>
                </a:moveTo>
                <a:cubicBezTo>
                  <a:pt x="5722" y="136"/>
                  <a:pt x="5754" y="145"/>
                  <a:pt x="5834" y="145"/>
                </a:cubicBezTo>
                <a:cubicBezTo>
                  <a:pt x="5913" y="145"/>
                  <a:pt x="5946" y="136"/>
                  <a:pt x="5906" y="125"/>
                </a:cubicBezTo>
                <a:cubicBezTo>
                  <a:pt x="5866" y="114"/>
                  <a:pt x="5801" y="114"/>
                  <a:pt x="5761" y="12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FB761C-F5A2-F94A-9AF5-46785B0D0D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" t="13092" r="16981" b="9904"/>
          <a:stretch/>
        </p:blipFill>
        <p:spPr>
          <a:xfrm rot="5400000">
            <a:off x="5391560" y="3109686"/>
            <a:ext cx="3956836" cy="284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88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">
            <a:extLst>
              <a:ext uri="{FF2B5EF4-FFF2-40B4-BE49-F238E27FC236}">
                <a16:creationId xmlns:a16="http://schemas.microsoft.com/office/drawing/2014/main" id="{3BEFB438-17ED-476E-9318-A31CED65F1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73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FBBDF807-79C3-45F5-B6C0-A70F9F8637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7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7">
            <a:extLst>
              <a:ext uri="{FF2B5EF4-FFF2-40B4-BE49-F238E27FC236}">
                <a16:creationId xmlns:a16="http://schemas.microsoft.com/office/drawing/2014/main" id="{70513EDE-6B18-4D13-AAFE-86BF63FB70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0"/>
            <a:ext cx="8875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492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0;21.37504;35.87496;45.25;60.25;82.87504;97.92001;114.48;"/>
  <p:tag name="VCT-BULLETVISIBILITY" val="G****"/>
</p:tagLst>
</file>

<file path=ppt/theme/theme1.xml><?xml version="1.0" encoding="utf-8"?>
<a:theme xmlns:a="http://schemas.openxmlformats.org/drawingml/2006/main" name="Office Theme">
  <a:themeElements>
    <a:clrScheme name="SAM color scheme v1">
      <a:dk1>
        <a:sysClr val="windowText" lastClr="000000"/>
      </a:dk1>
      <a:lt1>
        <a:sysClr val="window" lastClr="FFFFFF"/>
      </a:lt1>
      <a:dk2>
        <a:srgbClr val="B31E3D"/>
      </a:dk2>
      <a:lt2>
        <a:srgbClr val="DCD6F7"/>
      </a:lt2>
      <a:accent1>
        <a:srgbClr val="B31E3D"/>
      </a:accent1>
      <a:accent2>
        <a:srgbClr val="B4869F"/>
      </a:accent2>
      <a:accent3>
        <a:srgbClr val="6C3F98"/>
      </a:accent3>
      <a:accent4>
        <a:srgbClr val="A6B1E1"/>
      </a:accent4>
      <a:accent5>
        <a:srgbClr val="DCD6F7"/>
      </a:accent5>
      <a:accent6>
        <a:srgbClr val="000000"/>
      </a:accent6>
      <a:hlink>
        <a:srgbClr val="6C3F98"/>
      </a:hlink>
      <a:folHlink>
        <a:srgbClr val="B31E3D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err="1" smtClean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05C979ED-95E7-1F4A-91DB-2028A87A8E00}" vid="{41767734-F308-0D44-87BC-23737D74B2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SAM Presentation</Template>
  <TotalTime>5627</TotalTime>
  <Words>299</Words>
  <Application>Microsoft Macintosh PowerPoint</Application>
  <PresentationFormat>On-screen Show (4:3)</PresentationFormat>
  <Paragraphs>35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Helvetica</vt:lpstr>
      <vt:lpstr>Roboto</vt:lpstr>
      <vt:lpstr>Roboto Medium</vt:lpstr>
      <vt:lpstr>Times</vt:lpstr>
      <vt:lpstr>Wingdings</vt:lpstr>
      <vt:lpstr>Office Theme</vt:lpstr>
      <vt:lpstr>Cannabis Legalization Issues</vt:lpstr>
      <vt:lpstr>SAM promotes an evidence-based approach to marijuana policy that prioritizes public health</vt:lpstr>
      <vt:lpstr>Two Organizations, One Mission</vt:lpstr>
      <vt:lpstr>Focusing on just one drug?</vt:lpstr>
      <vt:lpstr>PowerPoint Presentation</vt:lpstr>
      <vt:lpstr>This isn’t your Woodstock Weed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final word from Volkow et al in the NEJM:</vt:lpstr>
      <vt:lpstr>PowerPoint Presentation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Garth Van Meter</dc:creator>
  <cp:lastModifiedBy>Kevin A. Sabet</cp:lastModifiedBy>
  <cp:revision>44</cp:revision>
  <dcterms:created xsi:type="dcterms:W3CDTF">2018-01-06T15:01:07Z</dcterms:created>
  <dcterms:modified xsi:type="dcterms:W3CDTF">2018-03-16T07:24:04Z</dcterms:modified>
</cp:coreProperties>
</file>