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2"/>
  </p:notesMasterIdLst>
  <p:sldIdLst>
    <p:sldId id="256" r:id="rId5"/>
    <p:sldId id="258" r:id="rId6"/>
    <p:sldId id="261" r:id="rId7"/>
    <p:sldId id="262" r:id="rId8"/>
    <p:sldId id="259" r:id="rId9"/>
    <p:sldId id="257" r:id="rId10"/>
    <p:sldId id="264" r:id="rId11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BE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9" autoAdjust="0"/>
    <p:restoredTop sz="75000" autoAdjust="0"/>
  </p:normalViewPr>
  <p:slideViewPr>
    <p:cSldViewPr snapToGrid="0" snapToObjects="1">
      <p:cViewPr>
        <p:scale>
          <a:sx n="157" d="100"/>
          <a:sy n="157" d="100"/>
        </p:scale>
        <p:origin x="312" y="-2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AFD24-EB16-4AB9-B7CE-C8820274E5CB}" type="datetimeFigureOut">
              <a:rPr lang="nb-NO" smtClean="0"/>
              <a:t>15.03.2018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0DFB4-217B-4268-8891-72FD3C4655C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3358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Theoretical benefit of legalization: real-world experience with regulated cannabis market</a:t>
            </a:r>
          </a:p>
          <a:p>
            <a:r>
              <a:rPr lang="en-US" dirty="0"/>
              <a:t>- effects on consumption, harm, youth, crime </a:t>
            </a:r>
            <a:r>
              <a:rPr lang="en-US" dirty="0" err="1"/>
              <a:t>etc</a:t>
            </a:r>
            <a:endParaRPr lang="en-US" dirty="0"/>
          </a:p>
          <a:p>
            <a:endParaRPr lang="en-US" dirty="0"/>
          </a:p>
          <a:p>
            <a:r>
              <a:rPr lang="en-US" dirty="0"/>
              <a:t>In reality – not well evaluated, no baseline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battle for control over the narrative – some very vocal claims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nb-NO" dirty="0"/>
              <a:t>The </a:t>
            </a:r>
            <a:r>
              <a:rPr lang="nb-NO" dirty="0" err="1"/>
              <a:t>lack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rigorous</a:t>
            </a:r>
            <a:r>
              <a:rPr lang="nb-NO" dirty="0"/>
              <a:t> </a:t>
            </a:r>
            <a:r>
              <a:rPr lang="nb-NO" dirty="0" err="1"/>
              <a:t>evaluation</a:t>
            </a:r>
            <a:r>
              <a:rPr lang="nb-NO" dirty="0"/>
              <a:t> </a:t>
            </a:r>
            <a:r>
              <a:rPr lang="nb-NO" dirty="0" err="1"/>
              <a:t>means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the data </a:t>
            </a:r>
            <a:r>
              <a:rPr lang="nb-NO" dirty="0" err="1"/>
              <a:t>are</a:t>
            </a:r>
            <a:r>
              <a:rPr lang="nb-NO" dirty="0"/>
              <a:t> up for </a:t>
            </a:r>
            <a:r>
              <a:rPr lang="nb-NO" dirty="0" err="1"/>
              <a:t>debate</a:t>
            </a:r>
            <a:r>
              <a:rPr lang="nb-NO" dirty="0"/>
              <a:t>. The </a:t>
            </a:r>
            <a:r>
              <a:rPr lang="nb-NO" dirty="0" err="1"/>
              <a:t>interpretation</a:t>
            </a:r>
            <a:r>
              <a:rPr lang="nb-NO" dirty="0"/>
              <a:t> of the data </a:t>
            </a:r>
            <a:r>
              <a:rPr lang="nb-NO" dirty="0" err="1"/>
              <a:t>reflects</a:t>
            </a:r>
            <a:r>
              <a:rPr lang="nb-NO" dirty="0"/>
              <a:t> </a:t>
            </a:r>
            <a:r>
              <a:rPr lang="nb-NO" dirty="0" err="1"/>
              <a:t>people’s</a:t>
            </a:r>
            <a:r>
              <a:rPr lang="nb-NO" dirty="0"/>
              <a:t> </a:t>
            </a:r>
            <a:r>
              <a:rPr lang="nb-NO" dirty="0" err="1"/>
              <a:t>views</a:t>
            </a:r>
            <a:r>
              <a:rPr lang="nb-NO" dirty="0"/>
              <a:t>.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emphasise</a:t>
            </a:r>
            <a:r>
              <a:rPr lang="nb-NO" dirty="0"/>
              <a:t> </a:t>
            </a:r>
            <a:r>
              <a:rPr lang="nb-NO" dirty="0" err="1"/>
              <a:t>traffic</a:t>
            </a:r>
            <a:r>
              <a:rPr lang="nb-NO" dirty="0"/>
              <a:t> </a:t>
            </a:r>
            <a:r>
              <a:rPr lang="nb-NO" dirty="0" err="1"/>
              <a:t>deaths</a:t>
            </a:r>
            <a:r>
              <a:rPr lang="nb-NO" dirty="0"/>
              <a:t>,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question</a:t>
            </a:r>
            <a:r>
              <a:rPr lang="nb-NO" dirty="0"/>
              <a:t> the data.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emphasise</a:t>
            </a:r>
            <a:r>
              <a:rPr lang="nb-NO" dirty="0"/>
              <a:t> the </a:t>
            </a:r>
            <a:r>
              <a:rPr lang="nb-NO" dirty="0" err="1"/>
              <a:t>tax</a:t>
            </a:r>
            <a:r>
              <a:rPr lang="nb-NO" dirty="0"/>
              <a:t> </a:t>
            </a:r>
            <a:r>
              <a:rPr lang="nb-NO" dirty="0" err="1"/>
              <a:t>revenues</a:t>
            </a:r>
            <a:r>
              <a:rPr lang="nb-NO" dirty="0"/>
              <a:t>, </a:t>
            </a:r>
            <a:r>
              <a:rPr lang="nb-NO" dirty="0" err="1"/>
              <a:t>others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focus</a:t>
            </a:r>
            <a:r>
              <a:rPr lang="nb-NO" dirty="0"/>
              <a:t> on </a:t>
            </a:r>
            <a:r>
              <a:rPr lang="nb-NO" dirty="0" err="1"/>
              <a:t>costs</a:t>
            </a:r>
            <a:r>
              <a:rPr lang="nb-NO" dirty="0"/>
              <a:t>,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will</a:t>
            </a:r>
            <a:r>
              <a:rPr lang="nb-NO" dirty="0"/>
              <a:t> </a:t>
            </a:r>
            <a:r>
              <a:rPr lang="nb-NO" dirty="0" err="1"/>
              <a:t>say</a:t>
            </a:r>
            <a:r>
              <a:rPr lang="nb-NO" dirty="0"/>
              <a:t> </a:t>
            </a:r>
            <a:r>
              <a:rPr lang="nb-NO" dirty="0" err="1"/>
              <a:t>youth</a:t>
            </a:r>
            <a:r>
              <a:rPr lang="nb-NO" dirty="0"/>
              <a:t> </a:t>
            </a:r>
            <a:r>
              <a:rPr lang="nb-NO" dirty="0" err="1"/>
              <a:t>consumption</a:t>
            </a:r>
            <a:r>
              <a:rPr lang="nb-NO" dirty="0"/>
              <a:t> </a:t>
            </a:r>
            <a:r>
              <a:rPr lang="nb-NO" dirty="0" err="1"/>
              <a:t>increases</a:t>
            </a:r>
            <a:r>
              <a:rPr lang="nb-NO" dirty="0"/>
              <a:t>, </a:t>
            </a:r>
            <a:r>
              <a:rPr lang="nb-NO" dirty="0" err="1"/>
              <a:t>others</a:t>
            </a:r>
            <a:r>
              <a:rPr lang="nb-NO" dirty="0"/>
              <a:t> </a:t>
            </a:r>
            <a:r>
              <a:rPr lang="nb-NO" dirty="0" err="1"/>
              <a:t>say</a:t>
            </a:r>
            <a:r>
              <a:rPr lang="nb-NO" dirty="0"/>
              <a:t> it </a:t>
            </a:r>
            <a:r>
              <a:rPr lang="nb-NO" dirty="0" err="1"/>
              <a:t>doesn’t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0DFB4-217B-4268-8891-72FD3C4655C0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8624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314960" y="1574800"/>
            <a:ext cx="8473440" cy="406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293495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70F3C-AA07-FA4F-9E55-776309FBBD5B}" type="datetimeFigureOut">
              <a:rPr lang="nb-NO" smtClean="0"/>
              <a:t>15.03.2018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858C1-7F4D-2544-95AF-1CD77A0C7434}" type="slidenum">
              <a:rPr lang="nb-NO" smtClean="0"/>
              <a:t>‹#›</a:t>
            </a:fld>
            <a:endParaRPr lang="nb-NO"/>
          </a:p>
        </p:txBody>
      </p:sp>
      <p:cxnSp>
        <p:nvCxnSpPr>
          <p:cNvPr id="7" name="Rett linje 6"/>
          <p:cNvCxnSpPr/>
          <p:nvPr userDrawn="1"/>
        </p:nvCxnSpPr>
        <p:spPr>
          <a:xfrm>
            <a:off x="4074160" y="3585528"/>
            <a:ext cx="827999" cy="0"/>
          </a:xfrm>
          <a:prstGeom prst="line">
            <a:avLst/>
          </a:prstGeom>
          <a:ln w="57150" cmpd="sng">
            <a:solidFill>
              <a:srgbClr val="ECBE0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403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457200" y="298768"/>
            <a:ext cx="8229600" cy="5634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70F3C-AA07-FA4F-9E55-776309FBBD5B}" type="datetimeFigureOut">
              <a:rPr lang="nb-NO" smtClean="0"/>
              <a:t>15.03.2018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858C1-7F4D-2544-95AF-1CD77A0C7434}" type="slidenum">
              <a:rPr lang="nb-NO" smtClean="0"/>
              <a:t>‹#›</a:t>
            </a:fld>
            <a:endParaRPr lang="nb-NO"/>
          </a:p>
        </p:txBody>
      </p:sp>
      <p:cxnSp>
        <p:nvCxnSpPr>
          <p:cNvPr id="7" name="Rett linje 6"/>
          <p:cNvCxnSpPr/>
          <p:nvPr userDrawn="1"/>
        </p:nvCxnSpPr>
        <p:spPr>
          <a:xfrm flipV="1">
            <a:off x="6896081" y="162878"/>
            <a:ext cx="0" cy="416242"/>
          </a:xfrm>
          <a:prstGeom prst="line">
            <a:avLst/>
          </a:prstGeom>
          <a:ln w="57150" cmpd="sng">
            <a:solidFill>
              <a:srgbClr val="ECBE0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272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314960" y="325119"/>
            <a:ext cx="8473440" cy="55168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498158"/>
            <a:ext cx="8229600" cy="1143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2032002"/>
            <a:ext cx="8229600" cy="333248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70F3C-AA07-FA4F-9E55-776309FBBD5B}" type="datetimeFigureOut">
              <a:rPr lang="nb-NO" smtClean="0"/>
              <a:t>15.03.2018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858C1-7F4D-2544-95AF-1CD77A0C7434}" type="slidenum">
              <a:rPr lang="nb-NO" smtClean="0"/>
              <a:t>‹#›</a:t>
            </a:fld>
            <a:endParaRPr lang="nb-NO"/>
          </a:p>
        </p:txBody>
      </p:sp>
      <p:cxnSp>
        <p:nvCxnSpPr>
          <p:cNvPr id="7" name="Rett linje 6"/>
          <p:cNvCxnSpPr/>
          <p:nvPr userDrawn="1"/>
        </p:nvCxnSpPr>
        <p:spPr>
          <a:xfrm>
            <a:off x="213360" y="1656716"/>
            <a:ext cx="634959" cy="0"/>
          </a:xfrm>
          <a:prstGeom prst="line">
            <a:avLst/>
          </a:prstGeom>
          <a:ln w="57150" cmpd="sng">
            <a:solidFill>
              <a:srgbClr val="ECBE0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89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-162560" y="-132080"/>
            <a:ext cx="9408160" cy="71932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/>
          <p:cNvSpPr/>
          <p:nvPr userDrawn="1"/>
        </p:nvSpPr>
        <p:spPr>
          <a:xfrm>
            <a:off x="314960" y="3881120"/>
            <a:ext cx="8473440" cy="20624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70F3C-AA07-FA4F-9E55-776309FBBD5B}" type="datetimeFigureOut">
              <a:rPr lang="nb-NO" smtClean="0"/>
              <a:t>15.03.2018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858C1-7F4D-2544-95AF-1CD77A0C7434}" type="slidenum">
              <a:rPr lang="nb-NO" smtClean="0"/>
              <a:t>‹#›</a:t>
            </a:fld>
            <a:endParaRPr lang="nb-NO"/>
          </a:p>
        </p:txBody>
      </p:sp>
      <p:cxnSp>
        <p:nvCxnSpPr>
          <p:cNvPr id="8" name="Rett linje 7"/>
          <p:cNvCxnSpPr/>
          <p:nvPr userDrawn="1"/>
        </p:nvCxnSpPr>
        <p:spPr>
          <a:xfrm>
            <a:off x="528320" y="5768975"/>
            <a:ext cx="827999" cy="0"/>
          </a:xfrm>
          <a:prstGeom prst="line">
            <a:avLst/>
          </a:prstGeom>
          <a:ln w="57150" cmpd="sng">
            <a:solidFill>
              <a:srgbClr val="ECBE0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919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213360" y="172719"/>
            <a:ext cx="8605520" cy="56184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01828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1828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70F3C-AA07-FA4F-9E55-776309FBBD5B}" type="datetimeFigureOut">
              <a:rPr lang="nb-NO" smtClean="0"/>
              <a:t>15.03.2018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858C1-7F4D-2544-95AF-1CD77A0C7434}" type="slidenum">
              <a:rPr lang="nb-NO" smtClean="0"/>
              <a:t>‹#›</a:t>
            </a:fld>
            <a:endParaRPr lang="nb-NO"/>
          </a:p>
        </p:txBody>
      </p:sp>
      <p:cxnSp>
        <p:nvCxnSpPr>
          <p:cNvPr id="8" name="Rett linje 7"/>
          <p:cNvCxnSpPr/>
          <p:nvPr userDrawn="1"/>
        </p:nvCxnSpPr>
        <p:spPr>
          <a:xfrm>
            <a:off x="274320" y="1406526"/>
            <a:ext cx="827999" cy="0"/>
          </a:xfrm>
          <a:prstGeom prst="line">
            <a:avLst/>
          </a:prstGeom>
          <a:ln w="57150" cmpd="sng">
            <a:solidFill>
              <a:srgbClr val="ECBE0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329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457200" y="298768"/>
            <a:ext cx="8229600" cy="53603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70F3C-AA07-FA4F-9E55-776309FBBD5B}" type="datetimeFigureOut">
              <a:rPr lang="nb-NO" smtClean="0"/>
              <a:t>15.03.2018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858C1-7F4D-2544-95AF-1CD77A0C7434}" type="slidenum">
              <a:rPr lang="nb-NO" smtClean="0"/>
              <a:t>‹#›</a:t>
            </a:fld>
            <a:endParaRPr lang="nb-NO"/>
          </a:p>
        </p:txBody>
      </p:sp>
      <p:cxnSp>
        <p:nvCxnSpPr>
          <p:cNvPr id="6" name="Rett linje 5"/>
          <p:cNvCxnSpPr/>
          <p:nvPr userDrawn="1"/>
        </p:nvCxnSpPr>
        <p:spPr>
          <a:xfrm>
            <a:off x="274320" y="1330008"/>
            <a:ext cx="827999" cy="0"/>
          </a:xfrm>
          <a:prstGeom prst="line">
            <a:avLst/>
          </a:prstGeom>
          <a:ln w="57150" cmpd="sng">
            <a:solidFill>
              <a:srgbClr val="ECBE0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3326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70F3C-AA07-FA4F-9E55-776309FBBD5B}" type="datetimeFigureOut">
              <a:rPr lang="nb-NO" smtClean="0"/>
              <a:t>15.03.2018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858C1-7F4D-2544-95AF-1CD77A0C74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6744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1435101"/>
            <a:ext cx="5111750" cy="44475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70F3C-AA07-FA4F-9E55-776309FBBD5B}" type="datetimeFigureOut">
              <a:rPr lang="nb-NO" smtClean="0"/>
              <a:t>15.03.2018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858C1-7F4D-2544-95AF-1CD77A0C743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1771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70F3C-AA07-FA4F-9E55-776309FBBD5B}" type="datetimeFigureOut">
              <a:rPr lang="nb-NO" smtClean="0"/>
              <a:t>15.03.2018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858C1-7F4D-2544-95AF-1CD77A0C743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-173990" y="-139700"/>
            <a:ext cx="9419590" cy="5941060"/>
          </a:xfrm>
        </p:spPr>
        <p:txBody>
          <a:bodyPr/>
          <a:lstStyle>
            <a:lvl1pPr>
              <a:defRPr sz="2000" baseline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Sett inn bilde her</a:t>
            </a:r>
          </a:p>
        </p:txBody>
      </p:sp>
    </p:spTree>
    <p:extLst>
      <p:ext uri="{BB962C8B-B14F-4D97-AF65-F5344CB8AC3E}">
        <p14:creationId xmlns:p14="http://schemas.microsoft.com/office/powerpoint/2010/main" val="3542478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457200" y="298768"/>
            <a:ext cx="8229600" cy="5634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70F3C-AA07-FA4F-9E55-776309FBBD5B}" type="datetimeFigureOut">
              <a:rPr lang="nb-NO" smtClean="0"/>
              <a:t>15.03.2018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858C1-7F4D-2544-95AF-1CD77A0C7434}" type="slidenum">
              <a:rPr lang="nb-NO" smtClean="0"/>
              <a:t>‹#›</a:t>
            </a:fld>
            <a:endParaRPr lang="nb-NO"/>
          </a:p>
        </p:txBody>
      </p:sp>
      <p:cxnSp>
        <p:nvCxnSpPr>
          <p:cNvPr id="7" name="Rett linje 6"/>
          <p:cNvCxnSpPr/>
          <p:nvPr userDrawn="1"/>
        </p:nvCxnSpPr>
        <p:spPr>
          <a:xfrm>
            <a:off x="213360" y="1299528"/>
            <a:ext cx="827999" cy="0"/>
          </a:xfrm>
          <a:prstGeom prst="line">
            <a:avLst/>
          </a:prstGeom>
          <a:ln w="57150" cmpd="sng">
            <a:solidFill>
              <a:srgbClr val="ECBE0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497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/>
          <p:cNvSpPr/>
          <p:nvPr userDrawn="1"/>
        </p:nvSpPr>
        <p:spPr>
          <a:xfrm>
            <a:off x="-162560" y="-132080"/>
            <a:ext cx="9408160" cy="71932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-Regular"/>
                <a:cs typeface="Montserrat-Regular"/>
              </a:defRPr>
            </a:lvl1pPr>
          </a:lstStyle>
          <a:p>
            <a:fld id="{4E470F3C-AA07-FA4F-9E55-776309FBBD5B}" type="datetimeFigureOut">
              <a:rPr lang="nb-NO" smtClean="0"/>
              <a:pPr/>
              <a:t>15.03.2018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-Regular"/>
                <a:cs typeface="Montserrat-Regular"/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056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-Regular"/>
                <a:cs typeface="Montserrat-Regular"/>
              </a:defRPr>
            </a:lvl1pPr>
          </a:lstStyle>
          <a:p>
            <a:fld id="{5A6858C1-7F4D-2544-95AF-1CD77A0C7434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894320" y="5951769"/>
            <a:ext cx="944880" cy="76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7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Montserrat"/>
          <a:ea typeface="+mj-ea"/>
          <a:cs typeface="Montserra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Montserrat-Regular"/>
          <a:ea typeface="+mn-ea"/>
          <a:cs typeface="Montserrat-Regular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Montserrat-Regular"/>
          <a:ea typeface="+mn-ea"/>
          <a:cs typeface="Montserrat-Regular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Montserrat-Regular"/>
          <a:ea typeface="+mn-ea"/>
          <a:cs typeface="Montserrat-Regular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Montserrat-Regular"/>
          <a:ea typeface="+mn-ea"/>
          <a:cs typeface="Montserrat-Regular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Montserrat-Regular"/>
          <a:ea typeface="+mn-ea"/>
          <a:cs typeface="Montserrat-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photo-1421809313281-48f03fa45e9f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1922" cy="6858000"/>
          </a:xfrm>
          <a:prstGeom prst="rect">
            <a:avLst/>
          </a:prstGeom>
        </p:spPr>
      </p:pic>
      <p:sp>
        <p:nvSpPr>
          <p:cNvPr id="11" name="Rektangel 10"/>
          <p:cNvSpPr/>
          <p:nvPr/>
        </p:nvSpPr>
        <p:spPr>
          <a:xfrm>
            <a:off x="0" y="0"/>
            <a:ext cx="9661922" cy="6858000"/>
          </a:xfrm>
          <a:prstGeom prst="rect">
            <a:avLst/>
          </a:prstGeom>
          <a:solidFill>
            <a:srgbClr val="FFFFFF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976" y="4211012"/>
            <a:ext cx="1853144" cy="1509584"/>
          </a:xfrm>
          <a:prstGeom prst="rect">
            <a:avLst/>
          </a:prstGeom>
        </p:spPr>
      </p:pic>
      <p:cxnSp>
        <p:nvCxnSpPr>
          <p:cNvPr id="14" name="Rett linje 13"/>
          <p:cNvCxnSpPr/>
          <p:nvPr/>
        </p:nvCxnSpPr>
        <p:spPr>
          <a:xfrm>
            <a:off x="4267200" y="2509520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/>
          <p:cNvCxnSpPr/>
          <p:nvPr/>
        </p:nvCxnSpPr>
        <p:spPr>
          <a:xfrm>
            <a:off x="4267200" y="3688080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lassholder for innhold 2"/>
          <p:cNvSpPr txBox="1">
            <a:spLocks/>
          </p:cNvSpPr>
          <p:nvPr/>
        </p:nvSpPr>
        <p:spPr>
          <a:xfrm>
            <a:off x="0" y="2697481"/>
            <a:ext cx="9661922" cy="75692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Montserrat-Regular"/>
                <a:ea typeface="+mn-ea"/>
                <a:cs typeface="Montserrat-Regular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Montserrat-Regular"/>
                <a:ea typeface="+mn-ea"/>
                <a:cs typeface="Montserrat-Regular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ontserrat-Regular"/>
                <a:ea typeface="+mn-ea"/>
                <a:cs typeface="Montserrat-Regular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ontserrat-Regular"/>
                <a:ea typeface="+mn-ea"/>
                <a:cs typeface="Montserrat-Regular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ontserrat-Regular"/>
                <a:ea typeface="+mn-ea"/>
                <a:cs typeface="Montserrat-Regular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4000" dirty="0">
                <a:solidFill>
                  <a:schemeClr val="tx1"/>
                </a:solidFill>
              </a:rPr>
              <a:t>European </a:t>
            </a:r>
            <a:r>
              <a:rPr lang="nb-NO" sz="4000" dirty="0" err="1">
                <a:solidFill>
                  <a:schemeClr val="tx1"/>
                </a:solidFill>
              </a:rPr>
              <a:t>lessons</a:t>
            </a:r>
            <a:r>
              <a:rPr lang="nb-NO" sz="4000" dirty="0">
                <a:solidFill>
                  <a:schemeClr val="tx1"/>
                </a:solidFill>
              </a:rPr>
              <a:t> from </a:t>
            </a:r>
          </a:p>
          <a:p>
            <a:r>
              <a:rPr lang="nb-NO" sz="4000" dirty="0">
                <a:solidFill>
                  <a:schemeClr val="tx1"/>
                </a:solidFill>
              </a:rPr>
              <a:t>cannabis </a:t>
            </a:r>
            <a:r>
              <a:rPr lang="nb-NO" sz="4000" dirty="0" err="1">
                <a:solidFill>
                  <a:schemeClr val="tx1"/>
                </a:solidFill>
              </a:rPr>
              <a:t>legalization</a:t>
            </a:r>
            <a:r>
              <a:rPr lang="nb-NO" sz="4000" dirty="0">
                <a:solidFill>
                  <a:schemeClr val="tx1"/>
                </a:solidFill>
              </a:rPr>
              <a:t> in US </a:t>
            </a:r>
            <a:r>
              <a:rPr lang="nb-NO" sz="4000" dirty="0" err="1">
                <a:solidFill>
                  <a:schemeClr val="tx1"/>
                </a:solidFill>
              </a:rPr>
              <a:t>states</a:t>
            </a:r>
            <a:endParaRPr lang="nb-NO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677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B56F6E-6DDD-4B50-886D-46442A26A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Cannabis </a:t>
            </a:r>
            <a:r>
              <a:rPr lang="nb-NO" dirty="0" err="1"/>
              <a:t>situation</a:t>
            </a:r>
            <a:r>
              <a:rPr lang="nb-NO" dirty="0"/>
              <a:t> in Europe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2DA6093B-0CD2-43E0-AB5B-77F32E48B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855303"/>
            <a:ext cx="4923184" cy="3829879"/>
          </a:xfrm>
        </p:spPr>
        <p:txBody>
          <a:bodyPr>
            <a:normAutofit/>
          </a:bodyPr>
          <a:lstStyle/>
          <a:p>
            <a:r>
              <a:rPr lang="nb-NO" dirty="0"/>
              <a:t>No country has </a:t>
            </a:r>
            <a:r>
              <a:rPr lang="nb-NO" dirty="0" err="1"/>
              <a:t>legalized</a:t>
            </a:r>
            <a:r>
              <a:rPr lang="nb-NO" dirty="0"/>
              <a:t> cannabis</a:t>
            </a:r>
          </a:p>
          <a:p>
            <a:r>
              <a:rPr lang="nb-NO" dirty="0"/>
              <a:t>Trend </a:t>
            </a:r>
            <a:r>
              <a:rPr lang="nb-NO" dirty="0" err="1"/>
              <a:t>towards</a:t>
            </a:r>
            <a:r>
              <a:rPr lang="nb-NO" dirty="0"/>
              <a:t> </a:t>
            </a:r>
            <a:r>
              <a:rPr lang="nb-NO" dirty="0" err="1"/>
              <a:t>reducing</a:t>
            </a:r>
            <a:r>
              <a:rPr lang="nb-NO" dirty="0"/>
              <a:t> </a:t>
            </a:r>
            <a:r>
              <a:rPr lang="nb-NO" dirty="0" err="1"/>
              <a:t>penalities</a:t>
            </a:r>
            <a:r>
              <a:rPr lang="nb-NO" dirty="0"/>
              <a:t> for </a:t>
            </a:r>
            <a:r>
              <a:rPr lang="nb-NO" dirty="0" err="1"/>
              <a:t>use</a:t>
            </a:r>
            <a:r>
              <a:rPr lang="nb-NO" dirty="0"/>
              <a:t>/</a:t>
            </a:r>
            <a:r>
              <a:rPr lang="nb-NO" dirty="0" err="1"/>
              <a:t>possession</a:t>
            </a:r>
            <a:endParaRPr lang="nb-NO" dirty="0"/>
          </a:p>
          <a:p>
            <a:pPr lvl="1"/>
            <a:r>
              <a:rPr lang="nb-NO" dirty="0"/>
              <a:t>Fines, </a:t>
            </a:r>
            <a:r>
              <a:rPr lang="nb-NO" dirty="0" err="1"/>
              <a:t>cautions</a:t>
            </a:r>
            <a:r>
              <a:rPr lang="nb-NO" dirty="0"/>
              <a:t>, </a:t>
            </a:r>
            <a:r>
              <a:rPr lang="nb-NO" dirty="0" err="1"/>
              <a:t>probabation</a:t>
            </a:r>
            <a:r>
              <a:rPr lang="nb-NO" dirty="0"/>
              <a:t>, </a:t>
            </a:r>
            <a:r>
              <a:rPr lang="nb-NO" dirty="0" err="1"/>
              <a:t>councelling</a:t>
            </a:r>
            <a:r>
              <a:rPr lang="nb-NO" dirty="0"/>
              <a:t> (EMCDDA 2012)</a:t>
            </a:r>
          </a:p>
          <a:p>
            <a:pPr lvl="1"/>
            <a:r>
              <a:rPr lang="nb-NO" dirty="0" err="1"/>
              <a:t>Decriminalisation</a:t>
            </a:r>
            <a:r>
              <a:rPr lang="nb-NO" dirty="0"/>
              <a:t>, </a:t>
            </a:r>
            <a:r>
              <a:rPr lang="nb-NO" dirty="0" err="1"/>
              <a:t>depenalisation</a:t>
            </a:r>
            <a:r>
              <a:rPr lang="nb-NO" dirty="0"/>
              <a:t>, or </a:t>
            </a:r>
            <a:r>
              <a:rPr lang="nb-NO" dirty="0" err="1"/>
              <a:t>diversion</a:t>
            </a:r>
            <a:r>
              <a:rPr lang="nb-NO" dirty="0"/>
              <a:t> </a:t>
            </a:r>
            <a:r>
              <a:rPr lang="nb-NO" dirty="0" err="1"/>
              <a:t>measures</a:t>
            </a:r>
            <a:r>
              <a:rPr lang="nb-NO" dirty="0"/>
              <a:t> (EMCDDA 2017)</a:t>
            </a:r>
          </a:p>
          <a:p>
            <a:pPr marL="457200" lvl="1" indent="0">
              <a:buNone/>
            </a:pPr>
            <a:endParaRPr lang="nb-NO" dirty="0"/>
          </a:p>
        </p:txBody>
      </p:sp>
      <p:pic>
        <p:nvPicPr>
          <p:cNvPr id="29" name="Bilde 28">
            <a:extLst>
              <a:ext uri="{FF2B5EF4-FFF2-40B4-BE49-F238E27FC236}">
                <a16:creationId xmlns:a16="http://schemas.microsoft.com/office/drawing/2014/main" id="{3E897687-635C-4F14-A5A6-210DFE35C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0073">
            <a:off x="6307246" y="1596008"/>
            <a:ext cx="1776980" cy="2542347"/>
          </a:xfrm>
          <a:prstGeom prst="rect">
            <a:avLst/>
          </a:prstGeom>
        </p:spPr>
      </p:pic>
      <p:pic>
        <p:nvPicPr>
          <p:cNvPr id="35" name="Bilde 34">
            <a:extLst>
              <a:ext uri="{FF2B5EF4-FFF2-40B4-BE49-F238E27FC236}">
                <a16:creationId xmlns:a16="http://schemas.microsoft.com/office/drawing/2014/main" id="{9DF45C77-F899-4664-BB44-2CD5E20A9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12969">
            <a:off x="5750667" y="3537062"/>
            <a:ext cx="2091307" cy="157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21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50C5B9-789A-492D-9320-E1ECCFC45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Spread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medical</a:t>
            </a:r>
            <a:r>
              <a:rPr lang="nb-NO" dirty="0"/>
              <a:t> </a:t>
            </a:r>
            <a:r>
              <a:rPr lang="nb-NO" dirty="0" err="1"/>
              <a:t>use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cannabis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341DF49-C46D-4C27-B91F-8E5D03C02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32002"/>
            <a:ext cx="3876261" cy="3332480"/>
          </a:xfrm>
        </p:spPr>
        <p:txBody>
          <a:bodyPr>
            <a:normAutofit/>
          </a:bodyPr>
          <a:lstStyle/>
          <a:p>
            <a:r>
              <a:rPr lang="en-US" dirty="0"/>
              <a:t>Medical cannabis has been introduced in several countries in the past years</a:t>
            </a:r>
          </a:p>
          <a:p>
            <a:r>
              <a:rPr lang="en-US" dirty="0"/>
              <a:t>Medical cannabis strictly regulated – requires prescription and cultivated under govt control </a:t>
            </a:r>
            <a:br>
              <a:rPr lang="en-US" dirty="0"/>
            </a:br>
            <a:r>
              <a:rPr lang="en-US" dirty="0"/>
              <a:t>			(EMCDDA 2017)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873E365-0C3F-40E9-8A4F-91E134B84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86885">
            <a:off x="4523061" y="1637887"/>
            <a:ext cx="1908213" cy="220694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612C59C-3A20-4B4D-AB0E-3D88567C3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0459">
            <a:off x="6426551" y="1693842"/>
            <a:ext cx="2223663" cy="220694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B993E314-FA81-4546-A2F4-452043852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78955">
            <a:off x="6584276" y="4050231"/>
            <a:ext cx="1999284" cy="154799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E2CC6D02-115B-4F3C-93A5-FCF7FB492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86423">
            <a:off x="4279000" y="3390504"/>
            <a:ext cx="2082492" cy="239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23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3D37F46-ED6D-41DD-9EC3-BAB91F5E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0518"/>
            <a:ext cx="8229600" cy="1143000"/>
          </a:xfrm>
        </p:spPr>
        <p:txBody>
          <a:bodyPr/>
          <a:lstStyle/>
          <a:p>
            <a:r>
              <a:rPr lang="nb-NO" dirty="0" err="1"/>
              <a:t>Legalization</a:t>
            </a:r>
            <a:r>
              <a:rPr lang="nb-NO" dirty="0"/>
              <a:t> in Europe?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5F745EA-BEB5-4139-884A-1B361EDEC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32002"/>
            <a:ext cx="5930348" cy="33324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Uphill battle for legal supply of recreational cannabis</a:t>
            </a:r>
          </a:p>
          <a:p>
            <a:pPr lvl="1"/>
            <a:r>
              <a:rPr lang="en-US" dirty="0"/>
              <a:t>Fewer </a:t>
            </a:r>
            <a:r>
              <a:rPr lang="en-US" dirty="0" err="1"/>
              <a:t>coffeshops</a:t>
            </a:r>
            <a:r>
              <a:rPr lang="en-US" dirty="0"/>
              <a:t>, tighter control</a:t>
            </a:r>
          </a:p>
          <a:p>
            <a:pPr lvl="1"/>
            <a:r>
              <a:rPr lang="en-US" dirty="0"/>
              <a:t>Social clubs have not achieved even semi-legal status (EMCDDA 2017) </a:t>
            </a:r>
          </a:p>
          <a:p>
            <a:r>
              <a:rPr lang="en-US" dirty="0"/>
              <a:t>Loyal to the drug conventions </a:t>
            </a:r>
          </a:p>
          <a:p>
            <a:pPr lvl="1"/>
            <a:r>
              <a:rPr lang="en-US" dirty="0"/>
              <a:t>No national government has expressed support for legalization of cannabis </a:t>
            </a:r>
          </a:p>
          <a:p>
            <a:pPr lvl="1"/>
            <a:r>
              <a:rPr lang="en-US" dirty="0"/>
              <a:t>… but some opposition parties have</a:t>
            </a:r>
          </a:p>
          <a:p>
            <a:pPr lvl="1"/>
            <a:r>
              <a:rPr lang="en-US" dirty="0"/>
              <a:t>Some proposals have been discussed in national parliaments</a:t>
            </a:r>
          </a:p>
          <a:p>
            <a:pPr lvl="1"/>
            <a:endParaRPr lang="en-US" dirty="0"/>
          </a:p>
          <a:p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7D8116A-1EBA-497E-98E2-EAD8EA25A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774" y="2561239"/>
            <a:ext cx="1670822" cy="227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50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24FDC7-B354-4CFB-A00A-96450219A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Impact</a:t>
            </a:r>
            <a:r>
              <a:rPr lang="nb-NO" dirty="0"/>
              <a:t> of US </a:t>
            </a:r>
            <a:r>
              <a:rPr lang="nb-NO" dirty="0" err="1"/>
              <a:t>legalization</a:t>
            </a:r>
            <a:endParaRPr lang="nb-NO" dirty="0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5720005C-467A-4885-B2A1-C1867F2C7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1809"/>
            <a:ext cx="4820809" cy="3482673"/>
          </a:xfrm>
        </p:spPr>
        <p:txBody>
          <a:bodyPr>
            <a:noAutofit/>
          </a:bodyPr>
          <a:lstStyle/>
          <a:p>
            <a:r>
              <a:rPr lang="nb-NO" sz="1400" dirty="0" err="1"/>
              <a:t>Puts</a:t>
            </a:r>
            <a:r>
              <a:rPr lang="nb-NO" sz="1400" dirty="0"/>
              <a:t> the </a:t>
            </a:r>
            <a:r>
              <a:rPr lang="nb-NO" sz="1400" dirty="0" err="1"/>
              <a:t>issue</a:t>
            </a:r>
            <a:r>
              <a:rPr lang="nb-NO" sz="1400" dirty="0"/>
              <a:t> on the agenda</a:t>
            </a:r>
          </a:p>
          <a:p>
            <a:pPr lvl="1"/>
            <a:r>
              <a:rPr lang="nb-NO" sz="1400" dirty="0"/>
              <a:t>New </a:t>
            </a:r>
            <a:r>
              <a:rPr lang="nb-NO" sz="1400" dirty="0" err="1"/>
              <a:t>boost</a:t>
            </a:r>
            <a:r>
              <a:rPr lang="nb-NO" sz="1400" dirty="0"/>
              <a:t> to a </a:t>
            </a:r>
            <a:r>
              <a:rPr lang="nb-NO" sz="1400" dirty="0" err="1"/>
              <a:t>political</a:t>
            </a:r>
            <a:r>
              <a:rPr lang="nb-NO" sz="1400" dirty="0"/>
              <a:t> </a:t>
            </a:r>
            <a:r>
              <a:rPr lang="nb-NO" sz="1400" dirty="0" err="1"/>
              <a:t>cause</a:t>
            </a:r>
            <a:endParaRPr lang="nb-NO" sz="1400" dirty="0"/>
          </a:p>
          <a:p>
            <a:pPr lvl="1"/>
            <a:r>
              <a:rPr lang="nb-NO" sz="1400" dirty="0" err="1"/>
              <a:t>Renewed</a:t>
            </a:r>
            <a:r>
              <a:rPr lang="nb-NO" sz="1400" dirty="0"/>
              <a:t> media </a:t>
            </a:r>
            <a:r>
              <a:rPr lang="nb-NO" sz="1400" dirty="0" err="1"/>
              <a:t>interest</a:t>
            </a:r>
            <a:endParaRPr lang="nb-NO" sz="1400" dirty="0"/>
          </a:p>
          <a:p>
            <a:pPr lvl="1"/>
            <a:r>
              <a:rPr lang="nb-NO" sz="1400" dirty="0"/>
              <a:t>Shows </a:t>
            </a:r>
            <a:r>
              <a:rPr lang="nb-NO" sz="1400" dirty="0" err="1"/>
              <a:t>that</a:t>
            </a:r>
            <a:r>
              <a:rPr lang="nb-NO" sz="1400" dirty="0"/>
              <a:t> «</a:t>
            </a:r>
            <a:r>
              <a:rPr lang="nb-NO" sz="1400" dirty="0" err="1"/>
              <a:t>it’s</a:t>
            </a:r>
            <a:r>
              <a:rPr lang="nb-NO" sz="1400" dirty="0"/>
              <a:t> </a:t>
            </a:r>
            <a:r>
              <a:rPr lang="nb-NO" sz="1400" dirty="0" err="1"/>
              <a:t>possible</a:t>
            </a:r>
            <a:r>
              <a:rPr lang="nb-NO" sz="1400" dirty="0"/>
              <a:t>»</a:t>
            </a:r>
          </a:p>
          <a:p>
            <a:r>
              <a:rPr lang="nb-NO" sz="1400" dirty="0"/>
              <a:t>Arguments from the US </a:t>
            </a:r>
            <a:r>
              <a:rPr lang="nb-NO" sz="1400" dirty="0" err="1"/>
              <a:t>debate</a:t>
            </a:r>
            <a:r>
              <a:rPr lang="nb-NO" sz="1400" dirty="0"/>
              <a:t> </a:t>
            </a:r>
            <a:r>
              <a:rPr lang="nb-NO" sz="1400" dirty="0" err="1"/>
              <a:t>echoed</a:t>
            </a:r>
            <a:r>
              <a:rPr lang="nb-NO" sz="1400" dirty="0"/>
              <a:t> in Europe</a:t>
            </a:r>
          </a:p>
          <a:p>
            <a:pPr lvl="1"/>
            <a:r>
              <a:rPr lang="nb-NO" sz="1400" dirty="0"/>
              <a:t>From </a:t>
            </a:r>
            <a:r>
              <a:rPr lang="nb-NO" sz="1400" dirty="0" err="1"/>
              <a:t>social</a:t>
            </a:r>
            <a:r>
              <a:rPr lang="nb-NO" sz="1400" dirty="0"/>
              <a:t> </a:t>
            </a:r>
            <a:r>
              <a:rPr lang="nb-NO" sz="1400" dirty="0" err="1"/>
              <a:t>justice</a:t>
            </a:r>
            <a:r>
              <a:rPr lang="nb-NO" sz="1400" dirty="0"/>
              <a:t> to </a:t>
            </a:r>
            <a:r>
              <a:rPr lang="nb-NO" sz="1400" dirty="0" err="1"/>
              <a:t>tax</a:t>
            </a:r>
            <a:r>
              <a:rPr lang="nb-NO" sz="1400" dirty="0"/>
              <a:t> </a:t>
            </a:r>
            <a:r>
              <a:rPr lang="nb-NO" sz="1400" dirty="0" err="1"/>
              <a:t>revenues</a:t>
            </a:r>
            <a:endParaRPr lang="nb-NO" sz="1400" dirty="0"/>
          </a:p>
          <a:p>
            <a:pPr lvl="1"/>
            <a:r>
              <a:rPr lang="nb-NO" sz="1400" dirty="0" err="1"/>
              <a:t>Influences</a:t>
            </a:r>
            <a:r>
              <a:rPr lang="nb-NO" sz="1400" dirty="0"/>
              <a:t> harm </a:t>
            </a:r>
            <a:r>
              <a:rPr lang="nb-NO" sz="1400" dirty="0" err="1"/>
              <a:t>perception</a:t>
            </a:r>
            <a:r>
              <a:rPr lang="nb-NO" sz="1400" dirty="0"/>
              <a:t> and </a:t>
            </a:r>
            <a:r>
              <a:rPr lang="nb-NO" sz="1400" dirty="0" err="1"/>
              <a:t>prevention</a:t>
            </a:r>
            <a:r>
              <a:rPr lang="nb-NO" sz="1400" dirty="0"/>
              <a:t> </a:t>
            </a:r>
            <a:r>
              <a:rPr lang="nb-NO" sz="1400" dirty="0" err="1"/>
              <a:t>efforts</a:t>
            </a:r>
            <a:endParaRPr lang="nb-NO" sz="1400" dirty="0"/>
          </a:p>
          <a:p>
            <a:pPr lvl="1"/>
            <a:r>
              <a:rPr lang="nb-NO" sz="1400" dirty="0" err="1"/>
              <a:t>Claims</a:t>
            </a:r>
            <a:r>
              <a:rPr lang="nb-NO" sz="1400" dirty="0"/>
              <a:t> </a:t>
            </a:r>
            <a:r>
              <a:rPr lang="nb-NO" sz="1400" dirty="0" err="1"/>
              <a:t>about</a:t>
            </a:r>
            <a:r>
              <a:rPr lang="nb-NO" sz="1400" dirty="0"/>
              <a:t> </a:t>
            </a:r>
            <a:r>
              <a:rPr lang="nb-NO" sz="1400" dirty="0" err="1"/>
              <a:t>effects</a:t>
            </a:r>
            <a:r>
              <a:rPr lang="nb-NO" sz="1400" dirty="0"/>
              <a:t> </a:t>
            </a:r>
            <a:r>
              <a:rPr lang="nb-NO" sz="1400" dirty="0" err="1"/>
              <a:t>of</a:t>
            </a:r>
            <a:r>
              <a:rPr lang="nb-NO" sz="1400" dirty="0"/>
              <a:t> </a:t>
            </a:r>
            <a:r>
              <a:rPr lang="nb-NO" sz="1400" dirty="0" err="1"/>
              <a:t>legalization</a:t>
            </a:r>
            <a:r>
              <a:rPr lang="nb-NO" sz="1400" dirty="0"/>
              <a:t> used in </a:t>
            </a:r>
            <a:r>
              <a:rPr lang="nb-NO" sz="1400" dirty="0" err="1"/>
              <a:t>debate</a:t>
            </a:r>
            <a:endParaRPr lang="nb-NO" sz="1400" dirty="0"/>
          </a:p>
          <a:p>
            <a:r>
              <a:rPr lang="nb-NO" sz="1400" dirty="0"/>
              <a:t>Undermines global </a:t>
            </a:r>
            <a:r>
              <a:rPr lang="nb-NO" sz="1400" dirty="0" err="1"/>
              <a:t>conventions</a:t>
            </a:r>
            <a:endParaRPr lang="nb-NO" sz="1400" dirty="0"/>
          </a:p>
          <a:p>
            <a:pPr lvl="1"/>
            <a:r>
              <a:rPr lang="nb-NO" sz="1400" dirty="0"/>
              <a:t>Opens a </a:t>
            </a:r>
            <a:r>
              <a:rPr lang="nb-NO" sz="1400" dirty="0" err="1"/>
              <a:t>window</a:t>
            </a:r>
            <a:r>
              <a:rPr lang="nb-NO" sz="1400" dirty="0"/>
              <a:t> </a:t>
            </a:r>
            <a:r>
              <a:rPr lang="nb-NO" sz="1400" dirty="0" err="1"/>
              <a:t>of</a:t>
            </a:r>
            <a:r>
              <a:rPr lang="nb-NO" sz="1400" dirty="0"/>
              <a:t> </a:t>
            </a:r>
            <a:r>
              <a:rPr lang="nb-NO" sz="1400" dirty="0" err="1"/>
              <a:t>opportunity</a:t>
            </a:r>
            <a:r>
              <a:rPr lang="nb-NO" sz="1400" dirty="0"/>
              <a:t> - or Pandora’s </a:t>
            </a:r>
            <a:r>
              <a:rPr lang="nb-NO" sz="1400" dirty="0" err="1"/>
              <a:t>box</a:t>
            </a:r>
            <a:endParaRPr lang="nb-NO" sz="1400" dirty="0"/>
          </a:p>
          <a:p>
            <a:r>
              <a:rPr lang="nb-NO" sz="1400" dirty="0"/>
              <a:t>A </a:t>
            </a:r>
            <a:r>
              <a:rPr lang="nb-NO" sz="1400" dirty="0" err="1"/>
              <a:t>sense</a:t>
            </a:r>
            <a:r>
              <a:rPr lang="nb-NO" sz="1400" dirty="0"/>
              <a:t> </a:t>
            </a:r>
            <a:r>
              <a:rPr lang="nb-NO" sz="1400" dirty="0" err="1"/>
              <a:t>of</a:t>
            </a:r>
            <a:r>
              <a:rPr lang="nb-NO" sz="1400" dirty="0"/>
              <a:t> </a:t>
            </a:r>
            <a:r>
              <a:rPr lang="nb-NO" sz="1400" dirty="0" err="1"/>
              <a:t>inevitability</a:t>
            </a:r>
            <a:r>
              <a:rPr lang="nb-NO" sz="1400" dirty="0"/>
              <a:t>?</a:t>
            </a:r>
          </a:p>
          <a:p>
            <a:r>
              <a:rPr lang="nb-NO" sz="1400" dirty="0"/>
              <a:t>«All </a:t>
            </a:r>
            <a:r>
              <a:rPr lang="nb-NO" sz="1400" dirty="0" err="1"/>
              <a:t>eyes</a:t>
            </a:r>
            <a:r>
              <a:rPr lang="nb-NO" sz="1400" dirty="0"/>
              <a:t> </a:t>
            </a:r>
            <a:r>
              <a:rPr lang="nb-NO" sz="1400" dirty="0" err="1"/>
              <a:t>on</a:t>
            </a:r>
            <a:r>
              <a:rPr lang="nb-NO" sz="1400" dirty="0"/>
              <a:t> Colorado»</a:t>
            </a:r>
          </a:p>
          <a:p>
            <a:pPr lvl="1"/>
            <a:r>
              <a:rPr lang="nb-NO" sz="1400" dirty="0"/>
              <a:t>A limit to </a:t>
            </a:r>
            <a:r>
              <a:rPr lang="nb-NO" sz="1400" dirty="0" err="1"/>
              <a:t>how</a:t>
            </a:r>
            <a:r>
              <a:rPr lang="nb-NO" sz="1400" dirty="0"/>
              <a:t> </a:t>
            </a:r>
            <a:r>
              <a:rPr lang="nb-NO" sz="1400" dirty="0" err="1"/>
              <a:t>much</a:t>
            </a:r>
            <a:r>
              <a:rPr lang="nb-NO" sz="1400" dirty="0"/>
              <a:t> </a:t>
            </a:r>
            <a:r>
              <a:rPr lang="nb-NO" sz="1400" dirty="0" err="1"/>
              <a:t>information</a:t>
            </a:r>
            <a:r>
              <a:rPr lang="nb-NO" sz="1400" dirty="0"/>
              <a:t> </a:t>
            </a:r>
            <a:r>
              <a:rPr lang="nb-NO" sz="1400" dirty="0" err="1"/>
              <a:t>we</a:t>
            </a:r>
            <a:r>
              <a:rPr lang="nb-NO" sz="1400" dirty="0"/>
              <a:t> </a:t>
            </a:r>
            <a:r>
              <a:rPr lang="nb-NO" sz="1400" dirty="0" err="1"/>
              <a:t>can</a:t>
            </a:r>
            <a:r>
              <a:rPr lang="nb-NO" sz="1400" dirty="0"/>
              <a:t> </a:t>
            </a:r>
            <a:r>
              <a:rPr lang="nb-NO" sz="1400" dirty="0" err="1"/>
              <a:t>process</a:t>
            </a:r>
            <a:endParaRPr lang="nb-NO" sz="1400" dirty="0"/>
          </a:p>
          <a:p>
            <a:endParaRPr lang="nb-NO" sz="1400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9C4DDFC9-C2F1-4E1E-A509-05A2355E2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996" y="1499485"/>
            <a:ext cx="1998515" cy="1929515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8701D96C-0E0D-4597-BC3F-EB3AFE244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299" y="3232207"/>
            <a:ext cx="2029238" cy="192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34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A9C5ED-3960-46B5-93D2-2DAB90BC4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Lack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rigorous</a:t>
            </a:r>
            <a:r>
              <a:rPr lang="nb-NO" dirty="0"/>
              <a:t> </a:t>
            </a:r>
            <a:r>
              <a:rPr lang="nb-NO" dirty="0" err="1"/>
              <a:t>evaluation</a:t>
            </a:r>
            <a:r>
              <a:rPr lang="nb-NO" dirty="0"/>
              <a:t>: </a:t>
            </a:r>
            <a:br>
              <a:rPr lang="nb-NO" dirty="0"/>
            </a:br>
            <a:r>
              <a:rPr lang="nb-NO" dirty="0"/>
              <a:t>A </a:t>
            </a:r>
            <a:r>
              <a:rPr lang="nb-NO" dirty="0" err="1"/>
              <a:t>battle</a:t>
            </a:r>
            <a:r>
              <a:rPr lang="nb-NO" dirty="0"/>
              <a:t> for </a:t>
            </a:r>
            <a:r>
              <a:rPr lang="nb-NO" dirty="0" err="1"/>
              <a:t>control</a:t>
            </a:r>
            <a:r>
              <a:rPr lang="nb-NO" dirty="0"/>
              <a:t> over </a:t>
            </a:r>
            <a:r>
              <a:rPr lang="nb-NO" dirty="0" err="1"/>
              <a:t>the</a:t>
            </a:r>
            <a:r>
              <a:rPr lang="nb-NO" dirty="0"/>
              <a:t> narrative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5245D48-3D45-4C06-A74C-FC9DFBBEC5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49683" y="1912731"/>
            <a:ext cx="4444633" cy="3332163"/>
          </a:xfrm>
        </p:spPr>
      </p:pic>
    </p:spTree>
    <p:extLst>
      <p:ext uri="{BB962C8B-B14F-4D97-AF65-F5344CB8AC3E}">
        <p14:creationId xmlns:p14="http://schemas.microsoft.com/office/powerpoint/2010/main" val="594235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11F14B-3A56-C040-B9E2-44BE89060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Legalization</a:t>
            </a:r>
            <a:r>
              <a:rPr lang="nb-NO" dirty="0"/>
              <a:t> is not </a:t>
            </a:r>
            <a:r>
              <a:rPr lang="nb-NO" dirty="0" err="1"/>
              <a:t>the</a:t>
            </a:r>
            <a:r>
              <a:rPr lang="nb-NO" dirty="0"/>
              <a:t> end		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DFA2293-D327-3344-8C19-C3EFD9433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32002"/>
            <a:ext cx="5110120" cy="3502950"/>
          </a:xfrm>
        </p:spPr>
        <p:txBody>
          <a:bodyPr>
            <a:normAutofit fontScale="85000" lnSpcReduction="20000"/>
          </a:bodyPr>
          <a:lstStyle/>
          <a:p>
            <a:r>
              <a:rPr lang="nb-NO" dirty="0" err="1"/>
              <a:t>Commercialization</a:t>
            </a:r>
            <a:endParaRPr lang="nb-NO" dirty="0"/>
          </a:p>
          <a:p>
            <a:pPr lvl="1"/>
            <a:r>
              <a:rPr lang="nb-NO" dirty="0"/>
              <a:t>An </a:t>
            </a:r>
            <a:r>
              <a:rPr lang="nb-NO" dirty="0" err="1"/>
              <a:t>emerging</a:t>
            </a:r>
            <a:r>
              <a:rPr lang="nb-NO" dirty="0"/>
              <a:t> </a:t>
            </a:r>
            <a:r>
              <a:rPr lang="nb-NO" dirty="0" err="1"/>
              <a:t>industry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vested</a:t>
            </a:r>
            <a:r>
              <a:rPr lang="nb-NO" dirty="0"/>
              <a:t> </a:t>
            </a:r>
            <a:r>
              <a:rPr lang="nb-NO" dirty="0" err="1"/>
              <a:t>interests</a:t>
            </a:r>
            <a:r>
              <a:rPr lang="nb-NO" dirty="0"/>
              <a:t> in policy and </a:t>
            </a:r>
            <a:r>
              <a:rPr lang="nb-NO" dirty="0" err="1"/>
              <a:t>regulation</a:t>
            </a:r>
            <a:endParaRPr lang="nb-NO" dirty="0"/>
          </a:p>
          <a:p>
            <a:pPr lvl="1"/>
            <a:r>
              <a:rPr lang="nb-NO" dirty="0" err="1"/>
              <a:t>Competitive</a:t>
            </a:r>
            <a:r>
              <a:rPr lang="nb-NO" dirty="0"/>
              <a:t> </a:t>
            </a:r>
            <a:r>
              <a:rPr lang="nb-NO" dirty="0">
                <a:sym typeface="Wingdings" pitchFamily="2" charset="2"/>
              </a:rPr>
              <a:t> </a:t>
            </a:r>
            <a:r>
              <a:rPr lang="nb-NO" dirty="0" err="1">
                <a:sym typeface="Wingdings" pitchFamily="2" charset="2"/>
              </a:rPr>
              <a:t>product</a:t>
            </a:r>
            <a:r>
              <a:rPr lang="nb-NO" dirty="0">
                <a:sym typeface="Wingdings" pitchFamily="2" charset="2"/>
              </a:rPr>
              <a:t> </a:t>
            </a:r>
            <a:r>
              <a:rPr lang="nb-NO" dirty="0" err="1">
                <a:sym typeface="Wingdings" pitchFamily="2" charset="2"/>
              </a:rPr>
              <a:t>innovation</a:t>
            </a:r>
            <a:r>
              <a:rPr lang="nb-NO" dirty="0">
                <a:sym typeface="Wingdings" pitchFamily="2" charset="2"/>
              </a:rPr>
              <a:t>, more </a:t>
            </a:r>
            <a:r>
              <a:rPr lang="nb-NO" dirty="0" err="1">
                <a:sym typeface="Wingdings" pitchFamily="2" charset="2"/>
              </a:rPr>
              <a:t>effective</a:t>
            </a:r>
            <a:r>
              <a:rPr lang="nb-NO" dirty="0">
                <a:sym typeface="Wingdings" pitchFamily="2" charset="2"/>
              </a:rPr>
              <a:t>, </a:t>
            </a:r>
            <a:r>
              <a:rPr lang="nb-NO" dirty="0" err="1">
                <a:sym typeface="Wingdings" pitchFamily="2" charset="2"/>
              </a:rPr>
              <a:t>lower</a:t>
            </a:r>
            <a:r>
              <a:rPr lang="nb-NO" dirty="0">
                <a:sym typeface="Wingdings" pitchFamily="2" charset="2"/>
              </a:rPr>
              <a:t> </a:t>
            </a:r>
            <a:r>
              <a:rPr lang="nb-NO" dirty="0" err="1">
                <a:sym typeface="Wingdings" pitchFamily="2" charset="2"/>
              </a:rPr>
              <a:t>prices</a:t>
            </a:r>
            <a:endParaRPr lang="nb-NO" dirty="0">
              <a:sym typeface="Wingdings" pitchFamily="2" charset="2"/>
            </a:endParaRPr>
          </a:p>
          <a:p>
            <a:r>
              <a:rPr lang="nb-NO" dirty="0" err="1"/>
              <a:t>Challenging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regulations</a:t>
            </a:r>
            <a:endParaRPr lang="nb-NO" dirty="0"/>
          </a:p>
          <a:p>
            <a:pPr lvl="1"/>
            <a:r>
              <a:rPr lang="nb-NO" dirty="0"/>
              <a:t>Industry and </a:t>
            </a:r>
            <a:r>
              <a:rPr lang="nb-NO" dirty="0" err="1"/>
              <a:t>consumer</a:t>
            </a:r>
            <a:r>
              <a:rPr lang="nb-NO" dirty="0"/>
              <a:t> </a:t>
            </a:r>
            <a:r>
              <a:rPr lang="nb-NO" dirty="0" err="1"/>
              <a:t>interests</a:t>
            </a:r>
            <a:r>
              <a:rPr lang="nb-NO" dirty="0"/>
              <a:t> </a:t>
            </a:r>
            <a:r>
              <a:rPr lang="nb-NO" dirty="0" err="1"/>
              <a:t>vs</a:t>
            </a:r>
            <a:r>
              <a:rPr lang="nb-NO" dirty="0"/>
              <a:t> </a:t>
            </a:r>
            <a:r>
              <a:rPr lang="nb-NO" dirty="0" err="1"/>
              <a:t>health</a:t>
            </a:r>
            <a:r>
              <a:rPr lang="nb-NO" dirty="0"/>
              <a:t> and </a:t>
            </a:r>
            <a:r>
              <a:rPr lang="nb-NO" dirty="0" err="1"/>
              <a:t>social</a:t>
            </a:r>
            <a:r>
              <a:rPr lang="nb-NO" dirty="0"/>
              <a:t> </a:t>
            </a:r>
            <a:r>
              <a:rPr lang="nb-NO" dirty="0" err="1"/>
              <a:t>issues</a:t>
            </a:r>
            <a:endParaRPr lang="nb-NO" dirty="0"/>
          </a:p>
          <a:p>
            <a:pPr lvl="1"/>
            <a:r>
              <a:rPr lang="nb-NO" dirty="0" err="1"/>
              <a:t>Political</a:t>
            </a:r>
            <a:r>
              <a:rPr lang="nb-NO" dirty="0"/>
              <a:t> </a:t>
            </a:r>
            <a:r>
              <a:rPr lang="nb-NO" dirty="0" err="1"/>
              <a:t>influence</a:t>
            </a:r>
            <a:endParaRPr lang="nb-NO" dirty="0"/>
          </a:p>
          <a:p>
            <a:pPr lvl="1"/>
            <a:r>
              <a:rPr lang="nb-NO" dirty="0" err="1"/>
              <a:t>Impacts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other</a:t>
            </a:r>
            <a:r>
              <a:rPr lang="nb-NO" dirty="0"/>
              <a:t> </a:t>
            </a:r>
            <a:r>
              <a:rPr lang="nb-NO" dirty="0" err="1"/>
              <a:t>states</a:t>
            </a:r>
            <a:endParaRPr lang="nb-NO" dirty="0"/>
          </a:p>
          <a:p>
            <a:pPr lvl="1"/>
            <a:r>
              <a:rPr lang="nb-NO" dirty="0"/>
              <a:t>A </a:t>
            </a:r>
            <a:r>
              <a:rPr lang="nb-NO" dirty="0" err="1"/>
              <a:t>new</a:t>
            </a:r>
            <a:r>
              <a:rPr lang="nb-NO" dirty="0"/>
              <a:t> </a:t>
            </a:r>
            <a:r>
              <a:rPr lang="nb-NO" dirty="0" err="1"/>
              <a:t>dynamic</a:t>
            </a:r>
            <a:endParaRPr lang="nb-NO" dirty="0"/>
          </a:p>
          <a:p>
            <a:r>
              <a:rPr lang="nb-NO" dirty="0"/>
              <a:t>Cultural </a:t>
            </a:r>
            <a:r>
              <a:rPr lang="nb-NO" dirty="0" err="1"/>
              <a:t>acceptance</a:t>
            </a:r>
            <a:endParaRPr lang="nb-NO" dirty="0"/>
          </a:p>
          <a:p>
            <a:pPr lvl="1"/>
            <a:r>
              <a:rPr lang="nb-NO" dirty="0" err="1"/>
              <a:t>What</a:t>
            </a:r>
            <a:r>
              <a:rPr lang="nb-NO" dirty="0"/>
              <a:t> is «</a:t>
            </a:r>
            <a:r>
              <a:rPr lang="nb-NO" dirty="0" err="1"/>
              <a:t>Acceptable</a:t>
            </a:r>
            <a:r>
              <a:rPr lang="nb-NO" dirty="0"/>
              <a:t> </a:t>
            </a:r>
            <a:r>
              <a:rPr lang="nb-NO" dirty="0" err="1"/>
              <a:t>use</a:t>
            </a:r>
            <a:r>
              <a:rPr lang="nb-NO" dirty="0"/>
              <a:t>»</a:t>
            </a:r>
          </a:p>
          <a:p>
            <a:pPr lvl="1"/>
            <a:r>
              <a:rPr lang="nb-NO" dirty="0" err="1"/>
              <a:t>Balancing</a:t>
            </a:r>
            <a:r>
              <a:rPr lang="nb-NO" dirty="0"/>
              <a:t> </a:t>
            </a:r>
            <a:r>
              <a:rPr lang="nb-NO" dirty="0" err="1"/>
              <a:t>prevention</a:t>
            </a:r>
            <a:r>
              <a:rPr lang="nb-NO" dirty="0"/>
              <a:t>/</a:t>
            </a:r>
            <a:r>
              <a:rPr lang="nb-NO" dirty="0" err="1"/>
              <a:t>health</a:t>
            </a:r>
            <a:r>
              <a:rPr lang="nb-NO" dirty="0"/>
              <a:t> </a:t>
            </a:r>
            <a:r>
              <a:rPr lang="nb-NO" dirty="0" err="1"/>
              <a:t>messages</a:t>
            </a:r>
            <a:r>
              <a:rPr lang="nb-NO" dirty="0"/>
              <a:t> and stigma</a:t>
            </a:r>
          </a:p>
          <a:p>
            <a:pPr lvl="1"/>
            <a:r>
              <a:rPr lang="nb-NO" dirty="0" err="1"/>
              <a:t>Presence</a:t>
            </a:r>
            <a:r>
              <a:rPr lang="nb-NO" dirty="0"/>
              <a:t> in </a:t>
            </a:r>
            <a:r>
              <a:rPr lang="nb-NO" dirty="0" err="1"/>
              <a:t>public</a:t>
            </a:r>
            <a:r>
              <a:rPr lang="nb-NO" dirty="0"/>
              <a:t> </a:t>
            </a:r>
            <a:r>
              <a:rPr lang="nb-NO" dirty="0" err="1"/>
              <a:t>space</a:t>
            </a:r>
            <a:r>
              <a:rPr lang="nb-NO" dirty="0"/>
              <a:t>, </a:t>
            </a:r>
            <a:r>
              <a:rPr lang="nb-NO" dirty="0" err="1"/>
              <a:t>culture</a:t>
            </a:r>
            <a:r>
              <a:rPr lang="nb-NO" dirty="0"/>
              <a:t>, </a:t>
            </a:r>
            <a:r>
              <a:rPr lang="nb-NO" dirty="0" err="1"/>
              <a:t>communities</a:t>
            </a:r>
            <a:endParaRPr lang="nb-NO" dirty="0"/>
          </a:p>
          <a:p>
            <a:pPr lvl="1"/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BC8AC18-072B-944E-B655-A1A662884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472" y="2224935"/>
            <a:ext cx="1961888" cy="279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32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uropean lessons160318" id="{EA7F3BC1-ECEA-4B5E-B112-F566142B059A}" vid="{77598622-562B-41D9-BA98-C6E6E439128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C4B06C0814F9149999A0AA0D88F9904" ma:contentTypeVersion="8" ma:contentTypeDescription="Opprett et nytt dokument." ma:contentTypeScope="" ma:versionID="822a681e836e3a716a24f630dce8ff61">
  <xsd:schema xmlns:xsd="http://www.w3.org/2001/XMLSchema" xmlns:xs="http://www.w3.org/2001/XMLSchema" xmlns:p="http://schemas.microsoft.com/office/2006/metadata/properties" xmlns:ns2="b62ce5fc-f4f5-4448-9fcd-08bd1df2d2f3" xmlns:ns3="59fbbcc9-9043-460d-b1af-54407c43c26a" targetNamespace="http://schemas.microsoft.com/office/2006/metadata/properties" ma:root="true" ma:fieldsID="fbcbead9f389604c5a53bf43bc459cfc" ns2:_="" ns3:_="">
    <xsd:import namespace="b62ce5fc-f4f5-4448-9fcd-08bd1df2d2f3"/>
    <xsd:import namespace="59fbbcc9-9043-460d-b1af-54407c43c26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2ce5fc-f4f5-4448-9fcd-08bd1df2d2f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fbbcc9-9043-460d-b1af-54407c43c2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2F43AF-0288-4080-9C31-6F26BEB4D5A3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59fbbcc9-9043-460d-b1af-54407c43c26a"/>
    <ds:schemaRef ds:uri="http://schemas.microsoft.com/office/infopath/2007/PartnerControls"/>
    <ds:schemaRef ds:uri="http://purl.org/dc/elements/1.1/"/>
    <ds:schemaRef ds:uri="b62ce5fc-f4f5-4448-9fcd-08bd1df2d2f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1FD2C27-0BBC-47B8-B596-B35CA0F64D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A8B159-E024-42AE-877B-D8E5C9182B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2ce5fc-f4f5-4448-9fcd-08bd1df2d2f3"/>
    <ds:schemaRef ds:uri="59fbbcc9-9043-460d-b1af-54407c43c2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1528</TotalTime>
  <Words>400</Words>
  <Application>Microsoft Macintosh PowerPoint</Application>
  <PresentationFormat>Skjermfremvisning (4:3)</PresentationFormat>
  <Paragraphs>54</Paragraphs>
  <Slides>7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3" baseType="lpstr">
      <vt:lpstr>Montserrat</vt:lpstr>
      <vt:lpstr>Montserrat-Regular</vt:lpstr>
      <vt:lpstr>Arial</vt:lpstr>
      <vt:lpstr>Calibri</vt:lpstr>
      <vt:lpstr>Wingdings</vt:lpstr>
      <vt:lpstr>Office-tema</vt:lpstr>
      <vt:lpstr>PowerPoint-presentasjon</vt:lpstr>
      <vt:lpstr>Cannabis situation in Europe</vt:lpstr>
      <vt:lpstr>Spread of medical use of cannabis </vt:lpstr>
      <vt:lpstr>Legalization in Europe?</vt:lpstr>
      <vt:lpstr>Impact of US legalization</vt:lpstr>
      <vt:lpstr>Lack of rigorous evaluation:  A battle for control over the narrative</vt:lpstr>
      <vt:lpstr>Legalization is not the end  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Stig Erik Sørheim</dc:creator>
  <cp:lastModifiedBy>Stig Erik Sørheim</cp:lastModifiedBy>
  <cp:revision>6</cp:revision>
  <dcterms:created xsi:type="dcterms:W3CDTF">2018-03-14T23:29:43Z</dcterms:created>
  <dcterms:modified xsi:type="dcterms:W3CDTF">2018-03-16T10:28:20Z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0x0101009C4B06C0814F9149999A0AA0D88F9904</vt:lpwstr>
  </property>
</Properties>
</file>