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95" r:id="rId2"/>
    <p:sldId id="280" r:id="rId3"/>
    <p:sldId id="323" r:id="rId4"/>
    <p:sldId id="296" r:id="rId5"/>
    <p:sldId id="297" r:id="rId6"/>
    <p:sldId id="321" r:id="rId7"/>
    <p:sldId id="298" r:id="rId8"/>
    <p:sldId id="299" r:id="rId9"/>
    <p:sldId id="300" r:id="rId10"/>
    <p:sldId id="317" r:id="rId11"/>
    <p:sldId id="319" r:id="rId12"/>
    <p:sldId id="276" r:id="rId13"/>
    <p:sldId id="256" r:id="rId14"/>
    <p:sldId id="261" r:id="rId15"/>
    <p:sldId id="277" r:id="rId16"/>
    <p:sldId id="313" r:id="rId17"/>
    <p:sldId id="314" r:id="rId18"/>
    <p:sldId id="320" r:id="rId19"/>
    <p:sldId id="322" r:id="rId20"/>
    <p:sldId id="289" r:id="rId21"/>
    <p:sldId id="258" r:id="rId22"/>
    <p:sldId id="304" r:id="rId23"/>
    <p:sldId id="273" r:id="rId24"/>
    <p:sldId id="306" r:id="rId25"/>
    <p:sldId id="305" r:id="rId26"/>
    <p:sldId id="309" r:id="rId27"/>
    <p:sldId id="307" r:id="rId28"/>
    <p:sldId id="308" r:id="rId29"/>
    <p:sldId id="31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678" y="72"/>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E0C013-402E-42E8-B3CB-95A6364028C7}" type="datetimeFigureOut">
              <a:rPr lang="en-US" smtClean="0"/>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F3413D-CA39-473B-8F28-B5B5DE6273A6}" type="slidenum">
              <a:rPr lang="en-US" smtClean="0"/>
              <a:pPr/>
              <a:t>‹#›</a:t>
            </a:fld>
            <a:endParaRPr lang="en-US"/>
          </a:p>
        </p:txBody>
      </p:sp>
    </p:spTree>
    <p:extLst>
      <p:ext uri="{BB962C8B-B14F-4D97-AF65-F5344CB8AC3E}">
        <p14:creationId xmlns:p14="http://schemas.microsoft.com/office/powerpoint/2010/main" val="74824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ndiatimes.com/news/india/a-private-member-s-bill-to-legalise-marijuana-to-be-tabled-in-parliament-during-winter-session-334110.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eurasiangroup.org/files/documents/India_law/NDPS_india.pdf" TargetMode="External"/><Relationship Id="rId4" Type="http://schemas.openxmlformats.org/officeDocument/2006/relationships/hyperlink" Target="http://www.hindustantimes.com/punjab/aap-mp-gandhi-s-bill-seeking-opium-legalisation-cleared-for-tabling-in-parliament/story-itanKX3vRrhuXJPdgnJD6N.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glm-india.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sz="1600" dirty="0"/>
              <a:t>Good Afternoon Ladies &amp; </a:t>
            </a:r>
            <a:r>
              <a:rPr lang="en-US" sz="1600" dirty="0" smtClean="0"/>
              <a:t>Gentleman,</a:t>
            </a:r>
          </a:p>
          <a:p>
            <a:r>
              <a:rPr lang="en-US" sz="1600" dirty="0" smtClean="0"/>
              <a:t>Thank you Kevin for giving me this opportunity.</a:t>
            </a:r>
          </a:p>
          <a:p>
            <a:r>
              <a:rPr lang="en-US" sz="1600" dirty="0" smtClean="0"/>
              <a:t>I am going to speak about Cannabis legalization debate  in US and its impact on Pakistan and South Asia.</a:t>
            </a:r>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BE06660-A02F-4DC0-B708-214FDE9B9C18}" type="slidenum">
              <a:rPr lang="en-US" smtClean="0"/>
              <a:pPr/>
              <a:t>1</a:t>
            </a:fld>
            <a:endParaRPr lang="en-US" dirty="0"/>
          </a:p>
        </p:txBody>
      </p:sp>
    </p:spTree>
    <p:extLst>
      <p:ext uri="{BB962C8B-B14F-4D97-AF65-F5344CB8AC3E}">
        <p14:creationId xmlns:p14="http://schemas.microsoft.com/office/powerpoint/2010/main" val="1677241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600" dirty="0" smtClean="0"/>
              <a:t>You can see how spiritual aspects has used to influence perception of the user. It says  that person is very spiritual, prays five times a day , visits regularly mosque.  Meaning that it has positive influence  and there is no harm in using it.</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10</a:t>
            </a:fld>
            <a:endParaRPr lang="en-US"/>
          </a:p>
        </p:txBody>
      </p:sp>
    </p:spTree>
    <p:extLst>
      <p:ext uri="{BB962C8B-B14F-4D97-AF65-F5344CB8AC3E}">
        <p14:creationId xmlns:p14="http://schemas.microsoft.com/office/powerpoint/2010/main" val="180252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What is very important is how polls like this are affecting our region.</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11</a:t>
            </a:fld>
            <a:endParaRPr lang="en-US"/>
          </a:p>
        </p:txBody>
      </p:sp>
    </p:spTree>
    <p:extLst>
      <p:ext uri="{BB962C8B-B14F-4D97-AF65-F5344CB8AC3E}">
        <p14:creationId xmlns:p14="http://schemas.microsoft.com/office/powerpoint/2010/main" val="1465811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486400" cy="4114800"/>
          </a:xfrm>
        </p:spPr>
        <p:txBody>
          <a:bodyPr>
            <a:normAutofit/>
          </a:bodyPr>
          <a:lstStyle/>
          <a:p>
            <a:pPr algn="just"/>
            <a:r>
              <a:rPr lang="en-US" sz="1600" dirty="0" smtClean="0"/>
              <a:t>I was astonished to see this page. Because when Kevin asked me to speak about Cannabis legalization  debate and I said its not an open debate like this. But I believe that if something is out of sight, it doesn't mean that it has no existence. It exist powerfully.</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12</a:t>
            </a:fld>
            <a:endParaRPr lang="en-US"/>
          </a:p>
        </p:txBody>
      </p:sp>
    </p:spTree>
    <p:extLst>
      <p:ext uri="{BB962C8B-B14F-4D97-AF65-F5344CB8AC3E}">
        <p14:creationId xmlns:p14="http://schemas.microsoft.com/office/powerpoint/2010/main" val="13873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The page says that white in our flag is Peace and Green is for cannabis.</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13</a:t>
            </a:fld>
            <a:endParaRPr lang="en-US"/>
          </a:p>
        </p:txBody>
      </p:sp>
    </p:spTree>
    <p:extLst>
      <p:ext uri="{BB962C8B-B14F-4D97-AF65-F5344CB8AC3E}">
        <p14:creationId xmlns:p14="http://schemas.microsoft.com/office/powerpoint/2010/main" val="2809656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How persuasive this message is.</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14</a:t>
            </a:fld>
            <a:endParaRPr lang="en-US"/>
          </a:p>
        </p:txBody>
      </p:sp>
    </p:spTree>
    <p:extLst>
      <p:ext uri="{BB962C8B-B14F-4D97-AF65-F5344CB8AC3E}">
        <p14:creationId xmlns:p14="http://schemas.microsoft.com/office/powerpoint/2010/main" val="136219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There is another page.</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15</a:t>
            </a:fld>
            <a:endParaRPr lang="en-US"/>
          </a:p>
        </p:txBody>
      </p:sp>
    </p:spTree>
    <p:extLst>
      <p:ext uri="{BB962C8B-B14F-4D97-AF65-F5344CB8AC3E}">
        <p14:creationId xmlns:p14="http://schemas.microsoft.com/office/powerpoint/2010/main" val="379386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Similar Social media page is in Srilanka.</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16</a:t>
            </a:fld>
            <a:endParaRPr lang="en-US"/>
          </a:p>
        </p:txBody>
      </p:sp>
    </p:spTree>
    <p:extLst>
      <p:ext uri="{BB962C8B-B14F-4D97-AF65-F5344CB8AC3E}">
        <p14:creationId xmlns:p14="http://schemas.microsoft.com/office/powerpoint/2010/main" val="23027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Nepal also has started debates in defense of Cannabis Plant.</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17</a:t>
            </a:fld>
            <a:endParaRPr lang="en-US"/>
          </a:p>
        </p:txBody>
      </p:sp>
    </p:spTree>
    <p:extLst>
      <p:ext uri="{BB962C8B-B14F-4D97-AF65-F5344CB8AC3E}">
        <p14:creationId xmlns:p14="http://schemas.microsoft.com/office/powerpoint/2010/main" val="2989629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Bangladesh has also Weed Movement</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18</a:t>
            </a:fld>
            <a:endParaRPr lang="en-US"/>
          </a:p>
        </p:txBody>
      </p:sp>
    </p:spTree>
    <p:extLst>
      <p:ext uri="{BB962C8B-B14F-4D97-AF65-F5344CB8AC3E}">
        <p14:creationId xmlns:p14="http://schemas.microsoft.com/office/powerpoint/2010/main" val="247830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In India, Bhang raw form of Cannabis is commonly used in ceremonies, and have also Govt. authorized bhang shops</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19</a:t>
            </a:fld>
            <a:endParaRPr lang="en-US"/>
          </a:p>
        </p:txBody>
      </p:sp>
    </p:spTree>
    <p:extLst>
      <p:ext uri="{BB962C8B-B14F-4D97-AF65-F5344CB8AC3E}">
        <p14:creationId xmlns:p14="http://schemas.microsoft.com/office/powerpoint/2010/main" val="289654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800" dirty="0" smtClean="0"/>
              <a:t>Pak. Is a country with over </a:t>
            </a:r>
            <a:r>
              <a:rPr lang="en-US" sz="1800" dirty="0"/>
              <a:t> </a:t>
            </a:r>
            <a:r>
              <a:rPr lang="en-US" sz="1800" dirty="0" smtClean="0"/>
              <a:t>200 million population. It  shares a long, porous, border  with Afghanistan ,  which produces 60-70% of world's illicit opium.40% of which is transited through Pak . </a:t>
            </a:r>
            <a:endParaRPr lang="en-US" sz="1800" dirty="0"/>
          </a:p>
        </p:txBody>
      </p:sp>
      <p:sp>
        <p:nvSpPr>
          <p:cNvPr id="4" name="Slide Number Placeholder 3"/>
          <p:cNvSpPr>
            <a:spLocks noGrp="1"/>
          </p:cNvSpPr>
          <p:nvPr>
            <p:ph type="sldNum" sz="quarter" idx="10"/>
          </p:nvPr>
        </p:nvSpPr>
        <p:spPr/>
        <p:txBody>
          <a:bodyPr/>
          <a:lstStyle/>
          <a:p>
            <a:fld id="{810E1E9A-E921-4174-A0FC-51868D7AC568}" type="slidenum">
              <a:rPr lang="en-US" smtClean="0"/>
              <a:pPr/>
              <a:t>2</a:t>
            </a:fld>
            <a:endParaRPr lang="en-US" dirty="0"/>
          </a:p>
        </p:txBody>
      </p:sp>
    </p:spTree>
    <p:extLst>
      <p:ext uri="{BB962C8B-B14F-4D97-AF65-F5344CB8AC3E}">
        <p14:creationId xmlns:p14="http://schemas.microsoft.com/office/powerpoint/2010/main" val="430234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600" dirty="0"/>
              <a:t>A private member’s bill to legalize marijuana in India will be introduced to Parliament during the winter session this year, after </a:t>
            </a:r>
            <a:r>
              <a:rPr lang="en-US" sz="1600" dirty="0">
                <a:hlinkClick r:id="rId3"/>
              </a:rPr>
              <a:t>clearing</a:t>
            </a:r>
            <a:r>
              <a:rPr lang="en-US" sz="1600" dirty="0"/>
              <a:t> the legislative branch of government </a:t>
            </a:r>
            <a:r>
              <a:rPr lang="en-US" sz="1600" dirty="0">
                <a:hlinkClick r:id="rId4"/>
              </a:rPr>
              <a:t>on Nov. 1</a:t>
            </a:r>
            <a:r>
              <a:rPr lang="en-US" sz="1600" dirty="0" smtClean="0"/>
              <a:t>.</a:t>
            </a:r>
          </a:p>
          <a:p>
            <a:pPr algn="just"/>
            <a:endParaRPr lang="en-US" sz="1600" dirty="0"/>
          </a:p>
          <a:p>
            <a:pPr algn="just"/>
            <a:r>
              <a:rPr lang="en-US" sz="1600" dirty="0"/>
              <a:t>MP Dharamvira Gandhi, the politician behind the bill, is a retired cardiologist and longtime supporter of both the decriminalization and legalization of cannabis</a:t>
            </a:r>
            <a:r>
              <a:rPr lang="en-US" sz="1600" dirty="0" smtClean="0"/>
              <a:t>.</a:t>
            </a:r>
          </a:p>
          <a:p>
            <a:pPr algn="just"/>
            <a:endParaRPr lang="en-US" sz="1600" dirty="0"/>
          </a:p>
          <a:p>
            <a:pPr algn="just"/>
            <a:r>
              <a:rPr lang="en-US" sz="1600" dirty="0"/>
              <a:t>Gandhi has argued that India’s </a:t>
            </a:r>
            <a:r>
              <a:rPr lang="en-US" sz="1600" dirty="0">
                <a:hlinkClick r:id="rId5"/>
              </a:rPr>
              <a:t>Narcotic Drugs and Psychotropic Substances Act</a:t>
            </a:r>
            <a:r>
              <a:rPr lang="en-US" sz="1600" dirty="0"/>
              <a:t> of 1985 (NDPS) did not yield its intended results, as the demand for drugs remains the same. This bill is intended to alter how India handles the issue by eliminating criminal penalties and regulating a legal cannabis market for medical and recreational use.</a:t>
            </a:r>
          </a:p>
          <a:p>
            <a:pPr algn="just"/>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20</a:t>
            </a:fld>
            <a:endParaRPr lang="en-US"/>
          </a:p>
        </p:txBody>
      </p:sp>
    </p:spTree>
    <p:extLst>
      <p:ext uri="{BB962C8B-B14F-4D97-AF65-F5344CB8AC3E}">
        <p14:creationId xmlns:p14="http://schemas.microsoft.com/office/powerpoint/2010/main" val="2210664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600" b="1" dirty="0"/>
              <a:t>India had its first march with an attempt to </a:t>
            </a:r>
            <a:r>
              <a:rPr lang="en-US" sz="1600" b="1" dirty="0" smtClean="0"/>
              <a:t>legalize </a:t>
            </a:r>
            <a:r>
              <a:rPr lang="en-US" sz="1600" b="1" dirty="0"/>
              <a:t>the "greatest plant on earth" - marijuana and the credit goes to </a:t>
            </a:r>
            <a:r>
              <a:rPr lang="en-US" sz="1600" b="1" dirty="0">
                <a:hlinkClick r:id="rId3"/>
              </a:rPr>
              <a:t>The Great </a:t>
            </a:r>
            <a:r>
              <a:rPr lang="en-US" sz="1600" b="1" dirty="0" smtClean="0">
                <a:hlinkClick r:id="rId3"/>
              </a:rPr>
              <a:t>Legalization </a:t>
            </a:r>
            <a:r>
              <a:rPr lang="en-US" sz="1600" b="1" dirty="0">
                <a:hlinkClick r:id="rId3"/>
              </a:rPr>
              <a:t>Movement</a:t>
            </a:r>
            <a:r>
              <a:rPr lang="en-US" sz="1600" b="1" dirty="0"/>
              <a:t> - India. </a:t>
            </a:r>
            <a:r>
              <a:rPr lang="en-US" sz="1600" b="1" dirty="0" smtClean="0"/>
              <a:t>December </a:t>
            </a:r>
            <a:endParaRPr lang="en-US" sz="1600" dirty="0" smtClean="0"/>
          </a:p>
          <a:p>
            <a:pPr algn="just"/>
            <a:endParaRPr lang="en-US" sz="1600" dirty="0"/>
          </a:p>
          <a:p>
            <a:pPr algn="just"/>
            <a:r>
              <a:rPr lang="en-US" sz="1600" b="1" dirty="0" smtClean="0"/>
              <a:t>They </a:t>
            </a:r>
            <a:r>
              <a:rPr lang="en-US" sz="1600" b="1" dirty="0"/>
              <a:t>went outside on the roads to educate doctors, individuals, authorities, government and everyone else about the benefits of </a:t>
            </a:r>
            <a:r>
              <a:rPr lang="en-US" sz="1600" b="1" dirty="0" smtClean="0"/>
              <a:t>marijuana </a:t>
            </a:r>
            <a:r>
              <a:rPr lang="en-US" sz="1600" b="1" dirty="0"/>
              <a:t>and India's long association with it. </a:t>
            </a:r>
            <a:endParaRPr lang="en-US" sz="1600" b="1" dirty="0" smtClean="0"/>
          </a:p>
          <a:p>
            <a:pPr algn="just"/>
            <a:endParaRPr lang="en-US" sz="1600" b="1" dirty="0"/>
          </a:p>
          <a:p>
            <a:pPr algn="just"/>
            <a:r>
              <a:rPr lang="en-US" sz="1600" b="1" dirty="0"/>
              <a:t>The group is trying to establish the reality that our own </a:t>
            </a:r>
            <a:r>
              <a:rPr lang="en-US" sz="1600" b="1" dirty="0" err="1"/>
              <a:t>vedas</a:t>
            </a:r>
            <a:r>
              <a:rPr lang="en-US" sz="1600" b="1" dirty="0"/>
              <a:t> have identified it as the most sacred plant to have existed on this Indian Sub-continent, then what is the reason behind it being illegal in our country</a:t>
            </a:r>
          </a:p>
        </p:txBody>
      </p:sp>
      <p:sp>
        <p:nvSpPr>
          <p:cNvPr id="4" name="Slide Number Placeholder 3"/>
          <p:cNvSpPr>
            <a:spLocks noGrp="1"/>
          </p:cNvSpPr>
          <p:nvPr>
            <p:ph type="sldNum" sz="quarter" idx="10"/>
          </p:nvPr>
        </p:nvSpPr>
        <p:spPr/>
        <p:txBody>
          <a:bodyPr/>
          <a:lstStyle/>
          <a:p>
            <a:fld id="{ABF3413D-CA39-473B-8F28-B5B5DE6273A6}" type="slidenum">
              <a:rPr lang="en-US" smtClean="0"/>
              <a:pPr/>
              <a:t>21</a:t>
            </a:fld>
            <a:endParaRPr lang="en-US"/>
          </a:p>
        </p:txBody>
      </p:sp>
    </p:spTree>
    <p:extLst>
      <p:ext uri="{BB962C8B-B14F-4D97-AF65-F5344CB8AC3E}">
        <p14:creationId xmlns:p14="http://schemas.microsoft.com/office/powerpoint/2010/main" val="866101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600" dirty="0"/>
              <a:t>Jonathan </a:t>
            </a:r>
            <a:r>
              <a:rPr lang="en-US" sz="1600" dirty="0" err="1"/>
              <a:t>Hiltz</a:t>
            </a:r>
            <a:r>
              <a:rPr lang="en-US" sz="1600" dirty="0"/>
              <a:t> has been a journalist, a TV producer and marijuana advocate for over sixteen years. He has a wife, two young children and lives in the Toronto area</a:t>
            </a:r>
            <a:r>
              <a:rPr lang="en-US" dirty="0"/>
              <a:t>.</a:t>
            </a:r>
          </a:p>
        </p:txBody>
      </p:sp>
      <p:sp>
        <p:nvSpPr>
          <p:cNvPr id="4" name="Slide Number Placeholder 3"/>
          <p:cNvSpPr>
            <a:spLocks noGrp="1"/>
          </p:cNvSpPr>
          <p:nvPr>
            <p:ph type="sldNum" sz="quarter" idx="10"/>
          </p:nvPr>
        </p:nvSpPr>
        <p:spPr/>
        <p:txBody>
          <a:bodyPr/>
          <a:lstStyle/>
          <a:p>
            <a:fld id="{ABF3413D-CA39-473B-8F28-B5B5DE6273A6}" type="slidenum">
              <a:rPr lang="en-US" smtClean="0"/>
              <a:pPr/>
              <a:t>22</a:t>
            </a:fld>
            <a:endParaRPr lang="en-US"/>
          </a:p>
        </p:txBody>
      </p:sp>
    </p:spTree>
    <p:extLst>
      <p:ext uri="{BB962C8B-B14F-4D97-AF65-F5344CB8AC3E}">
        <p14:creationId xmlns:p14="http://schemas.microsoft.com/office/powerpoint/2010/main" val="2383616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Its rapidly progressing. You can see they are organizing more events and marketing them on social media as well.</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23</a:t>
            </a:fld>
            <a:endParaRPr lang="en-US"/>
          </a:p>
        </p:txBody>
      </p:sp>
    </p:spTree>
    <p:extLst>
      <p:ext uri="{BB962C8B-B14F-4D97-AF65-F5344CB8AC3E}">
        <p14:creationId xmlns:p14="http://schemas.microsoft.com/office/powerpoint/2010/main" val="472091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just"/>
            <a:r>
              <a:rPr lang="en-US" sz="1600" dirty="0" smtClean="0"/>
              <a:t>Here I want to highlight very important information, Pakistan is 6</a:t>
            </a:r>
            <a:r>
              <a:rPr lang="en-US" sz="1600" baseline="30000" dirty="0" smtClean="0"/>
              <a:t>th</a:t>
            </a:r>
            <a:r>
              <a:rPr lang="en-US" sz="1600" dirty="0" smtClean="0"/>
              <a:t> most populous country in the world. Our </a:t>
            </a:r>
            <a:r>
              <a:rPr lang="en-US" sz="1600" dirty="0"/>
              <a:t>total population is </a:t>
            </a:r>
            <a:r>
              <a:rPr lang="en-US" sz="1600" dirty="0" smtClean="0"/>
              <a:t>over 200 million</a:t>
            </a:r>
            <a:r>
              <a:rPr lang="en-US" sz="1600" dirty="0"/>
              <a:t>. </a:t>
            </a:r>
            <a:r>
              <a:rPr lang="en-US" sz="1600" dirty="0" smtClean="0"/>
              <a:t>After yemen Pakistan has highest youth bulge. Youth under the age of 25 constitutes the 63% of total  population exposed to the risk of substance abuse.</a:t>
            </a:r>
            <a:endParaRPr lang="en-US" sz="1600"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B7A35CD1-C41C-4994-B667-F79058BA5A3F}" type="slidenum">
              <a:rPr lang="en-US" smtClean="0"/>
              <a:pPr/>
              <a:t>24</a:t>
            </a:fld>
            <a:endParaRPr lang="en-US"/>
          </a:p>
        </p:txBody>
      </p:sp>
    </p:spTree>
    <p:extLst>
      <p:ext uri="{BB962C8B-B14F-4D97-AF65-F5344CB8AC3E}">
        <p14:creationId xmlns:p14="http://schemas.microsoft.com/office/powerpoint/2010/main" val="2158956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600" dirty="0" smtClean="0"/>
              <a:t>And the polls and information like this are affecting very much our youth. They are very active social media user.</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25</a:t>
            </a:fld>
            <a:endParaRPr lang="en-US"/>
          </a:p>
        </p:txBody>
      </p:sp>
    </p:spTree>
    <p:extLst>
      <p:ext uri="{BB962C8B-B14F-4D97-AF65-F5344CB8AC3E}">
        <p14:creationId xmlns:p14="http://schemas.microsoft.com/office/powerpoint/2010/main" val="1479728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dirty="0" smtClean="0"/>
              <a:t>This is the most recent and shocking report presented to Senate Standing committee. Up to 53% students in private schools of Islamabad were found addicted / dependent to  hard core drugs. </a:t>
            </a:r>
          </a:p>
          <a:p>
            <a:r>
              <a:rPr lang="en-US" sz="1600" dirty="0" smtClean="0"/>
              <a:t> </a:t>
            </a:r>
          </a:p>
          <a:p>
            <a:pPr algn="just"/>
            <a:r>
              <a:rPr lang="en-US" sz="1700" dirty="0"/>
              <a:t>This </a:t>
            </a:r>
            <a:r>
              <a:rPr lang="en-US" sz="1700" dirty="0" smtClean="0"/>
              <a:t>kind of debate </a:t>
            </a:r>
            <a:r>
              <a:rPr lang="en-US" sz="1700" dirty="0"/>
              <a:t>is floodgate of drugs and we simply cannot afford that---allowing future generations to perish at the hands of drug mafias</a:t>
            </a:r>
            <a:r>
              <a:rPr lang="en-US" sz="1700" dirty="0" smtClean="0"/>
              <a:t>.</a:t>
            </a:r>
          </a:p>
          <a:p>
            <a:pPr algn="just"/>
            <a:endParaRPr lang="en-US" sz="1700" dirty="0"/>
          </a:p>
          <a:p>
            <a:pPr algn="just"/>
            <a:r>
              <a:rPr lang="en-US" sz="1700" dirty="0"/>
              <a:t>Being a developing country, constrained by indoor and outdoor security threats, poverty, unemployment, geographical location, lack of political will, lack of strict monitoring for legalization… increase in cannabis use, mental health issues, poly drug use, cannabis as a gateway drug, trafficking from Afghanistan, doesn’t make Pakistan suitable country for legalization or even decriminalization.</a:t>
            </a:r>
          </a:p>
          <a:p>
            <a:endParaRPr lang="en-US" sz="1600" dirty="0"/>
          </a:p>
          <a:p>
            <a:endParaRPr lang="en-US" sz="1600" dirty="0" smtClean="0"/>
          </a:p>
        </p:txBody>
      </p:sp>
      <p:sp>
        <p:nvSpPr>
          <p:cNvPr id="4" name="Slide Number Placeholder 3"/>
          <p:cNvSpPr>
            <a:spLocks noGrp="1"/>
          </p:cNvSpPr>
          <p:nvPr>
            <p:ph type="sldNum" sz="quarter" idx="10"/>
          </p:nvPr>
        </p:nvSpPr>
        <p:spPr/>
        <p:txBody>
          <a:bodyPr/>
          <a:lstStyle/>
          <a:p>
            <a:fld id="{ABF3413D-CA39-473B-8F28-B5B5DE6273A6}" type="slidenum">
              <a:rPr lang="en-US" smtClean="0"/>
              <a:pPr/>
              <a:t>26</a:t>
            </a:fld>
            <a:endParaRPr lang="en-US"/>
          </a:p>
        </p:txBody>
      </p:sp>
    </p:spTree>
    <p:extLst>
      <p:ext uri="{BB962C8B-B14F-4D97-AF65-F5344CB8AC3E}">
        <p14:creationId xmlns:p14="http://schemas.microsoft.com/office/powerpoint/2010/main" val="3340163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19600"/>
          </a:xfrm>
        </p:spPr>
        <p:txBody>
          <a:bodyPr>
            <a:noAutofit/>
          </a:bodyPr>
          <a:lstStyle/>
          <a:p>
            <a:r>
              <a:rPr lang="en-US" sz="1600" dirty="0"/>
              <a:t>The present situation (i.e. high level of cannabis use) cannot be allowed to further aggravate but can be arrested and reversed and progress towards drug-free (including tobacco-free) Pakistan realistically made despite many odds and that's our only option. Making Pakistan poppy-free has at least arrested level of heroin. Opiate use in Pakistan and likewise, a cannabis-free Pakistan will most likely arrest &amp; reverse level of cannabis use, even while Afghan cannabis (like opium) continue to traffic across and into Pakistan---yet out efforts to make Pakistan drug-free go on and hope Afghans do the same too.</a:t>
            </a:r>
          </a:p>
          <a:p>
            <a:r>
              <a:rPr lang="en-US" sz="1600" dirty="0"/>
              <a:t>Need for a full-fledged national survey on state of cannabis in Pakistan and several sub-studies addressing different aspects of cannabis use, being the biggest drug use type with 4 million users, to formulate more informed drug control policies. </a:t>
            </a:r>
          </a:p>
          <a:p>
            <a:r>
              <a:rPr lang="en-US" sz="1600" dirty="0"/>
              <a:t>Cannabis related perceptions need to be explored</a:t>
            </a:r>
            <a:r>
              <a:rPr lang="en-US" sz="1600" dirty="0" smtClean="0"/>
              <a:t>.</a:t>
            </a:r>
            <a:endParaRPr lang="en-US" sz="1600" dirty="0"/>
          </a:p>
          <a:p>
            <a:r>
              <a:rPr lang="en-US" sz="1600" dirty="0"/>
              <a:t>Proper leadership and policy </a:t>
            </a:r>
            <a:r>
              <a:rPr lang="en-US" sz="1600" dirty="0" err="1"/>
              <a:t>planningwith</a:t>
            </a:r>
            <a:r>
              <a:rPr lang="en-US" sz="1600" dirty="0"/>
              <a:t> focus on </a:t>
            </a:r>
            <a:r>
              <a:rPr lang="en-US" sz="1600" dirty="0" err="1"/>
              <a:t>implementationwill</a:t>
            </a:r>
            <a:r>
              <a:rPr lang="en-US" sz="1600" dirty="0"/>
              <a:t> make a difference.</a:t>
            </a:r>
          </a:p>
          <a:p>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27</a:t>
            </a:fld>
            <a:endParaRPr lang="en-US"/>
          </a:p>
        </p:txBody>
      </p:sp>
    </p:spTree>
    <p:extLst>
      <p:ext uri="{BB962C8B-B14F-4D97-AF65-F5344CB8AC3E}">
        <p14:creationId xmlns:p14="http://schemas.microsoft.com/office/powerpoint/2010/main" val="1928632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114800"/>
            <a:ext cx="6248400" cy="4343400"/>
          </a:xfrm>
        </p:spPr>
        <p:txBody>
          <a:bodyPr>
            <a:normAutofit fontScale="92500" lnSpcReduction="20000"/>
          </a:bodyPr>
          <a:lstStyle/>
          <a:p>
            <a:r>
              <a:rPr lang="en-US" sz="1600" dirty="0"/>
              <a:t>Effective prevention programs targeting risk and protective factors are necessary to be developed and implemented.</a:t>
            </a:r>
          </a:p>
          <a:p>
            <a:r>
              <a:rPr lang="en-US" sz="1600" dirty="0"/>
              <a:t> </a:t>
            </a:r>
          </a:p>
          <a:p>
            <a:r>
              <a:rPr lang="en-US" sz="1600" dirty="0"/>
              <a:t>A community coalition targeting students, families, faith based healers, teachers and, media will make the difference.</a:t>
            </a:r>
          </a:p>
          <a:p>
            <a:r>
              <a:rPr lang="en-US" sz="1600" dirty="0"/>
              <a:t> </a:t>
            </a:r>
          </a:p>
          <a:p>
            <a:r>
              <a:rPr lang="en-US" sz="1600" dirty="0"/>
              <a:t>It is necessary to enhance evidence based treatment and rehabilitation service treating cannabis and co-occurring mental disorders.</a:t>
            </a:r>
          </a:p>
          <a:p>
            <a:r>
              <a:rPr lang="en-US" sz="1600" dirty="0"/>
              <a:t> </a:t>
            </a:r>
          </a:p>
          <a:p>
            <a:r>
              <a:rPr lang="en-US" sz="1600" dirty="0"/>
              <a:t>Strict monitoring and evaluation mechanism is necessary to regulate services provided.</a:t>
            </a:r>
          </a:p>
          <a:p>
            <a:r>
              <a:rPr lang="en-US" sz="1600" dirty="0"/>
              <a:t> </a:t>
            </a:r>
          </a:p>
          <a:p>
            <a:r>
              <a:rPr lang="en-US" sz="1600" dirty="0"/>
              <a:t>International cooperation to improve border control, increase prevention and treatment services is dire need of time like US state department, INL in collaboration with Colombo Plan are taking a lot of initiatives in Pakistan. Work force is prepared through giving knowledge and training in substance use disorder treatment and prevention.</a:t>
            </a:r>
          </a:p>
          <a:p>
            <a:r>
              <a:rPr lang="en-US" sz="1600" dirty="0"/>
              <a:t> </a:t>
            </a:r>
          </a:p>
          <a:p>
            <a:r>
              <a:rPr lang="en-US" sz="1600" dirty="0"/>
              <a:t>Drugs is an ongoing challenge, generation to generation, and part of our national survival and existence, so we cannot afford to give up the struggle</a:t>
            </a:r>
          </a:p>
          <a:p>
            <a:r>
              <a:rPr lang="en-US" sz="1600" dirty="0"/>
              <a:t> </a:t>
            </a:r>
          </a:p>
          <a:p>
            <a:endParaRPr lang="en-US"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28</a:t>
            </a:fld>
            <a:endParaRPr lang="en-US"/>
          </a:p>
        </p:txBody>
      </p:sp>
    </p:spTree>
    <p:extLst>
      <p:ext uri="{BB962C8B-B14F-4D97-AF65-F5344CB8AC3E}">
        <p14:creationId xmlns:p14="http://schemas.microsoft.com/office/powerpoint/2010/main" val="962117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F3413D-CA39-473B-8F28-B5B5DE6273A6}" type="slidenum">
              <a:rPr lang="en-US" smtClean="0"/>
              <a:pPr/>
              <a:t>29</a:t>
            </a:fld>
            <a:endParaRPr lang="en-US"/>
          </a:p>
        </p:txBody>
      </p:sp>
    </p:spTree>
    <p:extLst>
      <p:ext uri="{BB962C8B-B14F-4D97-AF65-F5344CB8AC3E}">
        <p14:creationId xmlns:p14="http://schemas.microsoft.com/office/powerpoint/2010/main" val="192896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UN reports Afghanistan produced 1400 hectare tons of Cannabis  in 2012. So unfortunately Pak. Is transit corridor as well as consumer of illicit Afghan drugs. </a:t>
            </a:r>
            <a:endParaRPr lang="en-US" sz="18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3</a:t>
            </a:fld>
            <a:endParaRPr lang="en-US"/>
          </a:p>
        </p:txBody>
      </p:sp>
    </p:spTree>
    <p:extLst>
      <p:ext uri="{BB962C8B-B14F-4D97-AF65-F5344CB8AC3E}">
        <p14:creationId xmlns:p14="http://schemas.microsoft.com/office/powerpoint/2010/main" val="222961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lgn="just"/>
            <a:r>
              <a:rPr lang="en-US" sz="1600" dirty="0" smtClean="0"/>
              <a:t>According to this report </a:t>
            </a:r>
            <a:r>
              <a:rPr lang="en-US" sz="1600" dirty="0"/>
              <a:t>there are 6.7 million illicit drug users </a:t>
            </a:r>
            <a:r>
              <a:rPr lang="en-US" sz="1600" dirty="0" smtClean="0"/>
              <a:t>of </a:t>
            </a:r>
            <a:r>
              <a:rPr lang="en-US" sz="1600" dirty="0"/>
              <a:t>which 4.25 million </a:t>
            </a:r>
            <a:r>
              <a:rPr lang="en-US" sz="1600" dirty="0" smtClean="0"/>
              <a:t>are with SUD.</a:t>
            </a:r>
          </a:p>
          <a:p>
            <a:pPr algn="just"/>
            <a:r>
              <a:rPr lang="en-US" sz="1600" dirty="0"/>
              <a:t>Cannabis  </a:t>
            </a:r>
            <a:r>
              <a:rPr lang="en-US" sz="1600" dirty="0" smtClean="0"/>
              <a:t>is  most </a:t>
            </a:r>
            <a:r>
              <a:rPr lang="en-US" sz="1600" dirty="0"/>
              <a:t>widely used illicit drug in Pakistan (UNODC: 2013). There are 4 million cannabis users</a:t>
            </a:r>
            <a:r>
              <a:rPr lang="en-US" sz="1600" dirty="0" smtClean="0"/>
              <a:t>.</a:t>
            </a:r>
            <a:endParaRPr lang="en-US" sz="1600" dirty="0"/>
          </a:p>
          <a:p>
            <a:pPr algn="just"/>
            <a:r>
              <a:rPr lang="en-US" sz="1600" dirty="0" smtClean="0"/>
              <a:t>2.7 </a:t>
            </a:r>
            <a:r>
              <a:rPr lang="en-US" sz="1600" dirty="0"/>
              <a:t>million are opiate users. </a:t>
            </a:r>
            <a:endParaRPr lang="en-US" sz="1600" dirty="0" smtClean="0"/>
          </a:p>
          <a:p>
            <a:pPr algn="just"/>
            <a:endParaRPr lang="en-US" sz="1600" dirty="0" smtClean="0"/>
          </a:p>
          <a:p>
            <a:pPr algn="just"/>
            <a:r>
              <a:rPr lang="en-US" sz="1600" dirty="0" smtClean="0"/>
              <a:t>In </a:t>
            </a:r>
            <a:r>
              <a:rPr lang="en-US" sz="1600" dirty="0"/>
              <a:t>the UNODC report, 76% regular opiate users reported cannabis as the first drug they ever used.</a:t>
            </a:r>
          </a:p>
          <a:p>
            <a:pPr algn="just"/>
            <a:endParaRPr lang="en-US" sz="1600" dirty="0" smtClean="0"/>
          </a:p>
          <a:p>
            <a:pPr algn="just"/>
            <a:r>
              <a:rPr lang="en-US" sz="1600" dirty="0" smtClean="0"/>
              <a:t>One </a:t>
            </a:r>
            <a:r>
              <a:rPr lang="en-US" sz="1600" dirty="0"/>
              <a:t>in five </a:t>
            </a:r>
            <a:r>
              <a:rPr lang="en-US" sz="1600" dirty="0" smtClean="0"/>
              <a:t>of 6.7 million illicit drug users reports to use more than one substance...Poly </a:t>
            </a:r>
            <a:r>
              <a:rPr lang="en-US" sz="1600" dirty="0"/>
              <a:t>drug abuse. Common combination is heroin, cannabis and tranquilizers.</a:t>
            </a:r>
          </a:p>
          <a:p>
            <a:r>
              <a:rPr lang="en-US" sz="1600" dirty="0"/>
              <a:t> </a:t>
            </a:r>
          </a:p>
          <a:p>
            <a:r>
              <a:rPr lang="en-US" sz="1600" dirty="0"/>
              <a:t> </a:t>
            </a:r>
          </a:p>
          <a:p>
            <a:endParaRPr lang="en-US" sz="1600" dirty="0" smtClean="0"/>
          </a:p>
        </p:txBody>
      </p:sp>
      <p:sp>
        <p:nvSpPr>
          <p:cNvPr id="4" name="Slide Number Placeholder 3"/>
          <p:cNvSpPr>
            <a:spLocks noGrp="1"/>
          </p:cNvSpPr>
          <p:nvPr>
            <p:ph type="sldNum" sz="quarter" idx="10"/>
          </p:nvPr>
        </p:nvSpPr>
        <p:spPr/>
        <p:txBody>
          <a:bodyPr/>
          <a:lstStyle/>
          <a:p>
            <a:fld id="{B7A35CD1-C41C-4994-B667-F79058BA5A3F}" type="slidenum">
              <a:rPr lang="en-US" smtClean="0"/>
              <a:pPr/>
              <a:t>4</a:t>
            </a:fld>
            <a:endParaRPr lang="en-US"/>
          </a:p>
        </p:txBody>
      </p:sp>
    </p:spTree>
    <p:extLst>
      <p:ext uri="{BB962C8B-B14F-4D97-AF65-F5344CB8AC3E}">
        <p14:creationId xmlns:p14="http://schemas.microsoft.com/office/powerpoint/2010/main" val="215698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War in Afghanistan in late 1970s and early 1980s spread Heroin in Pakistan.</a:t>
            </a:r>
          </a:p>
          <a:p>
            <a:r>
              <a:rPr lang="en-US" sz="1600" dirty="0"/>
              <a:t>Unprecedented and unmanageable crisis.</a:t>
            </a:r>
          </a:p>
          <a:p>
            <a:r>
              <a:rPr lang="en-US" sz="1600" dirty="0"/>
              <a:t> </a:t>
            </a:r>
          </a:p>
          <a:p>
            <a:r>
              <a:rPr lang="en-US" sz="1600" dirty="0"/>
              <a:t>Focus shifted more on Heroin and opium and eclipsed cannabis</a:t>
            </a:r>
            <a:r>
              <a:rPr lang="en-US" dirty="0" smtClean="0"/>
              <a:t>.</a:t>
            </a:r>
          </a:p>
          <a:p>
            <a:endParaRPr lang="en-US" dirty="0"/>
          </a:p>
          <a:p>
            <a:r>
              <a:rPr lang="en-US" sz="1600" dirty="0"/>
              <a:t>Cannabis remains an under-studied subject </a:t>
            </a:r>
          </a:p>
          <a:p>
            <a:r>
              <a:rPr lang="en-US" sz="1600" dirty="0"/>
              <a:t> </a:t>
            </a:r>
          </a:p>
        </p:txBody>
      </p:sp>
      <p:sp>
        <p:nvSpPr>
          <p:cNvPr id="4" name="Slide Number Placeholder 3"/>
          <p:cNvSpPr>
            <a:spLocks noGrp="1"/>
          </p:cNvSpPr>
          <p:nvPr>
            <p:ph type="sldNum" sz="quarter" idx="10"/>
          </p:nvPr>
        </p:nvSpPr>
        <p:spPr/>
        <p:txBody>
          <a:bodyPr/>
          <a:lstStyle/>
          <a:p>
            <a:fld id="{ABF3413D-CA39-473B-8F28-B5B5DE6273A6}" type="slidenum">
              <a:rPr lang="en-US" smtClean="0"/>
              <a:pPr/>
              <a:t>5</a:t>
            </a:fld>
            <a:endParaRPr lang="en-US"/>
          </a:p>
        </p:txBody>
      </p:sp>
    </p:spTree>
    <p:extLst>
      <p:ext uri="{BB962C8B-B14F-4D97-AF65-F5344CB8AC3E}">
        <p14:creationId xmlns:p14="http://schemas.microsoft.com/office/powerpoint/2010/main" val="136922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This  is  the  only  available  research data.</a:t>
            </a:r>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6</a:t>
            </a:fld>
            <a:endParaRPr lang="en-US"/>
          </a:p>
        </p:txBody>
      </p:sp>
    </p:spTree>
    <p:extLst>
      <p:ext uri="{BB962C8B-B14F-4D97-AF65-F5344CB8AC3E}">
        <p14:creationId xmlns:p14="http://schemas.microsoft.com/office/powerpoint/2010/main" val="14116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600" dirty="0"/>
              <a:t>Pakistan has done well in becoming “poppy-free” in 2010 through effective policies and actions in eliminating poppy cultivation which it tries hard to maintain despite attempts at very low-level production.</a:t>
            </a:r>
          </a:p>
          <a:p>
            <a:pPr algn="just"/>
            <a:r>
              <a:rPr lang="en-US" sz="1600" dirty="0"/>
              <a:t> </a:t>
            </a:r>
          </a:p>
          <a:p>
            <a:pPr algn="just"/>
            <a:r>
              <a:rPr lang="en-US" sz="1600" dirty="0"/>
              <a:t>Pakistan’s Drug Policy 2010 and the Master Plan envisaging “drug-free” Pakistan by 2020 inspires credibility to the extent that Pakistan can eradicate poppy cultivation to almost zero level through innovative policies and resolve despite existence of drug-infested Afghanistan next door</a:t>
            </a:r>
          </a:p>
          <a:p>
            <a:pPr algn="just"/>
            <a:r>
              <a:rPr lang="en-US" sz="1600" b="1" dirty="0"/>
              <a:t> </a:t>
            </a:r>
            <a:endParaRPr lang="en-US" sz="1600" dirty="0"/>
          </a:p>
          <a:p>
            <a:pPr algn="just"/>
            <a:r>
              <a:rPr lang="en-US" sz="1600" dirty="0"/>
              <a:t>But policy goals remain deficient in both documents in not addressing cannabis which grows unchecked in many parts of Pakistan including wild cannabis growth in all over Islamabad</a:t>
            </a:r>
          </a:p>
          <a:p>
            <a:pPr algn="just"/>
            <a:r>
              <a:rPr lang="en-US" sz="1600" dirty="0"/>
              <a:t> </a:t>
            </a:r>
          </a:p>
          <a:p>
            <a:pPr algn="just"/>
            <a:endParaRPr lang="en-US" sz="1600"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7</a:t>
            </a:fld>
            <a:endParaRPr lang="en-US"/>
          </a:p>
        </p:txBody>
      </p:sp>
    </p:spTree>
    <p:extLst>
      <p:ext uri="{BB962C8B-B14F-4D97-AF65-F5344CB8AC3E}">
        <p14:creationId xmlns:p14="http://schemas.microsoft.com/office/powerpoint/2010/main" val="21769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Unlike liquor unquestionably forbidden in Islam, some confusion regarding status of cannabis as forbidden and intoxicant thus sinful in Islam </a:t>
            </a:r>
          </a:p>
          <a:p>
            <a:r>
              <a:rPr lang="en-US" sz="1600" dirty="0"/>
              <a:t> </a:t>
            </a:r>
          </a:p>
          <a:p>
            <a:endParaRPr lang="en-US" dirty="0"/>
          </a:p>
        </p:txBody>
      </p:sp>
      <p:sp>
        <p:nvSpPr>
          <p:cNvPr id="4" name="Slide Number Placeholder 3"/>
          <p:cNvSpPr>
            <a:spLocks noGrp="1"/>
          </p:cNvSpPr>
          <p:nvPr>
            <p:ph type="sldNum" sz="quarter" idx="10"/>
          </p:nvPr>
        </p:nvSpPr>
        <p:spPr/>
        <p:txBody>
          <a:bodyPr/>
          <a:lstStyle/>
          <a:p>
            <a:fld id="{ABF3413D-CA39-473B-8F28-B5B5DE6273A6}" type="slidenum">
              <a:rPr lang="en-US" smtClean="0"/>
              <a:pPr/>
              <a:t>8</a:t>
            </a:fld>
            <a:endParaRPr lang="en-US"/>
          </a:p>
        </p:txBody>
      </p:sp>
    </p:spTree>
    <p:extLst>
      <p:ext uri="{BB962C8B-B14F-4D97-AF65-F5344CB8AC3E}">
        <p14:creationId xmlns:p14="http://schemas.microsoft.com/office/powerpoint/2010/main" val="384601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F3413D-CA39-473B-8F28-B5B5DE6273A6}" type="slidenum">
              <a:rPr lang="en-US" smtClean="0"/>
              <a:pPr/>
              <a:t>9</a:t>
            </a:fld>
            <a:endParaRPr lang="en-US"/>
          </a:p>
        </p:txBody>
      </p:sp>
    </p:spTree>
    <p:extLst>
      <p:ext uri="{BB962C8B-B14F-4D97-AF65-F5344CB8AC3E}">
        <p14:creationId xmlns:p14="http://schemas.microsoft.com/office/powerpoint/2010/main" val="49884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1543426"/>
            <a:ext cx="9144000" cy="5314574"/>
          </a:xfrm>
          <a:prstGeom prst="rect">
            <a:avLst/>
          </a:prstGeom>
          <a:pattFill prst="pct5">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pic>
        <p:nvPicPr>
          <p:cNvPr id="12" name="Picture 11"/>
          <p:cNvPicPr>
            <a:picLocks noChangeAspect="1"/>
          </p:cNvPicPr>
          <p:nvPr/>
        </p:nvPicPr>
        <p:blipFill>
          <a:blip r:embed="rId3" cstate="print"/>
          <a:stretch>
            <a:fillRect/>
          </a:stretch>
        </p:blipFill>
        <p:spPr>
          <a:xfrm>
            <a:off x="8077200" y="0"/>
            <a:ext cx="929898" cy="1255124"/>
          </a:xfrm>
          <a:prstGeom prst="rect">
            <a:avLst/>
          </a:prstGeom>
        </p:spPr>
      </p:pic>
      <p:sp>
        <p:nvSpPr>
          <p:cNvPr id="18" name="TextBox 17"/>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cxnSp>
        <p:nvCxnSpPr>
          <p:cNvPr id="19" name="Straight Connector 18"/>
          <p:cNvCxnSpPr/>
          <p:nvPr/>
        </p:nvCxnSpPr>
        <p:spPr>
          <a:xfrm flipV="1">
            <a:off x="35535" y="1492264"/>
            <a:ext cx="9046029" cy="13062"/>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p:cNvSpPr txBox="1"/>
          <p:nvPr/>
        </p:nvSpPr>
        <p:spPr>
          <a:xfrm>
            <a:off x="0" y="4495800"/>
            <a:ext cx="4724400" cy="2123658"/>
          </a:xfrm>
          <a:prstGeom prst="rect">
            <a:avLst/>
          </a:prstGeom>
          <a:noFill/>
        </p:spPr>
        <p:txBody>
          <a:bodyPr wrap="square" rtlCol="0">
            <a:spAutoFit/>
          </a:bodyPr>
          <a:lstStyle/>
          <a:p>
            <a:pPr algn="ctr"/>
            <a:r>
              <a:rPr lang="en-US" sz="3200" b="1" dirty="0">
                <a:solidFill>
                  <a:srgbClr val="FF0000"/>
                </a:solidFill>
              </a:rPr>
              <a:t>Asia Ashraf</a:t>
            </a:r>
          </a:p>
          <a:p>
            <a:pPr algn="ctr"/>
            <a:r>
              <a:rPr lang="en-US" sz="2000" dirty="0" smtClean="0"/>
              <a:t>Director </a:t>
            </a:r>
            <a:r>
              <a:rPr lang="en-US" sz="2000" dirty="0"/>
              <a:t>Rehabilitation &amp; </a:t>
            </a:r>
            <a:endParaRPr lang="en-US" sz="2000" dirty="0" smtClean="0"/>
          </a:p>
          <a:p>
            <a:pPr algn="ctr"/>
            <a:r>
              <a:rPr lang="en-US" sz="2000" dirty="0" smtClean="0"/>
              <a:t>Head </a:t>
            </a:r>
            <a:r>
              <a:rPr lang="en-US" sz="2000" dirty="0"/>
              <a:t>of the Psychology </a:t>
            </a:r>
            <a:r>
              <a:rPr lang="en-US" sz="2000" dirty="0" smtClean="0"/>
              <a:t>Department,</a:t>
            </a:r>
          </a:p>
          <a:p>
            <a:pPr algn="ctr"/>
            <a:r>
              <a:rPr lang="en-US" sz="2000" dirty="0" smtClean="0"/>
              <a:t>Sunny Trust</a:t>
            </a:r>
          </a:p>
          <a:p>
            <a:pPr algn="ctr"/>
            <a:r>
              <a:rPr lang="en-US" sz="2000" dirty="0"/>
              <a:t>Hubert H. Humphrey </a:t>
            </a:r>
            <a:r>
              <a:rPr lang="en-US" sz="2000" dirty="0" smtClean="0"/>
              <a:t>Fellow, USA.</a:t>
            </a:r>
            <a:endParaRPr lang="en-US" sz="2000" dirty="0"/>
          </a:p>
          <a:p>
            <a:pPr algn="ctr"/>
            <a:endParaRPr lang="en-US" sz="2000" dirty="0"/>
          </a:p>
        </p:txBody>
      </p:sp>
      <p:sp>
        <p:nvSpPr>
          <p:cNvPr id="20" name="TextBox 19"/>
          <p:cNvSpPr txBox="1"/>
          <p:nvPr/>
        </p:nvSpPr>
        <p:spPr>
          <a:xfrm>
            <a:off x="0" y="1905000"/>
            <a:ext cx="4749853" cy="2308324"/>
          </a:xfrm>
          <a:prstGeom prst="rect">
            <a:avLst/>
          </a:prstGeom>
          <a:noFill/>
        </p:spPr>
        <p:txBody>
          <a:bodyPr wrap="square" rtlCol="0">
            <a:spAutoFit/>
          </a:bodyPr>
          <a:lstStyle/>
          <a:p>
            <a:pPr algn="ctr"/>
            <a:r>
              <a:rPr lang="en-US" sz="2400" dirty="0" smtClean="0"/>
              <a:t>Side Event: Cannabis Legalization</a:t>
            </a:r>
          </a:p>
          <a:p>
            <a:pPr algn="ctr"/>
            <a:r>
              <a:rPr lang="en-US" sz="2400" dirty="0" smtClean="0"/>
              <a:t>Five Years Later:</a:t>
            </a:r>
          </a:p>
          <a:p>
            <a:pPr algn="ctr"/>
            <a:r>
              <a:rPr lang="en-US" sz="2400" dirty="0" smtClean="0"/>
              <a:t>What Have We Learned?</a:t>
            </a:r>
          </a:p>
          <a:p>
            <a:pPr algn="ctr"/>
            <a:r>
              <a:rPr lang="en-US" sz="2400" dirty="0" smtClean="0"/>
              <a:t>61</a:t>
            </a:r>
            <a:r>
              <a:rPr lang="en-US" sz="2400" baseline="30000" dirty="0" smtClean="0"/>
              <a:t>st</a:t>
            </a:r>
            <a:r>
              <a:rPr lang="en-US" sz="2400" dirty="0" smtClean="0"/>
              <a:t>  Session of CND </a:t>
            </a:r>
          </a:p>
          <a:p>
            <a:pPr algn="ctr"/>
            <a:r>
              <a:rPr lang="en-US" sz="2400" dirty="0" smtClean="0"/>
              <a:t>Vienna, 15</a:t>
            </a:r>
            <a:r>
              <a:rPr lang="en-US" sz="2400" baseline="30000" dirty="0" smtClean="0"/>
              <a:t>th</a:t>
            </a:r>
            <a:r>
              <a:rPr lang="en-US" sz="2400" dirty="0" smtClean="0"/>
              <a:t> March, 2018 </a:t>
            </a:r>
          </a:p>
          <a:p>
            <a:pPr algn="ctr"/>
            <a:endParaRPr lang="en-US" sz="2400" dirty="0"/>
          </a:p>
        </p:txBody>
      </p:sp>
      <p:pic>
        <p:nvPicPr>
          <p:cNvPr id="27" name="Picture 26" descr="26-cannabis-in-Pakistan_4K-1920x1013.jpg"/>
          <p:cNvPicPr>
            <a:picLocks noChangeAspect="1"/>
          </p:cNvPicPr>
          <p:nvPr/>
        </p:nvPicPr>
        <p:blipFill>
          <a:blip r:embed="rId4" cstate="print"/>
          <a:stretch>
            <a:fillRect/>
          </a:stretch>
        </p:blipFill>
        <p:spPr>
          <a:xfrm>
            <a:off x="4495800" y="1524000"/>
            <a:ext cx="4648200" cy="4953000"/>
          </a:xfrm>
          <a:prstGeom prst="rect">
            <a:avLst/>
          </a:prstGeom>
        </p:spPr>
      </p:pic>
      <p:sp>
        <p:nvSpPr>
          <p:cNvPr id="28" name="TextBox 27"/>
          <p:cNvSpPr txBox="1"/>
          <p:nvPr/>
        </p:nvSpPr>
        <p:spPr>
          <a:xfrm>
            <a:off x="304800" y="117457"/>
            <a:ext cx="7543799" cy="1508105"/>
          </a:xfrm>
          <a:prstGeom prst="rect">
            <a:avLst/>
          </a:prstGeom>
          <a:noFill/>
        </p:spPr>
        <p:txBody>
          <a:bodyPr wrap="square" rtlCol="0">
            <a:spAutoFit/>
          </a:bodyPr>
          <a:lstStyle/>
          <a:p>
            <a:pPr algn="ctr"/>
            <a:r>
              <a:rPr lang="en-US" sz="3200" b="1" dirty="0" smtClean="0"/>
              <a:t>Cannabis Legalization Debate in US:</a:t>
            </a:r>
          </a:p>
          <a:p>
            <a:pPr algn="ctr"/>
            <a:r>
              <a:rPr lang="en-US" sz="3200" b="1" dirty="0" smtClean="0"/>
              <a:t> Impact on Pakistan &amp; South Asia  </a:t>
            </a:r>
            <a:endParaRPr lang="en-US" sz="3200" b="1" dirty="0"/>
          </a:p>
          <a:p>
            <a:pPr algn="ctr"/>
            <a:endParaRPr lang="en-US" sz="2800" b="1" dirty="0"/>
          </a:p>
        </p:txBody>
      </p:sp>
      <p:sp>
        <p:nvSpPr>
          <p:cNvPr id="30" name="TextBox 29"/>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Tree>
    <p:extLst>
      <p:ext uri="{BB962C8B-B14F-4D97-AF65-F5344CB8AC3E}">
        <p14:creationId xmlns:p14="http://schemas.microsoft.com/office/powerpoint/2010/main" val="3901871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shot (98).png"/>
          <p:cNvPicPr>
            <a:picLocks noGrp="1" noChangeAspect="1"/>
          </p:cNvPicPr>
          <p:nvPr>
            <p:ph idx="1"/>
          </p:nvPr>
        </p:nvPicPr>
        <p:blipFill>
          <a:blip r:embed="rId3" cstate="print"/>
          <a:srcRect l="1185" t="3333" r="6351" b="6667"/>
          <a:stretch>
            <a:fillRect/>
          </a:stretch>
        </p:blipFill>
        <p:spPr>
          <a:xfrm>
            <a:off x="0" y="0"/>
            <a:ext cx="9144000" cy="6477000"/>
          </a:xfrm>
        </p:spPr>
      </p:pic>
      <p:sp>
        <p:nvSpPr>
          <p:cNvPr id="9" name="TextBox 8"/>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8" name="Rectangle 7"/>
          <p:cNvSpPr/>
          <p:nvPr/>
        </p:nvSpPr>
        <p:spPr>
          <a:xfrm>
            <a:off x="1905000" y="5410200"/>
            <a:ext cx="4114800" cy="838200"/>
          </a:xfrm>
          <a:prstGeom prst="rect">
            <a:avLst/>
          </a:prstGeom>
          <a:noFill/>
          <a:ln w="3810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3" name="Rectangle 12"/>
          <p:cNvSpPr/>
          <p:nvPr/>
        </p:nvSpPr>
        <p:spPr>
          <a:xfrm>
            <a:off x="3124200" y="2971800"/>
            <a:ext cx="3733800" cy="914400"/>
          </a:xfrm>
          <a:prstGeom prst="rect">
            <a:avLst/>
          </a:prstGeom>
          <a:noFill/>
          <a:ln w="3810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1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l="2202" t="4098"/>
          <a:stretch>
            <a:fillRect/>
          </a:stretch>
        </p:blipFill>
        <p:spPr bwMode="auto">
          <a:xfrm>
            <a:off x="0" y="0"/>
            <a:ext cx="9144000" cy="6858000"/>
          </a:xfrm>
          <a:prstGeom prst="rect">
            <a:avLst/>
          </a:prstGeom>
          <a:noFill/>
          <a:ln>
            <a:noFill/>
          </a:ln>
        </p:spPr>
      </p:pic>
      <p:sp>
        <p:nvSpPr>
          <p:cNvPr id="5" name="TextBox 4"/>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7" name="TextBox 6"/>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9" name="TextBox 8"/>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Untitled.png"/>
          <p:cNvPicPr>
            <a:picLocks noGrp="1" noChangeAspect="1"/>
          </p:cNvPicPr>
          <p:nvPr>
            <p:ph idx="1"/>
          </p:nvPr>
        </p:nvPicPr>
        <p:blipFill>
          <a:blip r:embed="rId3" cstate="print"/>
          <a:srcRect t="3571" b="5952"/>
          <a:stretch>
            <a:fillRect/>
          </a:stretch>
        </p:blipFill>
        <p:spPr>
          <a:xfrm>
            <a:off x="0" y="0"/>
            <a:ext cx="9144000" cy="6400800"/>
          </a:xfrm>
        </p:spPr>
      </p:pic>
      <p:sp>
        <p:nvSpPr>
          <p:cNvPr id="5" name="Rectangle 4"/>
          <p:cNvSpPr/>
          <p:nvPr/>
        </p:nvSpPr>
        <p:spPr>
          <a:xfrm>
            <a:off x="5562600" y="457200"/>
            <a:ext cx="2895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838200" y="2819400"/>
            <a:ext cx="1066800" cy="1066800"/>
          </a:xfrm>
          <a:prstGeom prst="ellipse">
            <a:avLst/>
          </a:prstGeom>
          <a:noFill/>
          <a:ln w="5715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10" name="TextBox 9"/>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1" name="TextBox 10"/>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Screenshot (45).png"/>
          <p:cNvPicPr>
            <a:picLocks noChangeAspect="1"/>
          </p:cNvPicPr>
          <p:nvPr/>
        </p:nvPicPr>
        <p:blipFill>
          <a:blip r:embed="rId3" cstate="print"/>
          <a:srcRect l="18333" t="24802" r="45000" b="9980"/>
          <a:stretch>
            <a:fillRect/>
          </a:stretch>
        </p:blipFill>
        <p:spPr>
          <a:xfrm>
            <a:off x="1371600" y="1143000"/>
            <a:ext cx="6745184" cy="5410200"/>
          </a:xfrm>
          <a:prstGeom prst="rect">
            <a:avLst/>
          </a:prstGeom>
        </p:spPr>
      </p:pic>
      <p:sp>
        <p:nvSpPr>
          <p:cNvPr id="5" name="Rounded Rectangle 4"/>
          <p:cNvSpPr/>
          <p:nvPr/>
        </p:nvSpPr>
        <p:spPr>
          <a:xfrm>
            <a:off x="0" y="152400"/>
            <a:ext cx="9144000" cy="1981200"/>
          </a:xfrm>
          <a:prstGeom prst="roundRect">
            <a:avLst/>
          </a:prstGeom>
          <a:noFill/>
          <a:ln w="5715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9" name="TextBox 8"/>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1" name="TextBox 10"/>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5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9" name="Content Placeholder 8" descr="Screenshot (79).png"/>
          <p:cNvPicPr>
            <a:picLocks noGrp="1" noChangeAspect="1"/>
          </p:cNvPicPr>
          <p:nvPr>
            <p:ph idx="1"/>
          </p:nvPr>
        </p:nvPicPr>
        <p:blipFill>
          <a:blip r:embed="rId3" cstate="print"/>
          <a:srcRect b="4444"/>
          <a:stretch>
            <a:fillRect/>
          </a:stretch>
        </p:blipFill>
        <p:spPr>
          <a:xfrm>
            <a:off x="546957" y="0"/>
            <a:ext cx="8050085" cy="6858000"/>
          </a:xfrm>
        </p:spPr>
      </p:pic>
      <p:sp>
        <p:nvSpPr>
          <p:cNvPr id="5" name="Rectangle 4"/>
          <p:cNvSpPr/>
          <p:nvPr/>
        </p:nvSpPr>
        <p:spPr>
          <a:xfrm>
            <a:off x="0" y="1371600"/>
            <a:ext cx="9144000" cy="2057400"/>
          </a:xfrm>
          <a:prstGeom prst="rect">
            <a:avLst/>
          </a:prstGeom>
          <a:noFill/>
          <a:ln w="5715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7" name="TextBox 6"/>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10" name="TextBox 9"/>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2" name="TextBox 11"/>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Untitled2.png"/>
          <p:cNvPicPr>
            <a:picLocks noGrp="1" noChangeAspect="1"/>
          </p:cNvPicPr>
          <p:nvPr>
            <p:ph idx="1"/>
          </p:nvPr>
        </p:nvPicPr>
        <p:blipFill>
          <a:blip r:embed="rId3" cstate="print"/>
          <a:srcRect t="6667" b="2222"/>
          <a:stretch>
            <a:fillRect/>
          </a:stretch>
        </p:blipFill>
        <p:spPr>
          <a:xfrm>
            <a:off x="0" y="0"/>
            <a:ext cx="9144000" cy="6858000"/>
          </a:xfrm>
        </p:spPr>
      </p:pic>
      <p:sp>
        <p:nvSpPr>
          <p:cNvPr id="5" name="Rectangle 4"/>
          <p:cNvSpPr/>
          <p:nvPr/>
        </p:nvSpPr>
        <p:spPr>
          <a:xfrm>
            <a:off x="5486400" y="457200"/>
            <a:ext cx="2895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09600" y="2971800"/>
            <a:ext cx="1524000" cy="685800"/>
          </a:xfrm>
          <a:prstGeom prst="rect">
            <a:avLst/>
          </a:prstGeom>
          <a:noFill/>
          <a:ln w="57150">
            <a:solidFill>
              <a:srgbClr val="C00000"/>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9" name="TextBox 8"/>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1" name="TextBox 10"/>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shot (102).png"/>
          <p:cNvPicPr>
            <a:picLocks noGrp="1" noChangeAspect="1"/>
          </p:cNvPicPr>
          <p:nvPr>
            <p:ph idx="1"/>
          </p:nvPr>
        </p:nvPicPr>
        <p:blipFill>
          <a:blip r:embed="rId3" cstate="print"/>
          <a:srcRect t="3488" b="5814"/>
          <a:stretch>
            <a:fillRect/>
          </a:stretch>
        </p:blipFill>
        <p:spPr>
          <a:xfrm>
            <a:off x="0" y="0"/>
            <a:ext cx="9143999" cy="6629400"/>
          </a:xfrm>
        </p:spPr>
      </p:pic>
      <p:sp>
        <p:nvSpPr>
          <p:cNvPr id="6" name="TextBox 5"/>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8" name="TextBox 7"/>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1" name="Oval 10"/>
          <p:cNvSpPr/>
          <p:nvPr/>
        </p:nvSpPr>
        <p:spPr>
          <a:xfrm>
            <a:off x="0" y="2743200"/>
            <a:ext cx="1828800" cy="1828800"/>
          </a:xfrm>
          <a:prstGeom prst="ellipse">
            <a:avLst/>
          </a:prstGeom>
          <a:noFill/>
          <a:ln w="5715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5334000" y="381000"/>
            <a:ext cx="2971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75).png"/>
          <p:cNvPicPr>
            <a:picLocks noGrp="1" noChangeAspect="1"/>
          </p:cNvPicPr>
          <p:nvPr>
            <p:ph idx="1"/>
          </p:nvPr>
        </p:nvPicPr>
        <p:blipFill>
          <a:blip r:embed="rId3" cstate="print"/>
          <a:srcRect t="2222" r="12137" b="5556"/>
          <a:stretch>
            <a:fillRect/>
          </a:stretch>
        </p:blipFill>
        <p:spPr>
          <a:xfrm>
            <a:off x="1" y="0"/>
            <a:ext cx="9144000" cy="6858000"/>
          </a:xfrm>
        </p:spPr>
      </p:pic>
      <p:sp>
        <p:nvSpPr>
          <p:cNvPr id="5" name="Rounded Rectangle 4"/>
          <p:cNvSpPr/>
          <p:nvPr/>
        </p:nvSpPr>
        <p:spPr>
          <a:xfrm>
            <a:off x="609600" y="2667000"/>
            <a:ext cx="4267200" cy="1447800"/>
          </a:xfrm>
          <a:prstGeom prst="roundRect">
            <a:avLst/>
          </a:prstGeom>
          <a:noFill/>
          <a:ln w="57150">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
            </a:r>
            <a:endParaRPr lang="en-US" dirty="0"/>
          </a:p>
        </p:txBody>
      </p:sp>
      <p:sp>
        <p:nvSpPr>
          <p:cNvPr id="6" name="TextBox 5"/>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8" name="TextBox 7"/>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9" name="TextBox 8"/>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88).png"/>
          <p:cNvPicPr>
            <a:picLocks noGrp="1" noChangeAspect="1"/>
          </p:cNvPicPr>
          <p:nvPr>
            <p:ph idx="1"/>
          </p:nvPr>
        </p:nvPicPr>
        <p:blipFill>
          <a:blip r:embed="rId3" cstate="print"/>
          <a:srcRect r="30833"/>
          <a:stretch>
            <a:fillRect/>
          </a:stretch>
        </p:blipFill>
        <p:spPr>
          <a:xfrm>
            <a:off x="0" y="0"/>
            <a:ext cx="9144000" cy="6858000"/>
          </a:xfrm>
        </p:spPr>
      </p:pic>
      <p:sp>
        <p:nvSpPr>
          <p:cNvPr id="5" name="TextBox 4"/>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6" name="TextBox 5"/>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8" name="Rectangle 7"/>
          <p:cNvSpPr/>
          <p:nvPr/>
        </p:nvSpPr>
        <p:spPr>
          <a:xfrm>
            <a:off x="7772400" y="609600"/>
            <a:ext cx="1371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8600" y="2895600"/>
            <a:ext cx="2362200" cy="1600200"/>
          </a:xfrm>
          <a:prstGeom prst="ellipse">
            <a:avLst/>
          </a:prstGeom>
          <a:noFill/>
          <a:ln w="57150">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ia.png"/>
          <p:cNvPicPr>
            <a:picLocks noGrp="1" noChangeAspect="1"/>
          </p:cNvPicPr>
          <p:nvPr>
            <p:ph idx="1"/>
          </p:nvPr>
        </p:nvPicPr>
        <p:blipFill>
          <a:blip r:embed="rId3" cstate="print"/>
          <a:srcRect l="3581" t="5051" r="4528" b="5717"/>
          <a:stretch>
            <a:fillRect/>
          </a:stretch>
        </p:blipFill>
        <p:spPr>
          <a:xfrm>
            <a:off x="152400" y="0"/>
            <a:ext cx="8991600" cy="6858000"/>
          </a:xfrm>
        </p:spPr>
      </p:pic>
      <p:sp>
        <p:nvSpPr>
          <p:cNvPr id="5" name="TextBox 4"/>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7" name="TextBox 6"/>
          <p:cNvSpPr txBox="1"/>
          <p:nvPr/>
        </p:nvSpPr>
        <p:spPr>
          <a:xfrm>
            <a:off x="4951888" y="6477000"/>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8" name="TextBox 7"/>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0"/>
            <a:ext cx="6858178" cy="1347013"/>
          </a:xfrm>
        </p:spPr>
        <p:txBody>
          <a:bodyPr>
            <a:normAutofit fontScale="90000"/>
          </a:bodyPr>
          <a:lstStyle/>
          <a:p>
            <a:pPr algn="ctr"/>
            <a:r>
              <a:rPr lang="en-US" b="1" dirty="0">
                <a:solidFill>
                  <a:schemeClr val="tx1"/>
                </a:solidFill>
              </a:rPr>
              <a:t>Pakistan: </a:t>
            </a:r>
            <a:r>
              <a:rPr lang="en-US" b="1" dirty="0" smtClean="0">
                <a:solidFill>
                  <a:schemeClr val="tx1"/>
                </a:solidFill>
              </a:rPr>
              <a:t>Illicit Drug Use and Trafficking</a:t>
            </a:r>
            <a:endParaRPr lang="en-US" sz="3600" b="1" dirty="0">
              <a:solidFill>
                <a:schemeClr val="tx1"/>
              </a:solidFill>
              <a:ea typeface="Verdana" panose="020B0604030504040204" pitchFamily="34" charset="0"/>
              <a:cs typeface="Verdana" panose="020B0604030504040204" pitchFamily="34" charset="0"/>
            </a:endParaRPr>
          </a:p>
        </p:txBody>
      </p:sp>
      <p:sp>
        <p:nvSpPr>
          <p:cNvPr id="2" name="Content Placeholder 1"/>
          <p:cNvSpPr>
            <a:spLocks noGrp="1"/>
          </p:cNvSpPr>
          <p:nvPr>
            <p:ph idx="1"/>
          </p:nvPr>
        </p:nvSpPr>
        <p:spPr>
          <a:xfrm>
            <a:off x="1335505" y="1320218"/>
            <a:ext cx="7653262" cy="5579538"/>
          </a:xfrm>
        </p:spPr>
        <p:txBody>
          <a:bodyPr>
            <a:normAutofit/>
          </a:bodyPr>
          <a:lstStyle/>
          <a:p>
            <a:pPr marL="0" indent="0">
              <a:buNone/>
            </a:pPr>
            <a:endParaRPr lang="en-US" dirty="0" smtClean="0"/>
          </a:p>
          <a:p>
            <a:pPr>
              <a:buFont typeface="Wingdings" panose="05000000000000000000" pitchFamily="2" charset="2"/>
              <a:buChar char="q"/>
            </a:pPr>
            <a:endParaRPr lang="en-US" dirty="0" smtClean="0"/>
          </a:p>
          <a:p>
            <a:pPr>
              <a:buFont typeface="Wingdings" panose="05000000000000000000" pitchFamily="2" charset="2"/>
              <a:buChar char="q"/>
            </a:pPr>
            <a:endParaRPr lang="en-US" dirty="0" smtClean="0"/>
          </a:p>
          <a:p>
            <a:pPr>
              <a:buFont typeface="Wingdings" panose="05000000000000000000" pitchFamily="2" charset="2"/>
              <a:buChar char="q"/>
            </a:pPr>
            <a:endParaRPr lang="en-US" dirty="0"/>
          </a:p>
        </p:txBody>
      </p:sp>
      <p:pic>
        <p:nvPicPr>
          <p:cNvPr id="4" name="Content Placeholder 3"/>
          <p:cNvPicPr>
            <a:picLocks noChangeAspect="1"/>
          </p:cNvPicPr>
          <p:nvPr/>
        </p:nvPicPr>
        <p:blipFill>
          <a:blip r:embed="rId3" cstate="print"/>
          <a:stretch>
            <a:fillRect/>
          </a:stretch>
        </p:blipFill>
        <p:spPr>
          <a:xfrm>
            <a:off x="1143000" y="1219201"/>
            <a:ext cx="7467600" cy="5181600"/>
          </a:xfrm>
          <a:prstGeom prst="rect">
            <a:avLst/>
          </a:prstGeom>
          <a:ln>
            <a:solidFill>
              <a:schemeClr val="accent1">
                <a:lumMod val="50000"/>
              </a:schemeClr>
            </a:solidFill>
          </a:ln>
        </p:spPr>
      </p:pic>
      <p:sp>
        <p:nvSpPr>
          <p:cNvPr id="7" name="TextBox 6"/>
          <p:cNvSpPr txBox="1"/>
          <p:nvPr/>
        </p:nvSpPr>
        <p:spPr>
          <a:xfrm>
            <a:off x="0" y="6488668"/>
            <a:ext cx="9144000" cy="369332"/>
          </a:xfrm>
          <a:prstGeom prst="rect">
            <a:avLst/>
          </a:prstGeom>
          <a:solidFill>
            <a:srgbClr val="339966"/>
          </a:solidFill>
        </p:spPr>
        <p:txBody>
          <a:bodyPr wrap="square" rtlCol="0">
            <a:spAutoFit/>
          </a:bodyPr>
          <a:lstStyle/>
          <a:p>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63855" cy="1413387"/>
          </a:xfrm>
          <a:prstGeom prst="rect">
            <a:avLst/>
          </a:prstGeom>
        </p:spPr>
      </p:pic>
      <p:sp>
        <p:nvSpPr>
          <p:cNvPr id="12" name="TextBox 11"/>
          <p:cNvSpPr txBox="1"/>
          <p:nvPr/>
        </p:nvSpPr>
        <p:spPr>
          <a:xfrm>
            <a:off x="6781800" y="6477000"/>
            <a:ext cx="2410397" cy="400110"/>
          </a:xfrm>
          <a:prstGeom prst="rect">
            <a:avLst/>
          </a:prstGeom>
          <a:noFill/>
        </p:spPr>
        <p:txBody>
          <a:bodyPr wrap="square" rtlCol="0">
            <a:spAutoFit/>
          </a:bodyPr>
          <a:lstStyle/>
          <a:p>
            <a:r>
              <a:rPr lang="en-US" sz="2000" b="1" dirty="0">
                <a:solidFill>
                  <a:schemeClr val="bg1"/>
                </a:solidFill>
              </a:rPr>
              <a:t>UNODC Report, 2013</a:t>
            </a:r>
          </a:p>
        </p:txBody>
      </p:sp>
      <p:sp>
        <p:nvSpPr>
          <p:cNvPr id="13" name="TextBox 12"/>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02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shot (97).png"/>
          <p:cNvPicPr>
            <a:picLocks noGrp="1" noChangeAspect="1"/>
          </p:cNvPicPr>
          <p:nvPr>
            <p:ph idx="1"/>
          </p:nvPr>
        </p:nvPicPr>
        <p:blipFill>
          <a:blip r:embed="rId3" cstate="print"/>
          <a:srcRect l="3218" t="3915" r="6351" b="5722"/>
          <a:stretch>
            <a:fillRect/>
          </a:stretch>
        </p:blipFill>
        <p:spPr>
          <a:xfrm>
            <a:off x="228600" y="0"/>
            <a:ext cx="8915400" cy="6858000"/>
          </a:xfrm>
        </p:spPr>
      </p:pic>
      <p:sp>
        <p:nvSpPr>
          <p:cNvPr id="7" name="Rectangle 6"/>
          <p:cNvSpPr/>
          <p:nvPr/>
        </p:nvSpPr>
        <p:spPr>
          <a:xfrm>
            <a:off x="152400" y="3124200"/>
            <a:ext cx="5943600" cy="1600200"/>
          </a:xfrm>
          <a:prstGeom prst="rect">
            <a:avLst/>
          </a:prstGeom>
          <a:noFill/>
          <a:ln w="57150">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10" name="TextBox 9"/>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1" name="TextBox 10"/>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shot (65).png"/>
          <p:cNvPicPr>
            <a:picLocks noGrp="1" noChangeAspect="1"/>
          </p:cNvPicPr>
          <p:nvPr>
            <p:ph idx="1"/>
          </p:nvPr>
        </p:nvPicPr>
        <p:blipFill>
          <a:blip r:embed="rId3" cstate="print"/>
          <a:srcRect b="5556"/>
          <a:stretch>
            <a:fillRect/>
          </a:stretch>
        </p:blipFill>
        <p:spPr>
          <a:xfrm>
            <a:off x="990600" y="0"/>
            <a:ext cx="7543800" cy="6858000"/>
          </a:xfrm>
        </p:spPr>
      </p:pic>
      <p:sp>
        <p:nvSpPr>
          <p:cNvPr id="7" name="Rectangle 6"/>
          <p:cNvSpPr/>
          <p:nvPr/>
        </p:nvSpPr>
        <p:spPr>
          <a:xfrm>
            <a:off x="0" y="762000"/>
            <a:ext cx="9144000" cy="1981200"/>
          </a:xfrm>
          <a:prstGeom prst="rect">
            <a:avLst/>
          </a:prstGeom>
          <a:noFill/>
          <a:ln w="57150">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6" name="TextBox 5"/>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8" name="TextBox 7"/>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shot (103).png"/>
          <p:cNvPicPr>
            <a:picLocks noGrp="1" noChangeAspect="1"/>
          </p:cNvPicPr>
          <p:nvPr>
            <p:ph idx="1"/>
          </p:nvPr>
        </p:nvPicPr>
        <p:blipFill>
          <a:blip r:embed="rId3" cstate="print"/>
          <a:srcRect l="1893" t="3686" r="3449" b="5401"/>
          <a:stretch>
            <a:fillRect/>
          </a:stretch>
        </p:blipFill>
        <p:spPr>
          <a:xfrm>
            <a:off x="0" y="0"/>
            <a:ext cx="9144000" cy="6477000"/>
          </a:xfrm>
        </p:spPr>
      </p:pic>
      <p:sp>
        <p:nvSpPr>
          <p:cNvPr id="4" name="TextBox 3"/>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7" name="TextBox 6"/>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11" name="Picture 10" descr="Screenshot (105).png"/>
          <p:cNvPicPr>
            <a:picLocks noChangeAspect="1"/>
          </p:cNvPicPr>
          <p:nvPr/>
        </p:nvPicPr>
        <p:blipFill>
          <a:blip r:embed="rId4" cstate="print"/>
          <a:stretch>
            <a:fillRect/>
          </a:stretch>
        </p:blipFill>
        <p:spPr>
          <a:xfrm>
            <a:off x="228600" y="4876800"/>
            <a:ext cx="5638800" cy="1524000"/>
          </a:xfrm>
          <a:prstGeom prst="rect">
            <a:avLst/>
          </a:prstGeom>
          <a:ln w="57150">
            <a:solidFill>
              <a:srgbClr val="C00000"/>
            </a:solidFill>
          </a:ln>
          <a:effectLst>
            <a:glow rad="139700">
              <a:schemeClr val="accent2">
                <a:satMod val="175000"/>
                <a:alpha val="40000"/>
              </a:schemeClr>
            </a:glow>
          </a:effectLst>
        </p:spPr>
      </p:pic>
      <p:sp>
        <p:nvSpPr>
          <p:cNvPr id="12" name="TextBox 11"/>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91).png"/>
          <p:cNvPicPr>
            <a:picLocks noGrp="1" noChangeAspect="1"/>
          </p:cNvPicPr>
          <p:nvPr>
            <p:ph idx="1"/>
          </p:nvPr>
        </p:nvPicPr>
        <p:blipFill>
          <a:blip r:embed="rId3" cstate="print"/>
          <a:srcRect t="3333" r="49819" b="5556"/>
          <a:stretch>
            <a:fillRect/>
          </a:stretch>
        </p:blipFill>
        <p:spPr>
          <a:xfrm>
            <a:off x="0" y="0"/>
            <a:ext cx="4800600" cy="6858000"/>
          </a:xfrm>
        </p:spPr>
      </p:pic>
      <p:sp>
        <p:nvSpPr>
          <p:cNvPr id="5" name="Oval 4"/>
          <p:cNvSpPr/>
          <p:nvPr/>
        </p:nvSpPr>
        <p:spPr>
          <a:xfrm>
            <a:off x="152400" y="1371600"/>
            <a:ext cx="1981200" cy="2971800"/>
          </a:xfrm>
          <a:prstGeom prst="ellipse">
            <a:avLst/>
          </a:prstGeom>
          <a:noFill/>
          <a:ln w="76200">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9" name="TextBox 8"/>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0" name="TextBox 9"/>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pic>
        <p:nvPicPr>
          <p:cNvPr id="8" name="Content Placeholder 3" descr="Screenshot (74).png"/>
          <p:cNvPicPr>
            <a:picLocks noChangeAspect="1"/>
          </p:cNvPicPr>
          <p:nvPr/>
        </p:nvPicPr>
        <p:blipFill>
          <a:blip r:embed="rId4" cstate="print"/>
          <a:srcRect l="5748" t="3367" r="36322" b="6187"/>
          <a:stretch>
            <a:fillRect/>
          </a:stretch>
        </p:blipFill>
        <p:spPr>
          <a:xfrm>
            <a:off x="4572000" y="0"/>
            <a:ext cx="4572000" cy="647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4953000" y="2539855"/>
            <a:ext cx="4191001" cy="431814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40091" cy="1363851"/>
          </a:xfrm>
          <a:prstGeom prst="rect">
            <a:avLst/>
          </a:prstGeom>
        </p:spPr>
      </p:pic>
      <p:sp>
        <p:nvSpPr>
          <p:cNvPr id="4" name="Content Placeholder 2"/>
          <p:cNvSpPr txBox="1">
            <a:spLocks/>
          </p:cNvSpPr>
          <p:nvPr/>
        </p:nvSpPr>
        <p:spPr>
          <a:xfrm>
            <a:off x="762000" y="1759866"/>
            <a:ext cx="4445431" cy="2803578"/>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Wingdings" panose="05000000000000000000" pitchFamily="2" charset="2"/>
              <a:buChar char="q"/>
            </a:pPr>
            <a:r>
              <a:rPr lang="en-US" sz="2400" dirty="0">
                <a:solidFill>
                  <a:schemeClr val="tx1"/>
                </a:solidFill>
                <a:latin typeface="+mj-lt"/>
                <a:cs typeface="Times New Roman" panose="02020603050405020304" pitchFamily="18" charset="0"/>
              </a:rPr>
              <a:t>Total population of Pakistan </a:t>
            </a:r>
            <a:r>
              <a:rPr lang="en-US" sz="2400" dirty="0" smtClean="0">
                <a:solidFill>
                  <a:schemeClr val="tx1"/>
                </a:solidFill>
                <a:latin typeface="+mj-lt"/>
                <a:cs typeface="Times New Roman" panose="02020603050405020304" pitchFamily="18" charset="0"/>
              </a:rPr>
              <a:t>is over 200 </a:t>
            </a:r>
            <a:r>
              <a:rPr lang="en-US" sz="2400" dirty="0">
                <a:solidFill>
                  <a:schemeClr val="tx1"/>
                </a:solidFill>
                <a:latin typeface="+mj-lt"/>
                <a:cs typeface="Times New Roman" panose="02020603050405020304" pitchFamily="18" charset="0"/>
              </a:rPr>
              <a:t>m</a:t>
            </a:r>
            <a:r>
              <a:rPr lang="en-US" sz="2400" dirty="0" smtClean="0">
                <a:solidFill>
                  <a:schemeClr val="tx1"/>
                </a:solidFill>
                <a:latin typeface="+mj-lt"/>
                <a:cs typeface="Times New Roman" panose="02020603050405020304" pitchFamily="18" charset="0"/>
              </a:rPr>
              <a:t>illion </a:t>
            </a:r>
            <a:r>
              <a:rPr lang="en-US" sz="2400" dirty="0">
                <a:solidFill>
                  <a:schemeClr val="tx1"/>
                </a:solidFill>
                <a:latin typeface="+mj-lt"/>
                <a:cs typeface="Times New Roman" panose="02020603050405020304" pitchFamily="18" charset="0"/>
              </a:rPr>
              <a:t>People.</a:t>
            </a:r>
          </a:p>
          <a:p>
            <a:pPr>
              <a:buClr>
                <a:schemeClr val="tx1"/>
              </a:buClr>
              <a:buFont typeface="Wingdings" panose="05000000000000000000" pitchFamily="2" charset="2"/>
              <a:buChar char="q"/>
            </a:pPr>
            <a:endParaRPr lang="en-US" sz="2400" dirty="0">
              <a:solidFill>
                <a:schemeClr val="tx1"/>
              </a:solidFill>
              <a:latin typeface="+mj-lt"/>
              <a:cs typeface="Times New Roman" panose="02020603050405020304" pitchFamily="18" charset="0"/>
            </a:endParaRPr>
          </a:p>
          <a:p>
            <a:pPr>
              <a:buClr>
                <a:schemeClr val="tx1"/>
              </a:buClr>
              <a:buFont typeface="Wingdings" panose="05000000000000000000" pitchFamily="2" charset="2"/>
              <a:buChar char="q"/>
            </a:pPr>
            <a:r>
              <a:rPr lang="en-US" sz="2400" dirty="0">
                <a:solidFill>
                  <a:schemeClr val="tx1"/>
                </a:solidFill>
                <a:latin typeface="+mj-lt"/>
                <a:cs typeface="Times New Roman" panose="02020603050405020304" pitchFamily="18" charset="0"/>
              </a:rPr>
              <a:t>After Yemen, Pakistan has second highest youth </a:t>
            </a:r>
            <a:r>
              <a:rPr lang="en-US" sz="2400" dirty="0" smtClean="0">
                <a:solidFill>
                  <a:schemeClr val="tx1"/>
                </a:solidFill>
                <a:latin typeface="+mj-lt"/>
                <a:cs typeface="Times New Roman" panose="02020603050405020304" pitchFamily="18" charset="0"/>
              </a:rPr>
              <a:t>population.</a:t>
            </a:r>
          </a:p>
          <a:p>
            <a:pPr>
              <a:buClr>
                <a:schemeClr val="tx1"/>
              </a:buClr>
              <a:buFont typeface="Wingdings" panose="05000000000000000000" pitchFamily="2" charset="2"/>
              <a:buChar char="q"/>
            </a:pPr>
            <a:endParaRPr lang="en-US" sz="2400" dirty="0" smtClean="0">
              <a:solidFill>
                <a:schemeClr val="tx1"/>
              </a:solidFill>
              <a:latin typeface="+mj-lt"/>
              <a:cs typeface="Times New Roman" panose="02020603050405020304" pitchFamily="18" charset="0"/>
            </a:endParaRPr>
          </a:p>
          <a:p>
            <a:pPr>
              <a:buClr>
                <a:schemeClr val="tx1"/>
              </a:buClr>
              <a:buFont typeface="Wingdings" panose="05000000000000000000" pitchFamily="2" charset="2"/>
              <a:buChar char="q"/>
            </a:pPr>
            <a:r>
              <a:rPr lang="en-US" sz="2400" dirty="0" smtClean="0">
                <a:solidFill>
                  <a:schemeClr val="tx1"/>
                </a:solidFill>
                <a:latin typeface="+mj-lt"/>
                <a:cs typeface="Times New Roman" panose="02020603050405020304" pitchFamily="18" charset="0"/>
              </a:rPr>
              <a:t>63</a:t>
            </a:r>
            <a:r>
              <a:rPr lang="en-US" sz="2400" dirty="0">
                <a:solidFill>
                  <a:schemeClr val="tx1"/>
                </a:solidFill>
                <a:latin typeface="+mj-lt"/>
                <a:cs typeface="Times New Roman" panose="02020603050405020304" pitchFamily="18" charset="0"/>
              </a:rPr>
              <a:t>% of the total population.</a:t>
            </a:r>
            <a:endParaRPr lang="en-US" sz="1600" dirty="0">
              <a:solidFill>
                <a:schemeClr val="tx1"/>
              </a:solidFill>
              <a:latin typeface="+mj-lt"/>
              <a:cs typeface="Times New Roman" panose="02020603050405020304" pitchFamily="18" charset="0"/>
            </a:endParaRPr>
          </a:p>
        </p:txBody>
      </p:sp>
      <p:sp>
        <p:nvSpPr>
          <p:cNvPr id="12" name="TextBox 11"/>
          <p:cNvSpPr txBox="1"/>
          <p:nvPr/>
        </p:nvSpPr>
        <p:spPr>
          <a:xfrm>
            <a:off x="0" y="6488668"/>
            <a:ext cx="9144000" cy="461665"/>
          </a:xfrm>
          <a:prstGeom prst="rect">
            <a:avLst/>
          </a:prstGeom>
          <a:solidFill>
            <a:srgbClr val="339966"/>
          </a:solidFill>
        </p:spPr>
        <p:txBody>
          <a:bodyPr wrap="square" rtlCol="0">
            <a:spAutoFit/>
          </a:bodyPr>
          <a:lstStyle/>
          <a:p>
            <a:endParaRPr lang="en-US" sz="24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657600" y="6550223"/>
            <a:ext cx="5486400" cy="338554"/>
          </a:xfrm>
          <a:prstGeom prst="rect">
            <a:avLst/>
          </a:prstGeom>
          <a:noFill/>
        </p:spPr>
        <p:txBody>
          <a:bodyPr wrap="square" rtlCol="0">
            <a:spAutoFit/>
          </a:bodyPr>
          <a:lstStyle/>
          <a:p>
            <a:r>
              <a:rPr lang="en-US" sz="1600" dirty="0">
                <a:solidFill>
                  <a:schemeClr val="bg1"/>
                </a:solidFill>
              </a:rPr>
              <a:t>CIA World Fact Book, UNICEF, Fried Ebert Stiftung Organization</a:t>
            </a:r>
          </a:p>
        </p:txBody>
      </p:sp>
      <p:sp>
        <p:nvSpPr>
          <p:cNvPr id="13" name="TextBox 12"/>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3286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101).png"/>
          <p:cNvPicPr>
            <a:picLocks noGrp="1" noChangeAspect="1"/>
          </p:cNvPicPr>
          <p:nvPr>
            <p:ph idx="1"/>
          </p:nvPr>
        </p:nvPicPr>
        <p:blipFill>
          <a:blip r:embed="rId3" cstate="print"/>
          <a:srcRect t="3333" r="19167" b="5556"/>
          <a:stretch>
            <a:fillRect/>
          </a:stretch>
        </p:blipFill>
        <p:spPr>
          <a:xfrm>
            <a:off x="0" y="0"/>
            <a:ext cx="9144000" cy="6477000"/>
          </a:xfrm>
        </p:spPr>
      </p:pic>
      <p:sp>
        <p:nvSpPr>
          <p:cNvPr id="5" name="TextBox 4"/>
          <p:cNvSpPr txBox="1"/>
          <p:nvPr/>
        </p:nvSpPr>
        <p:spPr>
          <a:xfrm>
            <a:off x="0" y="6488668"/>
            <a:ext cx="9144000" cy="369332"/>
          </a:xfrm>
          <a:prstGeom prst="rect">
            <a:avLst/>
          </a:prstGeom>
          <a:solidFill>
            <a:srgbClr val="339966"/>
          </a:solidFill>
        </p:spPr>
        <p:txBody>
          <a:bodyPr wrap="square" rtlCol="0">
            <a:spAutoFit/>
          </a:bodyPr>
          <a:lstStyle/>
          <a:p>
            <a:endParaRPr lang="en-US" dirty="0"/>
          </a:p>
        </p:txBody>
      </p:sp>
      <p:sp>
        <p:nvSpPr>
          <p:cNvPr id="10" name="TextBox 9"/>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sp>
        <p:nvSpPr>
          <p:cNvPr id="11" name="TextBox 10"/>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5257800" y="381000"/>
            <a:ext cx="3200400" cy="381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94).png"/>
          <p:cNvPicPr>
            <a:picLocks noGrp="1" noChangeAspect="1"/>
          </p:cNvPicPr>
          <p:nvPr>
            <p:ph idx="1"/>
          </p:nvPr>
        </p:nvPicPr>
        <p:blipFill>
          <a:blip r:embed="rId3" cstate="print"/>
          <a:srcRect t="3333" r="3226" b="7778"/>
          <a:stretch>
            <a:fillRect/>
          </a:stretch>
        </p:blipFill>
        <p:spPr>
          <a:xfrm>
            <a:off x="0" y="152400"/>
            <a:ext cx="9144000" cy="6172200"/>
          </a:xfrm>
        </p:spPr>
      </p:pic>
      <p:sp>
        <p:nvSpPr>
          <p:cNvPr id="5" name="TextBox 4"/>
          <p:cNvSpPr txBox="1"/>
          <p:nvPr/>
        </p:nvSpPr>
        <p:spPr>
          <a:xfrm>
            <a:off x="0" y="6488668"/>
            <a:ext cx="9144000" cy="369332"/>
          </a:xfrm>
          <a:prstGeom prst="rect">
            <a:avLst/>
          </a:prstGeom>
          <a:solidFill>
            <a:srgbClr val="339966"/>
          </a:solidFill>
        </p:spPr>
        <p:txBody>
          <a:bodyPr wrap="square" rtlCol="0">
            <a:spAutoFit/>
          </a:bodyPr>
          <a:lstStyle/>
          <a:p>
            <a:endParaRPr lang="en-US" dirty="0"/>
          </a:p>
        </p:txBody>
      </p:sp>
      <p:sp>
        <p:nvSpPr>
          <p:cNvPr id="8" name="TextBox 7"/>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9" name="Picture 8" descr="Screenshot (104).png"/>
          <p:cNvPicPr>
            <a:picLocks noChangeAspect="1"/>
          </p:cNvPicPr>
          <p:nvPr/>
        </p:nvPicPr>
        <p:blipFill>
          <a:blip r:embed="rId4" cstate="print"/>
          <a:stretch>
            <a:fillRect/>
          </a:stretch>
        </p:blipFill>
        <p:spPr>
          <a:xfrm>
            <a:off x="1905000" y="1981200"/>
            <a:ext cx="4648200" cy="1124107"/>
          </a:xfrm>
          <a:prstGeom prst="rect">
            <a:avLst/>
          </a:prstGeom>
          <a:ln w="28575">
            <a:solidFill>
              <a:srgbClr val="C00000"/>
            </a:solidFill>
          </a:ln>
          <a:effectLst>
            <a:glow rad="101600">
              <a:schemeClr val="accent2">
                <a:satMod val="175000"/>
                <a:alpha val="40000"/>
              </a:schemeClr>
            </a:glow>
          </a:effectLst>
        </p:spPr>
      </p:pic>
      <p:sp>
        <p:nvSpPr>
          <p:cNvPr id="10" name="TextBox 9"/>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Way Forward</a:t>
            </a:r>
            <a:br>
              <a:rPr lang="en-US" b="1" dirty="0"/>
            </a:br>
            <a:endParaRPr lang="en-US" b="1" dirty="0"/>
          </a:p>
        </p:txBody>
      </p:sp>
      <p:sp>
        <p:nvSpPr>
          <p:cNvPr id="3" name="Content Placeholder 2"/>
          <p:cNvSpPr>
            <a:spLocks noGrp="1"/>
          </p:cNvSpPr>
          <p:nvPr>
            <p:ph idx="1"/>
          </p:nvPr>
        </p:nvSpPr>
        <p:spPr>
          <a:xfrm>
            <a:off x="990600" y="1371600"/>
            <a:ext cx="7943088" cy="5486400"/>
          </a:xfrm>
        </p:spPr>
        <p:txBody>
          <a:bodyPr>
            <a:normAutofit fontScale="92500" lnSpcReduction="10000"/>
          </a:bodyPr>
          <a:lstStyle/>
          <a:p>
            <a:pPr>
              <a:buFont typeface="Wingdings" pitchFamily="2" charset="2"/>
              <a:buChar char="q"/>
            </a:pPr>
            <a:r>
              <a:rPr lang="en-US" dirty="0"/>
              <a:t>Need for a </a:t>
            </a:r>
            <a:r>
              <a:rPr lang="en-US" dirty="0" smtClean="0"/>
              <a:t>full-fledged </a:t>
            </a:r>
            <a:r>
              <a:rPr lang="en-US" dirty="0"/>
              <a:t>national survey on state of cannabis in Pakistan </a:t>
            </a:r>
            <a:endParaRPr lang="en-US" dirty="0" smtClean="0"/>
          </a:p>
          <a:p>
            <a:pPr>
              <a:buFont typeface="Wingdings" pitchFamily="2" charset="2"/>
              <a:buChar char="q"/>
            </a:pPr>
            <a:endParaRPr lang="en-US" dirty="0" smtClean="0"/>
          </a:p>
          <a:p>
            <a:pPr>
              <a:buFont typeface="Wingdings" pitchFamily="2" charset="2"/>
              <a:buChar char="q"/>
            </a:pPr>
            <a:r>
              <a:rPr lang="en-US" dirty="0" smtClean="0"/>
              <a:t>Cannabis </a:t>
            </a:r>
            <a:r>
              <a:rPr lang="en-US" dirty="0"/>
              <a:t>related perceptions need to be </a:t>
            </a:r>
            <a:r>
              <a:rPr lang="en-US" dirty="0" smtClean="0"/>
              <a:t>explored</a:t>
            </a:r>
          </a:p>
          <a:p>
            <a:pPr>
              <a:buNone/>
            </a:pPr>
            <a:endParaRPr lang="en-US" dirty="0" smtClean="0"/>
          </a:p>
          <a:p>
            <a:pPr>
              <a:buFont typeface="Wingdings" pitchFamily="2" charset="2"/>
              <a:buChar char="q"/>
            </a:pPr>
            <a:r>
              <a:rPr lang="en-US" dirty="0" smtClean="0"/>
              <a:t>Proper </a:t>
            </a:r>
            <a:r>
              <a:rPr lang="en-US" dirty="0"/>
              <a:t>leadership and policy planning with focus on implementation </a:t>
            </a:r>
            <a:endParaRPr lang="en-US" dirty="0" smtClean="0"/>
          </a:p>
          <a:p>
            <a:pPr>
              <a:buFont typeface="Wingdings" pitchFamily="2" charset="2"/>
              <a:buChar char="q"/>
            </a:pPr>
            <a:endParaRPr lang="en-US" dirty="0" smtClean="0"/>
          </a:p>
          <a:p>
            <a:pPr>
              <a:buFont typeface="Wingdings" pitchFamily="2" charset="2"/>
              <a:buChar char="q"/>
            </a:pPr>
            <a:r>
              <a:rPr lang="en-US" dirty="0" smtClean="0"/>
              <a:t>Effective </a:t>
            </a:r>
            <a:r>
              <a:rPr lang="en-US" dirty="0"/>
              <a:t>prevention programs targeting risk and protective </a:t>
            </a:r>
            <a:r>
              <a:rPr lang="en-US" dirty="0" smtClean="0"/>
              <a:t>factors</a:t>
            </a:r>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a:p>
            <a:pPr marL="0" indent="0">
              <a:buNone/>
            </a:pPr>
            <a:endParaRPr lang="en-US" dirty="0"/>
          </a:p>
          <a:p>
            <a:pPr>
              <a:buFont typeface="Wingdings" panose="05000000000000000000" pitchFamily="2" charset="2"/>
              <a:buChar char="v"/>
            </a:pPr>
            <a:endParaRPr lang="en-US" dirty="0"/>
          </a:p>
        </p:txBody>
      </p:sp>
      <p:sp>
        <p:nvSpPr>
          <p:cNvPr id="4" name="TextBox 3"/>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6" name="TextBox 5"/>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752600" cy="1295400"/>
          </a:xfrm>
          <a:prstGeom prst="rect">
            <a:avLst/>
          </a:prstGeom>
        </p:spPr>
      </p:pic>
      <p:sp>
        <p:nvSpPr>
          <p:cNvPr id="8" name="TextBox 7"/>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915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b="1" dirty="0"/>
              <a:t>Way Forward</a:t>
            </a:r>
            <a:br>
              <a:rPr lang="en-US" b="1" dirty="0"/>
            </a:br>
            <a:endParaRPr lang="en-US" b="1" dirty="0"/>
          </a:p>
        </p:txBody>
      </p:sp>
      <p:sp>
        <p:nvSpPr>
          <p:cNvPr id="3" name="Content Placeholder 2"/>
          <p:cNvSpPr>
            <a:spLocks noGrp="1"/>
          </p:cNvSpPr>
          <p:nvPr>
            <p:ph idx="1"/>
          </p:nvPr>
        </p:nvSpPr>
        <p:spPr>
          <a:xfrm>
            <a:off x="838200" y="1600200"/>
            <a:ext cx="7848600" cy="4525963"/>
          </a:xfrm>
        </p:spPr>
        <p:txBody>
          <a:bodyPr>
            <a:normAutofit fontScale="92500"/>
          </a:bodyPr>
          <a:lstStyle/>
          <a:p>
            <a:pPr>
              <a:buFont typeface="Wingdings" pitchFamily="2" charset="2"/>
              <a:buChar char="q"/>
            </a:pPr>
            <a:r>
              <a:rPr lang="en-US" dirty="0" smtClean="0"/>
              <a:t>A community coalition targeting students, families, teachers etc. will make the difference.</a:t>
            </a:r>
          </a:p>
          <a:p>
            <a:pPr>
              <a:buFont typeface="Wingdings" pitchFamily="2" charset="2"/>
              <a:buChar char="q"/>
            </a:pPr>
            <a:endParaRPr lang="en-US" dirty="0" smtClean="0"/>
          </a:p>
          <a:p>
            <a:pPr>
              <a:buFont typeface="Wingdings" pitchFamily="2" charset="2"/>
              <a:buChar char="q"/>
            </a:pPr>
            <a:r>
              <a:rPr lang="en-US" dirty="0" smtClean="0"/>
              <a:t>It is necessary to enhance evidence based treatment and rehabilitation service treating cannabis and co-occurring mental disorders.</a:t>
            </a:r>
          </a:p>
          <a:p>
            <a:pPr>
              <a:buFont typeface="Wingdings" pitchFamily="2" charset="2"/>
              <a:buChar char="q"/>
            </a:pPr>
            <a:endParaRPr lang="en-US" dirty="0" smtClean="0"/>
          </a:p>
          <a:p>
            <a:pPr>
              <a:buFont typeface="Wingdings" pitchFamily="2" charset="2"/>
              <a:buChar char="q"/>
            </a:pPr>
            <a:r>
              <a:rPr lang="en-US" dirty="0" smtClean="0"/>
              <a:t>Strict monitoring and evaluation mechanism </a:t>
            </a:r>
          </a:p>
          <a:p>
            <a:pPr>
              <a:buFont typeface="Wingdings" pitchFamily="2" charset="2"/>
              <a:buChar char="q"/>
            </a:pPr>
            <a:endParaRPr lang="en-US" dirty="0"/>
          </a:p>
        </p:txBody>
      </p:sp>
      <p:sp>
        <p:nvSpPr>
          <p:cNvPr id="5" name="TextBox 4"/>
          <p:cNvSpPr txBox="1"/>
          <p:nvPr/>
        </p:nvSpPr>
        <p:spPr>
          <a:xfrm>
            <a:off x="0" y="6488668"/>
            <a:ext cx="9144000" cy="369332"/>
          </a:xfrm>
          <a:prstGeom prst="rect">
            <a:avLst/>
          </a:prstGeom>
          <a:solidFill>
            <a:srgbClr val="339966"/>
          </a:solidFill>
        </p:spPr>
        <p:txBody>
          <a:bodyPr wrap="square" rtlCol="0">
            <a:spAutoFit/>
          </a:bodyPr>
          <a:lstStyle/>
          <a:p>
            <a:endParaRPr lang="en-US" dirty="0"/>
          </a:p>
        </p:txBody>
      </p:sp>
      <p:sp>
        <p:nvSpPr>
          <p:cNvPr id="7" name="TextBox 6"/>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40091" cy="1363851"/>
          </a:xfrm>
          <a:prstGeom prst="rect">
            <a:avLst/>
          </a:prstGeom>
        </p:spPr>
      </p:pic>
      <p:sp>
        <p:nvSpPr>
          <p:cNvPr id="9" name="TextBox 8"/>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ank-you-185078737-58adfa013df78c345b0837e7.jpg"/>
          <p:cNvPicPr>
            <a:picLocks noGrp="1" noChangeAspect="1"/>
          </p:cNvPicPr>
          <p:nvPr>
            <p:ph idx="1"/>
          </p:nvPr>
        </p:nvPicPr>
        <p:blipFill>
          <a:blip r:embed="rId3" cstate="print">
            <a:duotone>
              <a:prstClr val="black"/>
              <a:schemeClr val="accent3">
                <a:tint val="45000"/>
                <a:satMod val="400000"/>
              </a:schemeClr>
            </a:duotone>
          </a:blip>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106).png"/>
          <p:cNvPicPr>
            <a:picLocks noGrp="1" noChangeAspect="1"/>
          </p:cNvPicPr>
          <p:nvPr>
            <p:ph idx="1"/>
          </p:nvPr>
        </p:nvPicPr>
        <p:blipFill>
          <a:blip r:embed="rId3" cstate="print"/>
          <a:srcRect l="2671" t="3367" r="4564" b="5717"/>
          <a:stretch>
            <a:fillRect/>
          </a:stretch>
        </p:blipFill>
        <p:spPr>
          <a:xfrm>
            <a:off x="0" y="0"/>
            <a:ext cx="9144000" cy="6858000"/>
          </a:xfrm>
        </p:spPr>
      </p:pic>
      <p:sp>
        <p:nvSpPr>
          <p:cNvPr id="5" name="Rectangle 4"/>
          <p:cNvSpPr/>
          <p:nvPr/>
        </p:nvSpPr>
        <p:spPr>
          <a:xfrm>
            <a:off x="152400" y="4648200"/>
            <a:ext cx="5562600" cy="1066800"/>
          </a:xfrm>
          <a:prstGeom prst="rect">
            <a:avLst/>
          </a:prstGeom>
          <a:noFill/>
          <a:ln w="57150">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9144000" cy="369332"/>
          </a:xfrm>
          <a:prstGeom prst="rect">
            <a:avLst/>
          </a:prstGeom>
          <a:solidFill>
            <a:srgbClr val="339966"/>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3" name="Content Placeholder 2"/>
          <p:cNvSpPr txBox="1">
            <a:spLocks/>
          </p:cNvSpPr>
          <p:nvPr/>
        </p:nvSpPr>
        <p:spPr>
          <a:xfrm>
            <a:off x="457200" y="1219199"/>
            <a:ext cx="8475218" cy="480060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buClrTx/>
              <a:buFont typeface="Wingdings" panose="05000000000000000000" pitchFamily="2" charset="2"/>
              <a:buChar char="q"/>
            </a:pPr>
            <a:r>
              <a:rPr lang="en-US" sz="2200" b="1" dirty="0">
                <a:solidFill>
                  <a:srgbClr val="FF0000"/>
                </a:solidFill>
                <a:latin typeface="+mj-lt"/>
                <a:cs typeface="Times New Roman" panose="02020603050405020304" pitchFamily="18" charset="0"/>
              </a:rPr>
              <a:t>  6.7 million </a:t>
            </a:r>
            <a:r>
              <a:rPr lang="en-US" sz="2200" dirty="0">
                <a:solidFill>
                  <a:schemeClr val="tx1"/>
                </a:solidFill>
                <a:latin typeface="+mj-lt"/>
                <a:cs typeface="Times New Roman" panose="02020603050405020304" pitchFamily="18" charset="0"/>
              </a:rPr>
              <a:t>illicit drug-users (</a:t>
            </a:r>
            <a:r>
              <a:rPr lang="en-US" sz="2200" b="1" dirty="0">
                <a:solidFill>
                  <a:srgbClr val="FF0000"/>
                </a:solidFill>
                <a:latin typeface="+mj-lt"/>
                <a:cs typeface="Times New Roman" panose="02020603050405020304" pitchFamily="18" charset="0"/>
              </a:rPr>
              <a:t>4.25 million </a:t>
            </a:r>
            <a:r>
              <a:rPr lang="en-US" sz="2200" dirty="0">
                <a:solidFill>
                  <a:schemeClr val="tx1"/>
                </a:solidFill>
                <a:latin typeface="+mj-lt"/>
                <a:cs typeface="Times New Roman" panose="02020603050405020304" pitchFamily="18" charset="0"/>
              </a:rPr>
              <a:t>substance use disorder).</a:t>
            </a:r>
          </a:p>
          <a:p>
            <a:pPr>
              <a:lnSpc>
                <a:spcPct val="150000"/>
              </a:lnSpc>
              <a:buClrTx/>
              <a:buFont typeface="Wingdings" panose="05000000000000000000" pitchFamily="2" charset="2"/>
              <a:buChar char="q"/>
            </a:pPr>
            <a:r>
              <a:rPr lang="en-US" sz="2200" dirty="0">
                <a:solidFill>
                  <a:schemeClr val="tx1"/>
                </a:solidFill>
                <a:latin typeface="+mj-lt"/>
                <a:cs typeface="Times New Roman" panose="02020603050405020304" pitchFamily="18" charset="0"/>
              </a:rPr>
              <a:t>  5.2 million are men &amp; 1.5 million are women.</a:t>
            </a:r>
          </a:p>
          <a:p>
            <a:pPr>
              <a:lnSpc>
                <a:spcPct val="150000"/>
              </a:lnSpc>
              <a:buClrTx/>
              <a:buFont typeface="Wingdings" panose="05000000000000000000" pitchFamily="2" charset="2"/>
              <a:buChar char="q"/>
            </a:pPr>
            <a:r>
              <a:rPr lang="en-US" sz="2200" b="1" dirty="0">
                <a:solidFill>
                  <a:srgbClr val="FF0000"/>
                </a:solidFill>
                <a:latin typeface="+mj-lt"/>
                <a:cs typeface="Times New Roman" panose="02020603050405020304" pitchFamily="18" charset="0"/>
              </a:rPr>
              <a:t>  Cannabis</a:t>
            </a:r>
            <a:r>
              <a:rPr lang="en-US" sz="2200" dirty="0">
                <a:solidFill>
                  <a:srgbClr val="FF0000"/>
                </a:solidFill>
                <a:latin typeface="+mj-lt"/>
                <a:cs typeface="Times New Roman" panose="02020603050405020304" pitchFamily="18" charset="0"/>
              </a:rPr>
              <a:t> </a:t>
            </a:r>
            <a:r>
              <a:rPr lang="en-US" sz="2200" dirty="0">
                <a:solidFill>
                  <a:schemeClr val="tx1"/>
                </a:solidFill>
                <a:latin typeface="+mj-lt"/>
                <a:cs typeface="Times New Roman" panose="02020603050405020304" pitchFamily="18" charset="0"/>
              </a:rPr>
              <a:t>users are </a:t>
            </a:r>
            <a:r>
              <a:rPr lang="en-US" sz="2200" b="1" dirty="0" smtClean="0">
                <a:solidFill>
                  <a:srgbClr val="FF0000"/>
                </a:solidFill>
                <a:latin typeface="+mj-lt"/>
                <a:cs typeface="Times New Roman" panose="02020603050405020304" pitchFamily="18" charset="0"/>
              </a:rPr>
              <a:t>4 </a:t>
            </a:r>
            <a:r>
              <a:rPr lang="en-US" sz="2200" b="1" dirty="0">
                <a:solidFill>
                  <a:srgbClr val="FF0000"/>
                </a:solidFill>
                <a:latin typeface="+mj-lt"/>
                <a:cs typeface="Times New Roman" panose="02020603050405020304" pitchFamily="18" charset="0"/>
              </a:rPr>
              <a:t>million </a:t>
            </a:r>
            <a:r>
              <a:rPr lang="en-US" sz="2200" dirty="0">
                <a:solidFill>
                  <a:schemeClr val="tx1"/>
                </a:solidFill>
                <a:latin typeface="+mj-lt"/>
                <a:cs typeface="Times New Roman" panose="02020603050405020304" pitchFamily="18" charset="0"/>
              </a:rPr>
              <a:t>nationwide.</a:t>
            </a:r>
          </a:p>
          <a:p>
            <a:pPr>
              <a:lnSpc>
                <a:spcPct val="150000"/>
              </a:lnSpc>
              <a:buClrTx/>
              <a:buFont typeface="Wingdings" panose="05000000000000000000" pitchFamily="2" charset="2"/>
              <a:buChar char="q"/>
            </a:pPr>
            <a:r>
              <a:rPr lang="en-US" sz="2200" dirty="0">
                <a:solidFill>
                  <a:schemeClr val="tx1"/>
                </a:solidFill>
                <a:latin typeface="+mj-lt"/>
                <a:cs typeface="Times New Roman" panose="02020603050405020304" pitchFamily="18" charset="0"/>
              </a:rPr>
              <a:t>  </a:t>
            </a:r>
            <a:r>
              <a:rPr lang="en-US" sz="2200" b="1" dirty="0">
                <a:solidFill>
                  <a:srgbClr val="FF0000"/>
                </a:solidFill>
                <a:latin typeface="+mj-lt"/>
                <a:cs typeface="Times New Roman" panose="02020603050405020304" pitchFamily="18" charset="0"/>
              </a:rPr>
              <a:t>2.7 million </a:t>
            </a:r>
            <a:r>
              <a:rPr lang="en-US" sz="2200" dirty="0">
                <a:solidFill>
                  <a:schemeClr val="tx1"/>
                </a:solidFill>
                <a:latin typeface="+mj-lt"/>
                <a:cs typeface="Times New Roman" panose="02020603050405020304" pitchFamily="18" charset="0"/>
              </a:rPr>
              <a:t>opiate users (Heroin, Opium, Prescription painkiller</a:t>
            </a:r>
            <a:r>
              <a:rPr lang="en-US" sz="2200" dirty="0" smtClean="0">
                <a:solidFill>
                  <a:schemeClr val="tx1"/>
                </a:solidFill>
                <a:latin typeface="+mj-lt"/>
                <a:cs typeface="Times New Roman" panose="02020603050405020304" pitchFamily="18" charset="0"/>
              </a:rPr>
              <a:t>).</a:t>
            </a:r>
            <a:endParaRPr lang="en-US" sz="2200" dirty="0">
              <a:solidFill>
                <a:schemeClr val="tx1"/>
              </a:solidFill>
              <a:latin typeface="+mj-lt"/>
              <a:cs typeface="Times New Roman" panose="02020603050405020304" pitchFamily="18" charset="0"/>
            </a:endParaRPr>
          </a:p>
          <a:p>
            <a:pPr>
              <a:lnSpc>
                <a:spcPct val="150000"/>
              </a:lnSpc>
              <a:buClrTx/>
              <a:buFont typeface="Wingdings" panose="05000000000000000000" pitchFamily="2" charset="2"/>
              <a:buChar char="q"/>
            </a:pPr>
            <a:r>
              <a:rPr lang="en-US" sz="2200" dirty="0" smtClean="0">
                <a:solidFill>
                  <a:schemeClr val="tx1"/>
                </a:solidFill>
                <a:latin typeface="+mj-lt"/>
              </a:rPr>
              <a:t> </a:t>
            </a:r>
            <a:r>
              <a:rPr lang="en-US" sz="2200" b="1" dirty="0" smtClean="0">
                <a:solidFill>
                  <a:srgbClr val="FF0000"/>
                </a:solidFill>
                <a:latin typeface="+mj-lt"/>
              </a:rPr>
              <a:t>76% </a:t>
            </a:r>
            <a:r>
              <a:rPr lang="en-US" sz="2200" dirty="0" smtClean="0">
                <a:solidFill>
                  <a:schemeClr val="tx1"/>
                </a:solidFill>
                <a:latin typeface="+mj-lt"/>
              </a:rPr>
              <a:t>regular opiate users reported cannabis as the first drug they ever used</a:t>
            </a:r>
          </a:p>
          <a:p>
            <a:pPr>
              <a:lnSpc>
                <a:spcPct val="150000"/>
              </a:lnSpc>
              <a:buClrTx/>
              <a:buFont typeface="Wingdings" panose="05000000000000000000" pitchFamily="2" charset="2"/>
              <a:buChar char="q"/>
            </a:pPr>
            <a:r>
              <a:rPr lang="en-US" sz="2200" b="1" dirty="0" smtClean="0">
                <a:solidFill>
                  <a:srgbClr val="FF0000"/>
                </a:solidFill>
                <a:latin typeface="+mj-lt"/>
              </a:rPr>
              <a:t>One in five </a:t>
            </a:r>
            <a:r>
              <a:rPr lang="en-US" sz="2200" dirty="0" smtClean="0">
                <a:solidFill>
                  <a:schemeClr val="tx1"/>
                </a:solidFill>
                <a:latin typeface="+mj-lt"/>
              </a:rPr>
              <a:t>of 6.7 million illicit drug users reports to use more than one substance</a:t>
            </a:r>
          </a:p>
          <a:p>
            <a:pPr>
              <a:lnSpc>
                <a:spcPct val="150000"/>
              </a:lnSpc>
              <a:buClr>
                <a:schemeClr val="accent6">
                  <a:lumMod val="50000"/>
                </a:schemeClr>
              </a:buClr>
              <a:buFont typeface="Wingdings" panose="05000000000000000000" pitchFamily="2" charset="2"/>
              <a:buChar char="q"/>
            </a:pPr>
            <a:endParaRPr lang="en-US" sz="2200" dirty="0">
              <a:solidFill>
                <a:schemeClr val="tx1"/>
              </a:solidFill>
              <a:latin typeface="+mj-lt"/>
              <a:cs typeface="Times New Roman" panose="02020603050405020304" pitchFamily="18" charset="0"/>
            </a:endParaRPr>
          </a:p>
        </p:txBody>
      </p:sp>
      <p:sp>
        <p:nvSpPr>
          <p:cNvPr id="5" name="Title 1"/>
          <p:cNvSpPr txBox="1">
            <a:spLocks/>
          </p:cNvSpPr>
          <p:nvPr/>
        </p:nvSpPr>
        <p:spPr>
          <a:xfrm>
            <a:off x="2286000" y="120427"/>
            <a:ext cx="5678778" cy="7939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rPr>
              <a:t>Drug Situation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63855" cy="1413387"/>
          </a:xfrm>
          <a:prstGeom prst="rect">
            <a:avLst/>
          </a:prstGeom>
        </p:spPr>
      </p:pic>
      <p:sp>
        <p:nvSpPr>
          <p:cNvPr id="14" name="TextBox 13"/>
          <p:cNvSpPr txBox="1"/>
          <p:nvPr/>
        </p:nvSpPr>
        <p:spPr>
          <a:xfrm>
            <a:off x="6781800" y="6477000"/>
            <a:ext cx="2410397" cy="400110"/>
          </a:xfrm>
          <a:prstGeom prst="rect">
            <a:avLst/>
          </a:prstGeom>
          <a:noFill/>
        </p:spPr>
        <p:txBody>
          <a:bodyPr wrap="square" rtlCol="0">
            <a:spAutoFit/>
          </a:bodyPr>
          <a:lstStyle/>
          <a:p>
            <a:r>
              <a:rPr lang="en-US" sz="2000" b="1" dirty="0">
                <a:solidFill>
                  <a:schemeClr val="bg1"/>
                </a:solidFill>
              </a:rPr>
              <a:t>UNODC Report, 2013</a:t>
            </a:r>
          </a:p>
        </p:txBody>
      </p:sp>
      <p:sp>
        <p:nvSpPr>
          <p:cNvPr id="16" name="TextBox 15"/>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3292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85800" y="4191000"/>
            <a:ext cx="6400800" cy="838200"/>
          </a:xfrm>
          <a:prstGeom prst="rect">
            <a:avLst/>
          </a:prstGeom>
          <a:solidFill>
            <a:schemeClr val="accent2">
              <a:lumMod val="40000"/>
              <a:lumOff val="60000"/>
            </a:schemeClr>
          </a:solid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47800" y="228600"/>
            <a:ext cx="6736080" cy="1600200"/>
          </a:xfrm>
        </p:spPr>
        <p:txBody>
          <a:bodyPr>
            <a:normAutofit/>
          </a:bodyPr>
          <a:lstStyle/>
          <a:p>
            <a:pPr algn="ctr"/>
            <a:r>
              <a:rPr lang="en-US" b="1" dirty="0" smtClean="0"/>
              <a:t>Focus On Heroin Eclipsed Cannabis</a:t>
            </a:r>
            <a:endParaRPr lang="en-US" dirty="0"/>
          </a:p>
        </p:txBody>
      </p:sp>
      <p:sp>
        <p:nvSpPr>
          <p:cNvPr id="3" name="Content Placeholder 2"/>
          <p:cNvSpPr>
            <a:spLocks noGrp="1"/>
          </p:cNvSpPr>
          <p:nvPr>
            <p:ph idx="1"/>
          </p:nvPr>
        </p:nvSpPr>
        <p:spPr>
          <a:xfrm>
            <a:off x="609600" y="1828800"/>
            <a:ext cx="7296150" cy="4343400"/>
          </a:xfrm>
        </p:spPr>
        <p:txBody>
          <a:bodyPr>
            <a:normAutofit/>
          </a:bodyPr>
          <a:lstStyle/>
          <a:p>
            <a:pPr>
              <a:buFont typeface="Wingdings" pitchFamily="2" charset="2"/>
              <a:buChar char="q"/>
            </a:pPr>
            <a:r>
              <a:rPr lang="en-US" sz="2400" dirty="0"/>
              <a:t>War in Afghanistan in late 1970s and early 1980s spread Heroin in </a:t>
            </a:r>
            <a:r>
              <a:rPr lang="en-US" sz="2400" dirty="0" smtClean="0"/>
              <a:t>Pakistan</a:t>
            </a:r>
          </a:p>
          <a:p>
            <a:pPr marL="0" indent="0">
              <a:buFont typeface="Wingdings" pitchFamily="2" charset="2"/>
              <a:buChar char="q"/>
            </a:pPr>
            <a:endParaRPr lang="en-US" sz="2400" dirty="0"/>
          </a:p>
          <a:p>
            <a:pPr>
              <a:buFont typeface="Wingdings" pitchFamily="2" charset="2"/>
              <a:buChar char="q"/>
            </a:pPr>
            <a:r>
              <a:rPr lang="en-US" sz="2400" dirty="0"/>
              <a:t>Focus shifted more on Heroin and opium and eclipsed </a:t>
            </a:r>
            <a:r>
              <a:rPr lang="en-US" sz="2400" dirty="0" smtClean="0"/>
              <a:t>cannabis</a:t>
            </a:r>
          </a:p>
          <a:p>
            <a:pPr marL="0" indent="0">
              <a:buFont typeface="Wingdings" pitchFamily="2" charset="2"/>
              <a:buChar char="q"/>
            </a:pPr>
            <a:endParaRPr lang="en-US" sz="2400" dirty="0"/>
          </a:p>
          <a:p>
            <a:pPr>
              <a:buFont typeface="Wingdings" pitchFamily="2" charset="2"/>
              <a:buChar char="q"/>
            </a:pPr>
            <a:r>
              <a:rPr lang="en-US" sz="2400" dirty="0"/>
              <a:t>Cannabis remains an under-studied subject </a:t>
            </a:r>
          </a:p>
        </p:txBody>
      </p:sp>
      <p:sp>
        <p:nvSpPr>
          <p:cNvPr id="7" name="TextBox 6"/>
          <p:cNvSpPr txBox="1"/>
          <p:nvPr/>
        </p:nvSpPr>
        <p:spPr>
          <a:xfrm>
            <a:off x="0" y="6488668"/>
            <a:ext cx="9144000" cy="369332"/>
          </a:xfrm>
          <a:prstGeom prst="rect">
            <a:avLst/>
          </a:prstGeom>
          <a:solidFill>
            <a:srgbClr val="339966"/>
          </a:solidFill>
        </p:spPr>
        <p:txBody>
          <a:bodyPr wrap="square" rtlCol="0">
            <a:spAutoFit/>
          </a:bodyPr>
          <a:lstStyle/>
          <a:p>
            <a:endParaRPr lang="en-US" dirty="0"/>
          </a:p>
        </p:txBody>
      </p:sp>
      <p:sp>
        <p:nvSpPr>
          <p:cNvPr id="9" name="TextBox 8"/>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63855" cy="1413387"/>
          </a:xfrm>
          <a:prstGeom prst="rect">
            <a:avLst/>
          </a:prstGeom>
        </p:spPr>
      </p:pic>
      <p:sp>
        <p:nvSpPr>
          <p:cNvPr id="13" name="TextBox 12"/>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5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Cannabis not so “soft”?</a:t>
            </a:r>
            <a:br>
              <a:rPr lang="en-US" b="1" dirty="0"/>
            </a:br>
            <a:endParaRPr lang="en-US" b="1" dirty="0"/>
          </a:p>
        </p:txBody>
      </p:sp>
      <p:sp>
        <p:nvSpPr>
          <p:cNvPr id="3" name="Content Placeholder 2"/>
          <p:cNvSpPr>
            <a:spLocks noGrp="1"/>
          </p:cNvSpPr>
          <p:nvPr>
            <p:ph idx="1"/>
          </p:nvPr>
        </p:nvSpPr>
        <p:spPr>
          <a:xfrm>
            <a:off x="838200" y="1295400"/>
            <a:ext cx="7790259" cy="5307531"/>
          </a:xfrm>
        </p:spPr>
        <p:txBody>
          <a:bodyPr>
            <a:normAutofit fontScale="77500" lnSpcReduction="20000"/>
          </a:bodyPr>
          <a:lstStyle/>
          <a:p>
            <a:pPr>
              <a:buFont typeface="Wingdings" pitchFamily="2" charset="2"/>
              <a:buChar char="q"/>
            </a:pPr>
            <a:r>
              <a:rPr lang="en-US" dirty="0"/>
              <a:t>Almost 10% of truck drivers use alcohol while driving on Pakistani roads. Marijuana use is almost 30</a:t>
            </a:r>
            <a:r>
              <a:rPr lang="en-US" dirty="0" smtClean="0"/>
              <a:t>% (</a:t>
            </a:r>
            <a:r>
              <a:rPr lang="en-US" dirty="0"/>
              <a:t>Mir et.al, Feb 2015</a:t>
            </a:r>
            <a:r>
              <a:rPr lang="en-US" dirty="0" smtClean="0"/>
              <a:t>)</a:t>
            </a:r>
            <a:endParaRPr lang="en-US" dirty="0"/>
          </a:p>
          <a:p>
            <a:pPr>
              <a:buFont typeface="Wingdings" pitchFamily="2" charset="2"/>
              <a:buChar char="q"/>
            </a:pPr>
            <a:endParaRPr lang="en-US" dirty="0" smtClean="0"/>
          </a:p>
          <a:p>
            <a:pPr>
              <a:buFont typeface="Wingdings" pitchFamily="2" charset="2"/>
              <a:buChar char="q"/>
            </a:pPr>
            <a:r>
              <a:rPr lang="en-US" dirty="0" smtClean="0"/>
              <a:t>Schizophrenic </a:t>
            </a:r>
            <a:r>
              <a:rPr lang="en-US" dirty="0"/>
              <a:t>patients with comorbid cannabis abuse exhibited more positive symptoms and violent behavior, and may be more likely to lead to dependence in persons with </a:t>
            </a:r>
            <a:r>
              <a:rPr lang="en-US" dirty="0" smtClean="0"/>
              <a:t>schizophrenia (Farooq S. 2007).</a:t>
            </a:r>
          </a:p>
          <a:p>
            <a:pPr marL="0" indent="0">
              <a:buNone/>
            </a:pPr>
            <a:endParaRPr lang="en-US" dirty="0" smtClean="0"/>
          </a:p>
          <a:p>
            <a:pPr>
              <a:buFont typeface="Wingdings" pitchFamily="2" charset="2"/>
              <a:buChar char="q"/>
            </a:pPr>
            <a:r>
              <a:rPr lang="en-US" dirty="0" smtClean="0"/>
              <a:t> </a:t>
            </a:r>
            <a:r>
              <a:rPr lang="en-US" dirty="0"/>
              <a:t>Heroin was ranked by 88 per cent of key informants to cause major social problems. The next most problematic drug was cannabis charas, with three-quarters (75%) rating it to cause major social </a:t>
            </a:r>
            <a:r>
              <a:rPr lang="en-US" dirty="0" smtClean="0"/>
              <a:t>problems (UNODC, 2013).</a:t>
            </a:r>
            <a:endParaRPr lang="en-US" dirty="0"/>
          </a:p>
          <a:p>
            <a:pPr>
              <a:buFont typeface="Wingdings" panose="05000000000000000000" pitchFamily="2" charset="2"/>
              <a:buChar char="v"/>
            </a:pPr>
            <a:endParaRPr lang="en-US" dirty="0"/>
          </a:p>
        </p:txBody>
      </p:sp>
      <p:sp>
        <p:nvSpPr>
          <p:cNvPr id="4" name="TextBox 3"/>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6" name="TextBox 5"/>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828799" cy="1295399"/>
          </a:xfrm>
          <a:prstGeom prst="rect">
            <a:avLst/>
          </a:prstGeom>
        </p:spPr>
      </p:pic>
      <p:sp>
        <p:nvSpPr>
          <p:cNvPr id="8" name="TextBox 7"/>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367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r>
              <a:rPr lang="en-US" b="1" dirty="0"/>
              <a:t>Robust policy structure: strong on opium but weak on </a:t>
            </a:r>
            <a:r>
              <a:rPr lang="en-US" b="1" dirty="0" smtClean="0"/>
              <a:t>cannabis</a:t>
            </a:r>
            <a:r>
              <a:rPr lang="en-US" b="1" dirty="0"/>
              <a:t> </a:t>
            </a:r>
          </a:p>
        </p:txBody>
      </p:sp>
      <p:sp>
        <p:nvSpPr>
          <p:cNvPr id="3" name="Content Placeholder 2"/>
          <p:cNvSpPr>
            <a:spLocks noGrp="1"/>
          </p:cNvSpPr>
          <p:nvPr>
            <p:ph idx="1"/>
          </p:nvPr>
        </p:nvSpPr>
        <p:spPr>
          <a:xfrm>
            <a:off x="762001" y="1905000"/>
            <a:ext cx="7620000" cy="4361046"/>
          </a:xfrm>
        </p:spPr>
        <p:txBody>
          <a:bodyPr>
            <a:normAutofit lnSpcReduction="10000"/>
          </a:bodyPr>
          <a:lstStyle/>
          <a:p>
            <a:pPr>
              <a:buFont typeface="Wingdings" pitchFamily="2" charset="2"/>
              <a:buChar char="q"/>
            </a:pPr>
            <a:r>
              <a:rPr lang="en-US" sz="2400" dirty="0">
                <a:latin typeface="+mj-lt"/>
              </a:rPr>
              <a:t>Pakistan has done well in becoming “poppy-free” in 2010 through effective policies and </a:t>
            </a:r>
            <a:r>
              <a:rPr lang="en-US" sz="2400" dirty="0" smtClean="0">
                <a:latin typeface="+mj-lt"/>
              </a:rPr>
              <a:t>actions</a:t>
            </a:r>
          </a:p>
          <a:p>
            <a:pPr marL="0" indent="0">
              <a:buNone/>
            </a:pPr>
            <a:endParaRPr lang="en-US" sz="2400" dirty="0" smtClean="0">
              <a:latin typeface="+mj-lt"/>
            </a:endParaRPr>
          </a:p>
          <a:p>
            <a:pPr>
              <a:buFont typeface="Wingdings" pitchFamily="2" charset="2"/>
              <a:buChar char="q"/>
            </a:pPr>
            <a:r>
              <a:rPr lang="en-US" sz="2400" dirty="0">
                <a:latin typeface="+mj-lt"/>
              </a:rPr>
              <a:t>Pakistan’s Drug Policy 2010 and the Master Plan envisaging “drug-free” Pakistan by </a:t>
            </a:r>
            <a:r>
              <a:rPr lang="en-US" sz="2400" dirty="0" smtClean="0">
                <a:latin typeface="+mj-lt"/>
              </a:rPr>
              <a:t>2020</a:t>
            </a:r>
          </a:p>
          <a:p>
            <a:pPr marL="0" indent="0">
              <a:buFont typeface="Wingdings" pitchFamily="2" charset="2"/>
              <a:buChar char="q"/>
            </a:pPr>
            <a:endParaRPr lang="en-US" sz="2400" dirty="0" smtClean="0">
              <a:latin typeface="+mj-lt"/>
            </a:endParaRPr>
          </a:p>
          <a:p>
            <a:pPr>
              <a:buFont typeface="Wingdings" pitchFamily="2" charset="2"/>
              <a:buChar char="q"/>
            </a:pPr>
            <a:r>
              <a:rPr lang="en-US" sz="2400" dirty="0">
                <a:latin typeface="+mj-lt"/>
              </a:rPr>
              <a:t>P</a:t>
            </a:r>
            <a:r>
              <a:rPr lang="en-US" sz="2400" dirty="0" smtClean="0">
                <a:latin typeface="+mj-lt"/>
              </a:rPr>
              <a:t>olicy </a:t>
            </a:r>
            <a:r>
              <a:rPr lang="en-US" sz="2400" dirty="0">
                <a:latin typeface="+mj-lt"/>
              </a:rPr>
              <a:t>goals remain deficient in both documents in not addressing cannabis </a:t>
            </a:r>
            <a:endParaRPr lang="en-US" sz="2400" dirty="0" smtClean="0">
              <a:latin typeface="+mj-lt"/>
            </a:endParaRPr>
          </a:p>
          <a:p>
            <a:pPr>
              <a:buFont typeface="Wingdings" pitchFamily="2" charset="2"/>
              <a:buChar char="q"/>
            </a:pPr>
            <a:endParaRPr lang="en-US" sz="2400" dirty="0" smtClean="0"/>
          </a:p>
          <a:p>
            <a:pPr>
              <a:buFont typeface="Wingdings" pitchFamily="2" charset="2"/>
              <a:buChar char="q"/>
            </a:pPr>
            <a:r>
              <a:rPr lang="en-US" sz="2400" dirty="0" smtClean="0"/>
              <a:t>State also has a lax attitude towards cannabis use, there is law but not implemented properly.</a:t>
            </a:r>
          </a:p>
          <a:p>
            <a:pPr>
              <a:buFont typeface="Wingdings" pitchFamily="2" charset="2"/>
              <a:buChar char="q"/>
            </a:pPr>
            <a:endParaRPr lang="en-US" sz="2400" dirty="0">
              <a:latin typeface="+mj-lt"/>
            </a:endParaRPr>
          </a:p>
        </p:txBody>
      </p:sp>
      <p:sp>
        <p:nvSpPr>
          <p:cNvPr id="4" name="TextBox 3"/>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6" name="TextBox 5"/>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23999" cy="1363851"/>
          </a:xfrm>
          <a:prstGeom prst="rect">
            <a:avLst/>
          </a:prstGeom>
        </p:spPr>
      </p:pic>
      <p:sp>
        <p:nvSpPr>
          <p:cNvPr id="9" name="TextBox 8"/>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048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7620000" cy="1295400"/>
          </a:xfrm>
        </p:spPr>
        <p:txBody>
          <a:bodyPr>
            <a:normAutofit fontScale="90000"/>
          </a:bodyPr>
          <a:lstStyle/>
          <a:p>
            <a:r>
              <a:rPr lang="en-US" b="1" dirty="0"/>
              <a:t>Societal tolerance, casualness &amp; dislike towards Cannabis</a:t>
            </a:r>
            <a:br>
              <a:rPr lang="en-US" b="1" dirty="0"/>
            </a:br>
            <a:r>
              <a:rPr lang="en-US" dirty="0"/>
              <a:t> </a:t>
            </a:r>
          </a:p>
        </p:txBody>
      </p:sp>
      <p:sp>
        <p:nvSpPr>
          <p:cNvPr id="3" name="Content Placeholder 2"/>
          <p:cNvSpPr>
            <a:spLocks noGrp="1"/>
          </p:cNvSpPr>
          <p:nvPr>
            <p:ph idx="1"/>
          </p:nvPr>
        </p:nvSpPr>
        <p:spPr>
          <a:xfrm>
            <a:off x="685800" y="1143000"/>
            <a:ext cx="8153400" cy="5334000"/>
          </a:xfrm>
        </p:spPr>
        <p:txBody>
          <a:bodyPr>
            <a:noAutofit/>
          </a:bodyPr>
          <a:lstStyle/>
          <a:p>
            <a:pPr>
              <a:buFont typeface="Wingdings" pitchFamily="2" charset="2"/>
              <a:buChar char="q"/>
            </a:pPr>
            <a:endParaRPr lang="en-US" sz="2400" dirty="0" smtClean="0"/>
          </a:p>
          <a:p>
            <a:pPr>
              <a:buFont typeface="Wingdings" pitchFamily="2" charset="2"/>
              <a:buChar char="q"/>
            </a:pPr>
            <a:endParaRPr lang="en-US" sz="2400" dirty="0" smtClean="0"/>
          </a:p>
          <a:p>
            <a:pPr>
              <a:buFont typeface="Wingdings" pitchFamily="2" charset="2"/>
              <a:buChar char="q"/>
            </a:pPr>
            <a:r>
              <a:rPr lang="en-US" sz="2400" dirty="0" smtClean="0"/>
              <a:t>Cannabis </a:t>
            </a:r>
            <a:r>
              <a:rPr lang="en-US" sz="2400" dirty="0"/>
              <a:t>often seen as “soft” versus heroin as “hard” drug</a:t>
            </a:r>
            <a:r>
              <a:rPr lang="en-US" sz="2400" dirty="0" smtClean="0"/>
              <a:t>?</a:t>
            </a:r>
            <a:endParaRPr lang="en-US" sz="2400" dirty="0"/>
          </a:p>
          <a:p>
            <a:pPr>
              <a:buFont typeface="Wingdings" pitchFamily="2" charset="2"/>
              <a:buChar char="q"/>
            </a:pPr>
            <a:endParaRPr lang="en-US" sz="2400" dirty="0" smtClean="0"/>
          </a:p>
          <a:p>
            <a:pPr>
              <a:buFont typeface="Wingdings" pitchFamily="2" charset="2"/>
              <a:buChar char="q"/>
            </a:pPr>
            <a:r>
              <a:rPr lang="en-US" sz="2400" dirty="0" smtClean="0"/>
              <a:t>Perceived </a:t>
            </a:r>
            <a:r>
              <a:rPr lang="en-US" sz="2400" dirty="0"/>
              <a:t>less harmful and user remaining </a:t>
            </a:r>
            <a:r>
              <a:rPr lang="en-US" sz="2400" dirty="0" smtClean="0"/>
              <a:t>functional</a:t>
            </a:r>
            <a:endParaRPr lang="en-US" sz="2400" dirty="0"/>
          </a:p>
          <a:p>
            <a:pPr>
              <a:buNone/>
            </a:pPr>
            <a:endParaRPr lang="en-US" sz="2400" dirty="0" smtClean="0"/>
          </a:p>
          <a:p>
            <a:pPr>
              <a:buFont typeface="Wingdings" pitchFamily="2" charset="2"/>
              <a:buChar char="q"/>
            </a:pPr>
            <a:r>
              <a:rPr lang="en-US" sz="2400" dirty="0" smtClean="0"/>
              <a:t>Myths </a:t>
            </a:r>
            <a:r>
              <a:rPr lang="en-US" sz="2400" dirty="0"/>
              <a:t>about benefits and wonders of </a:t>
            </a:r>
            <a:r>
              <a:rPr lang="en-US" sz="2400" dirty="0" smtClean="0"/>
              <a:t>cannabis</a:t>
            </a:r>
          </a:p>
          <a:p>
            <a:pPr>
              <a:buFont typeface="Wingdings" pitchFamily="2" charset="2"/>
              <a:buChar char="q"/>
            </a:pPr>
            <a:endParaRPr lang="en-US" sz="2400" dirty="0" smtClean="0"/>
          </a:p>
          <a:p>
            <a:pPr>
              <a:buFont typeface="Wingdings" pitchFamily="2" charset="2"/>
              <a:buChar char="q"/>
            </a:pPr>
            <a:r>
              <a:rPr lang="en-US" sz="2400" dirty="0" smtClean="0"/>
              <a:t>Cannabis used by ‘devotees’ at shrines</a:t>
            </a:r>
          </a:p>
          <a:p>
            <a:pPr>
              <a:buFont typeface="Wingdings" pitchFamily="2" charset="2"/>
              <a:buChar char="q"/>
            </a:pPr>
            <a:endParaRPr lang="en-US" sz="2400" dirty="0" smtClean="0"/>
          </a:p>
        </p:txBody>
      </p:sp>
      <p:sp>
        <p:nvSpPr>
          <p:cNvPr id="36" name="TextBox 35"/>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38" name="TextBox 37"/>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7800" cy="1219200"/>
          </a:xfrm>
          <a:prstGeom prst="rect">
            <a:avLst/>
          </a:prstGeom>
        </p:spPr>
      </p:pic>
      <p:sp>
        <p:nvSpPr>
          <p:cNvPr id="11" name="TextBox 10"/>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868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95).png"/>
          <p:cNvPicPr>
            <a:picLocks noGrp="1" noChangeAspect="1"/>
          </p:cNvPicPr>
          <p:nvPr>
            <p:ph idx="1"/>
          </p:nvPr>
        </p:nvPicPr>
        <p:blipFill>
          <a:blip r:embed="rId3" cstate="print"/>
          <a:srcRect l="3504" t="28336" r="70559" b="7407"/>
          <a:stretch>
            <a:fillRect/>
          </a:stretch>
        </p:blipFill>
        <p:spPr>
          <a:xfrm>
            <a:off x="1066800" y="0"/>
            <a:ext cx="6705600" cy="6477000"/>
          </a:xfrm>
        </p:spPr>
      </p:pic>
      <p:sp>
        <p:nvSpPr>
          <p:cNvPr id="5" name="TextBox 4"/>
          <p:cNvSpPr txBox="1"/>
          <p:nvPr/>
        </p:nvSpPr>
        <p:spPr>
          <a:xfrm>
            <a:off x="0" y="6488668"/>
            <a:ext cx="9144000" cy="369332"/>
          </a:xfrm>
          <a:prstGeom prst="rect">
            <a:avLst/>
          </a:prstGeom>
          <a:solidFill>
            <a:srgbClr val="339966"/>
          </a:solidFill>
          <a:ln>
            <a:solidFill>
              <a:srgbClr val="00B050"/>
            </a:solidFill>
          </a:ln>
        </p:spPr>
        <p:txBody>
          <a:bodyPr wrap="square" rtlCol="0">
            <a:spAutoFit/>
          </a:bodyPr>
          <a:lstStyle/>
          <a:p>
            <a:endParaRPr lang="en-US" dirty="0"/>
          </a:p>
        </p:txBody>
      </p:sp>
      <p:sp>
        <p:nvSpPr>
          <p:cNvPr id="7" name="TextBox 6"/>
          <p:cNvSpPr txBox="1"/>
          <p:nvPr/>
        </p:nvSpPr>
        <p:spPr>
          <a:xfrm>
            <a:off x="4951888" y="6452141"/>
            <a:ext cx="3991927" cy="400110"/>
          </a:xfrm>
          <a:prstGeom prst="rect">
            <a:avLst/>
          </a:prstGeom>
          <a:noFill/>
        </p:spPr>
        <p:txBody>
          <a:bodyPr wrap="none" rtlCol="0">
            <a:spAutoFit/>
          </a:bodyPr>
          <a:lstStyle/>
          <a:p>
            <a:pPr algn="ctr"/>
            <a:r>
              <a:rPr lang="en-US" sz="2000" b="1" spc="300" dirty="0">
                <a:solidFill>
                  <a:schemeClr val="bg1"/>
                </a:solidFill>
                <a:effectLst>
                  <a:outerShdw blurRad="38100" dist="38100" dir="2700000" algn="tl">
                    <a:srgbClr val="000000">
                      <a:alpha val="43137"/>
                    </a:srgbClr>
                  </a:outerShdw>
                </a:effectLst>
              </a:rPr>
              <a:t>Drugs – No – Never – Ever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828800" cy="1363851"/>
          </a:xfrm>
          <a:prstGeom prst="rect">
            <a:avLst/>
          </a:prstGeom>
        </p:spPr>
      </p:pic>
      <p:sp>
        <p:nvSpPr>
          <p:cNvPr id="9" name="TextBox 8"/>
          <p:cNvSpPr txBox="1"/>
          <p:nvPr/>
        </p:nvSpPr>
        <p:spPr>
          <a:xfrm>
            <a:off x="0" y="6396335"/>
            <a:ext cx="167308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Sunny </a:t>
            </a:r>
            <a:r>
              <a:rPr lang="en-US" sz="2400" b="1" dirty="0" smtClean="0">
                <a:solidFill>
                  <a:schemeClr val="bg1"/>
                </a:solidFill>
                <a:effectLst>
                  <a:outerShdw blurRad="38100" dist="38100" dir="2700000" algn="tl">
                    <a:srgbClr val="000000">
                      <a:alpha val="43137"/>
                    </a:srgbClr>
                  </a:outerShdw>
                </a:effectLst>
              </a:rPr>
              <a:t>Trust</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1689</TotalTime>
  <Words>1667</Words>
  <Application>Microsoft Office PowerPoint</Application>
  <PresentationFormat>On-screen Show (4:3)</PresentationFormat>
  <Paragraphs>236</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Pakistan: Illicit Drug Use and Trafficking</vt:lpstr>
      <vt:lpstr>PowerPoint Presentation</vt:lpstr>
      <vt:lpstr>PowerPoint Presentation</vt:lpstr>
      <vt:lpstr>Focus On Heroin Eclipsed Cannabis</vt:lpstr>
      <vt:lpstr>Cannabis not so “soft”? </vt:lpstr>
      <vt:lpstr>Robust policy structure: strong on opium but weak on cannabis </vt:lpstr>
      <vt:lpstr>Societal tolerance, casualness &amp; dislike towards Cannabis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 Forward </vt:lpstr>
      <vt:lpstr>Way Forward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Quality computer</dc:creator>
  <cp:lastModifiedBy>Farooq</cp:lastModifiedBy>
  <cp:revision>194</cp:revision>
  <dcterms:created xsi:type="dcterms:W3CDTF">2006-08-16T00:00:00Z</dcterms:created>
  <dcterms:modified xsi:type="dcterms:W3CDTF">2018-03-12T10:35:16Z</dcterms:modified>
</cp:coreProperties>
</file>