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93" r:id="rId2"/>
    <p:sldId id="316" r:id="rId3"/>
    <p:sldId id="317" r:id="rId4"/>
    <p:sldId id="518" r:id="rId5"/>
    <p:sldId id="519" r:id="rId6"/>
    <p:sldId id="351" r:id="rId7"/>
    <p:sldId id="599" r:id="rId8"/>
    <p:sldId id="504" r:id="rId9"/>
    <p:sldId id="598" r:id="rId10"/>
    <p:sldId id="386" r:id="rId11"/>
    <p:sldId id="600" r:id="rId12"/>
    <p:sldId id="260" r:id="rId13"/>
    <p:sldId id="357" r:id="rId14"/>
    <p:sldId id="358" r:id="rId15"/>
    <p:sldId id="257" r:id="rId16"/>
    <p:sldId id="263" r:id="rId17"/>
    <p:sldId id="266" r:id="rId18"/>
    <p:sldId id="267" r:id="rId19"/>
    <p:sldId id="268" r:id="rId20"/>
    <p:sldId id="270" r:id="rId21"/>
    <p:sldId id="271" r:id="rId22"/>
    <p:sldId id="282" r:id="rId23"/>
    <p:sldId id="283" r:id="rId24"/>
    <p:sldId id="285" r:id="rId25"/>
    <p:sldId id="579" r:id="rId26"/>
    <p:sldId id="580" r:id="rId27"/>
    <p:sldId id="368" r:id="rId28"/>
    <p:sldId id="301" r:id="rId29"/>
    <p:sldId id="302" r:id="rId30"/>
    <p:sldId id="303" r:id="rId31"/>
    <p:sldId id="304" r:id="rId32"/>
    <p:sldId id="305" r:id="rId33"/>
    <p:sldId id="307" r:id="rId34"/>
    <p:sldId id="374" r:id="rId35"/>
    <p:sldId id="576" r:id="rId36"/>
    <p:sldId id="385" r:id="rId37"/>
    <p:sldId id="506" r:id="rId38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A. Sabet" initials="KAS" lastIdx="9" clrIdx="0">
    <p:extLst>
      <p:ext uri="{19B8F6BF-5375-455C-9EA6-DF929625EA0E}">
        <p15:presenceInfo xmlns:p15="http://schemas.microsoft.com/office/powerpoint/2012/main" userId="bea0ea41-5bd6-4815-9347-5e497e80d9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2"/>
    <p:restoredTop sz="94676"/>
  </p:normalViewPr>
  <p:slideViewPr>
    <p:cSldViewPr snapToGrid="0">
      <p:cViewPr varScale="1">
        <p:scale>
          <a:sx n="97" d="100"/>
          <a:sy n="97" d="100"/>
        </p:scale>
        <p:origin x="20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14T10:10:32.040" idx="9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14T10:05:44.958" idx="6">
    <p:pos x="10" y="10"/>
    <p:text>I might add a section here on "Appeal to Businesses" and a slide on how to do that - e.g. approaching Chambers, other business entities and telling them how dangerous pot is to their workplace. Refer people to learnaboutsam.org/business where we have PPTs and news articles on this issue. </p:text>
    <p:extLst>
      <p:ext uri="{C676402C-5697-4E1C-873F-D02D1690AC5C}">
        <p15:threadingInfo xmlns:p15="http://schemas.microsoft.com/office/powerpoint/2012/main" timeZoneBias="300"/>
      </p:ext>
    </p:extLst>
  </p:cm>
  <p:cm authorId="1" dt="2018-02-14T10:06:30.945" idx="7">
    <p:pos x="106" y="106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74CCC-AA44-B144-9EE8-7A61801663FC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96A11-C349-E244-9372-B699E40AF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38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1023C-EDFE-4596-ACA4-B29775F133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8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9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1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18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97812" y="146747"/>
            <a:ext cx="8711105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sp>
        <p:nvSpPr>
          <p:cNvPr id="12" name="Text Placeholder 10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950761" y="6539352"/>
            <a:ext cx="7138556" cy="24002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1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25" y="6614717"/>
            <a:ext cx="404921" cy="16466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93767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9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-hand image with detai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25504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5255047" y="0"/>
            <a:ext cx="149088" cy="6858000"/>
          </a:xfrm>
          <a:prstGeom prst="rect">
            <a:avLst/>
          </a:prstGeom>
          <a:ln>
            <a:solidFill>
              <a:srgbClr val="B31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5606338" y="1848663"/>
            <a:ext cx="3423362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606338" y="2915274"/>
            <a:ext cx="3423362" cy="2345215"/>
          </a:xfrm>
        </p:spPr>
        <p:txBody>
          <a:bodyPr anchor="t">
            <a:normAutofit/>
          </a:bodyPr>
          <a:lstStyle>
            <a:lvl1pPr marL="231769" indent="-231769"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06337" y="2775876"/>
            <a:ext cx="3537664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5456079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 descr="SAMACTIO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11" y="6557492"/>
            <a:ext cx="600100" cy="25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8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8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4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08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9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7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82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1DD6B-C035-404E-AD48-55C6B0064BB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6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jamanetwork.com/news-item/lower-opioid-overdose-death-rates-associated-with-state-medical-marijuana-laws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(null)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2C1C64-1C61-C74E-968A-1EFA42A9104D}"/>
              </a:ext>
            </a:extLst>
          </p:cNvPr>
          <p:cNvCxnSpPr>
            <a:cxnSpLocks/>
          </p:cNvCxnSpPr>
          <p:nvPr/>
        </p:nvCxnSpPr>
        <p:spPr>
          <a:xfrm>
            <a:off x="4448819" y="1215189"/>
            <a:ext cx="0" cy="5185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102A27-93A8-4640-AEC6-EA99756284D1}"/>
              </a:ext>
            </a:extLst>
          </p:cNvPr>
          <p:cNvSpPr txBox="1"/>
          <p:nvPr/>
        </p:nvSpPr>
        <p:spPr>
          <a:xfrm>
            <a:off x="132523" y="2296288"/>
            <a:ext cx="43162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 Action is dedicated to promoting healthy marijuana policies that do not legalize drugs.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Active at all levels of national, state, and local policy-making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Invests in and starts organizations to promote smart marijuana policies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Advocacy</a:t>
            </a:r>
          </a:p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4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DB8E5-7181-EE44-8BC1-B7103A1D313B}"/>
              </a:ext>
            </a:extLst>
          </p:cNvPr>
          <p:cNvSpPr txBox="1"/>
          <p:nvPr/>
        </p:nvSpPr>
        <p:spPr>
          <a:xfrm>
            <a:off x="4579393" y="2296288"/>
            <a:ext cx="44453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SAM’s mission is to educate citizens on the science of marijuana and to promote health-first, smart policies and attitudes that decrease marijuana use and its consequences.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Brings light to and conducts research into marijuana’s negative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2AE049-A9FE-0F4F-AA4C-3EEB2A234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98" y="-582196"/>
            <a:ext cx="5842000" cy="3289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088CA7-E80D-8A4B-ADFF-43CAC3A68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93" y="557193"/>
            <a:ext cx="4333142" cy="13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6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59" y="1251689"/>
            <a:ext cx="8710551" cy="4723598"/>
          </a:xfrm>
        </p:spPr>
      </p:pic>
      <p:sp>
        <p:nvSpPr>
          <p:cNvPr id="9" name="TextBox 8"/>
          <p:cNvSpPr txBox="1"/>
          <p:nvPr/>
        </p:nvSpPr>
        <p:spPr>
          <a:xfrm>
            <a:off x="832919" y="6509442"/>
            <a:ext cx="8164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3"/>
              </a:rPr>
              <a:t>https://media.jamanetwork.com/news-item/lower-opioid-overdose-death-rates-associated-with-state-medical-marijuana-laws/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D5C85-AA1B-1643-9655-33AA6865F6F0}"/>
              </a:ext>
            </a:extLst>
          </p:cNvPr>
          <p:cNvSpPr txBox="1"/>
          <p:nvPr/>
        </p:nvSpPr>
        <p:spPr>
          <a:xfrm>
            <a:off x="318052" y="276726"/>
            <a:ext cx="6016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may have seen this…</a:t>
            </a:r>
          </a:p>
        </p:txBody>
      </p:sp>
    </p:spTree>
    <p:extLst>
      <p:ext uri="{BB962C8B-B14F-4D97-AF65-F5344CB8AC3E}">
        <p14:creationId xmlns:p14="http://schemas.microsoft.com/office/powerpoint/2010/main" val="3623375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89CA1-35D7-6747-920B-C685AE645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79500"/>
            <a:ext cx="87122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02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63" y="914400"/>
            <a:ext cx="7128472" cy="5657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454" y="299702"/>
            <a:ext cx="8945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National Academy of Sciences report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-90304" y="3345907"/>
            <a:ext cx="2063483" cy="1887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105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ontent Placeholder 61"/>
          <p:cNvSpPr>
            <a:spLocks noGrp="1"/>
          </p:cNvSpPr>
          <p:nvPr>
            <p:ph idx="4294967295"/>
          </p:nvPr>
        </p:nvSpPr>
        <p:spPr>
          <a:xfrm>
            <a:off x="461329" y="6618213"/>
            <a:ext cx="7138988" cy="239712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Source:  Cook, P. J. (2007). Paying the tab: The economics of alcohol policy. Princeton, NJ: Princeton University Press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0068" y="39997"/>
            <a:ext cx="8043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The top 10% of the population make up 75% of the alcohol industry’s U.S. sales</a:t>
            </a:r>
          </a:p>
        </p:txBody>
      </p:sp>
      <p:sp>
        <p:nvSpPr>
          <p:cNvPr id="59" name="Rounded Rectangular Callout 58"/>
          <p:cNvSpPr/>
          <p:nvPr/>
        </p:nvSpPr>
        <p:spPr>
          <a:xfrm>
            <a:off x="4769224" y="1837507"/>
            <a:ext cx="1970517" cy="798117"/>
          </a:xfrm>
          <a:prstGeom prst="wedgeRoundRectCallout">
            <a:avLst>
              <a:gd name="adj1" fmla="val 69877"/>
              <a:gd name="adj2" fmla="val 10468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Avg. 10 drinks a day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68" y="1113432"/>
            <a:ext cx="7450932" cy="55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2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8121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Source:  Colorado Department of Revenue:  Market Size and Demand for Marijuana in Colorado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24" y="0"/>
            <a:ext cx="8158163" cy="5712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450" y="5700241"/>
            <a:ext cx="3483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Helvetica Neue" charset="0"/>
                <a:ea typeface="Helvetica Neue" charset="0"/>
                <a:cs typeface="Helvetica Neue" charset="0"/>
              </a:rPr>
              <a:t># of MJ 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3633" y="5534561"/>
            <a:ext cx="28376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Helvetica Neue" charset="0"/>
                <a:ea typeface="Helvetica Neue" charset="0"/>
                <a:cs typeface="Helvetica Neue" charset="0"/>
              </a:rPr>
              <a:t>Amount </a:t>
            </a:r>
          </a:p>
          <a:p>
            <a:pPr algn="ctr"/>
            <a:r>
              <a:rPr lang="en-US" sz="4000" b="1" dirty="0">
                <a:latin typeface="Helvetica Neue" charset="0"/>
                <a:ea typeface="Helvetica Neue" charset="0"/>
                <a:cs typeface="Helvetica Neue" charset="0"/>
              </a:rPr>
              <a:t>Consumed</a:t>
            </a:r>
          </a:p>
        </p:txBody>
      </p:sp>
    </p:spTree>
    <p:extLst>
      <p:ext uri="{BB962C8B-B14F-4D97-AF65-F5344CB8AC3E}">
        <p14:creationId xmlns:p14="http://schemas.microsoft.com/office/powerpoint/2010/main" val="1155527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">
            <a:extLst>
              <a:ext uri="{FF2B5EF4-FFF2-40B4-BE49-F238E27FC236}">
                <a16:creationId xmlns:a16="http://schemas.microsoft.com/office/drawing/2014/main" id="{3BEFB438-17ED-476E-9318-A31CED65F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28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7">
            <a:extLst>
              <a:ext uri="{FF2B5EF4-FFF2-40B4-BE49-F238E27FC236}">
                <a16:creationId xmlns:a16="http://schemas.microsoft.com/office/drawing/2014/main" id="{70513EDE-6B18-4D13-AAFE-86BF63FB7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14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7DF348F5-0E1E-4712-8FED-838F85A777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7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C0BC5C4E-B3D5-4AF5-93F1-263AD8A05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70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55FB23F5-DE70-4380-8369-93484D8A9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3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Groups we collaborate with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97812" y="1534886"/>
            <a:ext cx="8580477" cy="5244493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American Society of Addiction Medicine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American Academy of Pediatrics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American Academy of Child and Adolescent Psychiatry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Other leading public health authorities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/>
              <a:t>Over 30 state affiliates, </a:t>
            </a:r>
            <a:r>
              <a:rPr lang="en-US" sz="2400" dirty="0"/>
              <a:t>including: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Treatment centers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Recovery groups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Prevention organizations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Law enforcement 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Leading medical authorities</a:t>
            </a:r>
          </a:p>
          <a:p>
            <a:pPr marL="857233" lvl="1" indent="-171450"/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Volunteer citizens</a:t>
            </a:r>
          </a:p>
        </p:txBody>
      </p:sp>
    </p:spTree>
    <p:extLst>
      <p:ext uri="{BB962C8B-B14F-4D97-AF65-F5344CB8AC3E}">
        <p14:creationId xmlns:p14="http://schemas.microsoft.com/office/powerpoint/2010/main" val="3783916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0AEA38BC-A97B-4995-993C-1164F5A85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93F3ADEF-BAF9-4559-AB02-06ACAD045C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38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70B7BA69-2FB5-4B96-8DBE-536A792CB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56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110FABA6-2BB0-44CC-84AA-9B01E7508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1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5537A550-D644-44D7-93C1-42EB4BE0BD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08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are we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2695"/>
            <a:ext cx="9224969" cy="37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57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Does the Replacement Guidance Mean Arresting Marijuana Users?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761327" y="2150903"/>
            <a:ext cx="7517423" cy="216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algn="ctr"/>
            <a:r>
              <a:rPr lang="en-US" sz="2800" dirty="0"/>
              <a:t>"We have never historically seen the federal government prosecute people for small possession of marijuana. I think it's highly unlikely the federal government will be using their scarce federal resources to hone in on marijuana users."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297812" y="4782074"/>
            <a:ext cx="5916262" cy="136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4290" rIns="0" bIns="34290" numCol="1" anchor="b" anchorCtr="0" compatLnSpc="1">
            <a:prstTxWarp prst="textNoShape">
              <a:avLst/>
            </a:prstTxWarp>
            <a:noAutofit/>
          </a:bodyPr>
          <a:lstStyle>
            <a:lvl1pPr algn="ctr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l"/>
            <a:r>
              <a:rPr lang="en-US" sz="2100" dirty="0">
                <a:solidFill>
                  <a:srgbClr val="C00000"/>
                </a:solidFill>
              </a:rPr>
              <a:t>Brian Vicente</a:t>
            </a:r>
            <a:r>
              <a:rPr lang="en-US" sz="1500" dirty="0">
                <a:solidFill>
                  <a:srgbClr val="C00000"/>
                </a:solidFill>
              </a:rPr>
              <a:t> </a:t>
            </a:r>
          </a:p>
          <a:p>
            <a:pPr algn="l"/>
            <a:r>
              <a:rPr lang="en-US" sz="1350" dirty="0">
                <a:solidFill>
                  <a:srgbClr val="C00000"/>
                </a:solidFill>
              </a:rPr>
              <a:t>One of the primary authors of Colorado Amendment 64, legalizing pot, and co-director of the successful ‘Yes on 64’ campaign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949" y="4312356"/>
            <a:ext cx="1336735" cy="18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23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 What Will The New Guidance Do?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974" y="1353312"/>
            <a:ext cx="6758779" cy="5069941"/>
          </a:xfrm>
        </p:spPr>
      </p:pic>
      <p:sp>
        <p:nvSpPr>
          <p:cNvPr id="5" name="TextBox 4"/>
          <p:cNvSpPr txBox="1"/>
          <p:nvPr/>
        </p:nvSpPr>
        <p:spPr>
          <a:xfrm>
            <a:off x="5268686" y="1682496"/>
            <a:ext cx="2595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090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Institutional</a:t>
            </a:r>
          </a:p>
          <a:p>
            <a:pPr algn="ctr"/>
            <a:r>
              <a:rPr lang="en-US" sz="2800" b="1" dirty="0">
                <a:solidFill>
                  <a:srgbClr val="E2090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Investment</a:t>
            </a:r>
          </a:p>
        </p:txBody>
      </p:sp>
    </p:spTree>
    <p:extLst>
      <p:ext uri="{BB962C8B-B14F-4D97-AF65-F5344CB8AC3E}">
        <p14:creationId xmlns:p14="http://schemas.microsoft.com/office/powerpoint/2010/main" val="383802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6186" y="251683"/>
            <a:ext cx="3423362" cy="87885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606338" y="2915274"/>
            <a:ext cx="3423362" cy="307327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000" b="1" dirty="0"/>
              <a:t>Multiple hearings </a:t>
            </a:r>
          </a:p>
          <a:p>
            <a:pPr>
              <a:buFontTx/>
              <a:buChar char="-"/>
            </a:pPr>
            <a:r>
              <a:rPr lang="en-US" sz="3000" b="1" dirty="0"/>
              <a:t>Showing </a:t>
            </a:r>
            <a:r>
              <a:rPr lang="en-US" sz="3000" b="1" dirty="0" err="1"/>
              <a:t>Gov</a:t>
            </a:r>
            <a:r>
              <a:rPr lang="en-US" sz="3000" b="1" dirty="0"/>
              <a:t> this will be very hard to do</a:t>
            </a:r>
          </a:p>
          <a:p>
            <a:pPr>
              <a:buFontTx/>
              <a:buChar char="-"/>
            </a:pPr>
            <a:r>
              <a:rPr lang="en-US" sz="3000" b="1" dirty="0"/>
              <a:t>Created big coalition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0511" y="5475914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710" y="5328192"/>
            <a:ext cx="3659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State Contact: Grace Hanlon</a:t>
            </a:r>
          </a:p>
          <a:p>
            <a:pPr algn="ctr"/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grace@learnaboutsam.org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D8A3E-0B76-C943-BA39-22BB57658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"/>
          <a:stretch/>
        </p:blipFill>
        <p:spPr>
          <a:xfrm>
            <a:off x="-15300" y="503289"/>
            <a:ext cx="5073997" cy="3314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7C9730-ED72-1E42-9817-598A0233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2" y="2955783"/>
            <a:ext cx="4480233" cy="25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45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6186" y="251683"/>
            <a:ext cx="3423362" cy="87885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606338" y="2915274"/>
            <a:ext cx="3423362" cy="307327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000" b="1" dirty="0"/>
              <a:t>Political Dynamics make this a priority state for 2018-19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0511" y="5475914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7C9730-ED72-1E42-9817-598A02338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2" y="2955783"/>
            <a:ext cx="4480233" cy="252013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827C2C-6F51-C743-8CC1-61F031589148}"/>
              </a:ext>
            </a:extLst>
          </p:cNvPr>
          <p:cNvSpPr txBox="1">
            <a:spLocks/>
          </p:cNvSpPr>
          <p:nvPr/>
        </p:nvSpPr>
        <p:spPr>
          <a:xfrm>
            <a:off x="5544763" y="623999"/>
            <a:ext cx="3423362" cy="30732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/>
              <a:t>In process of hiring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83C83-292A-2348-A116-7E2FE64AC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0" y="251683"/>
            <a:ext cx="4064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false dichotomy: </a:t>
            </a:r>
            <a:b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“Legalization </a:t>
            </a:r>
            <a:r>
              <a:rPr lang="en-US" sz="4000" b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</a:t>
            </a:r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Incarceration?”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5771" y="10299822"/>
            <a:ext cx="4198040" cy="141155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Icons:  Milky – Digital Innovation; </a:t>
            </a:r>
          </a:p>
        </p:txBody>
      </p:sp>
      <p:pic>
        <p:nvPicPr>
          <p:cNvPr id="7" name="Picture 2" descr="https://d30y9cdsu7xlg0.cloudfront.net/png/143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955" y="2890200"/>
            <a:ext cx="1573427" cy="15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30y9cdsu7xlg0.cloudfront.net/png/15302-20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7500" y="2857623"/>
            <a:ext cx="1572900" cy="157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9071" y="3261414"/>
            <a:ext cx="1176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vs</a:t>
            </a:r>
            <a:endParaRPr lang="en-US" sz="4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Content Placeholder 27"/>
          <p:cNvSpPr txBox="1">
            <a:spLocks/>
          </p:cNvSpPr>
          <p:nvPr/>
        </p:nvSpPr>
        <p:spPr>
          <a:xfrm>
            <a:off x="950761" y="6539352"/>
            <a:ext cx="7138556" cy="24002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Icons:  </a:t>
            </a:r>
            <a:r>
              <a:rPr lang="en-US" dirty="0" err="1"/>
              <a:t>Ddigital</a:t>
            </a:r>
            <a:r>
              <a:rPr lang="en-US" dirty="0"/>
              <a:t> Innovation, FR; </a:t>
            </a:r>
            <a:r>
              <a:rPr lang="en-US" dirty="0" err="1"/>
              <a:t>Iconathon</a:t>
            </a:r>
            <a:r>
              <a:rPr lang="en-US" dirty="0"/>
              <a:t>; Edward Boatman (The Noun Project)</a:t>
            </a:r>
          </a:p>
        </p:txBody>
      </p:sp>
    </p:spTree>
    <p:extLst>
      <p:ext uri="{BB962C8B-B14F-4D97-AF65-F5344CB8AC3E}">
        <p14:creationId xmlns:p14="http://schemas.microsoft.com/office/powerpoint/2010/main" val="2070844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6186" y="251683"/>
            <a:ext cx="3423362" cy="87885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606338" y="2915274"/>
            <a:ext cx="3423362" cy="307327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000" b="1" dirty="0"/>
              <a:t>Ballot Initiative</a:t>
            </a:r>
          </a:p>
          <a:p>
            <a:pPr marL="0" indent="0">
              <a:buNone/>
            </a:pPr>
            <a:endParaRPr lang="en-US" sz="3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60511" y="5475914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7C9730-ED72-1E42-9817-598A02338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2" y="2955783"/>
            <a:ext cx="4480233" cy="252013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827C2C-6F51-C743-8CC1-61F031589148}"/>
              </a:ext>
            </a:extLst>
          </p:cNvPr>
          <p:cNvSpPr txBox="1">
            <a:spLocks/>
          </p:cNvSpPr>
          <p:nvPr/>
        </p:nvSpPr>
        <p:spPr>
          <a:xfrm>
            <a:off x="5544763" y="623999"/>
            <a:ext cx="3423362" cy="30732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/>
              <a:t>Funding PAC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/>
              <a:t>Scott Greenlee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97B8E-FA05-DA46-B0E8-56633B917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" y="1143252"/>
            <a:ext cx="5021943" cy="14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1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6186" y="251683"/>
            <a:ext cx="3423362" cy="87885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60511" y="5475914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710" y="5328192"/>
            <a:ext cx="3659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State Contact: Grace Hanlon</a:t>
            </a:r>
          </a:p>
          <a:p>
            <a:pPr algn="ctr"/>
            <a:r>
              <a:rPr lang="en-US" sz="20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grace@learnaboutsam.org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7C9730-ED72-1E42-9817-598A02338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2" y="2955783"/>
            <a:ext cx="4480233" cy="252013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827C2C-6F51-C743-8CC1-61F031589148}"/>
              </a:ext>
            </a:extLst>
          </p:cNvPr>
          <p:cNvSpPr txBox="1">
            <a:spLocks/>
          </p:cNvSpPr>
          <p:nvPr/>
        </p:nvSpPr>
        <p:spPr>
          <a:xfrm>
            <a:off x="5614035" y="1142569"/>
            <a:ext cx="3423362" cy="30732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/>
              <a:t>Vermont compromise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DC00D2-A260-1548-A541-63EACC4E6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41" y="1314641"/>
            <a:ext cx="4801593" cy="14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85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6186" y="251683"/>
            <a:ext cx="3423362" cy="87885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60511" y="5475914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827C2C-6F51-C743-8CC1-61F031589148}"/>
              </a:ext>
            </a:extLst>
          </p:cNvPr>
          <p:cNvSpPr txBox="1">
            <a:spLocks/>
          </p:cNvSpPr>
          <p:nvPr/>
        </p:nvSpPr>
        <p:spPr>
          <a:xfrm>
            <a:off x="1248986" y="3357754"/>
            <a:ext cx="3423362" cy="30732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31769" indent="-231769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/>
              <a:t>Other Projects Started in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FFFD3-CCB1-C24D-B539-5A35163D8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0"/>
            <a:ext cx="5461000" cy="289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778D4E-9F1F-184E-8BE7-05A872572F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3294"/>
          <a:stretch/>
        </p:blipFill>
        <p:spPr>
          <a:xfrm>
            <a:off x="-1569103" y="230411"/>
            <a:ext cx="6858000" cy="327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38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DB9880-DECC-624B-BCB7-E13B8B7BC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619" y="176766"/>
            <a:ext cx="5154468" cy="66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62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04B6-A007-A34C-B9C7-824153878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" y="1"/>
            <a:ext cx="8837467" cy="653935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can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84A6A-2733-2044-8964-5F99D38F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96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8113" y="1704986"/>
            <a:ext cx="85305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One-pagers &amp; educational briefs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Working paper on projected costs of marijuana legalization in Rhode Island and Connecticut (and IL soon)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 testimony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Reefer Sanity PowerPoint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 report on 5 Years of Legalization</a:t>
            </a:r>
          </a:p>
        </p:txBody>
      </p:sp>
    </p:spTree>
    <p:extLst>
      <p:ext uri="{BB962C8B-B14F-4D97-AF65-F5344CB8AC3E}">
        <p14:creationId xmlns:p14="http://schemas.microsoft.com/office/powerpoint/2010/main" val="540726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B1D7-028E-124C-8EB5-C9E5C08E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Tools Available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222831-4F43-0E43-B2DC-3A4BF9B9D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67" y="1326725"/>
            <a:ext cx="2050150" cy="497007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616BF-25F7-1D45-86F4-BD9085EE3108}"/>
              </a:ext>
            </a:extLst>
          </p:cNvPr>
          <p:cNvSpPr txBox="1"/>
          <p:nvPr/>
        </p:nvSpPr>
        <p:spPr>
          <a:xfrm>
            <a:off x="284560" y="955664"/>
            <a:ext cx="62714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 partnered with Communities for Alcohol- and Drug-free Youth (CADY) to create a comprehensive resource for marijuana-targeted media campaigns.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Copies available for purchase by contacting CADY or SAM.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46A04B-D474-CF44-9C8E-4CCF6B96F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030" y="3249972"/>
            <a:ext cx="4044737" cy="304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28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Get Involved!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D1D8F5-027C-0B40-A84C-DCD0C3483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8"/>
          <a:stretch/>
        </p:blipFill>
        <p:spPr>
          <a:xfrm>
            <a:off x="377974" y="1165893"/>
            <a:ext cx="2243917" cy="1965927"/>
          </a:xfrm>
        </p:spPr>
      </p:pic>
      <p:sp>
        <p:nvSpPr>
          <p:cNvPr id="4" name="TextBox 3"/>
          <p:cNvSpPr txBox="1"/>
          <p:nvPr/>
        </p:nvSpPr>
        <p:spPr>
          <a:xfrm>
            <a:off x="927863" y="4663552"/>
            <a:ext cx="7451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“We were gaining momentum. But now that's flipped and we're more on the defensive.” </a:t>
            </a:r>
            <a:r>
              <a:rPr lang="mr-IN" sz="28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–</a:t>
            </a:r>
            <a:r>
              <a:rPr lang="en-US" sz="28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 Rep. Dina Titus (D-NV), one of the biggest marijuana supporters in Congress.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B64B6-5F07-6642-B9DD-76D0D36A6CEC}"/>
              </a:ext>
            </a:extLst>
          </p:cNvPr>
          <p:cNvSpPr txBox="1"/>
          <p:nvPr/>
        </p:nvSpPr>
        <p:spPr>
          <a:xfrm>
            <a:off x="297812" y="3051810"/>
            <a:ext cx="253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 up for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alerts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news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also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donate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the cause at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learnaboutsam.org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4A2B3-18E9-E944-BE79-990220A4B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121" y="6572250"/>
            <a:ext cx="1006125" cy="255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8EA800-137C-6B40-A011-135A0DCDE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" b="13445"/>
          <a:stretch/>
        </p:blipFill>
        <p:spPr>
          <a:xfrm>
            <a:off x="3278217" y="1280160"/>
            <a:ext cx="2271296" cy="177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832724-E3E2-5248-BB61-EB3615712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891" y="6519584"/>
            <a:ext cx="1320800" cy="342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28934E-0E3A-0F4E-8345-183E9978C9BD}"/>
              </a:ext>
            </a:extLst>
          </p:cNvPr>
          <p:cNvSpPr txBox="1"/>
          <p:nvPr/>
        </p:nvSpPr>
        <p:spPr>
          <a:xfrm>
            <a:off x="3145630" y="3051810"/>
            <a:ext cx="2622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Grassroots organizing through SAM Action App </a:t>
            </a:r>
          </a:p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(text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797-979 or find in App Store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algn="ctr"/>
            <a:endParaRPr lang="en-US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30A8E8-CC8E-094B-B668-C2F22EE956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t="13249" b="21006"/>
          <a:stretch/>
        </p:blipFill>
        <p:spPr>
          <a:xfrm>
            <a:off x="6199810" y="1314466"/>
            <a:ext cx="2069505" cy="14744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0ADE9C-BF8E-D947-90AD-2D75CAECF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714" y="6519584"/>
            <a:ext cx="1257300" cy="342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5F04C8-B09D-BB42-BC6E-1BC1C7366380}"/>
              </a:ext>
            </a:extLst>
          </p:cNvPr>
          <p:cNvSpPr txBox="1"/>
          <p:nvPr/>
        </p:nvSpPr>
        <p:spPr>
          <a:xfrm>
            <a:off x="5670209" y="2909226"/>
            <a:ext cx="3313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with us via email at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info@learnaboutsam.org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</a:t>
            </a:r>
          </a:p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 us: </a:t>
            </a:r>
          </a:p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learnaboutsam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Facebook.com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learnaboutsam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3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23" y="1227888"/>
            <a:ext cx="7821908" cy="52172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3560" y="6489290"/>
            <a:ext cx="1081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Source: 3CCannabis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6626D-0E23-2E40-A894-0305788AAF89}"/>
              </a:ext>
            </a:extLst>
          </p:cNvPr>
          <p:cNvSpPr txBox="1"/>
          <p:nvPr/>
        </p:nvSpPr>
        <p:spPr>
          <a:xfrm>
            <a:off x="502276" y="0"/>
            <a:ext cx="39340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 This…</a:t>
            </a:r>
          </a:p>
        </p:txBody>
      </p:sp>
    </p:spTree>
    <p:extLst>
      <p:ext uri="{BB962C8B-B14F-4D97-AF65-F5344CB8AC3E}">
        <p14:creationId xmlns:p14="http://schemas.microsoft.com/office/powerpoint/2010/main" val="340694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charset="0"/>
                <a:ea typeface="Helvetica" charset="0"/>
                <a:cs typeface="Helvetica" charset="0"/>
              </a:rPr>
              <a:t>…But This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1510" y="6617973"/>
            <a:ext cx="7138556" cy="240027"/>
          </a:xfrm>
        </p:spPr>
        <p:txBody>
          <a:bodyPr>
            <a:noAutofit/>
          </a:bodyPr>
          <a:lstStyle/>
          <a:p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Source:  Marijuana Business Journal; other open source media</a:t>
            </a:r>
          </a:p>
        </p:txBody>
      </p:sp>
      <p:pic>
        <p:nvPicPr>
          <p:cNvPr id="12" name="Picture 6" descr="http://assets.hightimes.com/styles/large/s3/e22_cannabis_cures_collective_medicated_gummy_bud_leaf_0.jpg?itok=TBPEes_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13" y="1270771"/>
            <a:ext cx="3875212" cy="2233153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weedforsales.com/LOLIPOP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107" y="3830012"/>
            <a:ext cx="3629736" cy="2506803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754" y="1270771"/>
            <a:ext cx="3646583" cy="2278082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Slide2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8912" y="3548854"/>
            <a:ext cx="2129046" cy="3069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4" y="0"/>
                </a:moveTo>
                <a:cubicBezTo>
                  <a:pt x="10191" y="6"/>
                  <a:pt x="7208" y="18"/>
                  <a:pt x="7261" y="33"/>
                </a:cubicBezTo>
                <a:cubicBezTo>
                  <a:pt x="7379" y="65"/>
                  <a:pt x="8352" y="82"/>
                  <a:pt x="9126" y="65"/>
                </a:cubicBezTo>
                <a:cubicBezTo>
                  <a:pt x="9416" y="59"/>
                  <a:pt x="9445" y="66"/>
                  <a:pt x="9451" y="146"/>
                </a:cubicBezTo>
                <a:cubicBezTo>
                  <a:pt x="9454" y="195"/>
                  <a:pt x="9408" y="253"/>
                  <a:pt x="9348" y="275"/>
                </a:cubicBezTo>
                <a:cubicBezTo>
                  <a:pt x="9226" y="321"/>
                  <a:pt x="9105" y="288"/>
                  <a:pt x="9160" y="225"/>
                </a:cubicBezTo>
                <a:cubicBezTo>
                  <a:pt x="9182" y="201"/>
                  <a:pt x="9130" y="191"/>
                  <a:pt x="9030" y="199"/>
                </a:cubicBezTo>
                <a:cubicBezTo>
                  <a:pt x="8931" y="207"/>
                  <a:pt x="8865" y="236"/>
                  <a:pt x="8864" y="272"/>
                </a:cubicBezTo>
                <a:cubicBezTo>
                  <a:pt x="8863" y="316"/>
                  <a:pt x="8805" y="329"/>
                  <a:pt x="8637" y="322"/>
                </a:cubicBezTo>
                <a:cubicBezTo>
                  <a:pt x="8512" y="316"/>
                  <a:pt x="8384" y="294"/>
                  <a:pt x="8352" y="272"/>
                </a:cubicBezTo>
                <a:cubicBezTo>
                  <a:pt x="8320" y="250"/>
                  <a:pt x="8255" y="232"/>
                  <a:pt x="8207" y="232"/>
                </a:cubicBezTo>
                <a:cubicBezTo>
                  <a:pt x="8143" y="232"/>
                  <a:pt x="8151" y="247"/>
                  <a:pt x="8234" y="289"/>
                </a:cubicBezTo>
                <a:cubicBezTo>
                  <a:pt x="8342" y="344"/>
                  <a:pt x="8339" y="348"/>
                  <a:pt x="8173" y="392"/>
                </a:cubicBezTo>
                <a:cubicBezTo>
                  <a:pt x="7979" y="443"/>
                  <a:pt x="7643" y="396"/>
                  <a:pt x="7666" y="321"/>
                </a:cubicBezTo>
                <a:cubicBezTo>
                  <a:pt x="7680" y="274"/>
                  <a:pt x="7391" y="282"/>
                  <a:pt x="7276" y="332"/>
                </a:cubicBezTo>
                <a:cubicBezTo>
                  <a:pt x="7242" y="346"/>
                  <a:pt x="7152" y="330"/>
                  <a:pt x="7075" y="295"/>
                </a:cubicBezTo>
                <a:cubicBezTo>
                  <a:pt x="6999" y="261"/>
                  <a:pt x="6878" y="232"/>
                  <a:pt x="6808" y="232"/>
                </a:cubicBezTo>
                <a:cubicBezTo>
                  <a:pt x="6738" y="232"/>
                  <a:pt x="6627" y="200"/>
                  <a:pt x="6561" y="162"/>
                </a:cubicBezTo>
                <a:cubicBezTo>
                  <a:pt x="6441" y="91"/>
                  <a:pt x="6440" y="91"/>
                  <a:pt x="6550" y="182"/>
                </a:cubicBezTo>
                <a:cubicBezTo>
                  <a:pt x="6611" y="231"/>
                  <a:pt x="6650" y="272"/>
                  <a:pt x="6637" y="273"/>
                </a:cubicBezTo>
                <a:cubicBezTo>
                  <a:pt x="6624" y="274"/>
                  <a:pt x="5730" y="281"/>
                  <a:pt x="4650" y="289"/>
                </a:cubicBezTo>
                <a:cubicBezTo>
                  <a:pt x="3569" y="297"/>
                  <a:pt x="2491" y="317"/>
                  <a:pt x="2253" y="332"/>
                </a:cubicBezTo>
                <a:cubicBezTo>
                  <a:pt x="2014" y="347"/>
                  <a:pt x="1425" y="362"/>
                  <a:pt x="942" y="366"/>
                </a:cubicBezTo>
                <a:cubicBezTo>
                  <a:pt x="331" y="370"/>
                  <a:pt x="66" y="386"/>
                  <a:pt x="0" y="421"/>
                </a:cubicBezTo>
                <a:lnTo>
                  <a:pt x="0" y="14665"/>
                </a:lnTo>
                <a:cubicBezTo>
                  <a:pt x="29" y="15416"/>
                  <a:pt x="60" y="16185"/>
                  <a:pt x="92" y="17641"/>
                </a:cubicBezTo>
                <a:cubicBezTo>
                  <a:pt x="113" y="18601"/>
                  <a:pt x="152" y="19284"/>
                  <a:pt x="188" y="19344"/>
                </a:cubicBezTo>
                <a:cubicBezTo>
                  <a:pt x="239" y="19429"/>
                  <a:pt x="653" y="19671"/>
                  <a:pt x="976" y="19804"/>
                </a:cubicBezTo>
                <a:cubicBezTo>
                  <a:pt x="1030" y="19827"/>
                  <a:pt x="1178" y="19901"/>
                  <a:pt x="1303" y="19970"/>
                </a:cubicBezTo>
                <a:cubicBezTo>
                  <a:pt x="1421" y="20035"/>
                  <a:pt x="1909" y="20267"/>
                  <a:pt x="2388" y="20488"/>
                </a:cubicBezTo>
                <a:cubicBezTo>
                  <a:pt x="2488" y="20533"/>
                  <a:pt x="2606" y="20588"/>
                  <a:pt x="2691" y="20626"/>
                </a:cubicBezTo>
                <a:cubicBezTo>
                  <a:pt x="2917" y="20725"/>
                  <a:pt x="3307" y="20910"/>
                  <a:pt x="3558" y="21037"/>
                </a:cubicBezTo>
                <a:cubicBezTo>
                  <a:pt x="3656" y="21086"/>
                  <a:pt x="3730" y="21122"/>
                  <a:pt x="3834" y="21174"/>
                </a:cubicBezTo>
                <a:cubicBezTo>
                  <a:pt x="3893" y="21204"/>
                  <a:pt x="3947" y="21231"/>
                  <a:pt x="3998" y="21257"/>
                </a:cubicBezTo>
                <a:cubicBezTo>
                  <a:pt x="4087" y="21301"/>
                  <a:pt x="4211" y="21363"/>
                  <a:pt x="4262" y="21388"/>
                </a:cubicBezTo>
                <a:cubicBezTo>
                  <a:pt x="4287" y="21401"/>
                  <a:pt x="4301" y="21413"/>
                  <a:pt x="4323" y="21426"/>
                </a:cubicBezTo>
                <a:cubicBezTo>
                  <a:pt x="4379" y="21457"/>
                  <a:pt x="4418" y="21483"/>
                  <a:pt x="4442" y="21506"/>
                </a:cubicBezTo>
                <a:cubicBezTo>
                  <a:pt x="4447" y="21511"/>
                  <a:pt x="4472" y="21525"/>
                  <a:pt x="4473" y="21527"/>
                </a:cubicBezTo>
                <a:cubicBezTo>
                  <a:pt x="4473" y="21528"/>
                  <a:pt x="4458" y="21528"/>
                  <a:pt x="4458" y="21529"/>
                </a:cubicBezTo>
                <a:cubicBezTo>
                  <a:pt x="4461" y="21534"/>
                  <a:pt x="4478" y="21545"/>
                  <a:pt x="4475" y="21549"/>
                </a:cubicBezTo>
                <a:cubicBezTo>
                  <a:pt x="4448" y="21578"/>
                  <a:pt x="3300" y="21590"/>
                  <a:pt x="2097" y="21589"/>
                </a:cubicBezTo>
                <a:cubicBezTo>
                  <a:pt x="1827" y="21593"/>
                  <a:pt x="5575" y="21596"/>
                  <a:pt x="6992" y="21600"/>
                </a:cubicBezTo>
                <a:cubicBezTo>
                  <a:pt x="7257" y="21596"/>
                  <a:pt x="7937" y="21593"/>
                  <a:pt x="7942" y="21587"/>
                </a:cubicBezTo>
                <a:cubicBezTo>
                  <a:pt x="7961" y="21565"/>
                  <a:pt x="8051" y="21547"/>
                  <a:pt x="8140" y="21547"/>
                </a:cubicBezTo>
                <a:cubicBezTo>
                  <a:pt x="8230" y="21547"/>
                  <a:pt x="8369" y="21511"/>
                  <a:pt x="8451" y="21466"/>
                </a:cubicBezTo>
                <a:lnTo>
                  <a:pt x="8601" y="21385"/>
                </a:lnTo>
                <a:lnTo>
                  <a:pt x="8662" y="21466"/>
                </a:lnTo>
                <a:cubicBezTo>
                  <a:pt x="8716" y="21536"/>
                  <a:pt x="8782" y="21547"/>
                  <a:pt x="9117" y="21547"/>
                </a:cubicBezTo>
                <a:cubicBezTo>
                  <a:pt x="9397" y="21547"/>
                  <a:pt x="9966" y="21492"/>
                  <a:pt x="10924" y="21378"/>
                </a:cubicBezTo>
                <a:cubicBezTo>
                  <a:pt x="10991" y="21347"/>
                  <a:pt x="11173" y="21328"/>
                  <a:pt x="11366" y="21327"/>
                </a:cubicBezTo>
                <a:cubicBezTo>
                  <a:pt x="11485" y="21313"/>
                  <a:pt x="11633" y="21294"/>
                  <a:pt x="11696" y="21288"/>
                </a:cubicBezTo>
                <a:cubicBezTo>
                  <a:pt x="11781" y="21280"/>
                  <a:pt x="11906" y="21262"/>
                  <a:pt x="12023" y="21247"/>
                </a:cubicBezTo>
                <a:cubicBezTo>
                  <a:pt x="12085" y="21238"/>
                  <a:pt x="12129" y="21234"/>
                  <a:pt x="12187" y="21226"/>
                </a:cubicBezTo>
                <a:cubicBezTo>
                  <a:pt x="12240" y="21218"/>
                  <a:pt x="12299" y="21211"/>
                  <a:pt x="12362" y="21202"/>
                </a:cubicBezTo>
                <a:cubicBezTo>
                  <a:pt x="12491" y="21183"/>
                  <a:pt x="12628" y="21162"/>
                  <a:pt x="12736" y="21148"/>
                </a:cubicBezTo>
                <a:cubicBezTo>
                  <a:pt x="12895" y="21127"/>
                  <a:pt x="13090" y="21099"/>
                  <a:pt x="13169" y="21085"/>
                </a:cubicBezTo>
                <a:cubicBezTo>
                  <a:pt x="13248" y="21072"/>
                  <a:pt x="13432" y="21056"/>
                  <a:pt x="13577" y="21049"/>
                </a:cubicBezTo>
                <a:cubicBezTo>
                  <a:pt x="13599" y="21048"/>
                  <a:pt x="13621" y="21045"/>
                  <a:pt x="13644" y="21043"/>
                </a:cubicBezTo>
                <a:cubicBezTo>
                  <a:pt x="13697" y="21038"/>
                  <a:pt x="13752" y="21032"/>
                  <a:pt x="13806" y="21022"/>
                </a:cubicBezTo>
                <a:cubicBezTo>
                  <a:pt x="13855" y="21008"/>
                  <a:pt x="13906" y="20993"/>
                  <a:pt x="13933" y="20980"/>
                </a:cubicBezTo>
                <a:cubicBezTo>
                  <a:pt x="14021" y="20937"/>
                  <a:pt x="14093" y="20914"/>
                  <a:pt x="14093" y="20929"/>
                </a:cubicBezTo>
                <a:cubicBezTo>
                  <a:pt x="14093" y="20934"/>
                  <a:pt x="14101" y="20934"/>
                  <a:pt x="14108" y="20935"/>
                </a:cubicBezTo>
                <a:cubicBezTo>
                  <a:pt x="14167" y="20914"/>
                  <a:pt x="14235" y="20886"/>
                  <a:pt x="14265" y="20886"/>
                </a:cubicBezTo>
                <a:cubicBezTo>
                  <a:pt x="14317" y="20886"/>
                  <a:pt x="14351" y="20848"/>
                  <a:pt x="14351" y="20789"/>
                </a:cubicBezTo>
                <a:cubicBezTo>
                  <a:pt x="14352" y="20707"/>
                  <a:pt x="14382" y="20690"/>
                  <a:pt x="14526" y="20688"/>
                </a:cubicBezTo>
                <a:cubicBezTo>
                  <a:pt x="14648" y="20687"/>
                  <a:pt x="14728" y="20655"/>
                  <a:pt x="14795" y="20581"/>
                </a:cubicBezTo>
                <a:cubicBezTo>
                  <a:pt x="14905" y="20461"/>
                  <a:pt x="15143" y="20405"/>
                  <a:pt x="15299" y="20463"/>
                </a:cubicBezTo>
                <a:cubicBezTo>
                  <a:pt x="15357" y="20485"/>
                  <a:pt x="15439" y="20555"/>
                  <a:pt x="15478" y="20621"/>
                </a:cubicBezTo>
                <a:cubicBezTo>
                  <a:pt x="15516" y="20685"/>
                  <a:pt x="15585" y="20747"/>
                  <a:pt x="15635" y="20762"/>
                </a:cubicBezTo>
                <a:cubicBezTo>
                  <a:pt x="15677" y="20755"/>
                  <a:pt x="15734" y="20739"/>
                  <a:pt x="15754" y="20741"/>
                </a:cubicBezTo>
                <a:cubicBezTo>
                  <a:pt x="15938" y="20762"/>
                  <a:pt x="16953" y="20613"/>
                  <a:pt x="17014" y="20556"/>
                </a:cubicBezTo>
                <a:cubicBezTo>
                  <a:pt x="17058" y="20514"/>
                  <a:pt x="17091" y="20508"/>
                  <a:pt x="17118" y="20538"/>
                </a:cubicBezTo>
                <a:cubicBezTo>
                  <a:pt x="17140" y="20563"/>
                  <a:pt x="17190" y="20575"/>
                  <a:pt x="17228" y="20566"/>
                </a:cubicBezTo>
                <a:cubicBezTo>
                  <a:pt x="17267" y="20556"/>
                  <a:pt x="17416" y="20538"/>
                  <a:pt x="17559" y="20524"/>
                </a:cubicBezTo>
                <a:cubicBezTo>
                  <a:pt x="17996" y="20484"/>
                  <a:pt x="18152" y="20467"/>
                  <a:pt x="18512" y="20421"/>
                </a:cubicBezTo>
                <a:cubicBezTo>
                  <a:pt x="18889" y="20372"/>
                  <a:pt x="18902" y="20370"/>
                  <a:pt x="19494" y="20304"/>
                </a:cubicBezTo>
                <a:cubicBezTo>
                  <a:pt x="19716" y="20279"/>
                  <a:pt x="19963" y="20237"/>
                  <a:pt x="20042" y="20210"/>
                </a:cubicBezTo>
                <a:cubicBezTo>
                  <a:pt x="20226" y="20148"/>
                  <a:pt x="20647" y="20162"/>
                  <a:pt x="20806" y="20229"/>
                </a:cubicBezTo>
                <a:cubicBezTo>
                  <a:pt x="20826" y="20221"/>
                  <a:pt x="20859" y="20214"/>
                  <a:pt x="20867" y="20204"/>
                </a:cubicBezTo>
                <a:cubicBezTo>
                  <a:pt x="20894" y="20171"/>
                  <a:pt x="20940" y="20154"/>
                  <a:pt x="20970" y="20166"/>
                </a:cubicBezTo>
                <a:cubicBezTo>
                  <a:pt x="20974" y="20168"/>
                  <a:pt x="20976" y="20167"/>
                  <a:pt x="20979" y="20168"/>
                </a:cubicBezTo>
                <a:cubicBezTo>
                  <a:pt x="20991" y="20072"/>
                  <a:pt x="21005" y="19873"/>
                  <a:pt x="21013" y="19514"/>
                </a:cubicBezTo>
                <a:cubicBezTo>
                  <a:pt x="21044" y="18189"/>
                  <a:pt x="21060" y="17723"/>
                  <a:pt x="21071" y="17686"/>
                </a:cubicBezTo>
                <a:cubicBezTo>
                  <a:pt x="21075" y="17674"/>
                  <a:pt x="21095" y="17676"/>
                  <a:pt x="21122" y="17683"/>
                </a:cubicBezTo>
                <a:cubicBezTo>
                  <a:pt x="21116" y="17566"/>
                  <a:pt x="21109" y="17436"/>
                  <a:pt x="21113" y="17160"/>
                </a:cubicBezTo>
                <a:cubicBezTo>
                  <a:pt x="21117" y="16875"/>
                  <a:pt x="21124" y="16695"/>
                  <a:pt x="21136" y="16567"/>
                </a:cubicBezTo>
                <a:cubicBezTo>
                  <a:pt x="21123" y="16317"/>
                  <a:pt x="21117" y="16024"/>
                  <a:pt x="21122" y="15810"/>
                </a:cubicBezTo>
                <a:cubicBezTo>
                  <a:pt x="21106" y="15676"/>
                  <a:pt x="21111" y="15587"/>
                  <a:pt x="21145" y="15555"/>
                </a:cubicBezTo>
                <a:cubicBezTo>
                  <a:pt x="21146" y="15555"/>
                  <a:pt x="21146" y="15551"/>
                  <a:pt x="21147" y="15551"/>
                </a:cubicBezTo>
                <a:cubicBezTo>
                  <a:pt x="21224" y="15508"/>
                  <a:pt x="21210" y="14880"/>
                  <a:pt x="21129" y="14824"/>
                </a:cubicBezTo>
                <a:cubicBezTo>
                  <a:pt x="21091" y="14797"/>
                  <a:pt x="21081" y="14776"/>
                  <a:pt x="21107" y="14776"/>
                </a:cubicBezTo>
                <a:cubicBezTo>
                  <a:pt x="21133" y="14776"/>
                  <a:pt x="21123" y="14750"/>
                  <a:pt x="21086" y="14718"/>
                </a:cubicBezTo>
                <a:cubicBezTo>
                  <a:pt x="21031" y="14673"/>
                  <a:pt x="21039" y="14653"/>
                  <a:pt x="21125" y="14621"/>
                </a:cubicBezTo>
                <a:cubicBezTo>
                  <a:pt x="21219" y="14586"/>
                  <a:pt x="21282" y="14493"/>
                  <a:pt x="21320" y="14362"/>
                </a:cubicBezTo>
                <a:cubicBezTo>
                  <a:pt x="21309" y="14302"/>
                  <a:pt x="21302" y="14230"/>
                  <a:pt x="21288" y="14208"/>
                </a:cubicBezTo>
                <a:cubicBezTo>
                  <a:pt x="21247" y="14142"/>
                  <a:pt x="21263" y="13490"/>
                  <a:pt x="21347" y="11802"/>
                </a:cubicBezTo>
                <a:cubicBezTo>
                  <a:pt x="21380" y="11153"/>
                  <a:pt x="21373" y="10959"/>
                  <a:pt x="21315" y="10911"/>
                </a:cubicBezTo>
                <a:cubicBezTo>
                  <a:pt x="21264" y="10869"/>
                  <a:pt x="21259" y="10834"/>
                  <a:pt x="21299" y="10799"/>
                </a:cubicBezTo>
                <a:cubicBezTo>
                  <a:pt x="21331" y="10771"/>
                  <a:pt x="21374" y="10290"/>
                  <a:pt x="21398" y="9688"/>
                </a:cubicBezTo>
                <a:cubicBezTo>
                  <a:pt x="21421" y="9104"/>
                  <a:pt x="21465" y="8594"/>
                  <a:pt x="21494" y="8557"/>
                </a:cubicBezTo>
                <a:cubicBezTo>
                  <a:pt x="21522" y="8519"/>
                  <a:pt x="21557" y="8195"/>
                  <a:pt x="21571" y="7836"/>
                </a:cubicBezTo>
                <a:cubicBezTo>
                  <a:pt x="21578" y="7656"/>
                  <a:pt x="21590" y="7443"/>
                  <a:pt x="21600" y="7220"/>
                </a:cubicBezTo>
                <a:lnTo>
                  <a:pt x="21600" y="600"/>
                </a:lnTo>
                <a:cubicBezTo>
                  <a:pt x="21593" y="598"/>
                  <a:pt x="21584" y="592"/>
                  <a:pt x="21578" y="592"/>
                </a:cubicBezTo>
                <a:cubicBezTo>
                  <a:pt x="21535" y="592"/>
                  <a:pt x="21469" y="566"/>
                  <a:pt x="21430" y="533"/>
                </a:cubicBezTo>
                <a:cubicBezTo>
                  <a:pt x="21392" y="501"/>
                  <a:pt x="21317" y="478"/>
                  <a:pt x="21264" y="482"/>
                </a:cubicBezTo>
                <a:cubicBezTo>
                  <a:pt x="21166" y="490"/>
                  <a:pt x="20873" y="452"/>
                  <a:pt x="19943" y="307"/>
                </a:cubicBezTo>
                <a:cubicBezTo>
                  <a:pt x="19567" y="248"/>
                  <a:pt x="19304" y="230"/>
                  <a:pt x="19050" y="245"/>
                </a:cubicBezTo>
                <a:cubicBezTo>
                  <a:pt x="18830" y="259"/>
                  <a:pt x="18660" y="252"/>
                  <a:pt x="18615" y="225"/>
                </a:cubicBezTo>
                <a:cubicBezTo>
                  <a:pt x="18561" y="194"/>
                  <a:pt x="18516" y="196"/>
                  <a:pt x="18454" y="232"/>
                </a:cubicBezTo>
                <a:cubicBezTo>
                  <a:pt x="18384" y="272"/>
                  <a:pt x="18319" y="265"/>
                  <a:pt x="18109" y="197"/>
                </a:cubicBezTo>
                <a:cubicBezTo>
                  <a:pt x="17966" y="150"/>
                  <a:pt x="17786" y="111"/>
                  <a:pt x="17710" y="111"/>
                </a:cubicBezTo>
                <a:cubicBezTo>
                  <a:pt x="17634" y="111"/>
                  <a:pt x="17540" y="84"/>
                  <a:pt x="17501" y="51"/>
                </a:cubicBezTo>
                <a:cubicBezTo>
                  <a:pt x="17466" y="23"/>
                  <a:pt x="16535" y="8"/>
                  <a:pt x="14164" y="0"/>
                </a:cubicBezTo>
                <a:close/>
                <a:moveTo>
                  <a:pt x="5761" y="125"/>
                </a:moveTo>
                <a:cubicBezTo>
                  <a:pt x="5722" y="136"/>
                  <a:pt x="5754" y="145"/>
                  <a:pt x="5834" y="145"/>
                </a:cubicBezTo>
                <a:cubicBezTo>
                  <a:pt x="5913" y="145"/>
                  <a:pt x="5946" y="136"/>
                  <a:pt x="5906" y="125"/>
                </a:cubicBezTo>
                <a:cubicBezTo>
                  <a:pt x="5866" y="114"/>
                  <a:pt x="5801" y="114"/>
                  <a:pt x="5761" y="125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397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Three separate issues that often get conflated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68247" y="1689100"/>
            <a:ext cx="2647701" cy="436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372104" y="1689100"/>
            <a:ext cx="2647701" cy="436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275962" y="1689100"/>
            <a:ext cx="2647701" cy="436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498" y="1999729"/>
            <a:ext cx="2417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Penalizing drug users/ ”decriminalization”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9452" y="1854201"/>
            <a:ext cx="1809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Medicinal use of compounds derived from marijuana/other drugs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5899" y="1854200"/>
            <a:ext cx="18094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Legalization of marijuana or other drugs for “non-medical” use</a:t>
            </a:r>
          </a:p>
        </p:txBody>
      </p:sp>
      <p:sp>
        <p:nvSpPr>
          <p:cNvPr id="10" name="Oval 9"/>
          <p:cNvSpPr/>
          <p:nvPr/>
        </p:nvSpPr>
        <p:spPr>
          <a:xfrm>
            <a:off x="468247" y="1437396"/>
            <a:ext cx="372156" cy="496208"/>
          </a:xfrm>
          <a:prstGeom prst="ellipse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3380108" y="1437396"/>
            <a:ext cx="372156" cy="496208"/>
          </a:xfrm>
          <a:prstGeom prst="ellipse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228584" y="1437396"/>
            <a:ext cx="372156" cy="496208"/>
          </a:xfrm>
          <a:prstGeom prst="ellipse">
            <a:avLst/>
          </a:prstGeom>
          <a:ln w="19050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pic>
        <p:nvPicPr>
          <p:cNvPr id="13" name="Picture 10" descr="https://d30y9cdsu7xlg0.cloudfront.net/png/15302-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478" y="3659091"/>
            <a:ext cx="1179675" cy="1572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d30y9cdsu7xlg0.cloudfront.net/png/52053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787" y="3429343"/>
            <a:ext cx="1575156" cy="2100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d30y9cdsu7xlg0.cloudfront.net/png/143-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586" y="3658565"/>
            <a:ext cx="1180070" cy="1573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73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10" y="491303"/>
            <a:ext cx="8711105" cy="87885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Example: Support for Legalization Drops 20 Points When Respondents Have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0926" y="1872020"/>
            <a:ext cx="838487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NY state poll, 600 voted in 2016 election, Emerson College (Nov 30-Dec 2, 2017)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Question: Do you think the use of marijuana should be made legal for adults aged 21 and older?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/>
              <a:t>Yes: 60%</a:t>
            </a:r>
            <a:r>
              <a:rPr lang="en-US" sz="2000" dirty="0"/>
              <a:t>			No: 29%			Unsure: 11%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Question: Knowing that personal marijuana possession is already decriminalized and medicalized in New York, which one of the following marijuana policies do you prefer?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Keep current policy: 26%</a:t>
            </a:r>
          </a:p>
          <a:p>
            <a:r>
              <a:rPr lang="en-US" sz="2000" dirty="0"/>
              <a:t>Keep medical, repeal decriminalization: 22%</a:t>
            </a:r>
          </a:p>
          <a:p>
            <a:r>
              <a:rPr lang="en-US" sz="2000" b="1" dirty="0"/>
              <a:t>Legalize marijuana: 40%</a:t>
            </a:r>
            <a:endParaRPr lang="en-US" sz="2000" dirty="0"/>
          </a:p>
          <a:p>
            <a:r>
              <a:rPr lang="en-US" sz="2000" dirty="0"/>
              <a:t>Repeal both, make marijuana completely illegal: 11%</a:t>
            </a:r>
          </a:p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97812" y="5270740"/>
            <a:ext cx="3040611" cy="49170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2973" y="2526030"/>
            <a:ext cx="84268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latin typeface="Times" charset="0"/>
                <a:ea typeface="Times" charset="0"/>
                <a:cs typeface="Times" charset="0"/>
              </a:rPr>
              <a:t>Nationwide Emerson Poll: </a:t>
            </a: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43% support for legalization when given choices.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latin typeface="Times" charset="0"/>
                <a:ea typeface="Times" charset="0"/>
                <a:cs typeface="Times" charset="0"/>
              </a:rPr>
              <a:t>Nationwide Mason-Dixon Poll: </a:t>
            </a: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49% support for legalization when given choices; also found 50% support for federal laws if individual users aren't targeted (only 43% opposed)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latin typeface="Times" charset="0"/>
                <a:ea typeface="Times" charset="0"/>
                <a:cs typeface="Times" charset="0"/>
              </a:rPr>
              <a:t>Illinois Mason-Dixon Poll: </a:t>
            </a: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23% support for legalization when given choices.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latin typeface="Times" charset="0"/>
                <a:ea typeface="Times" charset="0"/>
                <a:cs typeface="Times" charset="0"/>
              </a:rPr>
              <a:t>New York State Emerson Poll</a:t>
            </a: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: 40% support legalization, down from 60%, when given choices.</a:t>
            </a:r>
          </a:p>
          <a:p>
            <a:endParaRPr lang="en-US" sz="2400" b="1" dirty="0">
              <a:latin typeface="Times" charset="0"/>
              <a:ea typeface="Times" charset="0"/>
              <a:cs typeface="Times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latin typeface="Times" charset="0"/>
              <a:ea typeface="Times" charset="0"/>
              <a:cs typeface="Times" charset="0"/>
            </a:endParaRPr>
          </a:p>
          <a:p>
            <a:endParaRPr lang="en-US" sz="2400" dirty="0">
              <a:latin typeface="Times" charset="0"/>
              <a:ea typeface="Times" charset="0"/>
              <a:cs typeface="Times" charset="0"/>
            </a:endParaRPr>
          </a:p>
          <a:p>
            <a:endParaRPr lang="en-US" sz="2400" dirty="0">
              <a:latin typeface="Times" charset="0"/>
              <a:ea typeface="Times" charset="0"/>
              <a:cs typeface="Times" charset="0"/>
            </a:endParaRPr>
          </a:p>
          <a:p>
            <a:br>
              <a:rPr lang="en-US" sz="2400" dirty="0">
                <a:latin typeface="Times" charset="0"/>
                <a:ea typeface="Times" charset="0"/>
                <a:cs typeface="Times" charset="0"/>
              </a:rPr>
            </a:br>
            <a:endParaRPr lang="en-US" sz="24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5" name="Picture 4" descr="/Users/kevinsabet/Desktop/Screen Shot 2017-12-29 at 11.07.50 AM.pn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453" y="0"/>
            <a:ext cx="7025864" cy="2415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D72B35-B7D4-6740-9316-3862F2190464}"/>
              </a:ext>
            </a:extLst>
          </p:cNvPr>
          <p:cNvSpPr txBox="1"/>
          <p:nvPr/>
        </p:nvSpPr>
        <p:spPr>
          <a:xfrm>
            <a:off x="160020" y="960120"/>
            <a:ext cx="1051560" cy="6057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1821AA-5868-D741-AFC6-87DC9B347A64}"/>
              </a:ext>
            </a:extLst>
          </p:cNvPr>
          <p:cNvSpPr txBox="1"/>
          <p:nvPr/>
        </p:nvSpPr>
        <p:spPr>
          <a:xfrm>
            <a:off x="8089317" y="725805"/>
            <a:ext cx="1051560" cy="6057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56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7D931-1D6E-E04A-BE6B-554815263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8" t="64854" r="5833"/>
          <a:stretch/>
        </p:blipFill>
        <p:spPr>
          <a:xfrm>
            <a:off x="273807" y="484909"/>
            <a:ext cx="8870193" cy="2373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FD978-D91E-EE4D-A13C-1565F409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81" y="3461016"/>
            <a:ext cx="9003919" cy="20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456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</TotalTime>
  <Words>689</Words>
  <Application>Microsoft Macintosh PowerPoint</Application>
  <PresentationFormat>On-screen Show (4:3)</PresentationFormat>
  <Paragraphs>118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Helvetica</vt:lpstr>
      <vt:lpstr>Helvetica Neue</vt:lpstr>
      <vt:lpstr>Roboto</vt:lpstr>
      <vt:lpstr>Roboto Medium</vt:lpstr>
      <vt:lpstr>Times</vt:lpstr>
      <vt:lpstr>Office Theme</vt:lpstr>
      <vt:lpstr>PowerPoint Presentation</vt:lpstr>
      <vt:lpstr>Groups we collaborate with</vt:lpstr>
      <vt:lpstr>The false dichotomy:  “Legalization OR Incarceration?”</vt:lpstr>
      <vt:lpstr>PowerPoint Presentation</vt:lpstr>
      <vt:lpstr>…But This</vt:lpstr>
      <vt:lpstr>Three separate issues that often get conflated</vt:lpstr>
      <vt:lpstr>Example: Support for Legalization Drops 20 Points When Respondents Have Choices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we now?</vt:lpstr>
      <vt:lpstr>Does the Replacement Guidance Mean Arresting Marijuana Users?</vt:lpstr>
      <vt:lpstr>So What Will The New Guidance Do?</vt:lpstr>
      <vt:lpstr>  </vt:lpstr>
      <vt:lpstr>  </vt:lpstr>
      <vt:lpstr>  </vt:lpstr>
      <vt:lpstr>  </vt:lpstr>
      <vt:lpstr>  </vt:lpstr>
      <vt:lpstr>PowerPoint Presentation</vt:lpstr>
      <vt:lpstr>What can we do?</vt:lpstr>
      <vt:lpstr>SAM Resources</vt:lpstr>
      <vt:lpstr>Tools Available</vt:lpstr>
      <vt:lpstr>Get Involved!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Young</dc:creator>
  <cp:lastModifiedBy>Luke Niforatos</cp:lastModifiedBy>
  <cp:revision>12</cp:revision>
  <dcterms:created xsi:type="dcterms:W3CDTF">2018-03-15T16:38:37Z</dcterms:created>
  <dcterms:modified xsi:type="dcterms:W3CDTF">2018-04-04T23:30:14Z</dcterms:modified>
</cp:coreProperties>
</file>