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329" r:id="rId3"/>
    <p:sldId id="318" r:id="rId4"/>
    <p:sldId id="306" r:id="rId5"/>
    <p:sldId id="324" r:id="rId6"/>
    <p:sldId id="303" r:id="rId7"/>
    <p:sldId id="304" r:id="rId8"/>
    <p:sldId id="265" r:id="rId9"/>
    <p:sldId id="307" r:id="rId10"/>
    <p:sldId id="312" r:id="rId11"/>
    <p:sldId id="311" r:id="rId12"/>
    <p:sldId id="278" r:id="rId13"/>
    <p:sldId id="262" r:id="rId14"/>
    <p:sldId id="317" r:id="rId15"/>
    <p:sldId id="268" r:id="rId16"/>
    <p:sldId id="314" r:id="rId17"/>
    <p:sldId id="271" r:id="rId18"/>
    <p:sldId id="272" r:id="rId19"/>
    <p:sldId id="309" r:id="rId20"/>
    <p:sldId id="302" r:id="rId21"/>
    <p:sldId id="323" r:id="rId22"/>
    <p:sldId id="325" r:id="rId23"/>
    <p:sldId id="326" r:id="rId24"/>
    <p:sldId id="337" r:id="rId25"/>
    <p:sldId id="321" r:id="rId26"/>
    <p:sldId id="334" r:id="rId27"/>
    <p:sldId id="332" r:id="rId28"/>
    <p:sldId id="331" r:id="rId29"/>
    <p:sldId id="333" r:id="rId30"/>
    <p:sldId id="341" r:id="rId31"/>
    <p:sldId id="330" r:id="rId32"/>
    <p:sldId id="335" r:id="rId33"/>
    <p:sldId id="338" r:id="rId34"/>
    <p:sldId id="339" r:id="rId35"/>
    <p:sldId id="342" r:id="rId36"/>
    <p:sldId id="343" r:id="rId37"/>
    <p:sldId id="336" r:id="rId38"/>
    <p:sldId id="313" r:id="rId39"/>
    <p:sldId id="28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395" autoAdjust="0"/>
  </p:normalViewPr>
  <p:slideViewPr>
    <p:cSldViewPr snapToGrid="0" snapToObjects="1">
      <p:cViewPr varScale="1">
        <p:scale>
          <a:sx n="73" d="100"/>
          <a:sy n="73" d="100"/>
        </p:scale>
        <p:origin x="-3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esktop:ED%20Cannabis%20Visits.xlsx" TargetMode="External"/><Relationship Id="rId2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harts%20THC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Table%20for%20Public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esktop:THC%20death%20data%20ol%20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esktop:THC%20death%20data%20ol%20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neet:Dropbox:Research:THC%20DATA:Combined2016DataEM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Emergency Department Visits</a:t>
            </a:r>
            <a:r>
              <a:rPr lang="en-US" baseline="0"/>
              <a:t> with </a:t>
            </a:r>
          </a:p>
          <a:p>
            <a:pPr>
              <a:defRPr/>
            </a:pPr>
            <a:r>
              <a:rPr lang="en-US" baseline="0"/>
              <a:t>Cannabis Related Diagnosis</a:t>
            </a:r>
          </a:p>
          <a:p>
            <a:pPr>
              <a:defRPr/>
            </a:pPr>
            <a:r>
              <a:rPr lang="en-US" baseline="0"/>
              <a:t>San Diego County 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128739332755189"/>
          <c:y val="0.230417155067872"/>
          <c:w val="0.958159716854564"/>
          <c:h val="0.64476418942207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1/2 Diagnosis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1108.0</c:v>
                </c:pt>
                <c:pt idx="1">
                  <c:v>1734.0</c:v>
                </c:pt>
                <c:pt idx="2">
                  <c:v>1851.0</c:v>
                </c:pt>
                <c:pt idx="3">
                  <c:v>2362.0</c:v>
                </c:pt>
                <c:pt idx="4">
                  <c:v>3722.0</c:v>
                </c:pt>
                <c:pt idx="5">
                  <c:v>4300.0</c:v>
                </c:pt>
                <c:pt idx="6">
                  <c:v>5311.0</c:v>
                </c:pt>
                <c:pt idx="7">
                  <c:v>7354.0</c:v>
                </c:pt>
                <c:pt idx="8">
                  <c:v>10302.0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2564216"/>
        <c:axId val="-2133583800"/>
      </c:barChart>
      <c:catAx>
        <c:axId val="-2132564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3583800"/>
        <c:crosses val="autoZero"/>
        <c:auto val="1"/>
        <c:lblAlgn val="ctr"/>
        <c:lblOffset val="100"/>
        <c:noMultiLvlLbl val="0"/>
      </c:catAx>
      <c:valAx>
        <c:axId val="-2133583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2564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dirty="0">
                <a:solidFill>
                  <a:srgbClr val="008000"/>
                </a:solidFill>
              </a:rPr>
              <a:t>THC Positive </a:t>
            </a:r>
            <a:r>
              <a:rPr lang="en-US" dirty="0" smtClean="0">
                <a:solidFill>
                  <a:srgbClr val="008000"/>
                </a:solidFill>
              </a:rPr>
              <a:t>Suicides</a:t>
            </a:r>
          </a:p>
          <a:p>
            <a:pPr algn="l">
              <a:defRPr/>
            </a:pPr>
            <a:r>
              <a:rPr lang="en-US" dirty="0" smtClean="0">
                <a:solidFill>
                  <a:srgbClr val="008000"/>
                </a:solidFill>
              </a:rPr>
              <a:t>N </a:t>
            </a:r>
            <a:r>
              <a:rPr lang="en-US" dirty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76, 16.5% of all</a:t>
            </a:r>
            <a:r>
              <a:rPr lang="en-US" baseline="0" dirty="0" smtClean="0">
                <a:solidFill>
                  <a:srgbClr val="008000"/>
                </a:solidFill>
              </a:rPr>
              <a:t> THC</a:t>
            </a:r>
            <a:endParaRPr lang="en-US" dirty="0">
              <a:solidFill>
                <a:srgbClr val="008000"/>
              </a:solidFill>
            </a:endParaRPr>
          </a:p>
        </c:rich>
      </c:tx>
      <c:layout>
        <c:manualLayout>
          <c:xMode val="edge"/>
          <c:yMode val="edge"/>
          <c:x val="0.031411854768154"/>
          <c:y val="0.0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'THC Cause of Death'!$E$487:$E$493</c:f>
              <c:strCache>
                <c:ptCount val="7"/>
                <c:pt idx="0">
                  <c:v>CO</c:v>
                </c:pt>
                <c:pt idx="1">
                  <c:v>SW</c:v>
                </c:pt>
                <c:pt idx="2">
                  <c:v>Train</c:v>
                </c:pt>
                <c:pt idx="3">
                  <c:v>OD</c:v>
                </c:pt>
                <c:pt idx="4">
                  <c:v>Jump</c:v>
                </c:pt>
                <c:pt idx="5">
                  <c:v>Hang</c:v>
                </c:pt>
                <c:pt idx="6">
                  <c:v>GSW</c:v>
                </c:pt>
              </c:strCache>
            </c:strRef>
          </c:cat>
          <c:val>
            <c:numRef>
              <c:f>'THC Cause of Death'!$F$487:$F$493</c:f>
              <c:numCache>
                <c:formatCode>General</c:formatCode>
                <c:ptCount val="7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8.0</c:v>
                </c:pt>
                <c:pt idx="4">
                  <c:v>14.0</c:v>
                </c:pt>
                <c:pt idx="5">
                  <c:v>24.0</c:v>
                </c:pt>
                <c:pt idx="6">
                  <c:v>27.0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131980552"/>
        <c:axId val="-2131988808"/>
      </c:barChart>
      <c:valAx>
        <c:axId val="-2131988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1980552"/>
        <c:crosses val="autoZero"/>
        <c:crossBetween val="between"/>
      </c:valAx>
      <c:catAx>
        <c:axId val="-213198055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-21319888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dirty="0">
                <a:solidFill>
                  <a:srgbClr val="008000"/>
                </a:solidFill>
              </a:rPr>
              <a:t>THC Positive</a:t>
            </a:r>
            <a:r>
              <a:rPr lang="en-US" baseline="0" dirty="0">
                <a:solidFill>
                  <a:srgbClr val="008000"/>
                </a:solidFill>
              </a:rPr>
              <a:t> </a:t>
            </a:r>
            <a:r>
              <a:rPr lang="en-US" baseline="0" dirty="0" smtClean="0">
                <a:solidFill>
                  <a:srgbClr val="008000"/>
                </a:solidFill>
              </a:rPr>
              <a:t>Homicide</a:t>
            </a:r>
          </a:p>
          <a:p>
            <a:pPr algn="l"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 </a:t>
            </a:r>
            <a:r>
              <a:rPr lang="en-US" baseline="0" dirty="0">
                <a:solidFill>
                  <a:srgbClr val="008000"/>
                </a:solidFill>
              </a:rPr>
              <a:t>N = </a:t>
            </a:r>
            <a:r>
              <a:rPr lang="en-US" baseline="0" dirty="0" smtClean="0">
                <a:solidFill>
                  <a:srgbClr val="008000"/>
                </a:solidFill>
              </a:rPr>
              <a:t>23, 5% of all THC</a:t>
            </a:r>
            <a:endParaRPr lang="en-US" dirty="0">
              <a:solidFill>
                <a:srgbClr val="008000"/>
              </a:solidFill>
            </a:endParaRPr>
          </a:p>
        </c:rich>
      </c:tx>
      <c:layout>
        <c:manualLayout>
          <c:xMode val="edge"/>
          <c:yMode val="edge"/>
          <c:x val="0.0464735345581802"/>
          <c:y val="0.0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'THC Cause of Death'!$E$496:$E$499</c:f>
              <c:strCache>
                <c:ptCount val="4"/>
                <c:pt idx="0">
                  <c:v>Strangle</c:v>
                </c:pt>
                <c:pt idx="1">
                  <c:v>Assault</c:v>
                </c:pt>
                <c:pt idx="2">
                  <c:v>SW</c:v>
                </c:pt>
                <c:pt idx="3">
                  <c:v>GSW</c:v>
                </c:pt>
              </c:strCache>
            </c:strRef>
          </c:cat>
          <c:val>
            <c:numRef>
              <c:f>'THC Cause of Death'!$F$496:$F$499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6.0</c:v>
                </c:pt>
                <c:pt idx="3">
                  <c:v>12.0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3102360"/>
        <c:axId val="-2133094072"/>
      </c:barChart>
      <c:catAx>
        <c:axId val="-21331023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-2133094072"/>
        <c:crosses val="autoZero"/>
        <c:auto val="1"/>
        <c:lblAlgn val="ctr"/>
        <c:lblOffset val="100"/>
        <c:noMultiLvlLbl val="0"/>
      </c:catAx>
      <c:valAx>
        <c:axId val="-2133094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3102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Opioid + Benzodiazepine Overdoses</a:t>
            </a:r>
          </a:p>
        </c:rich>
      </c:tx>
      <c:layout>
        <c:manualLayout>
          <c:xMode val="edge"/>
          <c:yMode val="edge"/>
          <c:x val="0.16726456518515"/>
          <c:y val="0.128924941465321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chemeClr val="tx1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000" b="1" i="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Sheet1!$B$108:$C$108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Number</a:t>
            </a:r>
            <a:r>
              <a:rPr lang="en-US" baseline="0" dirty="0" smtClean="0"/>
              <a:t> </a:t>
            </a:r>
            <a:r>
              <a:rPr lang="en-US" baseline="0" dirty="0"/>
              <a:t>of Patients with Drug Related Deaths</a:t>
            </a:r>
            <a:endParaRPr lang="en-US" dirty="0"/>
          </a:p>
        </c:rich>
      </c:tx>
      <c:layout>
        <c:manualLayout>
          <c:xMode val="edge"/>
          <c:yMode val="edge"/>
          <c:x val="0.0429889610327333"/>
          <c:y val="0.028673835125448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Figures!$A$3</c:f>
              <c:strCache>
                <c:ptCount val="1"/>
              </c:strCache>
            </c:strRef>
          </c:tx>
          <c:invertIfNegative val="0"/>
          <c:cat>
            <c:numRef>
              <c:f>Figures!$B$2:$L$2</c:f>
              <c:numCache>
                <c:formatCode>General</c:formatCode>
                <c:ptCount val="11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</c:numCache>
            </c:numRef>
          </c:cat>
          <c:val>
            <c:numRef>
              <c:f>Figures!$B$3:$L$3</c:f>
              <c:numCache>
                <c:formatCode>General</c:formatCode>
                <c:ptCount val="11"/>
              </c:numCache>
            </c:numRef>
          </c:val>
        </c:ser>
        <c:ser>
          <c:idx val="1"/>
          <c:order val="1"/>
          <c:tx>
            <c:strRef>
              <c:f>Figures!$A$4</c:f>
              <c:strCache>
                <c:ptCount val="1"/>
                <c:pt idx="0">
                  <c:v>Total Drugs Deaths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Figures!$B$2:$L$2</c:f>
              <c:numCache>
                <c:formatCode>General</c:formatCode>
                <c:ptCount val="11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</c:numCache>
            </c:numRef>
          </c:cat>
          <c:val>
            <c:numRef>
              <c:f>Figures!$B$4:$L$4</c:f>
              <c:numCache>
                <c:formatCode>General</c:formatCode>
                <c:ptCount val="11"/>
                <c:pt idx="0">
                  <c:v>560.0</c:v>
                </c:pt>
                <c:pt idx="1">
                  <c:v>622.0</c:v>
                </c:pt>
                <c:pt idx="2">
                  <c:v>403.0</c:v>
                </c:pt>
                <c:pt idx="3">
                  <c:v>402.0</c:v>
                </c:pt>
                <c:pt idx="4">
                  <c:v>437.0</c:v>
                </c:pt>
                <c:pt idx="5">
                  <c:v>673.0</c:v>
                </c:pt>
                <c:pt idx="6">
                  <c:v>716.0</c:v>
                </c:pt>
                <c:pt idx="7">
                  <c:v>788.0</c:v>
                </c:pt>
                <c:pt idx="8">
                  <c:v>747.0</c:v>
                </c:pt>
                <c:pt idx="9">
                  <c:v>779.0</c:v>
                </c:pt>
                <c:pt idx="10">
                  <c:v>841.0</c:v>
                </c:pt>
              </c:numCache>
            </c:numRef>
          </c:val>
        </c:ser>
        <c:ser>
          <c:idx val="2"/>
          <c:order val="2"/>
          <c:tx>
            <c:strRef>
              <c:f>Figures!$A$5</c:f>
              <c:strCache>
                <c:ptCount val="1"/>
                <c:pt idx="0">
                  <c:v>THC Deaths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Figures!$B$2:$L$2</c:f>
              <c:numCache>
                <c:formatCode>General</c:formatCode>
                <c:ptCount val="11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</c:numCache>
            </c:numRef>
          </c:cat>
          <c:val>
            <c:numRef>
              <c:f>Figures!$B$5:$L$5</c:f>
              <c:numCache>
                <c:formatCode>General</c:formatCode>
                <c:ptCount val="11"/>
                <c:pt idx="0">
                  <c:v>281.0</c:v>
                </c:pt>
                <c:pt idx="1">
                  <c:v>296.0</c:v>
                </c:pt>
                <c:pt idx="5">
                  <c:v>305.0</c:v>
                </c:pt>
                <c:pt idx="6">
                  <c:v>360.0</c:v>
                </c:pt>
                <c:pt idx="7">
                  <c:v>394.0</c:v>
                </c:pt>
                <c:pt idx="8">
                  <c:v>402.0</c:v>
                </c:pt>
                <c:pt idx="9">
                  <c:v>409.0</c:v>
                </c:pt>
                <c:pt idx="10">
                  <c:v>462.0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486728"/>
        <c:axId val="-2133459016"/>
      </c:barChart>
      <c:catAx>
        <c:axId val="-2133486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3459016"/>
        <c:crosses val="autoZero"/>
        <c:auto val="1"/>
        <c:lblAlgn val="ctr"/>
        <c:lblOffset val="100"/>
        <c:noMultiLvlLbl val="0"/>
      </c:catAx>
      <c:valAx>
        <c:axId val="-2133459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33486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37603808548183"/>
          <c:y val="0.227315499999887"/>
          <c:w val="0.223462960336281"/>
          <c:h val="0.275670932098403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4400" dirty="0" smtClean="0"/>
              <a:t>% Male</a:t>
            </a:r>
            <a:endParaRPr lang="en-US" sz="4400" dirty="0"/>
          </a:p>
        </c:rich>
      </c:tx>
      <c:layout>
        <c:manualLayout>
          <c:xMode val="edge"/>
          <c:yMode val="edge"/>
          <c:x val="0.123151010466605"/>
          <c:y val="0.0410124994969696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%Male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Sheet1!$B$18:$C$18</c:f>
              <c:strCache>
                <c:ptCount val="2"/>
                <c:pt idx="0">
                  <c:v>All Drugs</c:v>
                </c:pt>
                <c:pt idx="1">
                  <c:v>THC</c:v>
                </c:pt>
              </c:strCache>
            </c:strRef>
          </c:cat>
          <c:val>
            <c:numRef>
              <c:f>Sheet1!$B$19:$C$19</c:f>
              <c:numCache>
                <c:formatCode>0%</c:formatCode>
                <c:ptCount val="2"/>
                <c:pt idx="0">
                  <c:v>0.76</c:v>
                </c:pt>
                <c:pt idx="1">
                  <c:v>0.81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3425368"/>
        <c:axId val="-2133415560"/>
      </c:barChart>
      <c:catAx>
        <c:axId val="-2133425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 i="0"/>
            </a:pPr>
            <a:endParaRPr lang="en-US"/>
          </a:p>
        </c:txPr>
        <c:crossAx val="-2133415560"/>
        <c:crosses val="autoZero"/>
        <c:auto val="1"/>
        <c:lblAlgn val="ctr"/>
        <c:lblOffset val="100"/>
        <c:noMultiLvlLbl val="0"/>
      </c:catAx>
      <c:valAx>
        <c:axId val="-213341556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133425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Sheet1!$B$50</c:f>
              <c:strCache>
                <c:ptCount val="1"/>
                <c:pt idx="0">
                  <c:v>All Drug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Sheet1!$A$51:$A$56</c:f>
              <c:strCache>
                <c:ptCount val="6"/>
                <c:pt idx="0">
                  <c:v>%White</c:v>
                </c:pt>
                <c:pt idx="1">
                  <c:v>%Black</c:v>
                </c:pt>
                <c:pt idx="2">
                  <c:v>%Hispanic</c:v>
                </c:pt>
                <c:pt idx="3">
                  <c:v>%Asian</c:v>
                </c:pt>
                <c:pt idx="4">
                  <c:v>%Native American</c:v>
                </c:pt>
                <c:pt idx="5">
                  <c:v>%Unknown</c:v>
                </c:pt>
              </c:strCache>
            </c:strRef>
          </c:cat>
          <c:val>
            <c:numRef>
              <c:f>Sheet1!$B$51:$B$56</c:f>
              <c:numCache>
                <c:formatCode>0%</c:formatCode>
                <c:ptCount val="6"/>
                <c:pt idx="0">
                  <c:v>0.44</c:v>
                </c:pt>
                <c:pt idx="1">
                  <c:v>0.06</c:v>
                </c:pt>
                <c:pt idx="2">
                  <c:v>0.08</c:v>
                </c:pt>
                <c:pt idx="3">
                  <c:v>0.02</c:v>
                </c:pt>
                <c:pt idx="4">
                  <c:v>0.01</c:v>
                </c:pt>
                <c:pt idx="5">
                  <c:v>0.4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THC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Sheet1!$A$51:$A$56</c:f>
              <c:strCache>
                <c:ptCount val="6"/>
                <c:pt idx="0">
                  <c:v>%White</c:v>
                </c:pt>
                <c:pt idx="1">
                  <c:v>%Black</c:v>
                </c:pt>
                <c:pt idx="2">
                  <c:v>%Hispanic</c:v>
                </c:pt>
                <c:pt idx="3">
                  <c:v>%Asian</c:v>
                </c:pt>
                <c:pt idx="4">
                  <c:v>%Native American</c:v>
                </c:pt>
                <c:pt idx="5">
                  <c:v>%Unknown</c:v>
                </c:pt>
              </c:strCache>
            </c:strRef>
          </c:cat>
          <c:val>
            <c:numRef>
              <c:f>Sheet1!$C$51:$C$56</c:f>
              <c:numCache>
                <c:formatCode>0%</c:formatCode>
                <c:ptCount val="6"/>
                <c:pt idx="0">
                  <c:v>0.22</c:v>
                </c:pt>
                <c:pt idx="1">
                  <c:v>0.03</c:v>
                </c:pt>
                <c:pt idx="2">
                  <c:v>0.03</c:v>
                </c:pt>
                <c:pt idx="3">
                  <c:v>0.01</c:v>
                </c:pt>
                <c:pt idx="4">
                  <c:v>0.01</c:v>
                </c:pt>
                <c:pt idx="5">
                  <c:v>0.71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3259736"/>
        <c:axId val="-2133256728"/>
      </c:barChart>
      <c:catAx>
        <c:axId val="-2133259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 i="0"/>
            </a:pPr>
            <a:endParaRPr lang="en-US"/>
          </a:p>
        </c:txPr>
        <c:crossAx val="-2133256728"/>
        <c:crosses val="autoZero"/>
        <c:auto val="1"/>
        <c:lblAlgn val="ctr"/>
        <c:lblOffset val="100"/>
        <c:noMultiLvlLbl val="0"/>
      </c:catAx>
      <c:valAx>
        <c:axId val="-21332567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133259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7885542752738"/>
          <c:y val="0.122244769084753"/>
          <c:w val="0.135676888943694"/>
          <c:h val="0.189253037000595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All Deaths</a:t>
            </a:r>
            <a:r>
              <a:rPr lang="en-US" baseline="0"/>
              <a:t> Investigated by San Diego ME 2016</a:t>
            </a:r>
          </a:p>
          <a:p>
            <a:pPr>
              <a:defRPr/>
            </a:pPr>
            <a:r>
              <a:rPr lang="en-US" baseline="0"/>
              <a:t>N=3071</a:t>
            </a:r>
            <a:endParaRPr lang="en-US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Drugs</a:t>
                    </a:r>
                    <a:r>
                      <a:rPr lang="en-US"/>
                      <a:t>
</a:t>
                    </a:r>
                    <a:r>
                      <a:rPr lang="en-US" smtClean="0"/>
                      <a:t>27.4%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THC</a:t>
                    </a:r>
                    <a:r>
                      <a:rPr lang="en-US"/>
                      <a:t>
</a:t>
                    </a:r>
                    <a:r>
                      <a:rPr lang="en-US" smtClean="0"/>
                      <a:t>15%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'THC Cause of Death'!$E$513:$E$515</c:f>
              <c:strCache>
                <c:ptCount val="3"/>
                <c:pt idx="0">
                  <c:v>Total</c:v>
                </c:pt>
                <c:pt idx="1">
                  <c:v>Drugs</c:v>
                </c:pt>
                <c:pt idx="2">
                  <c:v>THC</c:v>
                </c:pt>
              </c:strCache>
            </c:strRef>
          </c:cat>
          <c:val>
            <c:numRef>
              <c:f>'THC Cause of Death'!$F$513:$F$515</c:f>
              <c:numCache>
                <c:formatCode>General</c:formatCode>
                <c:ptCount val="3"/>
                <c:pt idx="0">
                  <c:v>3071.0</c:v>
                </c:pt>
                <c:pt idx="1">
                  <c:v>841.0</c:v>
                </c:pt>
                <c:pt idx="2">
                  <c:v>462.0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algn="l">
              <a:defRPr>
                <a:solidFill>
                  <a:srgbClr val="008000"/>
                </a:solidFill>
              </a:defRPr>
            </a:pPr>
            <a:r>
              <a:rPr lang="en-US" dirty="0">
                <a:solidFill>
                  <a:srgbClr val="008000"/>
                </a:solidFill>
              </a:rPr>
              <a:t>THC</a:t>
            </a:r>
            <a:r>
              <a:rPr lang="en-US" baseline="0" dirty="0">
                <a:solidFill>
                  <a:srgbClr val="008000"/>
                </a:solidFill>
              </a:rPr>
              <a:t> positive Manner of </a:t>
            </a:r>
            <a:r>
              <a:rPr lang="en-US" baseline="0" dirty="0" smtClean="0">
                <a:solidFill>
                  <a:srgbClr val="008000"/>
                </a:solidFill>
              </a:rPr>
              <a:t>Death, N </a:t>
            </a:r>
            <a:r>
              <a:rPr lang="en-US" baseline="0" dirty="0">
                <a:solidFill>
                  <a:srgbClr val="008000"/>
                </a:solidFill>
              </a:rPr>
              <a:t>= </a:t>
            </a:r>
            <a:r>
              <a:rPr lang="en-US" baseline="0" dirty="0" smtClean="0">
                <a:solidFill>
                  <a:srgbClr val="008000"/>
                </a:solidFill>
              </a:rPr>
              <a:t>462</a:t>
            </a:r>
            <a:endParaRPr lang="en-US" dirty="0">
              <a:solidFill>
                <a:srgbClr val="008000"/>
              </a:solidFill>
            </a:endParaRPr>
          </a:p>
        </c:rich>
      </c:tx>
      <c:layout>
        <c:manualLayout>
          <c:xMode val="edge"/>
          <c:yMode val="edge"/>
          <c:x val="0.0391206976750431"/>
          <c:y val="0.0332313714613168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'THC Cause of Death'!$E$476:$E$481</c:f>
              <c:strCache>
                <c:ptCount val="6"/>
                <c:pt idx="0">
                  <c:v>Homicide</c:v>
                </c:pt>
                <c:pt idx="1">
                  <c:v>Undetermined</c:v>
                </c:pt>
                <c:pt idx="2">
                  <c:v>Suicide</c:v>
                </c:pt>
                <c:pt idx="3">
                  <c:v>Accidents</c:v>
                </c:pt>
                <c:pt idx="4">
                  <c:v>Natural</c:v>
                </c:pt>
                <c:pt idx="5">
                  <c:v>Drug Overdose</c:v>
                </c:pt>
              </c:strCache>
            </c:strRef>
          </c:cat>
          <c:val>
            <c:numRef>
              <c:f>'THC Cause of Death'!$F$476:$F$481</c:f>
              <c:numCache>
                <c:formatCode>General</c:formatCode>
                <c:ptCount val="6"/>
                <c:pt idx="0">
                  <c:v>23.0</c:v>
                </c:pt>
                <c:pt idx="1">
                  <c:v>32.0</c:v>
                </c:pt>
                <c:pt idx="2">
                  <c:v>76.0</c:v>
                </c:pt>
                <c:pt idx="3">
                  <c:v>84.0</c:v>
                </c:pt>
                <c:pt idx="4">
                  <c:v>108.0</c:v>
                </c:pt>
                <c:pt idx="5">
                  <c:v>139.0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33210504"/>
        <c:axId val="-2133213640"/>
      </c:barChart>
      <c:valAx>
        <c:axId val="-2133213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3210504"/>
        <c:crosses val="autoZero"/>
        <c:crossBetween val="between"/>
      </c:valAx>
      <c:catAx>
        <c:axId val="-21332105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-213321364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dirty="0">
                <a:solidFill>
                  <a:srgbClr val="008000"/>
                </a:solidFill>
              </a:rPr>
              <a:t>THC positive</a:t>
            </a:r>
            <a:r>
              <a:rPr lang="en-US" baseline="0" dirty="0">
                <a:solidFill>
                  <a:srgbClr val="008000"/>
                </a:solidFill>
              </a:rPr>
              <a:t> Drug </a:t>
            </a:r>
            <a:r>
              <a:rPr lang="en-US" baseline="0" dirty="0" smtClean="0">
                <a:solidFill>
                  <a:srgbClr val="008000"/>
                </a:solidFill>
              </a:rPr>
              <a:t>Overdoses</a:t>
            </a:r>
          </a:p>
          <a:p>
            <a:pPr algn="l">
              <a:defRPr/>
            </a:pPr>
            <a:r>
              <a:rPr lang="en-US" baseline="0" dirty="0" smtClean="0">
                <a:solidFill>
                  <a:srgbClr val="008000"/>
                </a:solidFill>
              </a:rPr>
              <a:t>N= 139, 30% of all THC</a:t>
            </a:r>
            <a:endParaRPr lang="en-US" dirty="0">
              <a:solidFill>
                <a:srgbClr val="008000"/>
              </a:solidFill>
            </a:endParaRPr>
          </a:p>
        </c:rich>
      </c:tx>
      <c:layout>
        <c:manualLayout>
          <c:xMode val="edge"/>
          <c:yMode val="edge"/>
          <c:x val="0.0273307086614173"/>
          <c:y val="0.0284552845528455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'THC Cause of Death'!$E$537:$E$539</c:f>
              <c:strCache>
                <c:ptCount val="3"/>
                <c:pt idx="0">
                  <c:v>Alcohol</c:v>
                </c:pt>
                <c:pt idx="1">
                  <c:v>Rx</c:v>
                </c:pt>
                <c:pt idx="2">
                  <c:v>Illicit</c:v>
                </c:pt>
              </c:strCache>
            </c:strRef>
          </c:cat>
          <c:val>
            <c:numRef>
              <c:f>'THC Cause of Death'!$F$537:$F$539</c:f>
              <c:numCache>
                <c:formatCode>General</c:formatCode>
                <c:ptCount val="3"/>
                <c:pt idx="0">
                  <c:v>26.0</c:v>
                </c:pt>
                <c:pt idx="1">
                  <c:v>65.0</c:v>
                </c:pt>
                <c:pt idx="2">
                  <c:v>96.0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2076328"/>
        <c:axId val="-2132073320"/>
      </c:barChart>
      <c:catAx>
        <c:axId val="-213207632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3200" b="1"/>
            </a:pPr>
            <a:endParaRPr lang="en-US"/>
          </a:p>
        </c:txPr>
        <c:crossAx val="-2132073320"/>
        <c:crosses val="autoZero"/>
        <c:auto val="1"/>
        <c:lblAlgn val="ctr"/>
        <c:lblOffset val="100"/>
        <c:noMultiLvlLbl val="0"/>
      </c:catAx>
      <c:valAx>
        <c:axId val="-2132073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2076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dirty="0">
                <a:solidFill>
                  <a:srgbClr val="008000"/>
                </a:solidFill>
              </a:rPr>
              <a:t>THC positive Natural </a:t>
            </a:r>
            <a:r>
              <a:rPr lang="en-US" dirty="0" smtClean="0">
                <a:solidFill>
                  <a:srgbClr val="008000"/>
                </a:solidFill>
              </a:rPr>
              <a:t>Deaths</a:t>
            </a:r>
          </a:p>
          <a:p>
            <a:pPr algn="ctr">
              <a:defRPr/>
            </a:pP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N = </a:t>
            </a:r>
            <a:r>
              <a:rPr lang="en-US" dirty="0" smtClean="0">
                <a:solidFill>
                  <a:srgbClr val="008000"/>
                </a:solidFill>
              </a:rPr>
              <a:t>108, 23.4% of total THC </a:t>
            </a:r>
            <a:endParaRPr lang="en-US" dirty="0">
              <a:solidFill>
                <a:srgbClr val="008000"/>
              </a:solidFill>
            </a:endParaRPr>
          </a:p>
        </c:rich>
      </c:tx>
      <c:layout>
        <c:manualLayout>
          <c:xMode val="edge"/>
          <c:yMode val="edge"/>
          <c:x val="6.23251525308653E-5"/>
          <c:y val="0.0207575568437318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'THC Cause of Death'!$A$494:$A$504</c:f>
              <c:strCache>
                <c:ptCount val="11"/>
                <c:pt idx="0">
                  <c:v>Papillomatosis </c:v>
                </c:pt>
                <c:pt idx="1">
                  <c:v>Cerebral Aneurysm</c:v>
                </c:pt>
                <c:pt idx="2">
                  <c:v>Volvulous</c:v>
                </c:pt>
                <c:pt idx="3">
                  <c:v>GI Bleed </c:v>
                </c:pt>
                <c:pt idx="4">
                  <c:v>Seizure </c:v>
                </c:pt>
                <c:pt idx="5">
                  <c:v>Asthma/COPD </c:v>
                </c:pt>
                <c:pt idx="6">
                  <c:v>DKA </c:v>
                </c:pt>
                <c:pt idx="7">
                  <c:v>PE </c:v>
                </c:pt>
                <c:pt idx="8">
                  <c:v>Pneumonia </c:v>
                </c:pt>
                <c:pt idx="9">
                  <c:v>Alcohol </c:v>
                </c:pt>
                <c:pt idx="10">
                  <c:v>Cardiac </c:v>
                </c:pt>
              </c:strCache>
            </c:strRef>
          </c:cat>
          <c:val>
            <c:numRef>
              <c:f>'THC Cause of Death'!$B$494:$B$504</c:f>
              <c:numCache>
                <c:formatCode>0</c:formatCode>
                <c:ptCount val="11"/>
                <c:pt idx="0">
                  <c:v>1.0</c:v>
                </c:pt>
                <c:pt idx="1">
                  <c:v>1.0</c:v>
                </c:pt>
                <c:pt idx="2" formatCode="General">
                  <c:v>1.0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 formatCode="General">
                  <c:v>2.0</c:v>
                </c:pt>
                <c:pt idx="7">
                  <c:v>4.0</c:v>
                </c:pt>
                <c:pt idx="8">
                  <c:v>10.0</c:v>
                </c:pt>
                <c:pt idx="9">
                  <c:v>20.0</c:v>
                </c:pt>
                <c:pt idx="10" formatCode="General">
                  <c:v>63.0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33146392"/>
        <c:axId val="-2133149448"/>
      </c:barChart>
      <c:valAx>
        <c:axId val="-213314944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2133146392"/>
        <c:crosses val="autoZero"/>
        <c:crossBetween val="between"/>
      </c:valAx>
      <c:catAx>
        <c:axId val="-21331463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-213314944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dirty="0">
                <a:solidFill>
                  <a:srgbClr val="008000"/>
                </a:solidFill>
              </a:rPr>
              <a:t>THC positive </a:t>
            </a:r>
            <a:r>
              <a:rPr lang="en-US" dirty="0" smtClean="0">
                <a:solidFill>
                  <a:srgbClr val="008000"/>
                </a:solidFill>
              </a:rPr>
              <a:t>Accidents</a:t>
            </a:r>
          </a:p>
          <a:p>
            <a:pPr algn="l">
              <a:defRPr/>
            </a:pP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N = </a:t>
            </a:r>
            <a:r>
              <a:rPr lang="en-US" dirty="0" smtClean="0">
                <a:solidFill>
                  <a:srgbClr val="008000"/>
                </a:solidFill>
              </a:rPr>
              <a:t>84, 18% of all THC</a:t>
            </a:r>
            <a:endParaRPr lang="en-US" dirty="0">
              <a:solidFill>
                <a:srgbClr val="008000"/>
              </a:solidFill>
            </a:endParaRPr>
          </a:p>
        </c:rich>
      </c:tx>
      <c:layout>
        <c:manualLayout>
          <c:xMode val="edge"/>
          <c:yMode val="edge"/>
          <c:x val="0.000660191650571978"/>
          <c:y val="0.0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0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'THC Cause of Death'!$A$477:$A$491</c:f>
              <c:strCache>
                <c:ptCount val="15"/>
                <c:pt idx="0">
                  <c:v>Electrocusion</c:v>
                </c:pt>
                <c:pt idx="1">
                  <c:v>Choke</c:v>
                </c:pt>
                <c:pt idx="2">
                  <c:v>CO</c:v>
                </c:pt>
                <c:pt idx="3">
                  <c:v>Fem Art</c:v>
                </c:pt>
                <c:pt idx="4">
                  <c:v>Skateboard</c:v>
                </c:pt>
                <c:pt idx="5">
                  <c:v>Train</c:v>
                </c:pt>
                <c:pt idx="6">
                  <c:v>Trauma</c:v>
                </c:pt>
                <c:pt idx="7">
                  <c:v>Gun shot</c:v>
                </c:pt>
                <c:pt idx="8">
                  <c:v>Bicycle </c:v>
                </c:pt>
                <c:pt idx="9">
                  <c:v>Burn</c:v>
                </c:pt>
                <c:pt idx="10">
                  <c:v>Occupant </c:v>
                </c:pt>
                <c:pt idx="11">
                  <c:v>Motorcycle</c:v>
                </c:pt>
                <c:pt idx="12">
                  <c:v>Pedestrian </c:v>
                </c:pt>
                <c:pt idx="13">
                  <c:v>Fall </c:v>
                </c:pt>
                <c:pt idx="14">
                  <c:v>Driver </c:v>
                </c:pt>
              </c:strCache>
            </c:strRef>
          </c:cat>
          <c:val>
            <c:numRef>
              <c:f>'THC Cause of Death'!$B$477:$B$491</c:f>
              <c:numCache>
                <c:formatCode>General</c:formatCode>
                <c:ptCount val="15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2.0</c:v>
                </c:pt>
                <c:pt idx="7">
                  <c:v>2.0</c:v>
                </c:pt>
                <c:pt idx="8">
                  <c:v>3.0</c:v>
                </c:pt>
                <c:pt idx="9">
                  <c:v>3.0</c:v>
                </c:pt>
                <c:pt idx="10">
                  <c:v>7.0</c:v>
                </c:pt>
                <c:pt idx="11">
                  <c:v>9.0</c:v>
                </c:pt>
                <c:pt idx="12">
                  <c:v>10.0</c:v>
                </c:pt>
                <c:pt idx="13">
                  <c:v>11.0</c:v>
                </c:pt>
                <c:pt idx="14">
                  <c:v>31.0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32022888"/>
        <c:axId val="-2132025880"/>
      </c:barChart>
      <c:valAx>
        <c:axId val="-2132025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2022888"/>
        <c:crosses val="autoZero"/>
        <c:crossBetween val="between"/>
      </c:valAx>
      <c:catAx>
        <c:axId val="-213202288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-21320258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A532F-3A12-4DCE-A2D2-26A6DAC97BA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25A9DD-8D04-4A05-9995-A318829F5FE3}">
      <dgm:prSet/>
      <dgm:spPr/>
      <dgm:t>
        <a:bodyPr/>
        <a:lstStyle/>
        <a:p>
          <a:pPr rtl="0"/>
          <a:endParaRPr lang="en-US" dirty="0" smtClean="0"/>
        </a:p>
        <a:p>
          <a:pPr rtl="0"/>
          <a:r>
            <a:rPr lang="en-US" dirty="0" smtClean="0"/>
            <a:t>DOPAMINE</a:t>
          </a:r>
          <a:endParaRPr lang="en-US" dirty="0"/>
        </a:p>
      </dgm:t>
    </dgm:pt>
    <dgm:pt modelId="{81F30D1F-4D3E-4AD8-B2CF-056C275273AE}" type="parTrans" cxnId="{A08F99CE-656C-4F20-A559-A94265E4F20C}">
      <dgm:prSet/>
      <dgm:spPr/>
      <dgm:t>
        <a:bodyPr/>
        <a:lstStyle/>
        <a:p>
          <a:endParaRPr lang="en-US"/>
        </a:p>
      </dgm:t>
    </dgm:pt>
    <dgm:pt modelId="{398081EB-A790-4A7F-8435-6ECE84A84E91}" type="sibTrans" cxnId="{A08F99CE-656C-4F20-A559-A94265E4F20C}">
      <dgm:prSet/>
      <dgm:spPr/>
      <dgm:t>
        <a:bodyPr/>
        <a:lstStyle/>
        <a:p>
          <a:endParaRPr lang="en-US"/>
        </a:p>
      </dgm:t>
    </dgm:pt>
    <dgm:pt modelId="{214F95AC-7B73-46D2-84C3-14E589D8AD3A}">
      <dgm:prSet/>
      <dgm:spPr/>
      <dgm:t>
        <a:bodyPr/>
        <a:lstStyle/>
        <a:p>
          <a:pPr rtl="0"/>
          <a:r>
            <a:rPr lang="en-US" dirty="0" smtClean="0"/>
            <a:t>WATER</a:t>
          </a:r>
          <a:endParaRPr lang="en-US" dirty="0"/>
        </a:p>
      </dgm:t>
    </dgm:pt>
    <dgm:pt modelId="{97DCDBD6-79E8-414A-8028-A9D27A7D2A2B}" type="parTrans" cxnId="{9019FFFE-D1E3-4051-8A9B-FE21A4B8D7EF}">
      <dgm:prSet/>
      <dgm:spPr/>
      <dgm:t>
        <a:bodyPr/>
        <a:lstStyle/>
        <a:p>
          <a:endParaRPr lang="en-US"/>
        </a:p>
      </dgm:t>
    </dgm:pt>
    <dgm:pt modelId="{DEC4CCD0-394D-40C6-8B79-720907014FC4}" type="sibTrans" cxnId="{9019FFFE-D1E3-4051-8A9B-FE21A4B8D7EF}">
      <dgm:prSet/>
      <dgm:spPr/>
      <dgm:t>
        <a:bodyPr/>
        <a:lstStyle/>
        <a:p>
          <a:endParaRPr lang="en-US"/>
        </a:p>
      </dgm:t>
    </dgm:pt>
    <dgm:pt modelId="{DD0AC223-3E20-4FB9-9793-863C930C456B}">
      <dgm:prSet/>
      <dgm:spPr/>
      <dgm:t>
        <a:bodyPr/>
        <a:lstStyle/>
        <a:p>
          <a:pPr rtl="0"/>
          <a:r>
            <a:rPr lang="en-US" dirty="0" smtClean="0"/>
            <a:t>FOOD</a:t>
          </a:r>
          <a:endParaRPr lang="en-US" dirty="0"/>
        </a:p>
      </dgm:t>
    </dgm:pt>
    <dgm:pt modelId="{657BB0DE-0269-43A4-8085-AA61D4C98F03}" type="parTrans" cxnId="{121EC6A9-342E-4DE3-861E-8B4A9CA5216A}">
      <dgm:prSet/>
      <dgm:spPr/>
      <dgm:t>
        <a:bodyPr/>
        <a:lstStyle/>
        <a:p>
          <a:endParaRPr lang="en-US"/>
        </a:p>
      </dgm:t>
    </dgm:pt>
    <dgm:pt modelId="{CAE47151-BB82-4CD1-A562-98EF9ED04E6E}" type="sibTrans" cxnId="{121EC6A9-342E-4DE3-861E-8B4A9CA5216A}">
      <dgm:prSet/>
      <dgm:spPr/>
      <dgm:t>
        <a:bodyPr/>
        <a:lstStyle/>
        <a:p>
          <a:endParaRPr lang="en-US"/>
        </a:p>
      </dgm:t>
    </dgm:pt>
    <dgm:pt modelId="{26A28C6F-2F24-4963-A9ED-D933CC228E89}" type="pres">
      <dgm:prSet presAssocID="{EBFA532F-3A12-4DCE-A2D2-26A6DAC97BA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C77265-57EA-4A70-B765-0EA4017F2B31}" type="pres">
      <dgm:prSet presAssocID="{2925A9DD-8D04-4A05-9995-A318829F5FE3}" presName="circ1" presStyleLbl="vennNode1" presStyleIdx="0" presStyleCnt="3" custLinFactNeighborX="-2143" custLinFactNeighborY="72277"/>
      <dgm:spPr/>
      <dgm:t>
        <a:bodyPr/>
        <a:lstStyle/>
        <a:p>
          <a:endParaRPr lang="en-US"/>
        </a:p>
      </dgm:t>
    </dgm:pt>
    <dgm:pt modelId="{32E8BBED-487B-4A0C-8382-AF15E94B1E3A}" type="pres">
      <dgm:prSet presAssocID="{2925A9DD-8D04-4A05-9995-A318829F5FE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CEA44-5D88-4C5A-AB1A-807506769253}" type="pres">
      <dgm:prSet presAssocID="{214F95AC-7B73-46D2-84C3-14E589D8AD3A}" presName="circ2" presStyleLbl="vennNode1" presStyleIdx="1" presStyleCnt="3" custLinFactNeighborX="-2757" custLinFactNeighborY="-65540"/>
      <dgm:spPr/>
      <dgm:t>
        <a:bodyPr/>
        <a:lstStyle/>
        <a:p>
          <a:endParaRPr lang="en-US"/>
        </a:p>
      </dgm:t>
    </dgm:pt>
    <dgm:pt modelId="{F5E43AEF-96B1-4BC6-9F1E-2BADFE6C5EC3}" type="pres">
      <dgm:prSet presAssocID="{214F95AC-7B73-46D2-84C3-14E589D8AD3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38725D-F95A-42F5-B62D-7217FDAB6D61}" type="pres">
      <dgm:prSet presAssocID="{DD0AC223-3E20-4FB9-9793-863C930C456B}" presName="circ3" presStyleLbl="vennNode1" presStyleIdx="2" presStyleCnt="3" custLinFactNeighborX="0" custLinFactNeighborY="-63702"/>
      <dgm:spPr/>
      <dgm:t>
        <a:bodyPr/>
        <a:lstStyle/>
        <a:p>
          <a:endParaRPr lang="en-US"/>
        </a:p>
      </dgm:t>
    </dgm:pt>
    <dgm:pt modelId="{041817F2-1226-4618-A2EE-CC8B167E910A}" type="pres">
      <dgm:prSet presAssocID="{DD0AC223-3E20-4FB9-9793-863C930C456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F99CE-656C-4F20-A559-A94265E4F20C}" srcId="{EBFA532F-3A12-4DCE-A2D2-26A6DAC97BAE}" destId="{2925A9DD-8D04-4A05-9995-A318829F5FE3}" srcOrd="0" destOrd="0" parTransId="{81F30D1F-4D3E-4AD8-B2CF-056C275273AE}" sibTransId="{398081EB-A790-4A7F-8435-6ECE84A84E91}"/>
    <dgm:cxn modelId="{2BF0BC97-1158-0D4F-A118-AA69EC88E40C}" type="presOf" srcId="{DD0AC223-3E20-4FB9-9793-863C930C456B}" destId="{1C38725D-F95A-42F5-B62D-7217FDAB6D61}" srcOrd="0" destOrd="0" presId="urn:microsoft.com/office/officeart/2005/8/layout/venn1"/>
    <dgm:cxn modelId="{E0DA7888-3452-9F49-BA79-CAB19E935C75}" type="presOf" srcId="{2925A9DD-8D04-4A05-9995-A318829F5FE3}" destId="{59C77265-57EA-4A70-B765-0EA4017F2B31}" srcOrd="0" destOrd="0" presId="urn:microsoft.com/office/officeart/2005/8/layout/venn1"/>
    <dgm:cxn modelId="{0FDBEEDA-F9A6-EB40-9D7C-D7E62CAA6DBF}" type="presOf" srcId="{DD0AC223-3E20-4FB9-9793-863C930C456B}" destId="{041817F2-1226-4618-A2EE-CC8B167E910A}" srcOrd="1" destOrd="0" presId="urn:microsoft.com/office/officeart/2005/8/layout/venn1"/>
    <dgm:cxn modelId="{CF47FED9-8DF6-2544-9699-101598B6A901}" type="presOf" srcId="{214F95AC-7B73-46D2-84C3-14E589D8AD3A}" destId="{F5E43AEF-96B1-4BC6-9F1E-2BADFE6C5EC3}" srcOrd="1" destOrd="0" presId="urn:microsoft.com/office/officeart/2005/8/layout/venn1"/>
    <dgm:cxn modelId="{9019FFFE-D1E3-4051-8A9B-FE21A4B8D7EF}" srcId="{EBFA532F-3A12-4DCE-A2D2-26A6DAC97BAE}" destId="{214F95AC-7B73-46D2-84C3-14E589D8AD3A}" srcOrd="1" destOrd="0" parTransId="{97DCDBD6-79E8-414A-8028-A9D27A7D2A2B}" sibTransId="{DEC4CCD0-394D-40C6-8B79-720907014FC4}"/>
    <dgm:cxn modelId="{24280029-FCCD-5A4A-89B5-88185DF5AEDE}" type="presOf" srcId="{EBFA532F-3A12-4DCE-A2D2-26A6DAC97BAE}" destId="{26A28C6F-2F24-4963-A9ED-D933CC228E89}" srcOrd="0" destOrd="0" presId="urn:microsoft.com/office/officeart/2005/8/layout/venn1"/>
    <dgm:cxn modelId="{2F10F13F-BD6D-8549-8CAC-E6E942F3C708}" type="presOf" srcId="{214F95AC-7B73-46D2-84C3-14E589D8AD3A}" destId="{FF3CEA44-5D88-4C5A-AB1A-807506769253}" srcOrd="0" destOrd="0" presId="urn:microsoft.com/office/officeart/2005/8/layout/venn1"/>
    <dgm:cxn modelId="{121EC6A9-342E-4DE3-861E-8B4A9CA5216A}" srcId="{EBFA532F-3A12-4DCE-A2D2-26A6DAC97BAE}" destId="{DD0AC223-3E20-4FB9-9793-863C930C456B}" srcOrd="2" destOrd="0" parTransId="{657BB0DE-0269-43A4-8085-AA61D4C98F03}" sibTransId="{CAE47151-BB82-4CD1-A562-98EF9ED04E6E}"/>
    <dgm:cxn modelId="{6D96F08D-C9AC-954B-A6F4-EA6DD81A32EE}" type="presOf" srcId="{2925A9DD-8D04-4A05-9995-A318829F5FE3}" destId="{32E8BBED-487B-4A0C-8382-AF15E94B1E3A}" srcOrd="1" destOrd="0" presId="urn:microsoft.com/office/officeart/2005/8/layout/venn1"/>
    <dgm:cxn modelId="{061E76EF-055E-064E-BD99-3A3267F07EC9}" type="presParOf" srcId="{26A28C6F-2F24-4963-A9ED-D933CC228E89}" destId="{59C77265-57EA-4A70-B765-0EA4017F2B31}" srcOrd="0" destOrd="0" presId="urn:microsoft.com/office/officeart/2005/8/layout/venn1"/>
    <dgm:cxn modelId="{E024A960-3620-4449-802D-277FC490F97E}" type="presParOf" srcId="{26A28C6F-2F24-4963-A9ED-D933CC228E89}" destId="{32E8BBED-487B-4A0C-8382-AF15E94B1E3A}" srcOrd="1" destOrd="0" presId="urn:microsoft.com/office/officeart/2005/8/layout/venn1"/>
    <dgm:cxn modelId="{8BD8395D-DE57-5E48-A8F2-CF0A7FDF3A62}" type="presParOf" srcId="{26A28C6F-2F24-4963-A9ED-D933CC228E89}" destId="{FF3CEA44-5D88-4C5A-AB1A-807506769253}" srcOrd="2" destOrd="0" presId="urn:microsoft.com/office/officeart/2005/8/layout/venn1"/>
    <dgm:cxn modelId="{FFC01AA3-D040-FB4F-BC2E-3A557A9445CE}" type="presParOf" srcId="{26A28C6F-2F24-4963-A9ED-D933CC228E89}" destId="{F5E43AEF-96B1-4BC6-9F1E-2BADFE6C5EC3}" srcOrd="3" destOrd="0" presId="urn:microsoft.com/office/officeart/2005/8/layout/venn1"/>
    <dgm:cxn modelId="{4A7A08E8-22EE-8041-ADBC-542E1FD0D16A}" type="presParOf" srcId="{26A28C6F-2F24-4963-A9ED-D933CC228E89}" destId="{1C38725D-F95A-42F5-B62D-7217FDAB6D61}" srcOrd="4" destOrd="0" presId="urn:microsoft.com/office/officeart/2005/8/layout/venn1"/>
    <dgm:cxn modelId="{0DD23AC0-54F4-D149-8FEE-223D728F0CF8}" type="presParOf" srcId="{26A28C6F-2F24-4963-A9ED-D933CC228E89}" destId="{041817F2-1226-4618-A2EE-CC8B167E910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68796D-E58C-4DCE-B7B5-328B30EF5D55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2A9D3A-678B-4A55-AFF3-91DC69D58DDB}">
      <dgm:prSet custT="1"/>
      <dgm:spPr/>
      <dgm:t>
        <a:bodyPr/>
        <a:lstStyle/>
        <a:p>
          <a:pPr rtl="0"/>
          <a:endParaRPr lang="en-US" sz="1600" dirty="0">
            <a:solidFill>
              <a:srgbClr val="000000"/>
            </a:solidFill>
          </a:endParaRPr>
        </a:p>
      </dgm:t>
    </dgm:pt>
    <dgm:pt modelId="{6EE6ACB7-C068-447D-A3AB-1B8FF18AEF0F}" type="parTrans" cxnId="{2A0DE193-5DB2-4F8F-8E9E-5F1837A071A5}">
      <dgm:prSet/>
      <dgm:spPr/>
      <dgm:t>
        <a:bodyPr/>
        <a:lstStyle/>
        <a:p>
          <a:endParaRPr lang="en-US"/>
        </a:p>
      </dgm:t>
    </dgm:pt>
    <dgm:pt modelId="{AB1354FA-C10D-4FE7-97A1-F46F0580AB99}" type="sibTrans" cxnId="{2A0DE193-5DB2-4F8F-8E9E-5F1837A071A5}">
      <dgm:prSet/>
      <dgm:spPr/>
      <dgm:t>
        <a:bodyPr/>
        <a:lstStyle/>
        <a:p>
          <a:endParaRPr lang="en-US"/>
        </a:p>
      </dgm:t>
    </dgm:pt>
    <dgm:pt modelId="{99C1DEF5-C957-43D7-9D5D-802E23E55A00}">
      <dgm:prSet custT="1"/>
      <dgm:spPr/>
      <dgm:t>
        <a:bodyPr/>
        <a:lstStyle/>
        <a:p>
          <a:pPr rtl="0"/>
          <a:r>
            <a:rPr lang="en-US" sz="1600" dirty="0" smtClean="0">
              <a:solidFill>
                <a:srgbClr val="000000"/>
              </a:solidFill>
            </a:rPr>
            <a:t>100</a:t>
          </a:r>
          <a:endParaRPr lang="en-US" sz="1600" dirty="0">
            <a:solidFill>
              <a:srgbClr val="000000"/>
            </a:solidFill>
          </a:endParaRPr>
        </a:p>
      </dgm:t>
    </dgm:pt>
    <dgm:pt modelId="{9DCB7DAC-95D1-4EF7-9DAD-F212429F236C}" type="parTrans" cxnId="{1EE95BE4-6779-4A44-BE24-19F2D92D4AB1}">
      <dgm:prSet/>
      <dgm:spPr/>
      <dgm:t>
        <a:bodyPr/>
        <a:lstStyle/>
        <a:p>
          <a:endParaRPr lang="en-US"/>
        </a:p>
      </dgm:t>
    </dgm:pt>
    <dgm:pt modelId="{DC2B7A42-4BF0-4E32-8C26-01ABAA6B047A}" type="sibTrans" cxnId="{1EE95BE4-6779-4A44-BE24-19F2D92D4AB1}">
      <dgm:prSet/>
      <dgm:spPr/>
      <dgm:t>
        <a:bodyPr/>
        <a:lstStyle/>
        <a:p>
          <a:endParaRPr lang="en-US"/>
        </a:p>
      </dgm:t>
    </dgm:pt>
    <dgm:pt modelId="{CEE6F82B-AA33-4B2D-B3F5-EA4A509F1AE0}">
      <dgm:prSet custT="1"/>
      <dgm:spPr/>
      <dgm:t>
        <a:bodyPr/>
        <a:lstStyle/>
        <a:p>
          <a:pPr rtl="0"/>
          <a:r>
            <a:rPr lang="en-US" sz="2800" dirty="0" smtClean="0">
              <a:solidFill>
                <a:srgbClr val="000000"/>
              </a:solidFill>
            </a:rPr>
            <a:t>THC</a:t>
          </a:r>
        </a:p>
        <a:p>
          <a:pPr rtl="0"/>
          <a:r>
            <a:rPr lang="en-US" sz="2800" dirty="0" smtClean="0">
              <a:solidFill>
                <a:srgbClr val="000000"/>
              </a:solidFill>
            </a:rPr>
            <a:t>600</a:t>
          </a:r>
          <a:endParaRPr lang="en-US" sz="2800" dirty="0">
            <a:solidFill>
              <a:srgbClr val="000000"/>
            </a:solidFill>
          </a:endParaRPr>
        </a:p>
      </dgm:t>
    </dgm:pt>
    <dgm:pt modelId="{41C5F32B-49EB-44DE-B510-F3D76F9CCE05}" type="parTrans" cxnId="{B4D81847-391F-4097-951B-7A30ED413ECC}">
      <dgm:prSet/>
      <dgm:spPr/>
      <dgm:t>
        <a:bodyPr/>
        <a:lstStyle/>
        <a:p>
          <a:endParaRPr lang="en-US"/>
        </a:p>
      </dgm:t>
    </dgm:pt>
    <dgm:pt modelId="{6F645147-D455-4BC9-85E3-4CE3B7B41BCE}" type="sibTrans" cxnId="{B4D81847-391F-4097-951B-7A30ED413ECC}">
      <dgm:prSet/>
      <dgm:spPr/>
      <dgm:t>
        <a:bodyPr/>
        <a:lstStyle/>
        <a:p>
          <a:endParaRPr lang="en-US"/>
        </a:p>
      </dgm:t>
    </dgm:pt>
    <dgm:pt modelId="{CC6BCDCC-831C-458D-8022-1062DDBDBF21}">
      <dgm:prSet custT="1"/>
      <dgm:spPr/>
      <dgm:t>
        <a:bodyPr/>
        <a:lstStyle/>
        <a:p>
          <a:pPr rtl="0"/>
          <a:r>
            <a:rPr lang="en-US" sz="3200" dirty="0" smtClean="0">
              <a:solidFill>
                <a:srgbClr val="000000"/>
              </a:solidFill>
            </a:rPr>
            <a:t>Heroin</a:t>
          </a:r>
        </a:p>
        <a:p>
          <a:pPr rtl="0"/>
          <a:r>
            <a:rPr lang="en-US" sz="3200" dirty="0" smtClean="0">
              <a:solidFill>
                <a:srgbClr val="000000"/>
              </a:solidFill>
            </a:rPr>
            <a:t>800</a:t>
          </a:r>
          <a:endParaRPr lang="en-US" sz="3200" dirty="0">
            <a:solidFill>
              <a:srgbClr val="000000"/>
            </a:solidFill>
          </a:endParaRPr>
        </a:p>
      </dgm:t>
    </dgm:pt>
    <dgm:pt modelId="{258573A2-78D8-4AD4-AAFC-25579474A1E8}" type="parTrans" cxnId="{86FB8BFE-6599-44BB-B12D-23E8132B67A3}">
      <dgm:prSet/>
      <dgm:spPr/>
      <dgm:t>
        <a:bodyPr/>
        <a:lstStyle/>
        <a:p>
          <a:endParaRPr lang="en-US"/>
        </a:p>
      </dgm:t>
    </dgm:pt>
    <dgm:pt modelId="{83F8A0B7-048F-4E78-9A64-1EBE49ADFA99}" type="sibTrans" cxnId="{86FB8BFE-6599-44BB-B12D-23E8132B67A3}">
      <dgm:prSet/>
      <dgm:spPr/>
      <dgm:t>
        <a:bodyPr/>
        <a:lstStyle/>
        <a:p>
          <a:endParaRPr lang="en-US"/>
        </a:p>
      </dgm:t>
    </dgm:pt>
    <dgm:pt modelId="{46E0D9E2-F0E6-4F66-90D8-CD49150734C0}">
      <dgm:prSet custT="1"/>
      <dgm:spPr/>
      <dgm:t>
        <a:bodyPr/>
        <a:lstStyle/>
        <a:p>
          <a:pPr rtl="0"/>
          <a:r>
            <a:rPr lang="en-US" sz="4400" dirty="0" smtClean="0">
              <a:solidFill>
                <a:srgbClr val="000000"/>
              </a:solidFill>
            </a:rPr>
            <a:t>Meth</a:t>
          </a:r>
        </a:p>
        <a:p>
          <a:pPr rtl="0"/>
          <a:r>
            <a:rPr lang="en-US" sz="4400" dirty="0" smtClean="0">
              <a:solidFill>
                <a:srgbClr val="000000"/>
              </a:solidFill>
            </a:rPr>
            <a:t>1000</a:t>
          </a:r>
          <a:endParaRPr lang="en-US" sz="4400" dirty="0">
            <a:solidFill>
              <a:srgbClr val="000000"/>
            </a:solidFill>
          </a:endParaRPr>
        </a:p>
      </dgm:t>
    </dgm:pt>
    <dgm:pt modelId="{C7C28879-1A78-495B-B345-04E360DEE278}" type="parTrans" cxnId="{8A976EBA-08A3-461C-AE09-21D1F812DF41}">
      <dgm:prSet/>
      <dgm:spPr/>
      <dgm:t>
        <a:bodyPr/>
        <a:lstStyle/>
        <a:p>
          <a:endParaRPr lang="en-US"/>
        </a:p>
      </dgm:t>
    </dgm:pt>
    <dgm:pt modelId="{A97907CC-CF64-46C4-A567-92A5332871C7}" type="sibTrans" cxnId="{8A976EBA-08A3-461C-AE09-21D1F812DF41}">
      <dgm:prSet/>
      <dgm:spPr/>
      <dgm:t>
        <a:bodyPr/>
        <a:lstStyle/>
        <a:p>
          <a:endParaRPr lang="en-US"/>
        </a:p>
      </dgm:t>
    </dgm:pt>
    <dgm:pt modelId="{38539472-3A9B-415E-9870-67631B454B07}" type="pres">
      <dgm:prSet presAssocID="{7068796D-E58C-4DCE-B7B5-328B30EF5D5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A7118A-E3E9-46DE-ABB1-51CACC8E4041}" type="pres">
      <dgm:prSet presAssocID="{CE2A9D3A-678B-4A55-AFF3-91DC69D58DDB}" presName="centerShape" presStyleLbl="node0" presStyleIdx="0" presStyleCnt="1" custScaleX="52117" custScaleY="53318" custLinFactNeighborX="16569" custLinFactNeighborY="-3424"/>
      <dgm:spPr/>
      <dgm:t>
        <a:bodyPr/>
        <a:lstStyle/>
        <a:p>
          <a:endParaRPr lang="en-US"/>
        </a:p>
      </dgm:t>
    </dgm:pt>
    <dgm:pt modelId="{31624F5E-893D-4210-94D4-D2B9F40852DB}" type="pres">
      <dgm:prSet presAssocID="{9DCB7DAC-95D1-4EF7-9DAD-F212429F236C}" presName="parTrans" presStyleLbl="sibTrans2D1" presStyleIdx="0" presStyleCnt="4"/>
      <dgm:spPr/>
      <dgm:t>
        <a:bodyPr/>
        <a:lstStyle/>
        <a:p>
          <a:endParaRPr lang="en-US"/>
        </a:p>
      </dgm:t>
    </dgm:pt>
    <dgm:pt modelId="{29970F1B-DBD6-4934-8999-7076C9E0BBB8}" type="pres">
      <dgm:prSet presAssocID="{9DCB7DAC-95D1-4EF7-9DAD-F212429F236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423A518-CCA6-44CA-90C8-60270C13CBF4}" type="pres">
      <dgm:prSet presAssocID="{99C1DEF5-C957-43D7-9D5D-802E23E55A00}" presName="node" presStyleLbl="node1" presStyleIdx="0" presStyleCnt="4" custScaleX="108508" custScaleY="61116" custRadScaleRad="80335" custRadScaleInc="39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057CD-F8B8-482F-A904-FFCCCCFDB138}" type="pres">
      <dgm:prSet presAssocID="{41C5F32B-49EB-44DE-B510-F3D76F9CCE05}" presName="parTrans" presStyleLbl="sibTrans2D1" presStyleIdx="1" presStyleCnt="4"/>
      <dgm:spPr/>
      <dgm:t>
        <a:bodyPr/>
        <a:lstStyle/>
        <a:p>
          <a:endParaRPr lang="en-US"/>
        </a:p>
      </dgm:t>
    </dgm:pt>
    <dgm:pt modelId="{8FA3BF02-4CA0-42FC-BA05-AFD3A561C562}" type="pres">
      <dgm:prSet presAssocID="{41C5F32B-49EB-44DE-B510-F3D76F9CCE0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26DA8EA-9967-488A-8EF3-6D9A4F783482}" type="pres">
      <dgm:prSet presAssocID="{CEE6F82B-AA33-4B2D-B3F5-EA4A509F1AE0}" presName="node" presStyleLbl="node1" presStyleIdx="1" presStyleCnt="4" custScaleX="179766" custScaleY="163122" custRadScaleRad="177767" custRadScaleInc="1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4A798F-F72C-492A-830F-99CF74BEE896}" type="pres">
      <dgm:prSet presAssocID="{258573A2-78D8-4AD4-AAFC-25579474A1E8}" presName="parTrans" presStyleLbl="sibTrans2D1" presStyleIdx="2" presStyleCnt="4"/>
      <dgm:spPr/>
      <dgm:t>
        <a:bodyPr/>
        <a:lstStyle/>
        <a:p>
          <a:endParaRPr lang="en-US"/>
        </a:p>
      </dgm:t>
    </dgm:pt>
    <dgm:pt modelId="{5ADDDC81-4839-422E-AA3D-F6153E8410D4}" type="pres">
      <dgm:prSet presAssocID="{258573A2-78D8-4AD4-AAFC-25579474A1E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554740B-4FA9-4013-BBE3-6E78DF92E873}" type="pres">
      <dgm:prSet presAssocID="{CC6BCDCC-831C-458D-8022-1062DDBDBF21}" presName="node" presStyleLbl="node1" presStyleIdx="2" presStyleCnt="4" custScaleX="247924" custScaleY="185732" custRadScaleRad="104981" custRadScaleInc="-382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1FFBF-410A-4663-A420-BDCED1933AF2}" type="pres">
      <dgm:prSet presAssocID="{C7C28879-1A78-495B-B345-04E360DEE278}" presName="parTrans" presStyleLbl="sibTrans2D1" presStyleIdx="3" presStyleCnt="4"/>
      <dgm:spPr/>
      <dgm:t>
        <a:bodyPr/>
        <a:lstStyle/>
        <a:p>
          <a:endParaRPr lang="en-US"/>
        </a:p>
      </dgm:t>
    </dgm:pt>
    <dgm:pt modelId="{7A63F41A-786C-414A-B58A-00AF9F9DF4C1}" type="pres">
      <dgm:prSet presAssocID="{C7C28879-1A78-495B-B345-04E360DEE278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37392527-BE7E-4524-8CC9-46C27045C1F8}" type="pres">
      <dgm:prSet presAssocID="{46E0D9E2-F0E6-4F66-90D8-CD49150734C0}" presName="node" presStyleLbl="node1" presStyleIdx="3" presStyleCnt="4" custScaleX="303217" custScaleY="270829" custRadScaleRad="189061" custRadScaleInc="-5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6AC670-FD1A-DB4D-AAF4-E3F107427223}" type="presOf" srcId="{CE2A9D3A-678B-4A55-AFF3-91DC69D58DDB}" destId="{63A7118A-E3E9-46DE-ABB1-51CACC8E4041}" srcOrd="0" destOrd="0" presId="urn:microsoft.com/office/officeart/2005/8/layout/radial5"/>
    <dgm:cxn modelId="{30926335-580C-EB4A-A18E-D2C3D37E1D01}" type="presOf" srcId="{C7C28879-1A78-495B-B345-04E360DEE278}" destId="{BA71FFBF-410A-4663-A420-BDCED1933AF2}" srcOrd="0" destOrd="0" presId="urn:microsoft.com/office/officeart/2005/8/layout/radial5"/>
    <dgm:cxn modelId="{C43B2258-9247-DB43-B303-3672AA8B9C6F}" type="presOf" srcId="{9DCB7DAC-95D1-4EF7-9DAD-F212429F236C}" destId="{29970F1B-DBD6-4934-8999-7076C9E0BBB8}" srcOrd="1" destOrd="0" presId="urn:microsoft.com/office/officeart/2005/8/layout/radial5"/>
    <dgm:cxn modelId="{351795E9-3024-5044-83C2-38DFD448E71D}" type="presOf" srcId="{41C5F32B-49EB-44DE-B510-F3D76F9CCE05}" destId="{BA3057CD-F8B8-482F-A904-FFCCCCFDB138}" srcOrd="0" destOrd="0" presId="urn:microsoft.com/office/officeart/2005/8/layout/radial5"/>
    <dgm:cxn modelId="{1EE95BE4-6779-4A44-BE24-19F2D92D4AB1}" srcId="{CE2A9D3A-678B-4A55-AFF3-91DC69D58DDB}" destId="{99C1DEF5-C957-43D7-9D5D-802E23E55A00}" srcOrd="0" destOrd="0" parTransId="{9DCB7DAC-95D1-4EF7-9DAD-F212429F236C}" sibTransId="{DC2B7A42-4BF0-4E32-8C26-01ABAA6B047A}"/>
    <dgm:cxn modelId="{1F6440C8-9D76-084B-BF88-2177CDF2BD2B}" type="presOf" srcId="{9DCB7DAC-95D1-4EF7-9DAD-F212429F236C}" destId="{31624F5E-893D-4210-94D4-D2B9F40852DB}" srcOrd="0" destOrd="0" presId="urn:microsoft.com/office/officeart/2005/8/layout/radial5"/>
    <dgm:cxn modelId="{AB1176ED-DC56-E14A-AF7D-24C555746FC9}" type="presOf" srcId="{258573A2-78D8-4AD4-AAFC-25579474A1E8}" destId="{094A798F-F72C-492A-830F-99CF74BEE896}" srcOrd="0" destOrd="0" presId="urn:microsoft.com/office/officeart/2005/8/layout/radial5"/>
    <dgm:cxn modelId="{ED98DF2B-CA65-6847-AB3D-3DF5D28D6D1E}" type="presOf" srcId="{46E0D9E2-F0E6-4F66-90D8-CD49150734C0}" destId="{37392527-BE7E-4524-8CC9-46C27045C1F8}" srcOrd="0" destOrd="0" presId="urn:microsoft.com/office/officeart/2005/8/layout/radial5"/>
    <dgm:cxn modelId="{8A976EBA-08A3-461C-AE09-21D1F812DF41}" srcId="{CE2A9D3A-678B-4A55-AFF3-91DC69D58DDB}" destId="{46E0D9E2-F0E6-4F66-90D8-CD49150734C0}" srcOrd="3" destOrd="0" parTransId="{C7C28879-1A78-495B-B345-04E360DEE278}" sibTransId="{A97907CC-CF64-46C4-A567-92A5332871C7}"/>
    <dgm:cxn modelId="{E27DA536-0857-9948-A1A0-A40944A64473}" type="presOf" srcId="{CC6BCDCC-831C-458D-8022-1062DDBDBF21}" destId="{C554740B-4FA9-4013-BBE3-6E78DF92E873}" srcOrd="0" destOrd="0" presId="urn:microsoft.com/office/officeart/2005/8/layout/radial5"/>
    <dgm:cxn modelId="{C2E88FF6-B77D-884B-9B57-AB57206DC207}" type="presOf" srcId="{99C1DEF5-C957-43D7-9D5D-802E23E55A00}" destId="{E423A518-CCA6-44CA-90C8-60270C13CBF4}" srcOrd="0" destOrd="0" presId="urn:microsoft.com/office/officeart/2005/8/layout/radial5"/>
    <dgm:cxn modelId="{B4D81847-391F-4097-951B-7A30ED413ECC}" srcId="{CE2A9D3A-678B-4A55-AFF3-91DC69D58DDB}" destId="{CEE6F82B-AA33-4B2D-B3F5-EA4A509F1AE0}" srcOrd="1" destOrd="0" parTransId="{41C5F32B-49EB-44DE-B510-F3D76F9CCE05}" sibTransId="{6F645147-D455-4BC9-85E3-4CE3B7B41BCE}"/>
    <dgm:cxn modelId="{C99D6CF7-72CA-0842-A199-99A6CF65513C}" type="presOf" srcId="{7068796D-E58C-4DCE-B7B5-328B30EF5D55}" destId="{38539472-3A9B-415E-9870-67631B454B07}" srcOrd="0" destOrd="0" presId="urn:microsoft.com/office/officeart/2005/8/layout/radial5"/>
    <dgm:cxn modelId="{86FB8BFE-6599-44BB-B12D-23E8132B67A3}" srcId="{CE2A9D3A-678B-4A55-AFF3-91DC69D58DDB}" destId="{CC6BCDCC-831C-458D-8022-1062DDBDBF21}" srcOrd="2" destOrd="0" parTransId="{258573A2-78D8-4AD4-AAFC-25579474A1E8}" sibTransId="{83F8A0B7-048F-4E78-9A64-1EBE49ADFA99}"/>
    <dgm:cxn modelId="{9473574B-8FD3-9B47-87AD-E2675692783B}" type="presOf" srcId="{CEE6F82B-AA33-4B2D-B3F5-EA4A509F1AE0}" destId="{626DA8EA-9967-488A-8EF3-6D9A4F783482}" srcOrd="0" destOrd="0" presId="urn:microsoft.com/office/officeart/2005/8/layout/radial5"/>
    <dgm:cxn modelId="{2A0DE193-5DB2-4F8F-8E9E-5F1837A071A5}" srcId="{7068796D-E58C-4DCE-B7B5-328B30EF5D55}" destId="{CE2A9D3A-678B-4A55-AFF3-91DC69D58DDB}" srcOrd="0" destOrd="0" parTransId="{6EE6ACB7-C068-447D-A3AB-1B8FF18AEF0F}" sibTransId="{AB1354FA-C10D-4FE7-97A1-F46F0580AB99}"/>
    <dgm:cxn modelId="{994916ED-43A9-0349-B3F8-6CE23CDCDCF9}" type="presOf" srcId="{C7C28879-1A78-495B-B345-04E360DEE278}" destId="{7A63F41A-786C-414A-B58A-00AF9F9DF4C1}" srcOrd="1" destOrd="0" presId="urn:microsoft.com/office/officeart/2005/8/layout/radial5"/>
    <dgm:cxn modelId="{8A8C6399-A287-B848-8E20-32B779CA4644}" type="presOf" srcId="{41C5F32B-49EB-44DE-B510-F3D76F9CCE05}" destId="{8FA3BF02-4CA0-42FC-BA05-AFD3A561C562}" srcOrd="1" destOrd="0" presId="urn:microsoft.com/office/officeart/2005/8/layout/radial5"/>
    <dgm:cxn modelId="{F289A2C7-D785-1743-B4DE-CD71D2586581}" type="presOf" srcId="{258573A2-78D8-4AD4-AAFC-25579474A1E8}" destId="{5ADDDC81-4839-422E-AA3D-F6153E8410D4}" srcOrd="1" destOrd="0" presId="urn:microsoft.com/office/officeart/2005/8/layout/radial5"/>
    <dgm:cxn modelId="{F363E5B7-F99E-9548-8303-69ACEBD3CDC0}" type="presParOf" srcId="{38539472-3A9B-415E-9870-67631B454B07}" destId="{63A7118A-E3E9-46DE-ABB1-51CACC8E4041}" srcOrd="0" destOrd="0" presId="urn:microsoft.com/office/officeart/2005/8/layout/radial5"/>
    <dgm:cxn modelId="{56E57CD5-1E10-FE45-B801-C221E150956D}" type="presParOf" srcId="{38539472-3A9B-415E-9870-67631B454B07}" destId="{31624F5E-893D-4210-94D4-D2B9F40852DB}" srcOrd="1" destOrd="0" presId="urn:microsoft.com/office/officeart/2005/8/layout/radial5"/>
    <dgm:cxn modelId="{6E91F0E3-4498-E246-BBE7-B7616AF79772}" type="presParOf" srcId="{31624F5E-893D-4210-94D4-D2B9F40852DB}" destId="{29970F1B-DBD6-4934-8999-7076C9E0BBB8}" srcOrd="0" destOrd="0" presId="urn:microsoft.com/office/officeart/2005/8/layout/radial5"/>
    <dgm:cxn modelId="{EE4E35B3-8B5C-3345-B814-D18E578DC76F}" type="presParOf" srcId="{38539472-3A9B-415E-9870-67631B454B07}" destId="{E423A518-CCA6-44CA-90C8-60270C13CBF4}" srcOrd="2" destOrd="0" presId="urn:microsoft.com/office/officeart/2005/8/layout/radial5"/>
    <dgm:cxn modelId="{591798F8-790B-7E4D-B834-66648434858E}" type="presParOf" srcId="{38539472-3A9B-415E-9870-67631B454B07}" destId="{BA3057CD-F8B8-482F-A904-FFCCCCFDB138}" srcOrd="3" destOrd="0" presId="urn:microsoft.com/office/officeart/2005/8/layout/radial5"/>
    <dgm:cxn modelId="{D75FA731-F104-D24D-8D62-790A7BE46B7D}" type="presParOf" srcId="{BA3057CD-F8B8-482F-A904-FFCCCCFDB138}" destId="{8FA3BF02-4CA0-42FC-BA05-AFD3A561C562}" srcOrd="0" destOrd="0" presId="urn:microsoft.com/office/officeart/2005/8/layout/radial5"/>
    <dgm:cxn modelId="{8D8938DB-468E-554E-A4CB-0E82F60D5B35}" type="presParOf" srcId="{38539472-3A9B-415E-9870-67631B454B07}" destId="{626DA8EA-9967-488A-8EF3-6D9A4F783482}" srcOrd="4" destOrd="0" presId="urn:microsoft.com/office/officeart/2005/8/layout/radial5"/>
    <dgm:cxn modelId="{57C48C52-6953-ED46-A4C6-BE2403718834}" type="presParOf" srcId="{38539472-3A9B-415E-9870-67631B454B07}" destId="{094A798F-F72C-492A-830F-99CF74BEE896}" srcOrd="5" destOrd="0" presId="urn:microsoft.com/office/officeart/2005/8/layout/radial5"/>
    <dgm:cxn modelId="{4CD183F4-9321-034F-852A-1CD312B2EAB2}" type="presParOf" srcId="{094A798F-F72C-492A-830F-99CF74BEE896}" destId="{5ADDDC81-4839-422E-AA3D-F6153E8410D4}" srcOrd="0" destOrd="0" presId="urn:microsoft.com/office/officeart/2005/8/layout/radial5"/>
    <dgm:cxn modelId="{A1A1D38C-DF09-CF41-9947-0EDD5749FAB1}" type="presParOf" srcId="{38539472-3A9B-415E-9870-67631B454B07}" destId="{C554740B-4FA9-4013-BBE3-6E78DF92E873}" srcOrd="6" destOrd="0" presId="urn:microsoft.com/office/officeart/2005/8/layout/radial5"/>
    <dgm:cxn modelId="{BB83E886-05D2-9D4F-9084-E74498D4B100}" type="presParOf" srcId="{38539472-3A9B-415E-9870-67631B454B07}" destId="{BA71FFBF-410A-4663-A420-BDCED1933AF2}" srcOrd="7" destOrd="0" presId="urn:microsoft.com/office/officeart/2005/8/layout/radial5"/>
    <dgm:cxn modelId="{9DFA893F-B312-C346-8CB5-06F9C961F34D}" type="presParOf" srcId="{BA71FFBF-410A-4663-A420-BDCED1933AF2}" destId="{7A63F41A-786C-414A-B58A-00AF9F9DF4C1}" srcOrd="0" destOrd="0" presId="urn:microsoft.com/office/officeart/2005/8/layout/radial5"/>
    <dgm:cxn modelId="{14ABC3EE-E125-B240-AE86-1881EAF8A567}" type="presParOf" srcId="{38539472-3A9B-415E-9870-67631B454B07}" destId="{37392527-BE7E-4524-8CC9-46C27045C1F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77265-57EA-4A70-B765-0EA4017F2B31}">
      <dsp:nvSpPr>
        <dsp:cNvPr id="0" name=""/>
        <dsp:cNvSpPr/>
      </dsp:nvSpPr>
      <dsp:spPr>
        <a:xfrm>
          <a:off x="802130" y="742409"/>
          <a:ext cx="1113613" cy="1113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DOPAMINE</a:t>
          </a:r>
          <a:endParaRPr lang="en-US" sz="1300" kern="1200" dirty="0"/>
        </a:p>
      </dsp:txBody>
      <dsp:txXfrm>
        <a:off x="950612" y="937291"/>
        <a:ext cx="816650" cy="501126"/>
      </dsp:txXfrm>
    </dsp:sp>
    <dsp:sp modelId="{FF3CEA44-5D88-4C5A-AB1A-807506769253}">
      <dsp:nvSpPr>
        <dsp:cNvPr id="0" name=""/>
        <dsp:cNvSpPr/>
      </dsp:nvSpPr>
      <dsp:spPr>
        <a:xfrm>
          <a:off x="1197121" y="0"/>
          <a:ext cx="1113613" cy="1113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WATER</a:t>
          </a:r>
          <a:endParaRPr lang="en-US" sz="1300" kern="1200" dirty="0"/>
        </a:p>
      </dsp:txBody>
      <dsp:txXfrm>
        <a:off x="1537701" y="287683"/>
        <a:ext cx="668168" cy="612487"/>
      </dsp:txXfrm>
    </dsp:sp>
    <dsp:sp modelId="{1C38725D-F95A-42F5-B62D-7217FDAB6D61}">
      <dsp:nvSpPr>
        <dsp:cNvPr id="0" name=""/>
        <dsp:cNvSpPr/>
      </dsp:nvSpPr>
      <dsp:spPr>
        <a:xfrm>
          <a:off x="424166" y="9814"/>
          <a:ext cx="1113613" cy="1113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FOOD</a:t>
          </a:r>
          <a:endParaRPr lang="en-US" sz="1300" kern="1200" dirty="0"/>
        </a:p>
      </dsp:txBody>
      <dsp:txXfrm>
        <a:off x="529031" y="297498"/>
        <a:ext cx="668168" cy="612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7118A-E3E9-46DE-ABB1-51CACC8E4041}">
      <dsp:nvSpPr>
        <dsp:cNvPr id="0" name=""/>
        <dsp:cNvSpPr/>
      </dsp:nvSpPr>
      <dsp:spPr>
        <a:xfrm>
          <a:off x="2859424" y="849749"/>
          <a:ext cx="360220" cy="3685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rgbClr val="000000"/>
            </a:solidFill>
          </a:endParaRPr>
        </a:p>
      </dsp:txBody>
      <dsp:txXfrm>
        <a:off x="2912177" y="903718"/>
        <a:ext cx="254714" cy="260583"/>
      </dsp:txXfrm>
    </dsp:sp>
    <dsp:sp modelId="{31624F5E-893D-4210-94D4-D2B9F40852DB}">
      <dsp:nvSpPr>
        <dsp:cNvPr id="0" name=""/>
        <dsp:cNvSpPr/>
      </dsp:nvSpPr>
      <dsp:spPr>
        <a:xfrm rot="15782751">
          <a:off x="2925769" y="597644"/>
          <a:ext cx="149745" cy="235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950950" y="666940"/>
        <a:ext cx="104822" cy="141000"/>
      </dsp:txXfrm>
    </dsp:sp>
    <dsp:sp modelId="{E423A518-CCA6-44CA-90C8-60270C13CBF4}">
      <dsp:nvSpPr>
        <dsp:cNvPr id="0" name=""/>
        <dsp:cNvSpPr/>
      </dsp:nvSpPr>
      <dsp:spPr>
        <a:xfrm>
          <a:off x="2582332" y="148784"/>
          <a:ext cx="749982" cy="4224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100</a:t>
          </a:r>
          <a:endParaRPr lang="en-US" sz="1600" kern="1200" dirty="0">
            <a:solidFill>
              <a:srgbClr val="000000"/>
            </a:solidFill>
          </a:endParaRPr>
        </a:p>
      </dsp:txBody>
      <dsp:txXfrm>
        <a:off x="2692164" y="210646"/>
        <a:ext cx="530318" cy="298695"/>
      </dsp:txXfrm>
    </dsp:sp>
    <dsp:sp modelId="{BA3057CD-F8B8-482F-A904-FFCCCCFDB138}">
      <dsp:nvSpPr>
        <dsp:cNvPr id="0" name=""/>
        <dsp:cNvSpPr/>
      </dsp:nvSpPr>
      <dsp:spPr>
        <a:xfrm rot="229956">
          <a:off x="3340076" y="946441"/>
          <a:ext cx="292499" cy="235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11773"/>
            <a:satOff val="-7984"/>
            <a:lumOff val="-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340155" y="991085"/>
        <a:ext cx="221999" cy="141000"/>
      </dsp:txXfrm>
    </dsp:sp>
    <dsp:sp modelId="{626DA8EA-9967-488A-8EF3-6D9A4F783482}">
      <dsp:nvSpPr>
        <dsp:cNvPr id="0" name=""/>
        <dsp:cNvSpPr/>
      </dsp:nvSpPr>
      <dsp:spPr>
        <a:xfrm>
          <a:off x="3768226" y="560714"/>
          <a:ext cx="1242501" cy="1127461"/>
        </a:xfrm>
        <a:prstGeom prst="ellipse">
          <a:avLst/>
        </a:prstGeom>
        <a:solidFill>
          <a:schemeClr val="accent5">
            <a:hueOff val="-411773"/>
            <a:satOff val="-7984"/>
            <a:lumOff val="-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0000"/>
              </a:solidFill>
            </a:rPr>
            <a:t>THC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0000"/>
              </a:solidFill>
            </a:rPr>
            <a:t>600</a:t>
          </a:r>
          <a:endParaRPr lang="en-US" sz="2800" kern="1200" dirty="0">
            <a:solidFill>
              <a:srgbClr val="000000"/>
            </a:solidFill>
          </a:endParaRPr>
        </a:p>
      </dsp:txBody>
      <dsp:txXfrm>
        <a:off x="3950186" y="725827"/>
        <a:ext cx="878581" cy="797235"/>
      </dsp:txXfrm>
    </dsp:sp>
    <dsp:sp modelId="{094A798F-F72C-492A-830F-99CF74BEE896}">
      <dsp:nvSpPr>
        <dsp:cNvPr id="0" name=""/>
        <dsp:cNvSpPr/>
      </dsp:nvSpPr>
      <dsp:spPr>
        <a:xfrm rot="5467049">
          <a:off x="2978700" y="1201866"/>
          <a:ext cx="110536" cy="235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23545"/>
            <a:satOff val="-15969"/>
            <a:lumOff val="-57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995604" y="1232289"/>
        <a:ext cx="77375" cy="141000"/>
      </dsp:txXfrm>
    </dsp:sp>
    <dsp:sp modelId="{C554740B-4FA9-4013-BBE3-6E78DF92E873}">
      <dsp:nvSpPr>
        <dsp:cNvPr id="0" name=""/>
        <dsp:cNvSpPr/>
      </dsp:nvSpPr>
      <dsp:spPr>
        <a:xfrm>
          <a:off x="2162558" y="1426685"/>
          <a:ext cx="1713593" cy="1283737"/>
        </a:xfrm>
        <a:prstGeom prst="ellipse">
          <a:avLst/>
        </a:prstGeom>
        <a:solidFill>
          <a:schemeClr val="accent5">
            <a:hueOff val="-823545"/>
            <a:satOff val="-15969"/>
            <a:lumOff val="-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</a:rPr>
            <a:t>Heroin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</a:rPr>
            <a:t>800</a:t>
          </a:r>
          <a:endParaRPr lang="en-US" sz="3200" kern="1200" dirty="0">
            <a:solidFill>
              <a:srgbClr val="000000"/>
            </a:solidFill>
          </a:endParaRPr>
        </a:p>
      </dsp:txBody>
      <dsp:txXfrm>
        <a:off x="2413508" y="1614684"/>
        <a:ext cx="1211693" cy="907739"/>
      </dsp:txXfrm>
    </dsp:sp>
    <dsp:sp modelId="{BA71FFBF-410A-4663-A420-BDCED1933AF2}">
      <dsp:nvSpPr>
        <dsp:cNvPr id="0" name=""/>
        <dsp:cNvSpPr/>
      </dsp:nvSpPr>
      <dsp:spPr>
        <a:xfrm rot="10545605">
          <a:off x="2283547" y="957432"/>
          <a:ext cx="408008" cy="235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35318"/>
            <a:satOff val="-23953"/>
            <a:lumOff val="-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353951" y="1001826"/>
        <a:ext cx="337508" cy="141000"/>
      </dsp:txXfrm>
    </dsp:sp>
    <dsp:sp modelId="{37392527-BE7E-4524-8CC9-46C27045C1F8}">
      <dsp:nvSpPr>
        <dsp:cNvPr id="0" name=""/>
        <dsp:cNvSpPr/>
      </dsp:nvSpPr>
      <dsp:spPr>
        <a:xfrm>
          <a:off x="0" y="245709"/>
          <a:ext cx="2095766" cy="1871907"/>
        </a:xfrm>
        <a:prstGeom prst="ellipse">
          <a:avLst/>
        </a:prstGeom>
        <a:solidFill>
          <a:schemeClr val="accent5">
            <a:hueOff val="-1235318"/>
            <a:satOff val="-23953"/>
            <a:lumOff val="-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solidFill>
                <a:srgbClr val="000000"/>
              </a:solidFill>
            </a:rPr>
            <a:t>Meth</a:t>
          </a:r>
        </a:p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solidFill>
                <a:srgbClr val="000000"/>
              </a:solidFill>
            </a:rPr>
            <a:t>1000</a:t>
          </a:r>
          <a:endParaRPr lang="en-US" sz="4400" kern="1200" dirty="0">
            <a:solidFill>
              <a:srgbClr val="000000"/>
            </a:solidFill>
          </a:endParaRPr>
        </a:p>
      </dsp:txBody>
      <dsp:txXfrm>
        <a:off x="306918" y="519843"/>
        <a:ext cx="1481930" cy="1323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0.13839</cdr:x>
      <cdr:y>0.30118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663092" y="-1689613"/>
          <a:ext cx="1092200" cy="13081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AC72D-8630-8845-B305-45B3B63FAC1A}" type="datetimeFigureOut">
              <a:rPr lang="en-US" smtClean="0"/>
              <a:t>3/11/18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C58B-FCFC-DC43-BFB2-B1F9B1E02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74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773EF-68EF-D14F-B0F5-6742E69D77AB}" type="datetimeFigureOut">
              <a:rPr lang="en-US" smtClean="0"/>
              <a:t>3/11/18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73154-0603-8E4C-83D1-FA44422A3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21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36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7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3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13DD-06DC-7F4D-A2A7-5776AA5997F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45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01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9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0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CASE</a:t>
            </a:r>
          </a:p>
          <a:p>
            <a:r>
              <a:rPr lang="en-US" dirty="0" smtClean="0"/>
              <a:t>	54 year</a:t>
            </a:r>
            <a:r>
              <a:rPr lang="en-US" baseline="0" dirty="0" smtClean="0"/>
              <a:t> old passed out and hit her head. Husband and teenage kids. Kid had apple watch.</a:t>
            </a:r>
          </a:p>
          <a:p>
            <a:r>
              <a:rPr lang="en-US" baseline="0" dirty="0" smtClean="0"/>
              <a:t>	Why passed out? Heart? Electrolyte? </a:t>
            </a:r>
          </a:p>
          <a:p>
            <a:r>
              <a:rPr lang="en-US" baseline="0" dirty="0" smtClean="0"/>
              <a:t>	Head – internal bleeding</a:t>
            </a:r>
            <a:endParaRPr lang="en-US" dirty="0" smtClean="0"/>
          </a:p>
          <a:p>
            <a:r>
              <a:rPr lang="en-US" dirty="0" smtClean="0"/>
              <a:t>THE DIAGNOSIS</a:t>
            </a:r>
          </a:p>
          <a:p>
            <a:r>
              <a:rPr lang="en-US" dirty="0" smtClean="0"/>
              <a:t>	Using marijuana</a:t>
            </a:r>
            <a:r>
              <a:rPr lang="en-US" baseline="0" dirty="0" smtClean="0"/>
              <a:t> for 2 years for migraines and fibromyalgia</a:t>
            </a:r>
            <a:endParaRPr lang="en-US" dirty="0" smtClean="0"/>
          </a:p>
          <a:p>
            <a:r>
              <a:rPr lang="en-US" dirty="0" smtClean="0"/>
              <a:t>MYTH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 quality control, taking for 2 years and nothing</a:t>
            </a:r>
            <a:r>
              <a:rPr lang="is-IS" dirty="0" smtClean="0"/>
              <a:t>…</a:t>
            </a:r>
          </a:p>
          <a:p>
            <a:pPr marL="171450" indent="-171450">
              <a:buFontTx/>
              <a:buChar char="-"/>
            </a:pPr>
            <a:r>
              <a:rPr lang="is-IS" dirty="0" smtClean="0"/>
              <a:t>Package says milligram</a:t>
            </a:r>
          </a:p>
          <a:p>
            <a:pPr marL="0" indent="0">
              <a:buFontTx/>
              <a:buNone/>
            </a:pPr>
            <a:r>
              <a:rPr lang="en-US" dirty="0" smtClean="0"/>
              <a:t>DISCHARGE</a:t>
            </a:r>
            <a:r>
              <a:rPr lang="en-US" baseline="0" dirty="0" smtClean="0"/>
              <a:t> INSTRUCTION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wound care, head injury precautions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don’t use marijuana for pain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37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</a:p>
          <a:p>
            <a:r>
              <a:rPr lang="en-US" dirty="0" smtClean="0"/>
              <a:t>35</a:t>
            </a:r>
            <a:r>
              <a:rPr lang="en-US" baseline="0" dirty="0" smtClean="0"/>
              <a:t> year old short of breath, poorly responsive</a:t>
            </a:r>
          </a:p>
          <a:p>
            <a:r>
              <a:rPr lang="en-US" baseline="0" dirty="0" smtClean="0"/>
              <a:t>Oxygen, Blood Gas, Intubation, Blood pressure support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DIAGNOSIS</a:t>
            </a:r>
          </a:p>
          <a:p>
            <a:r>
              <a:rPr lang="en-US" baseline="0" dirty="0" smtClean="0"/>
              <a:t>Wax – 99% concentrate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MYTH</a:t>
            </a:r>
          </a:p>
          <a:p>
            <a:r>
              <a:rPr lang="en-US" baseline="0" dirty="0" smtClean="0"/>
              <a:t>Marijuana </a:t>
            </a:r>
            <a:r>
              <a:rPr lang="en-US" baseline="0" dirty="0" err="1" smtClean="0"/>
              <a:t>doesn</a:t>
            </a:r>
            <a:r>
              <a:rPr lang="uk-UA" baseline="0" dirty="0" smtClean="0"/>
              <a:t>’</a:t>
            </a:r>
            <a:r>
              <a:rPr lang="en-US" baseline="0" dirty="0" smtClean="0"/>
              <a:t>t kill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9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3154-0603-8E4C-83D1-FA44422A33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8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D4D4D6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D4D4D6"/>
                </a:solidFill>
              </a:rPr>
              <a:pPr/>
              <a:t>‹#›</a:t>
            </a:fld>
            <a:endParaRPr lang="en-US" dirty="0">
              <a:solidFill>
                <a:srgbClr val="D4D4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3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t>3/11/18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jpe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9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156" y="561478"/>
            <a:ext cx="4106006" cy="34352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Marijuana –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Cases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 from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the Front </a:t>
            </a:r>
            <a:r>
              <a:rPr lang="en-US" dirty="0">
                <a:solidFill>
                  <a:srgbClr val="008000"/>
                </a:solidFill>
              </a:rPr>
              <a:t>L</a:t>
            </a:r>
            <a:r>
              <a:rPr lang="en-US" dirty="0" smtClean="0">
                <a:solidFill>
                  <a:srgbClr val="008000"/>
                </a:solidFill>
              </a:rPr>
              <a:t>ines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156" y="5348025"/>
            <a:ext cx="7623065" cy="10285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Roneet Lev, MD FACEP</a:t>
            </a:r>
          </a:p>
          <a:p>
            <a:r>
              <a:rPr lang="en-US" dirty="0" smtClean="0"/>
              <a:t>Chief, Scripps Mercy Hospital San Diego Emergency Department</a:t>
            </a:r>
          </a:p>
          <a:p>
            <a:r>
              <a:rPr lang="en-US" dirty="0" smtClean="0"/>
              <a:t>Chair, San Diego Prescription Drug Abuse Medical Task Force</a:t>
            </a:r>
          </a:p>
          <a:p>
            <a:r>
              <a:rPr lang="en-US" dirty="0" smtClean="0"/>
              <a:t>President, Independent Emergency Physicians Consortium, </a:t>
            </a:r>
            <a:r>
              <a:rPr lang="en-US" dirty="0" err="1" smtClean="0"/>
              <a:t>iepc.org</a:t>
            </a:r>
            <a:endParaRPr lang="en-US" dirty="0"/>
          </a:p>
        </p:txBody>
      </p:sp>
      <p:pic>
        <p:nvPicPr>
          <p:cNvPr id="6" name="Picture 5" descr="Screen Shot 2017-10-28 at 5.50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572" y="441211"/>
            <a:ext cx="4253428" cy="1477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03" y="2279113"/>
            <a:ext cx="3618463" cy="24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I don’t feel well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49" y="1956309"/>
            <a:ext cx="5054908" cy="336371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84157" y="2754542"/>
            <a:ext cx="3663081" cy="3533043"/>
          </a:xfrm>
        </p:spPr>
        <p:txBody>
          <a:bodyPr>
            <a:no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Frontal Lobe developing until age 25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Loss of </a:t>
            </a:r>
            <a:r>
              <a:rPr lang="en-US" sz="2600" b="1" dirty="0" smtClean="0">
                <a:solidFill>
                  <a:srgbClr val="FF0000"/>
                </a:solidFill>
              </a:rPr>
              <a:t>8</a:t>
            </a:r>
            <a:r>
              <a:rPr lang="en-US" sz="2600" dirty="0" smtClean="0"/>
              <a:t> IQ points</a:t>
            </a:r>
            <a:endParaRPr lang="en-US" sz="2600" dirty="0"/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Heavy use in teen and continued to adulthood had a perm</a:t>
            </a:r>
            <a:r>
              <a:rPr lang="en-US" sz="2400" dirty="0" smtClean="0"/>
              <a:t>anent drop in IQ points</a:t>
            </a:r>
            <a:endParaRPr lang="en-US" sz="2400" dirty="0"/>
          </a:p>
          <a:p>
            <a:pPr marL="118872" indent="0" algn="r">
              <a:buNone/>
            </a:pPr>
            <a:r>
              <a:rPr lang="en-US" sz="1000" dirty="0" smtClean="0"/>
              <a:t>Meir et al. “Persistent cannabis users show neuropsychological decline from childhood to midlife.”  Proceeding of the National Academy of Sciences. 2012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132" y="1408176"/>
            <a:ext cx="2155954" cy="14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Intubated, on ventilator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20" y="2061639"/>
            <a:ext cx="5478181" cy="4090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000" y="2093924"/>
            <a:ext cx="2345800" cy="1465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1000" y="3674724"/>
            <a:ext cx="234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891" y="4457475"/>
            <a:ext cx="1523949" cy="11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7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I have Morning Sickness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557" y="2026815"/>
            <a:ext cx="4377757" cy="2962196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800" dirty="0" smtClean="0"/>
              <a:t>THC crosses the placenta 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800" dirty="0" smtClean="0"/>
              <a:t>In Breast Milk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59" y="2026815"/>
            <a:ext cx="3645512" cy="36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Children Exposed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5845" y="1602072"/>
            <a:ext cx="5078155" cy="4429911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400" b="1" dirty="0" smtClean="0">
                <a:solidFill>
                  <a:srgbClr val="0000FF"/>
                </a:solidFill>
              </a:rPr>
              <a:t>2015</a:t>
            </a:r>
            <a:r>
              <a:rPr lang="en-US" sz="2400" dirty="0" smtClean="0"/>
              <a:t>:  </a:t>
            </a:r>
            <a:r>
              <a:rPr lang="en-US" sz="2400" b="1" dirty="0" smtClean="0">
                <a:solidFill>
                  <a:srgbClr val="FF0000"/>
                </a:solidFill>
              </a:rPr>
              <a:t>14%</a:t>
            </a:r>
            <a:r>
              <a:rPr lang="en-US" sz="2400" dirty="0" smtClean="0"/>
              <a:t> of California Poison Center Calls are for kids &lt; 5 years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b="1" dirty="0" smtClean="0">
                <a:solidFill>
                  <a:srgbClr val="FF0000"/>
                </a:solidFill>
              </a:rPr>
              <a:t>1 in 6 </a:t>
            </a:r>
            <a:r>
              <a:rPr lang="en-US" sz="2400" dirty="0" smtClean="0"/>
              <a:t>Colorado Kids hospitalized with lung issue </a:t>
            </a:r>
            <a:r>
              <a:rPr lang="en-US" sz="2400" dirty="0" smtClean="0">
                <a:solidFill>
                  <a:srgbClr val="0000FF"/>
                </a:solidFill>
              </a:rPr>
              <a:t>test positive for marijuana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dirty="0" smtClean="0"/>
              <a:t>“The </a:t>
            </a:r>
            <a:r>
              <a:rPr lang="en-US" sz="2400" b="1" dirty="0" smtClean="0">
                <a:solidFill>
                  <a:srgbClr val="FF0000"/>
                </a:solidFill>
              </a:rPr>
              <a:t>AAP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opposes legalization </a:t>
            </a:r>
            <a:r>
              <a:rPr lang="en-US" sz="2400" dirty="0" smtClean="0"/>
              <a:t>of marijuana because of the potential harms to children and adolescents”.</a:t>
            </a:r>
          </a:p>
          <a:p>
            <a:pPr marL="118872" indent="0">
              <a:buNone/>
            </a:pPr>
            <a:endParaRPr lang="en-US" dirty="0"/>
          </a:p>
          <a:p>
            <a:pPr marL="118872" indent="0" algn="r">
              <a:buNone/>
            </a:pPr>
            <a:endParaRPr lang="en-US" sz="1000" dirty="0"/>
          </a:p>
          <a:p>
            <a:pPr marL="118872" indent="0" algn="r">
              <a:buNone/>
            </a:pPr>
            <a:endParaRPr lang="en-US" sz="1000" dirty="0"/>
          </a:p>
          <a:p>
            <a:pPr marL="118872" indent="0" algn="r">
              <a:buNone/>
            </a:pPr>
            <a:endParaRPr lang="en-US" sz="1200" dirty="0"/>
          </a:p>
        </p:txBody>
      </p:sp>
      <p:pic>
        <p:nvPicPr>
          <p:cNvPr id="5" name="Picture 4" descr="o4q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0" y="1602072"/>
            <a:ext cx="3487569" cy="2491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0156" y="5031705"/>
            <a:ext cx="324521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8872" indent="0" algn="r">
              <a:buNone/>
            </a:pPr>
            <a:r>
              <a:rPr lang="en-US" sz="900" dirty="0"/>
              <a:t>Wang et al. Pediatric Marijuana Exposures in a Medicinal State. JAMA Pediatrics 2013</a:t>
            </a:r>
          </a:p>
          <a:p>
            <a:pPr marL="118872" indent="0" algn="r">
              <a:buNone/>
            </a:pPr>
            <a:r>
              <a:rPr lang="en-US" sz="900" dirty="0"/>
              <a:t>California Poison Center Data</a:t>
            </a:r>
          </a:p>
          <a:p>
            <a:pPr marL="118872" indent="0" algn="r">
              <a:buNone/>
            </a:pPr>
            <a:r>
              <a:rPr lang="en-US" sz="900" dirty="0"/>
              <a:t>KM </a:t>
            </a:r>
            <a:r>
              <a:rPr lang="en-US" sz="900" dirty="0" err="1"/>
              <a:t>Wilson.Marijuana</a:t>
            </a:r>
            <a:r>
              <a:rPr lang="en-US" sz="900" dirty="0"/>
              <a:t> Exposure in Children Hospitalized for Bronchiolitis</a:t>
            </a:r>
          </a:p>
          <a:p>
            <a:pPr marL="118872" indent="0" algn="r">
              <a:buNone/>
            </a:pPr>
            <a:r>
              <a:rPr lang="en-US" sz="900" dirty="0"/>
              <a:t>1-48 month old, Jan 2013 – April 2014</a:t>
            </a:r>
          </a:p>
          <a:p>
            <a:pPr marL="118872" indent="0" algn="r">
              <a:buNone/>
            </a:pPr>
            <a:r>
              <a:rPr lang="en-US" sz="900" dirty="0"/>
              <a:t>Urine sent to CDC for THC metabolite</a:t>
            </a:r>
          </a:p>
          <a:p>
            <a:pPr marL="118872" indent="0" algn="r">
              <a:buNone/>
            </a:pPr>
            <a:r>
              <a:rPr lang="en-US" sz="900" dirty="0"/>
              <a:t>AAP</a:t>
            </a:r>
            <a:r>
              <a:rPr lang="en-US" sz="1000" dirty="0"/>
              <a:t> </a:t>
            </a:r>
          </a:p>
        </p:txBody>
      </p:sp>
      <p:pic>
        <p:nvPicPr>
          <p:cNvPr id="6" name="Content Placeholder 3" descr="Screen Shot 2015-10-18 at 10.54.2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170" y="4781351"/>
            <a:ext cx="2928533" cy="1646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0961" y="4781351"/>
            <a:ext cx="25648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Charlotte </a:t>
            </a:r>
            <a:r>
              <a:rPr lang="en-US" dirty="0" err="1" smtClean="0"/>
              <a:t>Figi</a:t>
            </a:r>
            <a:r>
              <a:rPr lang="en-US" dirty="0" smtClean="0"/>
              <a:t> (Charlie) –300 seizures a day, </a:t>
            </a:r>
            <a:r>
              <a:rPr lang="en-US" dirty="0" err="1" smtClean="0"/>
              <a:t>Dravet</a:t>
            </a:r>
            <a:r>
              <a:rPr lang="en-US" dirty="0" smtClean="0"/>
              <a:t> Syndrome treated with strain with low THC and more </a:t>
            </a:r>
            <a:r>
              <a:rPr lang="en-US" dirty="0" err="1" smtClean="0"/>
              <a:t>Cannabidiol</a:t>
            </a:r>
            <a:r>
              <a:rPr lang="en-US" dirty="0" smtClean="0"/>
              <a:t> CBD olive 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5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M&amp;Ms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704" y="1786956"/>
            <a:ext cx="3794926" cy="166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91" y="1635195"/>
            <a:ext cx="2208808" cy="2253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760" y="1635195"/>
            <a:ext cx="2840309" cy="2130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704" y="3888754"/>
            <a:ext cx="4115122" cy="28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1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Addiction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1445" y="1661136"/>
            <a:ext cx="4225355" cy="4288174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800" dirty="0" smtClean="0">
                <a:solidFill>
                  <a:srgbClr val="FF0000"/>
                </a:solidFill>
              </a:rPr>
              <a:t>10%</a:t>
            </a:r>
            <a:r>
              <a:rPr lang="en-US" sz="2800" dirty="0" smtClean="0"/>
              <a:t> develop </a:t>
            </a:r>
            <a:r>
              <a:rPr lang="en-US" sz="2800" dirty="0" smtClean="0">
                <a:solidFill>
                  <a:srgbClr val="0000FF"/>
                </a:solidFill>
              </a:rPr>
              <a:t>addiction, </a:t>
            </a:r>
            <a:r>
              <a:rPr lang="en-US" sz="2800" dirty="0" smtClean="0">
                <a:solidFill>
                  <a:srgbClr val="FF0000"/>
                </a:solidFill>
              </a:rPr>
              <a:t>17%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if start in adolescence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800" dirty="0" smtClean="0">
                <a:solidFill>
                  <a:srgbClr val="FF0000"/>
                </a:solidFill>
              </a:rPr>
              <a:t>42.4%</a:t>
            </a:r>
            <a:r>
              <a:rPr lang="en-US" sz="2800" dirty="0" smtClean="0"/>
              <a:t> of heavy users experience </a:t>
            </a:r>
            <a:r>
              <a:rPr lang="en-US" sz="2800" dirty="0" smtClean="0">
                <a:solidFill>
                  <a:srgbClr val="0000FF"/>
                </a:solidFill>
              </a:rPr>
              <a:t>withdrawal</a:t>
            </a:r>
            <a:r>
              <a:rPr lang="en-US" sz="2800" dirty="0" smtClean="0"/>
              <a:t> symptoms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800" dirty="0" smtClean="0">
                <a:solidFill>
                  <a:srgbClr val="FF0000"/>
                </a:solidFill>
              </a:rPr>
              <a:t>10 – 20% </a:t>
            </a:r>
            <a:r>
              <a:rPr lang="en-US" sz="2800" dirty="0" smtClean="0"/>
              <a:t>of daily users are </a:t>
            </a:r>
            <a:r>
              <a:rPr lang="en-US" sz="2800" dirty="0" smtClean="0">
                <a:solidFill>
                  <a:srgbClr val="0000FF"/>
                </a:solidFill>
              </a:rPr>
              <a:t>dependent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72" y="1661136"/>
            <a:ext cx="4498781" cy="34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7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7549784"/>
              </p:ext>
            </p:extLst>
          </p:nvPr>
        </p:nvGraphicFramePr>
        <p:xfrm>
          <a:off x="5545670" y="1847150"/>
          <a:ext cx="2765604" cy="1856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22452716"/>
              </p:ext>
            </p:extLst>
          </p:nvPr>
        </p:nvGraphicFramePr>
        <p:xfrm>
          <a:off x="4114033" y="3914983"/>
          <a:ext cx="5010728" cy="2631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1200" y="413319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Understanding Addiction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D4D4D6"/>
                </a:solidFill>
              </a:rPr>
              <a:pPr/>
              <a:t>16</a:t>
            </a:fld>
            <a:endParaRPr lang="en-US" dirty="0">
              <a:solidFill>
                <a:srgbClr val="D4D4D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4546" y="1507753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SURVIVAL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34546" y="6534348"/>
            <a:ext cx="2909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lecture by Dr. Corey Waller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05977" y="3905586"/>
            <a:ext cx="167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best day ever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45053" y="4705873"/>
            <a:ext cx="98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Baseline</a:t>
            </a:r>
          </a:p>
          <a:p>
            <a:pPr algn="ctr"/>
            <a:r>
              <a:rPr lang="en-US" dirty="0" smtClean="0"/>
              <a:t>15-40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7865" y="1692419"/>
            <a:ext cx="4083870" cy="4419600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008000"/>
              </a:buClr>
              <a:buSzPct val="100000"/>
            </a:pPr>
            <a:r>
              <a:rPr lang="en-US" sz="2400" dirty="0" smtClean="0"/>
              <a:t>Addiction affects about </a:t>
            </a:r>
            <a:r>
              <a:rPr lang="en-US" sz="2400" b="1" dirty="0" smtClean="0">
                <a:solidFill>
                  <a:srgbClr val="FF0000"/>
                </a:solidFill>
              </a:rPr>
              <a:t>10%</a:t>
            </a:r>
            <a:r>
              <a:rPr lang="en-US" sz="2400" dirty="0" smtClean="0"/>
              <a:t> of population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dirty="0" smtClean="0"/>
              <a:t>Only </a:t>
            </a:r>
            <a:r>
              <a:rPr lang="en-US" sz="2400" b="1" dirty="0" smtClean="0">
                <a:solidFill>
                  <a:srgbClr val="FF0000"/>
                </a:solidFill>
              </a:rPr>
              <a:t>10% </a:t>
            </a:r>
            <a:r>
              <a:rPr lang="en-US" sz="2400" dirty="0" smtClean="0"/>
              <a:t>are receiving treatment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b="1" dirty="0" smtClean="0">
                <a:solidFill>
                  <a:srgbClr val="FF0000"/>
                </a:solidFill>
              </a:rPr>
              <a:t>Genetic</a:t>
            </a:r>
            <a:r>
              <a:rPr lang="en-US" sz="2400" dirty="0" smtClean="0"/>
              <a:t> component </a:t>
            </a:r>
            <a:r>
              <a:rPr lang="en-US" sz="2400" dirty="0" smtClean="0">
                <a:solidFill>
                  <a:srgbClr val="0000FF"/>
                </a:solidFill>
              </a:rPr>
              <a:t>** Take a Family History 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dirty="0" smtClean="0"/>
              <a:t>Starts in middle school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b="1" dirty="0" smtClean="0">
                <a:solidFill>
                  <a:srgbClr val="FF0000"/>
                </a:solidFill>
              </a:rPr>
              <a:t>Dopamine receptors depleted  </a:t>
            </a:r>
            <a:r>
              <a:rPr lang="en-US" sz="2400" dirty="0" smtClean="0"/>
              <a:t>= increased circulating dopamine, the </a:t>
            </a:r>
            <a:r>
              <a:rPr lang="en-US" sz="2400" dirty="0" smtClean="0">
                <a:solidFill>
                  <a:srgbClr val="0000FF"/>
                </a:solidFill>
              </a:rPr>
              <a:t>new “normal” </a:t>
            </a:r>
            <a:r>
              <a:rPr lang="en-US" sz="2400" dirty="0" smtClean="0"/>
              <a:t>requirement for dopamine is increased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4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Cannabis Use Disorder – DMS 5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775191"/>
            <a:ext cx="8721862" cy="4625609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8000"/>
              </a:buClr>
            </a:pPr>
            <a:r>
              <a:rPr lang="en-US" dirty="0"/>
              <a:t>Affects </a:t>
            </a:r>
            <a:r>
              <a:rPr lang="en-US" b="1" dirty="0">
                <a:solidFill>
                  <a:srgbClr val="FF0000"/>
                </a:solidFill>
              </a:rPr>
              <a:t>6 million </a:t>
            </a:r>
            <a:r>
              <a:rPr lang="en-US" dirty="0"/>
              <a:t>Americans, 2.5% of adults</a:t>
            </a:r>
          </a:p>
          <a:p>
            <a:pPr>
              <a:buClr>
                <a:srgbClr val="008000"/>
              </a:buClr>
            </a:pPr>
            <a:r>
              <a:rPr lang="en-US" dirty="0" smtClean="0"/>
              <a:t>Problematic pattern of cannabis use leading to clinically significant impairment or distress, as manifested by 2 or more of the following within 12 month period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Taken in larger amounts or time than intended use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Persistent desire or unsuccessful efforts to cut down or control use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Great deal of time spent in obtaining or recover from its effects (65%)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Craving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Failure to fulfill obligations in work., school, or home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Continued use in physically hazardous situation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Continued use despite knowledge of health problem (72%)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Tolerance (83%)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Withdrawal (91%)</a:t>
            </a:r>
          </a:p>
          <a:p>
            <a:pPr marL="457200" lvl="1" indent="0" algn="r">
              <a:buNone/>
            </a:pPr>
            <a:r>
              <a:rPr lang="en-US" sz="1900" dirty="0" err="1" smtClean="0"/>
              <a:t>Hasin</a:t>
            </a:r>
            <a:r>
              <a:rPr lang="en-US" sz="1900" dirty="0" smtClean="0"/>
              <a:t> DS, et al. Prevalence and Correlates of DSM-5 Cannabis Use Disorder. </a:t>
            </a:r>
          </a:p>
          <a:p>
            <a:pPr marL="457200" lvl="1" indent="0" algn="r">
              <a:buNone/>
            </a:pPr>
            <a:r>
              <a:rPr lang="en-US" sz="1900" dirty="0" smtClean="0"/>
              <a:t>The American Journal of Psychiatry. Dec 2015</a:t>
            </a:r>
          </a:p>
          <a:p>
            <a:pPr marL="457200" lvl="1" indent="0" algn="r">
              <a:buNone/>
            </a:pPr>
            <a:r>
              <a:rPr lang="tr-TR" sz="1700" dirty="0" smtClean="0"/>
              <a:t>http</a:t>
            </a:r>
            <a:r>
              <a:rPr lang="tr-TR" sz="1700" dirty="0"/>
              <a:t>://</a:t>
            </a:r>
            <a:r>
              <a:rPr lang="tr-TR" sz="1700" dirty="0" err="1"/>
              <a:t>ajp.psychiatryonline.org</a:t>
            </a:r>
            <a:r>
              <a:rPr lang="tr-TR" sz="1700" dirty="0"/>
              <a:t>/</a:t>
            </a:r>
            <a:r>
              <a:rPr lang="tr-TR" sz="1700" dirty="0" err="1"/>
              <a:t>doi</a:t>
            </a:r>
            <a:r>
              <a:rPr lang="tr-TR" sz="1700" dirty="0"/>
              <a:t>/</a:t>
            </a:r>
            <a:r>
              <a:rPr lang="tr-TR" sz="1700" dirty="0" err="1"/>
              <a:t>abs</a:t>
            </a:r>
            <a:r>
              <a:rPr lang="tr-TR" sz="1700" dirty="0"/>
              <a:t>/10.1176/appi.ajp.</a:t>
            </a:r>
            <a:r>
              <a:rPr lang="tr-TR" sz="1700" dirty="0" smtClean="0"/>
              <a:t>2015.15070907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7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Cannabis Withdrawal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008000"/>
              </a:buClr>
            </a:pPr>
            <a:r>
              <a:rPr lang="en-US" b="1" dirty="0" smtClean="0">
                <a:solidFill>
                  <a:srgbClr val="FF0000"/>
                </a:solidFill>
              </a:rPr>
              <a:t>44%</a:t>
            </a:r>
            <a:r>
              <a:rPr lang="en-US" b="1" dirty="0" smtClean="0"/>
              <a:t> </a:t>
            </a:r>
            <a:r>
              <a:rPr lang="en-US" dirty="0" smtClean="0"/>
              <a:t>of frequent users reported 2 or more withdrawal symptoms upon cessation</a:t>
            </a:r>
          </a:p>
          <a:p>
            <a:pPr>
              <a:buClr>
                <a:srgbClr val="008000"/>
              </a:buClr>
            </a:pPr>
            <a:r>
              <a:rPr lang="en-US" dirty="0" smtClean="0"/>
              <a:t>34% reported 3 or more symptoms</a:t>
            </a:r>
          </a:p>
          <a:p>
            <a:pPr>
              <a:buClr>
                <a:srgbClr val="008000"/>
              </a:buClr>
            </a:pPr>
            <a:r>
              <a:rPr lang="en-US" dirty="0" smtClean="0"/>
              <a:t>Onset: 1-2 days of abstinence, peaks at 2-6 days, resolve 7-14 days, sleep disturbance, irritability, and physical tension may persist for weeks.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Fatigue (31%)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Yawning (27%)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Hypersomnia (26%)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Psychomotor retardation (25%)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Anxiety (19%)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Depression (16%)</a:t>
            </a:r>
          </a:p>
          <a:p>
            <a:pPr lvl="1">
              <a:buClr>
                <a:srgbClr val="008000"/>
              </a:buClr>
            </a:pPr>
            <a:r>
              <a:rPr lang="en-US" dirty="0" smtClean="0"/>
              <a:t>Anorexia, weight loss, anger, irritability, strange dreams, chills, tremor, diaphoresis, stomach pain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7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What Americans Want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2"/>
            <a:ext cx="5875102" cy="3017906"/>
          </a:xfrm>
        </p:spPr>
        <p:txBody>
          <a:bodyPr/>
          <a:lstStyle/>
          <a:p>
            <a:pPr>
              <a:buClr>
                <a:srgbClr val="008000"/>
              </a:buClr>
              <a:buSzPct val="100000"/>
            </a:pPr>
            <a:r>
              <a:rPr lang="en-US" dirty="0" smtClean="0"/>
              <a:t>Don’t want to go to jail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dirty="0" smtClean="0"/>
              <a:t>Medicinal use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dirty="0" smtClean="0"/>
              <a:t>Recreational 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49" y="3723131"/>
            <a:ext cx="4668288" cy="248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883" y="3723131"/>
            <a:ext cx="1154210" cy="1374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22" r="-7822"/>
          <a:stretch>
            <a:fillRect/>
          </a:stretch>
        </p:blipFill>
        <p:spPr>
          <a:xfrm>
            <a:off x="6749815" y="2896577"/>
            <a:ext cx="2148459" cy="1226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769" y="1591365"/>
            <a:ext cx="1961384" cy="1305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967" y="4905499"/>
            <a:ext cx="1931195" cy="1867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191" y="3870399"/>
            <a:ext cx="1449578" cy="1035100"/>
          </a:xfrm>
          <a:prstGeom prst="rect">
            <a:avLst/>
          </a:prstGeom>
        </p:spPr>
      </p:pic>
      <p:pic>
        <p:nvPicPr>
          <p:cNvPr id="10" name="Picture 9" descr="https://i.guim.co.uk/img/media/a22d22f78698daf7f639558896e0b7c526cb7008/0_88_2000_1200/2000.jpg?w=460&amp;q=55&amp;auto=format&amp;usm=12&amp;fit=max&amp;s=1666ea452c975e1698716d0a94ab5b8d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3191" y="2896577"/>
            <a:ext cx="1449578" cy="97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769" y="3904561"/>
            <a:ext cx="1961384" cy="100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03107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8000"/>
                </a:solidFill>
              </a:rPr>
              <a:t>$$$$$$</a:t>
            </a:r>
            <a:endParaRPr lang="en-US" sz="96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3340">
            <a:off x="3287927" y="1932484"/>
            <a:ext cx="4114533" cy="2734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17" y="3299571"/>
            <a:ext cx="2054569" cy="3383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9330"/>
            <a:ext cx="2166522" cy="2595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87661"/>
            <a:ext cx="3794103" cy="2070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6660">
            <a:off x="5446581" y="272861"/>
            <a:ext cx="3138834" cy="1405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9385">
            <a:off x="542215" y="2923146"/>
            <a:ext cx="3257742" cy="1861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887" y="4787661"/>
            <a:ext cx="4118644" cy="18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Analyzing Research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3022175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800" dirty="0" smtClean="0"/>
              <a:t>How many people in study?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800" dirty="0" smtClean="0"/>
              <a:t>What was dose of THC used?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237" y="2794690"/>
            <a:ext cx="3699638" cy="369963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0"/>
          <a:stretch/>
        </p:blipFill>
        <p:spPr>
          <a:xfrm>
            <a:off x="457200" y="3168933"/>
            <a:ext cx="3317037" cy="2780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1764" y="2056026"/>
            <a:ext cx="1673412" cy="147732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Opioid Epidemic based on NEJM letter to the editor on 38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Annual Deaths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06 at 12.4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208"/>
            <a:ext cx="9144000" cy="52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70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56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Rx Abuse Report Card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06 at 10.2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582"/>
            <a:ext cx="8686800" cy="58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78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ED Visits for Cannabis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169200"/>
              </p:ext>
            </p:extLst>
          </p:nvPr>
        </p:nvGraphicFramePr>
        <p:xfrm>
          <a:off x="663092" y="1689613"/>
          <a:ext cx="7891916" cy="4343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11750" y="498217"/>
            <a:ext cx="145895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Up 830%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0237" y="6252763"/>
            <a:ext cx="7980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Center for Community Research prepared this analysis for the San Diego County Marijuana Prevention Initiative with data from the California Department of Public Health, March 2016.   </a:t>
            </a:r>
            <a:r>
              <a:rPr lang="en-US" sz="1400" b="1" dirty="0" err="1" smtClean="0"/>
              <a:t>mpisdcounty.net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26783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Poison Center Calls for Marijuana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08 at 2.2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599"/>
            <a:ext cx="9144000" cy="4585467"/>
          </a:xfrm>
          <a:prstGeom prst="rect">
            <a:avLst/>
          </a:prstGeom>
        </p:spPr>
      </p:pic>
      <p:pic>
        <p:nvPicPr>
          <p:cNvPr id="5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4" y="1291192"/>
            <a:ext cx="1092162" cy="13081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9136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5152" y="155448"/>
            <a:ext cx="8021648" cy="12527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San Diego Death Diaries - 2013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25</a:t>
            </a:fld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67778"/>
            <a:ext cx="7686493" cy="359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2129411"/>
            <a:ext cx="66095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283 deaths; 33 </a:t>
            </a:r>
            <a:r>
              <a:rPr lang="en-US" sz="3200" b="1" dirty="0"/>
              <a:t>Medications; 4366 </a:t>
            </a:r>
            <a:r>
              <a:rPr lang="en-US" sz="3200" b="1" dirty="0" smtClean="0"/>
              <a:t>Rx</a:t>
            </a:r>
            <a:endParaRPr lang="en-US" sz="3200" b="1" dirty="0"/>
          </a:p>
        </p:txBody>
      </p:sp>
      <p:pic>
        <p:nvPicPr>
          <p:cNvPr id="2" name="Picture 1" descr="Screen Shot 2018-03-11 at 10.38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9" y="3509919"/>
            <a:ext cx="3467100" cy="1346200"/>
          </a:xfrm>
          <a:prstGeom prst="rect">
            <a:avLst/>
          </a:prstGeom>
        </p:spPr>
      </p:pic>
      <p:pic>
        <p:nvPicPr>
          <p:cNvPr id="9" name="Picture 8" descr="Screen Shot 2018-03-11 at 11.09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26040"/>
            <a:ext cx="7747196" cy="1167816"/>
          </a:xfrm>
          <a:prstGeom prst="rect">
            <a:avLst/>
          </a:prstGeom>
        </p:spPr>
      </p:pic>
      <p:pic>
        <p:nvPicPr>
          <p:cNvPr id="11" name="Picture 10" descr="Screen Shot 2018-03-11 at 11.09.5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41" y="2835952"/>
            <a:ext cx="4151224" cy="22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48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Drug Deaths 2006 - 2016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812" y="6401360"/>
            <a:ext cx="873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Diego ME Data 2016:  All Drug Related Deaths and All THC Related Deaths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100979"/>
              </p:ext>
            </p:extLst>
          </p:nvPr>
        </p:nvGraphicFramePr>
        <p:xfrm>
          <a:off x="254811" y="1570884"/>
          <a:ext cx="8617667" cy="444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7681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Gender of Drug Deaths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342880"/>
              </p:ext>
            </p:extLst>
          </p:nvPr>
        </p:nvGraphicFramePr>
        <p:xfrm>
          <a:off x="1534095" y="1739881"/>
          <a:ext cx="5567230" cy="402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5193" y="6216694"/>
            <a:ext cx="873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Diego ME Data 2016:  All Drug Related Deaths and All THC Related Deaths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89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Ethnicity of Drug Deaths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407322"/>
              </p:ext>
            </p:extLst>
          </p:nvPr>
        </p:nvGraphicFramePr>
        <p:xfrm>
          <a:off x="457200" y="2057399"/>
          <a:ext cx="8498824" cy="3992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5193" y="6216694"/>
            <a:ext cx="873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Diego ME Data 2016:  All Drug Related Deaths and All THC Related Deaths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89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62873131.jpg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704"/>
            <a:ext cx="8427374" cy="5632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Marijuana Death Diaries - 2016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274" y="1395786"/>
            <a:ext cx="7602595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year old “undetermined”</a:t>
            </a:r>
          </a:p>
          <a:p>
            <a:r>
              <a:rPr lang="en-US" dirty="0" smtClean="0"/>
              <a:t>15 </a:t>
            </a:r>
            <a:r>
              <a:rPr lang="en-US" dirty="0"/>
              <a:t>year old “undetermined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19 year old lost control of vehicle, struck tree  (32 Drivers)</a:t>
            </a:r>
          </a:p>
          <a:p>
            <a:r>
              <a:rPr lang="en-US" dirty="0" smtClean="0"/>
              <a:t>21 year old jump off bridge in suicide – “suicide” (76 suicides)</a:t>
            </a:r>
          </a:p>
          <a:p>
            <a:r>
              <a:rPr lang="en-US" dirty="0" smtClean="0"/>
              <a:t>34 year old fall while hiking – “accident”</a:t>
            </a:r>
          </a:p>
          <a:p>
            <a:r>
              <a:rPr lang="en-US" dirty="0" smtClean="0"/>
              <a:t>55 year motorcycle driver struck embankment, (9 MCA)</a:t>
            </a:r>
          </a:p>
          <a:p>
            <a:r>
              <a:rPr lang="en-US" dirty="0" smtClean="0"/>
              <a:t>23 year old with pneumonia – “natural”</a:t>
            </a:r>
          </a:p>
          <a:p>
            <a:r>
              <a:rPr lang="en-US" dirty="0" smtClean="0"/>
              <a:t>50 year old struck by car (pedestrians) – “accident”</a:t>
            </a:r>
          </a:p>
          <a:p>
            <a:r>
              <a:rPr lang="en-US" dirty="0" smtClean="0"/>
              <a:t>69 year old with heart disease – “natural”</a:t>
            </a:r>
          </a:p>
          <a:p>
            <a:r>
              <a:rPr lang="en-US" dirty="0" smtClean="0"/>
              <a:t>24 year old with seizure – “natural”</a:t>
            </a:r>
          </a:p>
          <a:p>
            <a:r>
              <a:rPr lang="en-US" dirty="0" smtClean="0"/>
              <a:t>38 year old electrocuted – “accident”</a:t>
            </a:r>
          </a:p>
          <a:p>
            <a:r>
              <a:rPr lang="en-US" dirty="0" smtClean="0"/>
              <a:t>54 year old with hypertension – “natural”</a:t>
            </a:r>
          </a:p>
          <a:p>
            <a:r>
              <a:rPr lang="en-US" dirty="0" smtClean="0"/>
              <a:t>34 year old stabbed to death – “”homicide” (23 homicides)</a:t>
            </a:r>
          </a:p>
          <a:p>
            <a:r>
              <a:rPr lang="en-US" dirty="0" smtClean="0"/>
              <a:t>52 year old with COPD/emphysema ‘ “natural”</a:t>
            </a:r>
          </a:p>
          <a:p>
            <a:r>
              <a:rPr lang="en-US" dirty="0" smtClean="0"/>
              <a:t>33 year old sudden cardiac death, history of diabetes, “natural”</a:t>
            </a:r>
          </a:p>
          <a:p>
            <a:r>
              <a:rPr lang="en-US" dirty="0" smtClean="0"/>
              <a:t>42 year old riding bicycle, hit a car, “accident”</a:t>
            </a:r>
          </a:p>
          <a:p>
            <a:r>
              <a:rPr lang="en-US" dirty="0" smtClean="0"/>
              <a:t>47 year old with diabetic ketoacidosis, “natural”</a:t>
            </a:r>
          </a:p>
          <a:p>
            <a:r>
              <a:rPr lang="en-US" dirty="0" smtClean="0"/>
              <a:t>22 year old skateboard into car, “accident”</a:t>
            </a:r>
          </a:p>
          <a:p>
            <a:r>
              <a:rPr lang="en-US" dirty="0" smtClean="0"/>
              <a:t>61 year old </a:t>
            </a:r>
            <a:r>
              <a:rPr lang="en-US" dirty="0" err="1" smtClean="0"/>
              <a:t>hemopericardium</a:t>
            </a:r>
            <a:r>
              <a:rPr lang="en-US" dirty="0" smtClean="0"/>
              <a:t>, “natural”</a:t>
            </a:r>
          </a:p>
          <a:p>
            <a:endParaRPr lang="en-US" dirty="0"/>
          </a:p>
        </p:txBody>
      </p:sp>
      <p:pic>
        <p:nvPicPr>
          <p:cNvPr id="5" name="Picture 4" descr="13-11-12-rechtsmedizin-berlin-charite-by-RalfR-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04" y="2673847"/>
            <a:ext cx="3166396" cy="21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Scromiting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098" name="Picture 2" descr="Image result for scromi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4"/>
          <a:stretch/>
        </p:blipFill>
        <p:spPr bwMode="auto">
          <a:xfrm>
            <a:off x="4693748" y="4613183"/>
            <a:ext cx="4212149" cy="22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cromi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60" y="1384659"/>
            <a:ext cx="2264737" cy="169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cromi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7688"/>
          <a:stretch/>
        </p:blipFill>
        <p:spPr bwMode="auto">
          <a:xfrm>
            <a:off x="350889" y="3853122"/>
            <a:ext cx="4342857" cy="28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3398" y="668179"/>
            <a:ext cx="392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Cannabis Hyperemesis Syndrome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8176"/>
            <a:ext cx="3670003" cy="2444946"/>
          </a:xfrm>
          <a:prstGeom prst="rect">
            <a:avLst/>
          </a:prstGeom>
        </p:spPr>
      </p:pic>
      <p:pic>
        <p:nvPicPr>
          <p:cNvPr id="4" name="Picture 3" descr="Screen Shot 2018-03-11 at 10.39.37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7" t="24642" r="10522"/>
          <a:stretch/>
        </p:blipFill>
        <p:spPr>
          <a:xfrm>
            <a:off x="3670003" y="1384659"/>
            <a:ext cx="2894057" cy="1620278"/>
          </a:xfrm>
          <a:prstGeom prst="rect">
            <a:avLst/>
          </a:prstGeom>
        </p:spPr>
      </p:pic>
      <p:pic>
        <p:nvPicPr>
          <p:cNvPr id="4104" name="Picture 8" descr="https://i2.wp.com/weedtronic.com/wp-content/uploads/2017/12/hqdefault-669.jpg?resize=350%2C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25" y="2708183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0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2016 San Diego Medical Examiner Investigations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364639"/>
              </p:ext>
            </p:extLst>
          </p:nvPr>
        </p:nvGraphicFramePr>
        <p:xfrm>
          <a:off x="77596" y="1441030"/>
          <a:ext cx="5840602" cy="5071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07469" y="2207692"/>
            <a:ext cx="3220110" cy="273921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3071 </a:t>
            </a:r>
            <a:r>
              <a:rPr lang="en-US" sz="2800" b="1" dirty="0" smtClean="0"/>
              <a:t>ME investigated deaths in 2016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841</a:t>
            </a:r>
            <a:r>
              <a:rPr lang="en-US" sz="2800" b="1" dirty="0" smtClean="0"/>
              <a:t> involved drugs ( illicit, Rx, alcohol)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462</a:t>
            </a:r>
            <a:r>
              <a:rPr lang="en-US" sz="2800" b="1" dirty="0" smtClean="0"/>
              <a:t> involved </a:t>
            </a:r>
            <a:r>
              <a:rPr lang="en-US" sz="3200" b="1" dirty="0" smtClean="0">
                <a:solidFill>
                  <a:srgbClr val="008000"/>
                </a:solidFill>
              </a:rPr>
              <a:t>THC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7469" y="5236001"/>
            <a:ext cx="321310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54.9% </a:t>
            </a:r>
            <a:r>
              <a:rPr lang="en-US" sz="2400" b="1" dirty="0" smtClean="0"/>
              <a:t>of all Drugs involved THC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596" y="6455573"/>
            <a:ext cx="8609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Source: Thank you to Dr. Stephen </a:t>
            </a:r>
            <a:r>
              <a:rPr lang="en-US" sz="1200" dirty="0" err="1" smtClean="0"/>
              <a:t>Campman</a:t>
            </a:r>
            <a:r>
              <a:rPr lang="en-US" sz="1200" dirty="0" smtClean="0"/>
              <a:t>, Deputy Medical Examiner, San Diego County, who pulled hair and teeth to obtain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1324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Marijuana Cause of Death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053" y="5867559"/>
            <a:ext cx="60820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Diego ME Data 2016:  </a:t>
            </a:r>
            <a:r>
              <a:rPr lang="en-US" sz="3200" b="1" dirty="0" smtClean="0">
                <a:solidFill>
                  <a:srgbClr val="FF0000"/>
                </a:solidFill>
              </a:rPr>
              <a:t>462</a:t>
            </a:r>
            <a:r>
              <a:rPr lang="en-US" dirty="0" smtClean="0"/>
              <a:t> autopsies positive for THC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477045"/>
              </p:ext>
            </p:extLst>
          </p:nvPr>
        </p:nvGraphicFramePr>
        <p:xfrm>
          <a:off x="502578" y="1663700"/>
          <a:ext cx="6703178" cy="4203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05756" y="2272770"/>
            <a:ext cx="10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30.1%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0913" y="3446571"/>
            <a:ext cx="10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18.2%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0024" y="4081610"/>
            <a:ext cx="10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16.5%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0648" y="4590939"/>
            <a:ext cx="10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6.9%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5960" y="5196547"/>
            <a:ext cx="10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0926" y="2818881"/>
            <a:ext cx="10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23.4%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6129" y="3804689"/>
            <a:ext cx="2654228" cy="224676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15%</a:t>
            </a:r>
            <a:r>
              <a:rPr lang="en-US" sz="2800" b="1" dirty="0" smtClean="0"/>
              <a:t> of all </a:t>
            </a:r>
          </a:p>
          <a:p>
            <a:pPr algn="ctr"/>
            <a:r>
              <a:rPr lang="en-US" sz="2800" b="1" dirty="0" smtClean="0"/>
              <a:t>3071 ME investigations in 2016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98105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THC positive Drug Overdoses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7401" y="2227873"/>
            <a:ext cx="3340099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30.3% </a:t>
            </a:r>
            <a:r>
              <a:rPr lang="en-US" sz="2400" b="1" dirty="0" smtClean="0"/>
              <a:t>of all 317 ME illicit deaths </a:t>
            </a:r>
            <a:endParaRPr lang="en-US" sz="2400" b="1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807452"/>
              </p:ext>
            </p:extLst>
          </p:nvPr>
        </p:nvGraphicFramePr>
        <p:xfrm>
          <a:off x="127000" y="1446276"/>
          <a:ext cx="4127500" cy="347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95497" y="3229344"/>
            <a:ext cx="4091303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30.1% </a:t>
            </a:r>
            <a:r>
              <a:rPr lang="en-US" sz="2400" b="1" dirty="0" smtClean="0">
                <a:solidFill>
                  <a:srgbClr val="000000"/>
                </a:solidFill>
              </a:rPr>
              <a:t>of all 84 ME Rx deaths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4297" y="3965944"/>
            <a:ext cx="4802503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30.3% </a:t>
            </a:r>
            <a:r>
              <a:rPr lang="en-US" sz="2400" b="1" dirty="0" smtClean="0">
                <a:solidFill>
                  <a:srgbClr val="000000"/>
                </a:solidFill>
              </a:rPr>
              <a:t>of all 246 ME alcohol deaths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24848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San Diego ME Data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6487015"/>
            <a:ext cx="3568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*total not equal 139, 518  due to combinations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254000" y="4845008"/>
            <a:ext cx="4703491" cy="138499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Of the </a:t>
            </a:r>
            <a:r>
              <a:rPr lang="en-US" sz="2800" b="1" dirty="0" smtClean="0">
                <a:solidFill>
                  <a:srgbClr val="FFFFFF"/>
                </a:solidFill>
              </a:rPr>
              <a:t>518</a:t>
            </a:r>
            <a:r>
              <a:rPr lang="en-US" sz="2800" b="1" dirty="0" smtClean="0"/>
              <a:t> Drug related overdose deaths,</a:t>
            </a:r>
            <a:r>
              <a:rPr lang="en-US" sz="2800" b="1" dirty="0" smtClean="0">
                <a:solidFill>
                  <a:schemeClr val="bg1"/>
                </a:solidFill>
              </a:rPr>
              <a:t> 139 </a:t>
            </a:r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FFFFFF"/>
                </a:solidFill>
              </a:rPr>
              <a:t>27% </a:t>
            </a:r>
            <a:r>
              <a:rPr lang="en-US" sz="2800" b="1" dirty="0" smtClean="0"/>
              <a:t>tested positive for THC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03793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THC positive “Natural Deaths”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167478"/>
              </p:ext>
            </p:extLst>
          </p:nvPr>
        </p:nvGraphicFramePr>
        <p:xfrm>
          <a:off x="457200" y="1633448"/>
          <a:ext cx="6786987" cy="489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96246" y="3524519"/>
            <a:ext cx="3220110" cy="224676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10.6%</a:t>
            </a:r>
            <a:r>
              <a:rPr lang="en-US" sz="2800" b="1" dirty="0" smtClean="0"/>
              <a:t> of all 1018 Natural ME deaths involved THC in 2016</a:t>
            </a:r>
          </a:p>
          <a:p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433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San Diego ME Data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THC positive “Accidents”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815964"/>
              </p:ext>
            </p:extLst>
          </p:nvPr>
        </p:nvGraphicFramePr>
        <p:xfrm>
          <a:off x="319151" y="1449583"/>
          <a:ext cx="5384800" cy="5304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96246" y="3524519"/>
            <a:ext cx="322011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9.1%</a:t>
            </a:r>
            <a:r>
              <a:rPr lang="en-US" sz="2800" b="1" dirty="0" smtClean="0"/>
              <a:t> of all 919 Accident ME deaths involved THC in 2016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43385"/>
            <a:ext cx="905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San Diego ME Data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34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THC positive </a:t>
            </a:r>
            <a:r>
              <a:rPr lang="en-US" dirty="0" smtClean="0">
                <a:solidFill>
                  <a:srgbClr val="008000"/>
                </a:solidFill>
              </a:rPr>
              <a:t>Suicides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198271"/>
              </p:ext>
            </p:extLst>
          </p:nvPr>
        </p:nvGraphicFramePr>
        <p:xfrm>
          <a:off x="457200" y="20091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0172" y="2672231"/>
            <a:ext cx="322011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17.7 %</a:t>
            </a:r>
            <a:r>
              <a:rPr lang="en-US" sz="2800" b="1" dirty="0" smtClean="0"/>
              <a:t> of all 430 Suicide ME deaths involved THC in 2016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433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San Diego ME Data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80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THC positive </a:t>
            </a:r>
            <a:r>
              <a:rPr lang="en-US" dirty="0" smtClean="0">
                <a:solidFill>
                  <a:srgbClr val="008000"/>
                </a:solidFill>
              </a:rPr>
              <a:t>Homicides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675181"/>
              </p:ext>
            </p:extLst>
          </p:nvPr>
        </p:nvGraphicFramePr>
        <p:xfrm>
          <a:off x="247502" y="19120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0045" y="2638808"/>
            <a:ext cx="322011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29.1%</a:t>
            </a:r>
            <a:r>
              <a:rPr lang="en-US" sz="2800" b="1" dirty="0" smtClean="0"/>
              <a:t> of all 79 Homicide deaths involved THC in 2016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15871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San Diego ME Data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69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FDA Black Box Warning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06" y="4478697"/>
            <a:ext cx="2236906" cy="2236906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592000"/>
              </p:ext>
            </p:extLst>
          </p:nvPr>
        </p:nvGraphicFramePr>
        <p:xfrm>
          <a:off x="0" y="1804095"/>
          <a:ext cx="4856214" cy="3136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Content Placeholder 4" descr="cdcwonder2016_9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12" r="-11812"/>
          <a:stretch>
            <a:fillRect/>
          </a:stretch>
        </p:blipFill>
        <p:spPr>
          <a:xfrm>
            <a:off x="4076997" y="1938689"/>
            <a:ext cx="5067004" cy="2367256"/>
          </a:xfrm>
        </p:spPr>
      </p:pic>
    </p:spTree>
    <p:extLst>
      <p:ext uri="{BB962C8B-B14F-4D97-AF65-F5344CB8AC3E}">
        <p14:creationId xmlns:p14="http://schemas.microsoft.com/office/powerpoint/2010/main" val="289866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Big Tobacco Lessons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CigAdDoctor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74" y="1764643"/>
            <a:ext cx="3457111" cy="4596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5341" y="1724439"/>
            <a:ext cx="49414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</a:rPr>
              <a:t>1920</a:t>
            </a:r>
            <a:r>
              <a:rPr lang="en-US" sz="2800" dirty="0" smtClean="0"/>
              <a:t> German scientists link tobacco and cancer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</a:rPr>
              <a:t>1931 </a:t>
            </a:r>
            <a:r>
              <a:rPr lang="en-US" sz="2800" dirty="0" smtClean="0"/>
              <a:t>Hoffman, Cancer and Tobacco Habits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</a:rPr>
              <a:t>1950s</a:t>
            </a:r>
            <a:r>
              <a:rPr lang="en-US" sz="2800" dirty="0" smtClean="0"/>
              <a:t> Many publications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</a:rPr>
              <a:t>1964</a:t>
            </a:r>
            <a:r>
              <a:rPr lang="en-US" sz="2800" dirty="0" smtClean="0"/>
              <a:t> Surgeon General warning based on 7,000 articles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</a:rPr>
              <a:t>1980</a:t>
            </a:r>
            <a:r>
              <a:rPr lang="en-US" sz="2800" dirty="0" smtClean="0"/>
              <a:t> Tobacco Law suits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b="1" dirty="0" smtClean="0">
                <a:solidFill>
                  <a:srgbClr val="FF0000"/>
                </a:solidFill>
              </a:rPr>
              <a:t>1990</a:t>
            </a:r>
            <a:r>
              <a:rPr lang="en-US" sz="2800" dirty="0" smtClean="0"/>
              <a:t> Ban on Flights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121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72" y="155448"/>
            <a:ext cx="8455800" cy="12527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Where is the data?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223" y="2149799"/>
            <a:ext cx="2148204" cy="1459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94" y="1655048"/>
            <a:ext cx="77610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/>
              <a:t>Prescription fatalities associated with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Motor vehicle fatalities associated with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Cardiovascular fatalities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Motor vehicle collisions associated with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Pregnant women using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Newborns testing positive for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Babies and Children testing positive for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ED visits with marijuana poisoning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Psychiatric admission testing positive for marijuana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Marijuana exacerbating psychosis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§"/>
            </a:pPr>
            <a:r>
              <a:rPr lang="en-US" sz="2400" dirty="0" smtClean="0"/>
              <a:t>Marijuana and suicides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536" y="4021444"/>
            <a:ext cx="3019982" cy="169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1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Excited Delirium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4" y="2703085"/>
            <a:ext cx="3675568" cy="415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Shot 2017-10-28 at 4.41.54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9791">
            <a:off x="310261" y="1731544"/>
            <a:ext cx="1919289" cy="145098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18980" y="1516510"/>
            <a:ext cx="5225020" cy="446229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Marijuana induced psychosis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19 year old ate cookie and jumped off 4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floor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47 year old ate candy and killed wife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31 year old ate face off homeless man</a:t>
            </a:r>
            <a:endParaRPr lang="en-US" sz="2600" dirty="0"/>
          </a:p>
          <a:p>
            <a:pPr>
              <a:buClr>
                <a:srgbClr val="008000"/>
              </a:buClr>
              <a:buSzPct val="100000"/>
            </a:pPr>
            <a:r>
              <a:rPr lang="en-US" sz="2600" b="1" dirty="0" smtClean="0">
                <a:solidFill>
                  <a:srgbClr val="FF0000"/>
                </a:solidFill>
              </a:rPr>
              <a:t>No</a:t>
            </a:r>
            <a:r>
              <a:rPr lang="en-US" sz="2600" dirty="0" smtClean="0"/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reporting </a:t>
            </a:r>
          </a:p>
          <a:p>
            <a:pPr lvl="1">
              <a:buSzPct val="100000"/>
            </a:pPr>
            <a:r>
              <a:rPr lang="en-US" sz="2200" dirty="0" smtClean="0"/>
              <a:t>Autopsy, Hospitals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046" y="4901141"/>
            <a:ext cx="998043" cy="1077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4669" y="5978802"/>
            <a:ext cx="229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Levy </a:t>
            </a:r>
            <a:r>
              <a:rPr lang="en-US" dirty="0" err="1" smtClean="0"/>
              <a:t>Thamba</a:t>
            </a:r>
            <a:r>
              <a:rPr lang="en-US" dirty="0" smtClean="0"/>
              <a:t> </a:t>
            </a:r>
            <a:r>
              <a:rPr lang="en-US" dirty="0" err="1" smtClean="0"/>
              <a:t>Pongi</a:t>
            </a:r>
            <a:r>
              <a:rPr lang="en-US" dirty="0" smtClean="0"/>
              <a:t> 1995 - 2014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8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Psychiatric ED Boarding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3" y="3058797"/>
            <a:ext cx="5126576" cy="2932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7219">
            <a:off x="538469" y="1749123"/>
            <a:ext cx="2368203" cy="1470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7516" y="2020776"/>
            <a:ext cx="3089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SzPct val="117000"/>
              <a:buFont typeface="Wingdings" charset="2"/>
              <a:buChar char="§"/>
            </a:pPr>
            <a:r>
              <a:rPr lang="en-US" sz="2800" dirty="0" smtClean="0"/>
              <a:t>How many are positive for THC?</a:t>
            </a:r>
          </a:p>
          <a:p>
            <a:pPr marL="285750" indent="-285750">
              <a:buClr>
                <a:srgbClr val="008000"/>
              </a:buClr>
              <a:buSzPct val="117000"/>
              <a:buFont typeface="Wingdings" charset="2"/>
              <a:buChar char="§"/>
            </a:pPr>
            <a:r>
              <a:rPr lang="en-US" sz="2800" dirty="0" smtClean="0"/>
              <a:t>Living in the ER for over a week</a:t>
            </a:r>
          </a:p>
          <a:p>
            <a:pPr marL="285750" indent="-285750">
              <a:buClr>
                <a:srgbClr val="008000"/>
              </a:buClr>
              <a:buSzPct val="117000"/>
              <a:buFont typeface="Wingdings" charset="2"/>
              <a:buChar char="§"/>
            </a:pPr>
            <a:r>
              <a:rPr lang="en-US" sz="2800" dirty="0" smtClean="0"/>
              <a:t>5o% of all ER patients at 6 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916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I can’t talk right or move my arm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Men-In-Suit-Free-Commercial-Use-PNG-Imag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0435"/>
            <a:ext cx="3548871" cy="5003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74" y="1702693"/>
            <a:ext cx="2571554" cy="2480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348" y="1682652"/>
            <a:ext cx="1539109" cy="1539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87" y="2730367"/>
            <a:ext cx="2082301" cy="14527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748357">
            <a:off x="6909303" y="2262723"/>
            <a:ext cx="153592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sz="12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/>
                <a:cs typeface="Arial"/>
              </a:rPr>
              <a:t>Hangover Remedy</a:t>
            </a:r>
            <a:endParaRPr lang="en-US" sz="12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28159" y="4183105"/>
            <a:ext cx="6452930" cy="2381237"/>
          </a:xfrm>
        </p:spPr>
        <p:txBody>
          <a:bodyPr>
            <a:no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600" dirty="0" smtClean="0">
                <a:solidFill>
                  <a:srgbClr val="FF0000"/>
                </a:solidFill>
              </a:rPr>
              <a:t>10 x</a:t>
            </a:r>
            <a:r>
              <a:rPr lang="en-US" sz="2600" dirty="0" smtClean="0"/>
              <a:t> increase likelihood to miss work if using mariju</a:t>
            </a:r>
            <a:r>
              <a:rPr lang="en-US" sz="2400" dirty="0" smtClean="0"/>
              <a:t>ana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dirty="0" smtClean="0">
                <a:solidFill>
                  <a:srgbClr val="FF0000"/>
                </a:solidFill>
              </a:rPr>
              <a:t>3.6 x</a:t>
            </a:r>
            <a:r>
              <a:rPr lang="en-US" sz="2400" dirty="0" smtClean="0"/>
              <a:t> more likely to have on-the-job incidents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dirty="0" smtClean="0">
                <a:solidFill>
                  <a:srgbClr val="FF0000"/>
                </a:solidFill>
              </a:rPr>
              <a:t>5 x</a:t>
            </a:r>
            <a:r>
              <a:rPr lang="en-US" sz="2400" dirty="0" smtClean="0"/>
              <a:t> more likely to file a work comp claim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400" dirty="0" smtClean="0"/>
              <a:t>6,000 companies, industries and profession conduct drug testing</a:t>
            </a:r>
            <a:endParaRPr lang="en-US" sz="1050" dirty="0"/>
          </a:p>
          <a:p>
            <a:pPr marL="118872" indent="0" algn="r">
              <a:buNone/>
            </a:pPr>
            <a:r>
              <a:rPr lang="en-US" sz="1400" dirty="0" smtClean="0"/>
              <a:t>American Council for Drug Education in New York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013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Passed out and hit head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12" y="1557105"/>
            <a:ext cx="2980824" cy="2235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12" y="3969305"/>
            <a:ext cx="3001080" cy="2250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943" y="1557105"/>
            <a:ext cx="1378530" cy="137853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1734" y="2938019"/>
            <a:ext cx="5432605" cy="2372784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Chronic pain accounts for 90% of qualifying conditions for use of medicinal marijuana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Majority of white males age 30-40 self diagnosed with pain</a:t>
            </a:r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92" y="5150114"/>
            <a:ext cx="1775497" cy="133162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199043" y="5094263"/>
            <a:ext cx="3855296" cy="138747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008000"/>
              </a:buClr>
              <a:buSzPct val="100000"/>
              <a:buFont typeface="Wingdings" charset="2"/>
              <a:buChar char="§"/>
            </a:pPr>
            <a:r>
              <a:rPr lang="en-US" sz="2400" dirty="0" smtClean="0"/>
              <a:t>JAMA - </a:t>
            </a:r>
            <a:r>
              <a:rPr lang="en-US" sz="2400" b="1" dirty="0" smtClean="0">
                <a:solidFill>
                  <a:srgbClr val="FF0000"/>
                </a:solidFill>
              </a:rPr>
              <a:t>only 17 percent </a:t>
            </a:r>
            <a:r>
              <a:rPr lang="en-US" sz="2400" dirty="0" smtClean="0"/>
              <a:t>accurate label on 75 products from 45 brands</a:t>
            </a:r>
          </a:p>
        </p:txBody>
      </p:sp>
    </p:spTree>
    <p:extLst>
      <p:ext uri="{BB962C8B-B14F-4D97-AF65-F5344CB8AC3E}">
        <p14:creationId xmlns:p14="http://schemas.microsoft.com/office/powerpoint/2010/main" val="37761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Code Trauma Code Trauma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198" y="1650861"/>
            <a:ext cx="4268106" cy="2852549"/>
          </a:xfrm>
        </p:spPr>
        <p:txBody>
          <a:bodyPr>
            <a:no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Grossly under reported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#1 drug detected in impaired drivers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Percent of fatally injured impaired drivers detected with marijuana 3x up in past 10 years</a:t>
            </a:r>
          </a:p>
          <a:p>
            <a:pPr>
              <a:buClr>
                <a:srgbClr val="008000"/>
              </a:buClr>
              <a:buSzPct val="100000"/>
            </a:pPr>
            <a:r>
              <a:rPr lang="en-US" sz="2600" dirty="0" smtClean="0"/>
              <a:t>3 x as many high school students reported driving after marijuana compared to alcohol (8.6% to 2.9%)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87" y="4987183"/>
            <a:ext cx="2265234" cy="169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9" y="1785661"/>
            <a:ext cx="4154092" cy="2957357"/>
          </a:xfrm>
          <a:prstGeom prst="rect">
            <a:avLst/>
          </a:prstGeom>
        </p:spPr>
      </p:pic>
      <p:pic>
        <p:nvPicPr>
          <p:cNvPr id="6" name="Picture 5" descr="logohig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9" y="5018862"/>
            <a:ext cx="1653527" cy="16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911 - I’m Dying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7-10-28 at 5.28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85" y="1926182"/>
            <a:ext cx="5056671" cy="3344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712" y="1982143"/>
            <a:ext cx="1775497" cy="1331622"/>
          </a:xfrm>
          <a:prstGeom prst="rect">
            <a:avLst/>
          </a:prstGeom>
        </p:spPr>
      </p:pic>
      <p:pic>
        <p:nvPicPr>
          <p:cNvPr id="3" name="Picture 2" descr="Anxiety_Article_03_Understand_The_Experience_600x400-we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213" y="3313765"/>
            <a:ext cx="3142546" cy="2095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9298" y="5411231"/>
            <a:ext cx="3467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How to self treat anxiety with cannabis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82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1949</TotalTime>
  <Words>1703</Words>
  <Application>Microsoft Macintosh PowerPoint</Application>
  <PresentationFormat>On-screen Show (4:3)</PresentationFormat>
  <Paragraphs>278</Paragraphs>
  <Slides>39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Module</vt:lpstr>
      <vt:lpstr>Marijuana – Cases  from  the Front Lines</vt:lpstr>
      <vt:lpstr>$$$$$$</vt:lpstr>
      <vt:lpstr>Scromiting</vt:lpstr>
      <vt:lpstr>Excited Delirium</vt:lpstr>
      <vt:lpstr>Psychiatric ED Boarding</vt:lpstr>
      <vt:lpstr>I can’t talk right or move my arm</vt:lpstr>
      <vt:lpstr>Passed out and hit head</vt:lpstr>
      <vt:lpstr>Code Trauma Code Trauma</vt:lpstr>
      <vt:lpstr>911 - I’m Dying</vt:lpstr>
      <vt:lpstr>I don’t feel well</vt:lpstr>
      <vt:lpstr>Intubated, on ventilator</vt:lpstr>
      <vt:lpstr>I have Morning Sickness</vt:lpstr>
      <vt:lpstr>Children Exposed</vt:lpstr>
      <vt:lpstr>M&amp;Ms</vt:lpstr>
      <vt:lpstr>Addiction</vt:lpstr>
      <vt:lpstr>Understanding Addiction</vt:lpstr>
      <vt:lpstr>Cannabis Use Disorder – DMS 5</vt:lpstr>
      <vt:lpstr>Cannabis Withdrawal</vt:lpstr>
      <vt:lpstr>What Americans Want</vt:lpstr>
      <vt:lpstr>Analyzing Research</vt:lpstr>
      <vt:lpstr>Annual Deaths</vt:lpstr>
      <vt:lpstr>Rx Abuse Report Card</vt:lpstr>
      <vt:lpstr>ED Visits for Cannabis</vt:lpstr>
      <vt:lpstr>Poison Center Calls for Marijuana</vt:lpstr>
      <vt:lpstr>San Diego Death Diaries - 2013</vt:lpstr>
      <vt:lpstr>Drug Deaths 2006 - 2016</vt:lpstr>
      <vt:lpstr>Gender of Drug Deaths</vt:lpstr>
      <vt:lpstr>Ethnicity of Drug Deaths</vt:lpstr>
      <vt:lpstr>Marijuana Death Diaries - 2016</vt:lpstr>
      <vt:lpstr>2016 San Diego Medical Examiner Investigations</vt:lpstr>
      <vt:lpstr>Marijuana Cause of Death</vt:lpstr>
      <vt:lpstr>THC positive Drug Overdoses</vt:lpstr>
      <vt:lpstr>THC positive “Natural Deaths”</vt:lpstr>
      <vt:lpstr>THC positive “Accidents”</vt:lpstr>
      <vt:lpstr>THC positive Suicides</vt:lpstr>
      <vt:lpstr>THC positive Homicides</vt:lpstr>
      <vt:lpstr>FDA Black Box Warning</vt:lpstr>
      <vt:lpstr>Big Tobacco Lessons</vt:lpstr>
      <vt:lpstr>Where is the data?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Roneet Lev</dc:creator>
  <cp:keywords/>
  <dc:description/>
  <cp:lastModifiedBy>Roneet Lev</cp:lastModifiedBy>
  <cp:revision>210</cp:revision>
  <cp:lastPrinted>2015-10-31T23:33:14Z</cp:lastPrinted>
  <dcterms:created xsi:type="dcterms:W3CDTF">2015-10-18T22:08:31Z</dcterms:created>
  <dcterms:modified xsi:type="dcterms:W3CDTF">2018-03-12T06:10:43Z</dcterms:modified>
  <cp:category/>
</cp:coreProperties>
</file>