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handoutMasterIdLst>
    <p:handoutMasterId r:id="rId28"/>
  </p:handoutMasterIdLst>
  <p:sldIdLst>
    <p:sldId id="256" r:id="rId2"/>
    <p:sldId id="257" r:id="rId3"/>
    <p:sldId id="259" r:id="rId4"/>
    <p:sldId id="265" r:id="rId5"/>
    <p:sldId id="258" r:id="rId6"/>
    <p:sldId id="263" r:id="rId7"/>
    <p:sldId id="275" r:id="rId8"/>
    <p:sldId id="264" r:id="rId9"/>
    <p:sldId id="266" r:id="rId10"/>
    <p:sldId id="276" r:id="rId11"/>
    <p:sldId id="260" r:id="rId12"/>
    <p:sldId id="274" r:id="rId13"/>
    <p:sldId id="271" r:id="rId14"/>
    <p:sldId id="268" r:id="rId15"/>
    <p:sldId id="277" r:id="rId16"/>
    <p:sldId id="278" r:id="rId17"/>
    <p:sldId id="273" r:id="rId18"/>
    <p:sldId id="279" r:id="rId19"/>
    <p:sldId id="267" r:id="rId20"/>
    <p:sldId id="272" r:id="rId21"/>
    <p:sldId id="281" r:id="rId22"/>
    <p:sldId id="282" r:id="rId23"/>
    <p:sldId id="283" r:id="rId24"/>
    <p:sldId id="280" r:id="rId25"/>
    <p:sldId id="262" r:id="rId26"/>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1" autoAdjust="0"/>
    <p:restoredTop sz="94676"/>
  </p:normalViewPr>
  <p:slideViewPr>
    <p:cSldViewPr snapToGrid="0">
      <p:cViewPr varScale="1">
        <p:scale>
          <a:sx n="105" d="100"/>
          <a:sy n="105" d="100"/>
        </p:scale>
        <p:origin x="200" y="20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0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D80E078C-7337-4BA6-AC38-F365072336A9}" type="datetimeFigureOut">
              <a:rPr lang="en-US" smtClean="0"/>
              <a:t>3/30/18</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D9DECCB8-1EC1-4B05-ABF2-659E4CDD44A8}" type="slidenum">
              <a:rPr lang="en-US" smtClean="0"/>
              <a:t>‹#›</a:t>
            </a:fld>
            <a:endParaRPr lang="en-US"/>
          </a:p>
        </p:txBody>
      </p:sp>
    </p:spTree>
    <p:extLst>
      <p:ext uri="{BB962C8B-B14F-4D97-AF65-F5344CB8AC3E}">
        <p14:creationId xmlns:p14="http://schemas.microsoft.com/office/powerpoint/2010/main" val="3182784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9BDF1DDB-C84C-43D3-82AF-1AE0445B6405}" type="datetimeFigureOut">
              <a:rPr lang="en-US" smtClean="0"/>
              <a:t>3/30/18</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73DAF6FF-C903-40B3-950A-278DDCC4A1F8}" type="slidenum">
              <a:rPr lang="en-US" smtClean="0"/>
              <a:t>‹#›</a:t>
            </a:fld>
            <a:endParaRPr lang="en-US"/>
          </a:p>
        </p:txBody>
      </p:sp>
    </p:spTree>
    <p:extLst>
      <p:ext uri="{BB962C8B-B14F-4D97-AF65-F5344CB8AC3E}">
        <p14:creationId xmlns:p14="http://schemas.microsoft.com/office/powerpoint/2010/main" val="2949050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Presentation Title</a:t>
            </a:r>
            <a:r>
              <a:rPr lang="en-US" b="1" dirty="0"/>
              <a:t>:</a:t>
            </a:r>
            <a:endParaRPr lang="en-US" dirty="0"/>
          </a:p>
          <a:p>
            <a:r>
              <a:rPr lang="en-US" dirty="0"/>
              <a:t>From Victims to Advocates: Leading the Way as Change Agents</a:t>
            </a:r>
          </a:p>
          <a:p>
            <a:r>
              <a:rPr lang="en-US" b="1" u="sng" dirty="0"/>
              <a:t>Description:</a:t>
            </a:r>
            <a:endParaRPr lang="en-US" dirty="0"/>
          </a:p>
          <a:p>
            <a:r>
              <a:rPr lang="en-US" dirty="0"/>
              <a:t>Engaging people whose lives have been impacted by marijuana is delicate business! Today’s panelists have been called to turn their grief into hope and their hope into action. They have suffered unimaginable pain as a result of something that current social norms treat as benign; a substance that is being normalized and glorified; a product that is marketed as though it were a health-food. Our panelists are speaking out to advocate for change. They will share their journey with you. They will describe how their stories have helped influence policy-based solutions, change communities, and save lives. Workshop attendees will gain tools they can employ in their own communities as effective change agents. </a:t>
            </a:r>
          </a:p>
          <a:p>
            <a:r>
              <a:rPr lang="en-US" u="sng" dirty="0"/>
              <a:t>Three learning Objectives:</a:t>
            </a:r>
            <a:endParaRPr lang="en-US" dirty="0"/>
          </a:p>
          <a:p>
            <a:pPr lvl="0"/>
            <a:r>
              <a:rPr lang="en-US" dirty="0"/>
              <a:t>Strategies to empower people whose lives have been impacted by marijuana to advocate for policy change.</a:t>
            </a:r>
          </a:p>
          <a:p>
            <a:pPr lvl="0"/>
            <a:r>
              <a:rPr lang="en-US" dirty="0"/>
              <a:t>Developing an effective message for change.</a:t>
            </a:r>
          </a:p>
          <a:p>
            <a:pPr lvl="0"/>
            <a:r>
              <a:rPr lang="en-US" dirty="0"/>
              <a:t>Communication strategies to carry voices across multiple media platforms.</a:t>
            </a:r>
          </a:p>
          <a:p>
            <a:r>
              <a:rPr lang="en-US" dirty="0"/>
              <a:t> </a:t>
            </a:r>
          </a:p>
          <a:p>
            <a:endParaRPr lang="en-US" dirty="0"/>
          </a:p>
          <a:p>
            <a:r>
              <a:rPr lang="en-US" dirty="0"/>
              <a:t> </a:t>
            </a:r>
          </a:p>
          <a:p>
            <a:endParaRPr lang="en-US" dirty="0"/>
          </a:p>
          <a:p>
            <a:r>
              <a:rPr lang="en-US" b="1" dirty="0"/>
              <a:t> </a:t>
            </a:r>
            <a:endParaRPr lang="en-US" dirty="0"/>
          </a:p>
        </p:txBody>
      </p:sp>
      <p:sp>
        <p:nvSpPr>
          <p:cNvPr id="4" name="Slide Number Placeholder 3"/>
          <p:cNvSpPr>
            <a:spLocks noGrp="1"/>
          </p:cNvSpPr>
          <p:nvPr>
            <p:ph type="sldNum" sz="quarter" idx="10"/>
          </p:nvPr>
        </p:nvSpPr>
        <p:spPr/>
        <p:txBody>
          <a:bodyPr/>
          <a:lstStyle/>
          <a:p>
            <a:fld id="{73DAF6FF-C903-40B3-950A-278DDCC4A1F8}" type="slidenum">
              <a:rPr lang="en-US" smtClean="0"/>
              <a:t>1</a:t>
            </a:fld>
            <a:endParaRPr lang="en-US"/>
          </a:p>
        </p:txBody>
      </p:sp>
    </p:spTree>
    <p:extLst>
      <p:ext uri="{BB962C8B-B14F-4D97-AF65-F5344CB8AC3E}">
        <p14:creationId xmlns:p14="http://schemas.microsoft.com/office/powerpoint/2010/main" val="175205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90 Minute Panel Discussion</a:t>
            </a:r>
            <a:endParaRPr lang="en-US" dirty="0"/>
          </a:p>
          <a:p>
            <a:r>
              <a:rPr lang="en-US" dirty="0"/>
              <a:t>Panel: Darryl Rogers, Aubree Adams, Sally </a:t>
            </a:r>
            <a:r>
              <a:rPr lang="en-US" dirty="0" err="1"/>
              <a:t>Schindel</a:t>
            </a:r>
            <a:r>
              <a:rPr lang="en-US" dirty="0"/>
              <a:t>, Corinne Gasper</a:t>
            </a:r>
          </a:p>
          <a:p>
            <a:r>
              <a:rPr lang="en-US" dirty="0"/>
              <a:t>Moderator: Dana Stevens</a:t>
            </a:r>
          </a:p>
          <a:p>
            <a:r>
              <a:rPr lang="en-US" dirty="0"/>
              <a:t>Draft Questions:</a:t>
            </a:r>
          </a:p>
          <a:p>
            <a:pPr lvl="0"/>
            <a:r>
              <a:rPr lang="en-US" dirty="0"/>
              <a:t>What brings you to Marijuana work?</a:t>
            </a:r>
          </a:p>
          <a:p>
            <a:pPr lvl="0"/>
            <a:r>
              <a:rPr lang="en-US" dirty="0"/>
              <a:t>What policy changes or laws do you think could have changed the situation that led to your loss? Strategies to empower people whose lives have been impacted by marijuana to advocate for policy change.</a:t>
            </a:r>
          </a:p>
          <a:p>
            <a:pPr lvl="0"/>
            <a:r>
              <a:rPr lang="en-US" dirty="0"/>
              <a:t>Audience Questions</a:t>
            </a:r>
          </a:p>
          <a:p>
            <a:pPr lvl="0"/>
            <a:r>
              <a:rPr lang="en-US" dirty="0"/>
              <a:t>Closing thoughts - What is the most important lesson or action--take away-- for the people in the audience?  Are there steps or actions they could take to change the environment/conditions, policies, laws?</a:t>
            </a:r>
          </a:p>
          <a:p>
            <a:r>
              <a:rPr lang="en-US" dirty="0"/>
              <a:t> </a:t>
            </a:r>
          </a:p>
          <a:p>
            <a:endParaRPr lang="en-US" dirty="0"/>
          </a:p>
        </p:txBody>
      </p:sp>
      <p:sp>
        <p:nvSpPr>
          <p:cNvPr id="4" name="Slide Number Placeholder 3"/>
          <p:cNvSpPr>
            <a:spLocks noGrp="1"/>
          </p:cNvSpPr>
          <p:nvPr>
            <p:ph type="sldNum" sz="quarter" idx="10"/>
          </p:nvPr>
        </p:nvSpPr>
        <p:spPr/>
        <p:txBody>
          <a:bodyPr/>
          <a:lstStyle/>
          <a:p>
            <a:fld id="{73DAF6FF-C903-40B3-950A-278DDCC4A1F8}" type="slidenum">
              <a:rPr lang="en-US" smtClean="0"/>
              <a:t>2</a:t>
            </a:fld>
            <a:endParaRPr lang="en-US"/>
          </a:p>
        </p:txBody>
      </p:sp>
    </p:spTree>
    <p:extLst>
      <p:ext uri="{BB962C8B-B14F-4D97-AF65-F5344CB8AC3E}">
        <p14:creationId xmlns:p14="http://schemas.microsoft.com/office/powerpoint/2010/main" val="188603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a:t>
            </a:r>
          </a:p>
          <a:p>
            <a:r>
              <a:rPr lang="en-US" dirty="0"/>
              <a:t>Introduction</a:t>
            </a:r>
          </a:p>
          <a:p>
            <a:r>
              <a:rPr lang="en-US" dirty="0"/>
              <a:t> </a:t>
            </a:r>
          </a:p>
          <a:p>
            <a:r>
              <a:rPr lang="en-US" dirty="0"/>
              <a:t>5 min</a:t>
            </a:r>
          </a:p>
          <a:p>
            <a:r>
              <a:rPr lang="en-US" dirty="0"/>
              <a:t>Question 1</a:t>
            </a:r>
          </a:p>
          <a:p>
            <a:r>
              <a:rPr lang="en-US" dirty="0"/>
              <a:t>2-3 min each</a:t>
            </a:r>
          </a:p>
          <a:p>
            <a:r>
              <a:rPr lang="en-US" dirty="0"/>
              <a:t>15 min</a:t>
            </a:r>
          </a:p>
          <a:p>
            <a:r>
              <a:rPr lang="en-US" dirty="0"/>
              <a:t>Question 2</a:t>
            </a:r>
          </a:p>
          <a:p>
            <a:r>
              <a:rPr lang="en-US" dirty="0"/>
              <a:t>2-3 min each</a:t>
            </a:r>
          </a:p>
          <a:p>
            <a:r>
              <a:rPr lang="en-US" dirty="0"/>
              <a:t>15 min</a:t>
            </a:r>
          </a:p>
          <a:p>
            <a:r>
              <a:rPr lang="en-US" dirty="0"/>
              <a:t>Audience Questions</a:t>
            </a:r>
          </a:p>
          <a:p>
            <a:r>
              <a:rPr lang="en-US" dirty="0"/>
              <a:t>1-3 min each</a:t>
            </a:r>
          </a:p>
          <a:p>
            <a:r>
              <a:rPr lang="en-US" dirty="0"/>
              <a:t>30 min</a:t>
            </a:r>
          </a:p>
          <a:p>
            <a:r>
              <a:rPr lang="en-US" dirty="0"/>
              <a:t>Final Question</a:t>
            </a:r>
          </a:p>
          <a:p>
            <a:r>
              <a:rPr lang="en-US" dirty="0"/>
              <a:t>2-3 min each</a:t>
            </a:r>
          </a:p>
          <a:p>
            <a:r>
              <a:rPr lang="en-US" dirty="0"/>
              <a:t>15 min</a:t>
            </a:r>
          </a:p>
          <a:p>
            <a:r>
              <a:rPr lang="en-US" dirty="0"/>
              <a:t>Wrap up</a:t>
            </a:r>
          </a:p>
          <a:p>
            <a:r>
              <a:rPr lang="en-US" dirty="0"/>
              <a:t>5 min</a:t>
            </a:r>
          </a:p>
        </p:txBody>
      </p:sp>
      <p:sp>
        <p:nvSpPr>
          <p:cNvPr id="4" name="Slide Number Placeholder 3"/>
          <p:cNvSpPr>
            <a:spLocks noGrp="1"/>
          </p:cNvSpPr>
          <p:nvPr>
            <p:ph type="sldNum" sz="quarter" idx="10"/>
          </p:nvPr>
        </p:nvSpPr>
        <p:spPr/>
        <p:txBody>
          <a:bodyPr/>
          <a:lstStyle/>
          <a:p>
            <a:fld id="{73DAF6FF-C903-40B3-950A-278DDCC4A1F8}" type="slidenum">
              <a:rPr lang="en-US" smtClean="0"/>
              <a:t>5</a:t>
            </a:fld>
            <a:endParaRPr lang="en-US"/>
          </a:p>
        </p:txBody>
      </p:sp>
    </p:spTree>
    <p:extLst>
      <p:ext uri="{BB962C8B-B14F-4D97-AF65-F5344CB8AC3E}">
        <p14:creationId xmlns:p14="http://schemas.microsoft.com/office/powerpoint/2010/main" val="288909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DAF6FF-C903-40B3-950A-278DDCC4A1F8}" type="slidenum">
              <a:rPr lang="en-US" smtClean="0"/>
              <a:t>6</a:t>
            </a:fld>
            <a:endParaRPr lang="en-US"/>
          </a:p>
        </p:txBody>
      </p:sp>
    </p:spTree>
    <p:extLst>
      <p:ext uri="{BB962C8B-B14F-4D97-AF65-F5344CB8AC3E}">
        <p14:creationId xmlns:p14="http://schemas.microsoft.com/office/powerpoint/2010/main" val="219256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DAF6FF-C903-40B3-950A-278DDCC4A1F8}" type="slidenum">
              <a:rPr lang="en-US" smtClean="0"/>
              <a:t>7</a:t>
            </a:fld>
            <a:endParaRPr lang="en-US"/>
          </a:p>
        </p:txBody>
      </p:sp>
    </p:spTree>
    <p:extLst>
      <p:ext uri="{BB962C8B-B14F-4D97-AF65-F5344CB8AC3E}">
        <p14:creationId xmlns:p14="http://schemas.microsoft.com/office/powerpoint/2010/main" val="354197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AF6FF-C903-40B3-950A-278DDCC4A1F8}" type="slidenum">
              <a:rPr lang="en-US" smtClean="0"/>
              <a:t>8</a:t>
            </a:fld>
            <a:endParaRPr lang="en-US"/>
          </a:p>
        </p:txBody>
      </p:sp>
    </p:spTree>
    <p:extLst>
      <p:ext uri="{BB962C8B-B14F-4D97-AF65-F5344CB8AC3E}">
        <p14:creationId xmlns:p14="http://schemas.microsoft.com/office/powerpoint/2010/main" val="537767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3/30/18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3/30/18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3/30/18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3/30/18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3/30/18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3/30/18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3/30/18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highmeansdui.org/" TargetMode="Externa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84762E-7FCC-4EAF-B9E7-CE7214491E0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descr="A close up of a building&#10;&#10;Description generated with very high confidence">
            <a:extLst>
              <a:ext uri="{FF2B5EF4-FFF2-40B4-BE49-F238E27FC236}">
                <a16:creationId xmlns:a16="http://schemas.microsoft.com/office/drawing/2014/main" id="{927A1389-2A5D-4886-AD82-F213767E673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75" name="Rectangle 74">
            <a:extLst>
              <a:ext uri="{FF2B5EF4-FFF2-40B4-BE49-F238E27FC236}">
                <a16:creationId xmlns:a16="http://schemas.microsoft.com/office/drawing/2014/main" id="{A1038667-0C3F-4764-A24D-DA9D9B4748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A close up of a logo&#10;&#10;Description generated with very high confidence">
            <a:extLst>
              <a:ext uri="{FF2B5EF4-FFF2-40B4-BE49-F238E27FC236}">
                <a16:creationId xmlns:a16="http://schemas.microsoft.com/office/drawing/2014/main" id="{6AC2195B-895A-4535-8ECD-9F5B669C5CA5}"/>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79" name="Rectangle 78">
            <a:extLst>
              <a:ext uri="{FF2B5EF4-FFF2-40B4-BE49-F238E27FC236}">
                <a16:creationId xmlns:a16="http://schemas.microsoft.com/office/drawing/2014/main" id="{571EEFCA-9235-4BC2-85C3-A4EC6EE57A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No automatic alt text available.">
            <a:extLst>
              <a:ext uri="{FF2B5EF4-FFF2-40B4-BE49-F238E27FC236}">
                <a16:creationId xmlns:a16="http://schemas.microsoft.com/office/drawing/2014/main" id="{3DCD9E05-7698-418A-9FB8-A897B85C1B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303" y="640080"/>
            <a:ext cx="5735568" cy="5577840"/>
          </a:xfrm>
          <a:prstGeom prst="rect">
            <a:avLst/>
          </a:prstGeom>
          <a:noFill/>
          <a:ln w="3175">
            <a:solidFill>
              <a:srgbClr val="000000"/>
            </a:solid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B080C0-9A9A-47A7-8174-39C6607AE2B3}"/>
              </a:ext>
            </a:extLst>
          </p:cNvPr>
          <p:cNvSpPr>
            <a:spLocks noGrp="1"/>
          </p:cNvSpPr>
          <p:nvPr>
            <p:ph type="ctrTitle"/>
          </p:nvPr>
        </p:nvSpPr>
        <p:spPr>
          <a:xfrm>
            <a:off x="680322" y="2063262"/>
            <a:ext cx="3739278" cy="2661138"/>
          </a:xfrm>
        </p:spPr>
        <p:txBody>
          <a:bodyPr anchor="ctr">
            <a:noAutofit/>
          </a:bodyPr>
          <a:lstStyle/>
          <a:p>
            <a:pPr algn="l"/>
            <a:r>
              <a:rPr lang="en-US" sz="4000" dirty="0"/>
              <a:t>From Victims to Advocates: </a:t>
            </a:r>
            <a:br>
              <a:rPr lang="en-US" sz="4000" dirty="0"/>
            </a:br>
            <a:r>
              <a:rPr lang="en-US" sz="4000" dirty="0"/>
              <a:t>Leading the Way as Change Agents</a:t>
            </a:r>
          </a:p>
        </p:txBody>
      </p:sp>
      <p:sp>
        <p:nvSpPr>
          <p:cNvPr id="3" name="Subtitle 2">
            <a:extLst>
              <a:ext uri="{FF2B5EF4-FFF2-40B4-BE49-F238E27FC236}">
                <a16:creationId xmlns:a16="http://schemas.microsoft.com/office/drawing/2014/main" id="{04B5C529-6EEB-4974-A3EB-BA16D9568900}"/>
              </a:ext>
            </a:extLst>
          </p:cNvPr>
          <p:cNvSpPr>
            <a:spLocks noGrp="1"/>
          </p:cNvSpPr>
          <p:nvPr>
            <p:ph type="subTitle" idx="1"/>
          </p:nvPr>
        </p:nvSpPr>
        <p:spPr>
          <a:xfrm>
            <a:off x="330394" y="5131907"/>
            <a:ext cx="2151888" cy="1116622"/>
          </a:xfrm>
        </p:spPr>
        <p:txBody>
          <a:bodyPr>
            <a:normAutofit/>
          </a:bodyPr>
          <a:lstStyle/>
          <a:p>
            <a:r>
              <a:rPr lang="en-US" dirty="0"/>
              <a:t>An initiative of</a:t>
            </a:r>
            <a:endParaRPr lang="en-US" i="1" dirty="0"/>
          </a:p>
        </p:txBody>
      </p:sp>
      <p:pic>
        <p:nvPicPr>
          <p:cNvPr id="7" name="Picture 6">
            <a:extLst>
              <a:ext uri="{FF2B5EF4-FFF2-40B4-BE49-F238E27FC236}">
                <a16:creationId xmlns:a16="http://schemas.microsoft.com/office/drawing/2014/main" id="{9FC10986-360D-AD46-8943-ADF663CD99A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586479" y="5603630"/>
            <a:ext cx="3429000" cy="1041400"/>
          </a:xfrm>
          <a:prstGeom prst="rect">
            <a:avLst/>
          </a:prstGeom>
        </p:spPr>
      </p:pic>
    </p:spTree>
    <p:extLst>
      <p:ext uri="{BB962C8B-B14F-4D97-AF65-F5344CB8AC3E}">
        <p14:creationId xmlns:p14="http://schemas.microsoft.com/office/powerpoint/2010/main" val="4227491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Aubree Adams</a:t>
            </a:r>
          </a:p>
        </p:txBody>
      </p:sp>
      <p:pic>
        <p:nvPicPr>
          <p:cNvPr id="5" name="Picture 4">
            <a:extLst>
              <a:ext uri="{FF2B5EF4-FFF2-40B4-BE49-F238E27FC236}">
                <a16:creationId xmlns:a16="http://schemas.microsoft.com/office/drawing/2014/main" id="{EB4D37D5-0BE3-4E70-8EB3-FDB82EFB430E}"/>
              </a:ext>
            </a:extLst>
          </p:cNvPr>
          <p:cNvPicPr>
            <a:picLocks noChangeAspect="1"/>
          </p:cNvPicPr>
          <p:nvPr/>
        </p:nvPicPr>
        <p:blipFill>
          <a:blip r:embed="rId2"/>
          <a:stretch>
            <a:fillRect/>
          </a:stretch>
        </p:blipFill>
        <p:spPr>
          <a:xfrm>
            <a:off x="6203820" y="1423852"/>
            <a:ext cx="5852160" cy="4389120"/>
          </a:xfrm>
          <a:prstGeom prst="rect">
            <a:avLst/>
          </a:prstGeom>
        </p:spPr>
      </p:pic>
      <p:pic>
        <p:nvPicPr>
          <p:cNvPr id="3" name="Picture 2">
            <a:extLst>
              <a:ext uri="{FF2B5EF4-FFF2-40B4-BE49-F238E27FC236}">
                <a16:creationId xmlns:a16="http://schemas.microsoft.com/office/drawing/2014/main" id="{A673A9F4-6925-4CD3-85F7-6E76FEB2FA91}"/>
              </a:ext>
            </a:extLst>
          </p:cNvPr>
          <p:cNvPicPr>
            <a:picLocks noChangeAspect="1"/>
          </p:cNvPicPr>
          <p:nvPr/>
        </p:nvPicPr>
        <p:blipFill>
          <a:blip r:embed="rId3"/>
          <a:stretch>
            <a:fillRect/>
          </a:stretch>
        </p:blipFill>
        <p:spPr>
          <a:xfrm>
            <a:off x="210963" y="2834641"/>
            <a:ext cx="6617287" cy="3722914"/>
          </a:xfrm>
          <a:prstGeom prst="rect">
            <a:avLst/>
          </a:prstGeom>
          <a:ln w="76200">
            <a:solidFill>
              <a:schemeClr val="bg1"/>
            </a:solidFill>
          </a:ln>
        </p:spPr>
      </p:pic>
    </p:spTree>
    <p:extLst>
      <p:ext uri="{BB962C8B-B14F-4D97-AF65-F5344CB8AC3E}">
        <p14:creationId xmlns:p14="http://schemas.microsoft.com/office/powerpoint/2010/main" val="2410500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729B-A38E-432A-82F9-DA94403DAEAE}"/>
              </a:ext>
            </a:extLst>
          </p:cNvPr>
          <p:cNvSpPr>
            <a:spLocks noGrp="1"/>
          </p:cNvSpPr>
          <p:nvPr>
            <p:ph type="title"/>
          </p:nvPr>
        </p:nvSpPr>
        <p:spPr/>
        <p:txBody>
          <a:bodyPr>
            <a:normAutofit/>
          </a:bodyPr>
          <a:lstStyle/>
          <a:p>
            <a:r>
              <a:rPr lang="en-US" sz="6000" dirty="0"/>
              <a:t>Darryl Rogers</a:t>
            </a:r>
          </a:p>
        </p:txBody>
      </p:sp>
      <p:pic>
        <p:nvPicPr>
          <p:cNvPr id="2051" name="x_x_1F0218F7-BCF3-426E-B9B7-95BAC30F63F1" descr="C4390FAC-42A4-4CE8-A0F8-531D725BA210@attlocal"/>
          <p:cNvPicPr>
            <a:picLocks noChangeAspect="1" noChangeArrowheads="1"/>
          </p:cNvPicPr>
          <p:nvPr/>
        </p:nvPicPr>
        <p:blipFill rotWithShape="1">
          <a:blip r:embed="rId2">
            <a:extLst>
              <a:ext uri="{28A0092B-C50C-407E-A947-70E740481C1C}">
                <a14:useLocalDpi xmlns:a14="http://schemas.microsoft.com/office/drawing/2010/main" val="0"/>
              </a:ext>
            </a:extLst>
          </a:blip>
          <a:srcRect l="27280" t="2646"/>
          <a:stretch/>
        </p:blipFill>
        <p:spPr bwMode="auto">
          <a:xfrm>
            <a:off x="871305" y="2150733"/>
            <a:ext cx="4370165" cy="45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x_x_110D15CA-0AEB-4428-B898-2F7B9D8C66B1" descr="FAEB4E24-18A6-42D5-9740-0D4D38E0CA37@attlo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36" y="1131827"/>
            <a:ext cx="3426248" cy="513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888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Sally </a:t>
            </a:r>
            <a:r>
              <a:rPr lang="en-US" sz="6000" dirty="0" err="1"/>
              <a:t>Schindel</a:t>
            </a:r>
            <a:endParaRPr lang="en-US" sz="6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7067" y="1130411"/>
            <a:ext cx="5928694" cy="5417345"/>
          </a:xfrm>
          <a:ln w="3175">
            <a:solidFill>
              <a:srgbClr val="000000"/>
            </a:solidFill>
          </a:ln>
        </p:spPr>
      </p:pic>
    </p:spTree>
    <p:extLst>
      <p:ext uri="{BB962C8B-B14F-4D97-AF65-F5344CB8AC3E}">
        <p14:creationId xmlns:p14="http://schemas.microsoft.com/office/powerpoint/2010/main" val="1070042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Corinne Gaspar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7401" b="9832"/>
          <a:stretch/>
        </p:blipFill>
        <p:spPr>
          <a:xfrm>
            <a:off x="7982332" y="1293697"/>
            <a:ext cx="3450074" cy="4185550"/>
          </a:xfrm>
          <a:prstGeom prst="rect">
            <a:avLst/>
          </a:prstGeom>
          <a:effectLst>
            <a:outerShdw blurRad="50800" dist="101600" dir="2700000" algn="tl" rotWithShape="0">
              <a:schemeClr val="bg1">
                <a:alpha val="53000"/>
              </a:scheme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314" y="2248417"/>
            <a:ext cx="6631708" cy="4432456"/>
          </a:xfrm>
          <a:prstGeom prst="rect">
            <a:avLst/>
          </a:prstGeom>
          <a:effectLst>
            <a:outerShdw blurRad="50800" dist="101600" dir="2700000" algn="tl" rotWithShape="0">
              <a:schemeClr val="bg1">
                <a:alpha val="53000"/>
              </a:schemeClr>
            </a:outerShdw>
          </a:effectLst>
        </p:spPr>
      </p:pic>
    </p:spTree>
    <p:extLst>
      <p:ext uri="{BB962C8B-B14F-4D97-AF65-F5344CB8AC3E}">
        <p14:creationId xmlns:p14="http://schemas.microsoft.com/office/powerpoint/2010/main" val="1596041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3228"/>
            <a:ext cx="10534649" cy="1080938"/>
          </a:xfrm>
        </p:spPr>
        <p:txBody>
          <a:bodyPr>
            <a:noAutofit/>
          </a:bodyPr>
          <a:lstStyle/>
          <a:p>
            <a:br>
              <a:rPr lang="en-US" sz="4800" dirty="0"/>
            </a:br>
            <a:r>
              <a:rPr lang="en-US" sz="4800" dirty="0"/>
              <a:t>What is the most important lesson? </a:t>
            </a:r>
            <a:br>
              <a:rPr lang="en-US" sz="4800" dirty="0"/>
            </a:br>
            <a:endParaRPr lang="en-US" sz="4800" dirty="0"/>
          </a:p>
        </p:txBody>
      </p:sp>
      <p:sp>
        <p:nvSpPr>
          <p:cNvPr id="3" name="Content Placeholder 2"/>
          <p:cNvSpPr>
            <a:spLocks noGrp="1"/>
          </p:cNvSpPr>
          <p:nvPr>
            <p:ph idx="1"/>
          </p:nvPr>
        </p:nvSpPr>
        <p:spPr/>
        <p:txBody>
          <a:bodyPr>
            <a:noAutofit/>
          </a:bodyPr>
          <a:lstStyle/>
          <a:p>
            <a:pPr marL="0" indent="0">
              <a:buNone/>
            </a:pPr>
            <a:r>
              <a:rPr lang="en-US" sz="4000" dirty="0">
                <a:solidFill>
                  <a:schemeClr val="bg1"/>
                </a:solidFill>
              </a:rPr>
              <a:t>Are there steps or actions we can take to change the: </a:t>
            </a:r>
          </a:p>
          <a:p>
            <a:r>
              <a:rPr lang="en-US" sz="4000" dirty="0">
                <a:solidFill>
                  <a:schemeClr val="bg1"/>
                </a:solidFill>
              </a:rPr>
              <a:t>environment, </a:t>
            </a:r>
          </a:p>
          <a:p>
            <a:r>
              <a:rPr lang="en-US" sz="4000" dirty="0">
                <a:solidFill>
                  <a:schemeClr val="bg1"/>
                </a:solidFill>
              </a:rPr>
              <a:t>policies, </a:t>
            </a:r>
          </a:p>
          <a:p>
            <a:r>
              <a:rPr lang="en-US" sz="4000" dirty="0">
                <a:solidFill>
                  <a:schemeClr val="bg1"/>
                </a:solidFill>
              </a:rPr>
              <a:t>laws</a:t>
            </a:r>
            <a:br>
              <a:rPr lang="en-US" sz="3600" dirty="0"/>
            </a:br>
            <a:endParaRPr lang="en-US" sz="3600" dirty="0"/>
          </a:p>
        </p:txBody>
      </p:sp>
      <p:pic>
        <p:nvPicPr>
          <p:cNvPr id="4" name="Picture 2" descr="No automatic alt text available.">
            <a:extLst>
              <a:ext uri="{FF2B5EF4-FFF2-40B4-BE49-F238E27FC236}">
                <a16:creationId xmlns:a16="http://schemas.microsoft.com/office/drawing/2014/main" id="{3DCD9E05-7698-418A-9FB8-A897B85C1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199" y="3339907"/>
            <a:ext cx="3186621" cy="309898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59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Darryl Rogers</a:t>
            </a:r>
          </a:p>
        </p:txBody>
      </p:sp>
      <p:pic>
        <p:nvPicPr>
          <p:cNvPr id="4" name="x_62B9BDEA-E0E5-4216-A3EF-9616046EB43E" descr="1E615CC3-69EB-4685-A654-5AFC9C026D2C@attlo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601" y="2421606"/>
            <a:ext cx="6795300" cy="4099279"/>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1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Sally </a:t>
            </a:r>
            <a:r>
              <a:rPr lang="en-US" sz="6000" dirty="0" err="1"/>
              <a:t>Schindel</a:t>
            </a:r>
            <a:endParaRPr lang="en-US" sz="6000" dirty="0"/>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061" y="2274529"/>
            <a:ext cx="4860578" cy="3657006"/>
          </a:xfrm>
          <a:ln w="3175">
            <a:solidFill>
              <a:schemeClr val="bg1"/>
            </a:solidFill>
          </a:ln>
        </p:spPr>
      </p:pic>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827" y="1096317"/>
            <a:ext cx="3517054" cy="5275581"/>
          </a:xfrm>
          <a:prstGeom prst="rect">
            <a:avLst/>
          </a:prstGeom>
          <a:ln w="3175">
            <a:solidFill>
              <a:schemeClr val="bg1"/>
            </a:solidFill>
          </a:ln>
        </p:spPr>
      </p:pic>
    </p:spTree>
    <p:extLst>
      <p:ext uri="{BB962C8B-B14F-4D97-AF65-F5344CB8AC3E}">
        <p14:creationId xmlns:p14="http://schemas.microsoft.com/office/powerpoint/2010/main" val="94516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Corinne Gaspar</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95644" y="2620066"/>
            <a:ext cx="4363456" cy="3433156"/>
          </a:xfrm>
          <a:prstGeom prst="rect">
            <a:avLst/>
          </a:prstGeom>
          <a:ln w="3175">
            <a:solidFill>
              <a:schemeClr val="bg1"/>
            </a:solidFill>
          </a:ln>
          <a:effectLst>
            <a:outerShdw blurRad="50800" dist="101600" dir="2700000" algn="tl" rotWithShape="0">
              <a:schemeClr val="bg1">
                <a:alpha val="53000"/>
              </a:scheme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117" y="3155052"/>
            <a:ext cx="4353485" cy="3292154"/>
          </a:xfrm>
          <a:prstGeom prst="rect">
            <a:avLst/>
          </a:prstGeom>
          <a:effectLst>
            <a:outerShdw blurRad="50800" dist="101600" dir="2700000" algn="tl" rotWithShape="0">
              <a:schemeClr val="bg1">
                <a:alpha val="53000"/>
              </a:scheme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355" y="349356"/>
            <a:ext cx="1883664" cy="2401824"/>
          </a:xfrm>
          <a:prstGeom prst="rect">
            <a:avLst/>
          </a:prstGeom>
          <a:effectLst>
            <a:outerShdw blurRad="50800" dist="101600" dir="2700000" algn="tl" rotWithShape="0">
              <a:schemeClr val="bg1">
                <a:alpha val="53000"/>
              </a:scheme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8186" y="2264960"/>
            <a:ext cx="2924492" cy="4253412"/>
          </a:xfrm>
          <a:prstGeom prst="rect">
            <a:avLst/>
          </a:prstGeom>
          <a:ln w="3175">
            <a:solidFill>
              <a:schemeClr val="bg1"/>
            </a:solidFill>
          </a:ln>
          <a:effectLst>
            <a:outerShdw blurRad="50800" dist="101600" dir="2700000" algn="tl" rotWithShape="0">
              <a:schemeClr val="bg1">
                <a:alpha val="53000"/>
              </a:schemeClr>
            </a:outerShdw>
          </a:effectLst>
        </p:spPr>
      </p:pic>
    </p:spTree>
    <p:extLst>
      <p:ext uri="{BB962C8B-B14F-4D97-AF65-F5344CB8AC3E}">
        <p14:creationId xmlns:p14="http://schemas.microsoft.com/office/powerpoint/2010/main" val="3616063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Aubree Adams</a:t>
            </a:r>
          </a:p>
        </p:txBody>
      </p:sp>
      <p:pic>
        <p:nvPicPr>
          <p:cNvPr id="6" name="Picture 5">
            <a:extLst>
              <a:ext uri="{FF2B5EF4-FFF2-40B4-BE49-F238E27FC236}">
                <a16:creationId xmlns:a16="http://schemas.microsoft.com/office/drawing/2014/main" id="{E5B08236-9D60-47D6-B93A-F2B9A9A0A2E0}"/>
              </a:ext>
            </a:extLst>
          </p:cNvPr>
          <p:cNvPicPr>
            <a:picLocks noChangeAspect="1"/>
          </p:cNvPicPr>
          <p:nvPr/>
        </p:nvPicPr>
        <p:blipFill>
          <a:blip r:embed="rId2"/>
          <a:stretch>
            <a:fillRect/>
          </a:stretch>
        </p:blipFill>
        <p:spPr>
          <a:xfrm>
            <a:off x="2990171" y="7086994"/>
            <a:ext cx="4262639" cy="3196979"/>
          </a:xfrm>
          <a:prstGeom prst="rect">
            <a:avLst/>
          </a:prstGeom>
        </p:spPr>
      </p:pic>
      <p:pic>
        <p:nvPicPr>
          <p:cNvPr id="10" name="Content Placeholder 9">
            <a:extLst>
              <a:ext uri="{FF2B5EF4-FFF2-40B4-BE49-F238E27FC236}">
                <a16:creationId xmlns:a16="http://schemas.microsoft.com/office/drawing/2014/main" id="{531E4151-FB92-4B9A-8A55-535EA475E22D}"/>
              </a:ext>
            </a:extLst>
          </p:cNvPr>
          <p:cNvPicPr>
            <a:picLocks noGrp="1" noChangeAspect="1"/>
          </p:cNvPicPr>
          <p:nvPr>
            <p:ph idx="1"/>
          </p:nvPr>
        </p:nvPicPr>
        <p:blipFill>
          <a:blip r:embed="rId3"/>
          <a:stretch>
            <a:fillRect/>
          </a:stretch>
        </p:blipFill>
        <p:spPr>
          <a:xfrm>
            <a:off x="680321" y="2200123"/>
            <a:ext cx="5780614" cy="4335461"/>
          </a:xfrm>
          <a:prstGeom prst="rect">
            <a:avLst/>
          </a:prstGeom>
          <a:ln>
            <a:solidFill>
              <a:srgbClr val="000000"/>
            </a:solidFill>
          </a:ln>
        </p:spPr>
      </p:pic>
      <p:pic>
        <p:nvPicPr>
          <p:cNvPr id="11" name="Content Placeholder 4">
            <a:extLst>
              <a:ext uri="{FF2B5EF4-FFF2-40B4-BE49-F238E27FC236}">
                <a16:creationId xmlns:a16="http://schemas.microsoft.com/office/drawing/2014/main" id="{9FF55F1F-118B-4928-88C7-FF1A70536E5D}"/>
              </a:ext>
            </a:extLst>
          </p:cNvPr>
          <p:cNvPicPr>
            <a:picLocks noChangeAspect="1"/>
          </p:cNvPicPr>
          <p:nvPr/>
        </p:nvPicPr>
        <p:blipFill rotWithShape="1">
          <a:blip r:embed="rId4"/>
          <a:srcRect l="30401" t="26618" r="2448" b="18297"/>
          <a:stretch/>
        </p:blipFill>
        <p:spPr>
          <a:xfrm>
            <a:off x="7252810" y="1002949"/>
            <a:ext cx="3793807" cy="5532635"/>
          </a:xfrm>
          <a:prstGeom prst="rect">
            <a:avLst/>
          </a:prstGeom>
          <a:ln w="3175">
            <a:solidFill>
              <a:schemeClr val="bg1"/>
            </a:solidFill>
          </a:ln>
          <a:scene3d>
            <a:camera prst="orthographicFront"/>
            <a:lightRig rig="threePt" dir="t"/>
          </a:scene3d>
          <a:sp3d>
            <a:bevelT prst="angle"/>
          </a:sp3d>
        </p:spPr>
      </p:pic>
    </p:spTree>
    <p:extLst>
      <p:ext uri="{BB962C8B-B14F-4D97-AF65-F5344CB8AC3E}">
        <p14:creationId xmlns:p14="http://schemas.microsoft.com/office/powerpoint/2010/main" val="4226260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6000" dirty="0"/>
            </a:br>
            <a:r>
              <a:rPr lang="en-US" sz="6000" dirty="0"/>
              <a:t>Audience Questions</a:t>
            </a:r>
            <a:br>
              <a:rPr lang="en-US" sz="6000" dirty="0"/>
            </a:br>
            <a:endParaRPr lang="en-US" sz="6000" dirty="0"/>
          </a:p>
        </p:txBody>
      </p:sp>
      <p:pic>
        <p:nvPicPr>
          <p:cNvPr id="4" name="Picture 2" descr="No automatic alt text available.">
            <a:extLst>
              <a:ext uri="{FF2B5EF4-FFF2-40B4-BE49-F238E27FC236}">
                <a16:creationId xmlns:a16="http://schemas.microsoft.com/office/drawing/2014/main" id="{3DCD9E05-7698-418A-9FB8-A897B85C1B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37599" y="2336800"/>
            <a:ext cx="3700777" cy="3598863"/>
          </a:xfrm>
          <a:prstGeom prst="rect">
            <a:avLst/>
          </a:prstGeom>
          <a:noFill/>
          <a:ln w="3175">
            <a:solidFill>
              <a:srgbClr val="000000"/>
            </a:solid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83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762C-22A8-4036-BD41-78D92DEAA6D3}"/>
              </a:ext>
            </a:extLst>
          </p:cNvPr>
          <p:cNvSpPr>
            <a:spLocks noGrp="1"/>
          </p:cNvSpPr>
          <p:nvPr>
            <p:ph type="title"/>
          </p:nvPr>
        </p:nvSpPr>
        <p:spPr>
          <a:xfrm>
            <a:off x="649841" y="753228"/>
            <a:ext cx="9613861" cy="1080938"/>
          </a:xfrm>
        </p:spPr>
        <p:txBody>
          <a:bodyPr>
            <a:noAutofit/>
          </a:bodyPr>
          <a:lstStyle/>
          <a:p>
            <a:r>
              <a:rPr lang="en-US" sz="4400" dirty="0"/>
              <a:t>From Victims to Advocates: </a:t>
            </a:r>
            <a:br>
              <a:rPr lang="en-US" sz="4400" dirty="0"/>
            </a:br>
            <a:r>
              <a:rPr lang="en-US" sz="4400" dirty="0"/>
              <a:t>Leading the Way as Change Agents</a:t>
            </a:r>
          </a:p>
        </p:txBody>
      </p:sp>
      <p:sp>
        <p:nvSpPr>
          <p:cNvPr id="3" name="Content Placeholder 2">
            <a:extLst>
              <a:ext uri="{FF2B5EF4-FFF2-40B4-BE49-F238E27FC236}">
                <a16:creationId xmlns:a16="http://schemas.microsoft.com/office/drawing/2014/main" id="{DF8B8EEC-9C59-4E2D-8822-94DF6E793059}"/>
              </a:ext>
            </a:extLst>
          </p:cNvPr>
          <p:cNvSpPr>
            <a:spLocks noGrp="1"/>
          </p:cNvSpPr>
          <p:nvPr>
            <p:ph idx="1"/>
          </p:nvPr>
        </p:nvSpPr>
        <p:spPr>
          <a:xfrm>
            <a:off x="680320" y="2336872"/>
            <a:ext cx="11267839" cy="3767899"/>
          </a:xfrm>
        </p:spPr>
        <p:txBody>
          <a:bodyPr>
            <a:normAutofit fontScale="85000" lnSpcReduction="20000"/>
          </a:bodyPr>
          <a:lstStyle/>
          <a:p>
            <a:pPr lvl="0">
              <a:buFont typeface="Wingdings" panose="05000000000000000000" pitchFamily="2" charset="2"/>
              <a:buChar char="Ø"/>
            </a:pPr>
            <a:r>
              <a:rPr lang="en-US" sz="4000" dirty="0">
                <a:solidFill>
                  <a:schemeClr val="bg1"/>
                </a:solidFill>
              </a:rPr>
              <a:t>Strategies to empower people whose lives have been impacted by marijuana to advocate for policy change.</a:t>
            </a:r>
          </a:p>
          <a:p>
            <a:pPr marL="0" lvl="0" indent="0">
              <a:buNone/>
            </a:pPr>
            <a:endParaRPr lang="en-US" sz="4000" dirty="0">
              <a:solidFill>
                <a:schemeClr val="bg1"/>
              </a:solidFill>
            </a:endParaRPr>
          </a:p>
          <a:p>
            <a:pPr lvl="0">
              <a:buFont typeface="Wingdings" panose="05000000000000000000" pitchFamily="2" charset="2"/>
              <a:buChar char="Ø"/>
            </a:pPr>
            <a:r>
              <a:rPr lang="en-US" sz="4000" dirty="0">
                <a:solidFill>
                  <a:schemeClr val="bg1"/>
                </a:solidFill>
              </a:rPr>
              <a:t>Developing an effective message for change.</a:t>
            </a:r>
          </a:p>
          <a:p>
            <a:pPr marL="0" lvl="0" indent="0">
              <a:buNone/>
            </a:pPr>
            <a:endParaRPr lang="en-US" sz="4000" dirty="0">
              <a:solidFill>
                <a:schemeClr val="bg1"/>
              </a:solidFill>
            </a:endParaRPr>
          </a:p>
          <a:p>
            <a:pPr lvl="0">
              <a:buFont typeface="Wingdings" panose="05000000000000000000" pitchFamily="2" charset="2"/>
              <a:buChar char="Ø"/>
            </a:pPr>
            <a:r>
              <a:rPr lang="en-US" sz="4000" dirty="0">
                <a:solidFill>
                  <a:schemeClr val="bg1"/>
                </a:solidFill>
              </a:rPr>
              <a:t>Communication strategies to carry voices across multiple media platforms.</a:t>
            </a:r>
          </a:p>
          <a:p>
            <a:pPr marL="0" indent="0">
              <a:buNone/>
            </a:pPr>
            <a:r>
              <a:rPr lang="en-US" sz="4000" dirty="0"/>
              <a:t>	</a:t>
            </a:r>
          </a:p>
          <a:p>
            <a:pPr marL="0" indent="0">
              <a:lnSpc>
                <a:spcPct val="150000"/>
              </a:lnSpc>
              <a:buNone/>
            </a:pPr>
            <a:endParaRPr lang="en-US" dirty="0"/>
          </a:p>
        </p:txBody>
      </p:sp>
    </p:spTree>
    <p:extLst>
      <p:ext uri="{BB962C8B-B14F-4D97-AF65-F5344CB8AC3E}">
        <p14:creationId xmlns:p14="http://schemas.microsoft.com/office/powerpoint/2010/main" val="192768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Corinne Gaspar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679" y="2279071"/>
            <a:ext cx="2607302" cy="4268592"/>
          </a:xfrm>
          <a:prstGeom prst="rect">
            <a:avLst/>
          </a:prstGeom>
          <a:ln w="3175">
            <a:solidFill>
              <a:srgbClr val="000000"/>
            </a:solidFill>
          </a:ln>
          <a:effectLst>
            <a:outerShdw blurRad="50800" dist="101600" dir="2700000" algn="tl" rotWithShape="0">
              <a:schemeClr val="bg1">
                <a:alpha val="53000"/>
              </a:scheme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321" y="2507382"/>
            <a:ext cx="5028148" cy="3771112"/>
          </a:xfrm>
          <a:prstGeom prst="rect">
            <a:avLst/>
          </a:prstGeom>
          <a:ln w="3175">
            <a:solidFill>
              <a:srgbClr val="000000"/>
            </a:solidFill>
          </a:ln>
          <a:effectLst>
            <a:outerShdw blurRad="50800" dist="101600" dir="2700000" algn="tl" rotWithShape="0">
              <a:schemeClr val="bg1">
                <a:alpha val="53000"/>
              </a:schemeClr>
            </a:outerShdw>
          </a:effectLst>
        </p:spPr>
      </p:pic>
    </p:spTree>
    <p:extLst>
      <p:ext uri="{BB962C8B-B14F-4D97-AF65-F5344CB8AC3E}">
        <p14:creationId xmlns:p14="http://schemas.microsoft.com/office/powerpoint/2010/main" val="399391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Sally </a:t>
            </a:r>
            <a:r>
              <a:rPr lang="en-US" sz="6000" dirty="0" err="1"/>
              <a:t>Schindel</a:t>
            </a:r>
            <a:endParaRPr lang="en-US" sz="6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7211" y="1665005"/>
            <a:ext cx="7309931" cy="4944272"/>
          </a:xfrm>
          <a:prstGeom prst="rect">
            <a:avLst/>
          </a:prstGeom>
          <a:ln w="3175">
            <a:solidFill>
              <a:srgbClr val="000000"/>
            </a:solidFill>
          </a:ln>
        </p:spPr>
      </p:pic>
    </p:spTree>
    <p:extLst>
      <p:ext uri="{BB962C8B-B14F-4D97-AF65-F5344CB8AC3E}">
        <p14:creationId xmlns:p14="http://schemas.microsoft.com/office/powerpoint/2010/main" val="261309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Darryl Rogers</a:t>
            </a:r>
          </a:p>
        </p:txBody>
      </p:sp>
      <p:pic>
        <p:nvPicPr>
          <p:cNvPr id="4" name="x_x_1F0218F7-BCF3-426E-B9B7-95BAC30F63F1" descr="C4390FAC-42A4-4CE8-A0F8-531D725BA210@attlocal"/>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280" t="2646"/>
          <a:stretch/>
        </p:blipFill>
        <p:spPr bwMode="auto">
          <a:xfrm>
            <a:off x="6630250" y="1275300"/>
            <a:ext cx="5127525" cy="514836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 y="2452513"/>
            <a:ext cx="5349240" cy="3352800"/>
          </a:xfrm>
          <a:prstGeom prst="rect">
            <a:avLst/>
          </a:prstGeom>
          <a:ln w="3175">
            <a:solidFill>
              <a:schemeClr val="bg1"/>
            </a:solidFill>
          </a:ln>
        </p:spPr>
      </p:pic>
    </p:spTree>
    <p:extLst>
      <p:ext uri="{BB962C8B-B14F-4D97-AF65-F5344CB8AC3E}">
        <p14:creationId xmlns:p14="http://schemas.microsoft.com/office/powerpoint/2010/main" val="3847112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Aubree Adams</a:t>
            </a:r>
          </a:p>
        </p:txBody>
      </p:sp>
      <p:pic>
        <p:nvPicPr>
          <p:cNvPr id="4" name="Picture Placeholder 9">
            <a:extLst>
              <a:ext uri="{FF2B5EF4-FFF2-40B4-BE49-F238E27FC236}">
                <a16:creationId xmlns:a16="http://schemas.microsoft.com/office/drawing/2014/main" id="{42F0BA3D-AB31-4A8E-8DA5-CF1E7524CE53}"/>
              </a:ext>
            </a:extLst>
          </p:cNvPr>
          <p:cNvPicPr>
            <a:picLocks noGrp="1" noChangeAspect="1"/>
          </p:cNvPicPr>
          <p:nvPr>
            <p:ph idx="1"/>
          </p:nvPr>
        </p:nvPicPr>
        <p:blipFill>
          <a:blip r:embed="rId2"/>
          <a:srcRect t="1508" b="1508"/>
          <a:stretch>
            <a:fillRect/>
          </a:stretch>
        </p:blipFill>
        <p:spPr>
          <a:xfrm>
            <a:off x="340685" y="2183753"/>
            <a:ext cx="5015086" cy="1948651"/>
          </a:xfrm>
        </p:spPr>
      </p:pic>
      <p:pic>
        <p:nvPicPr>
          <p:cNvPr id="5" name="Picture 4">
            <a:extLst>
              <a:ext uri="{FF2B5EF4-FFF2-40B4-BE49-F238E27FC236}">
                <a16:creationId xmlns:a16="http://schemas.microsoft.com/office/drawing/2014/main" id="{2EC3E3DB-F487-493D-8A44-8544E492E51A}"/>
              </a:ext>
            </a:extLst>
          </p:cNvPr>
          <p:cNvPicPr>
            <a:picLocks noChangeAspect="1"/>
          </p:cNvPicPr>
          <p:nvPr/>
        </p:nvPicPr>
        <p:blipFill>
          <a:blip r:embed="rId3"/>
          <a:stretch>
            <a:fillRect/>
          </a:stretch>
        </p:blipFill>
        <p:spPr>
          <a:xfrm>
            <a:off x="9135140" y="2183753"/>
            <a:ext cx="2998572" cy="2846359"/>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738CD73-C051-420D-98D6-20B905B54E73}"/>
              </a:ext>
            </a:extLst>
          </p:cNvPr>
          <p:cNvPicPr>
            <a:picLocks noChangeAspect="1"/>
          </p:cNvPicPr>
          <p:nvPr/>
        </p:nvPicPr>
        <p:blipFill>
          <a:blip r:embed="rId4"/>
          <a:stretch>
            <a:fillRect/>
          </a:stretch>
        </p:blipFill>
        <p:spPr>
          <a:xfrm>
            <a:off x="340685" y="4529056"/>
            <a:ext cx="8985378" cy="1709839"/>
          </a:xfrm>
          <a:prstGeom prst="rect">
            <a:avLst/>
          </a:prstGeom>
        </p:spPr>
      </p:pic>
      <p:pic>
        <p:nvPicPr>
          <p:cNvPr id="7" name="Picture 6">
            <a:extLst>
              <a:ext uri="{FF2B5EF4-FFF2-40B4-BE49-F238E27FC236}">
                <a16:creationId xmlns:a16="http://schemas.microsoft.com/office/drawing/2014/main" id="{6C715F30-099B-4C6E-B2C1-9FDD958EC704}"/>
              </a:ext>
            </a:extLst>
          </p:cNvPr>
          <p:cNvPicPr>
            <a:picLocks noChangeAspect="1"/>
          </p:cNvPicPr>
          <p:nvPr/>
        </p:nvPicPr>
        <p:blipFill>
          <a:blip r:embed="rId5"/>
          <a:stretch>
            <a:fillRect/>
          </a:stretch>
        </p:blipFill>
        <p:spPr>
          <a:xfrm>
            <a:off x="6031295" y="2136687"/>
            <a:ext cx="2428321" cy="2042782"/>
          </a:xfrm>
          <a:prstGeom prst="rect">
            <a:avLst/>
          </a:prstGeom>
        </p:spPr>
      </p:pic>
    </p:spTree>
    <p:extLst>
      <p:ext uri="{BB962C8B-B14F-4D97-AF65-F5344CB8AC3E}">
        <p14:creationId xmlns:p14="http://schemas.microsoft.com/office/powerpoint/2010/main" val="2529396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6000" dirty="0"/>
              <a:t>Closing thoughts </a:t>
            </a:r>
          </a:p>
        </p:txBody>
      </p:sp>
      <p:sp>
        <p:nvSpPr>
          <p:cNvPr id="3" name="Content Placeholder 2"/>
          <p:cNvSpPr>
            <a:spLocks noGrp="1"/>
          </p:cNvSpPr>
          <p:nvPr>
            <p:ph idx="1"/>
          </p:nvPr>
        </p:nvSpPr>
        <p:spPr>
          <a:xfrm>
            <a:off x="680321" y="2336872"/>
            <a:ext cx="8254129" cy="4216327"/>
          </a:xfrm>
        </p:spPr>
        <p:txBody>
          <a:bodyPr>
            <a:normAutofit fontScale="92500" lnSpcReduction="10000"/>
          </a:bodyPr>
          <a:lstStyle/>
          <a:p>
            <a:pPr marL="0" lvl="0" indent="0">
              <a:buNone/>
            </a:pPr>
            <a:r>
              <a:rPr lang="en-US" sz="4000" dirty="0">
                <a:solidFill>
                  <a:schemeClr val="bg1"/>
                </a:solidFill>
              </a:rPr>
              <a:t>What is the most important lesson or action--take away-- for the people in the audience?  </a:t>
            </a:r>
          </a:p>
          <a:p>
            <a:pPr marL="0" lvl="0" indent="0">
              <a:buNone/>
            </a:pPr>
            <a:endParaRPr lang="en-US" sz="4000" dirty="0">
              <a:solidFill>
                <a:schemeClr val="bg1"/>
              </a:solidFill>
            </a:endParaRPr>
          </a:p>
          <a:p>
            <a:pPr marL="0" lvl="0" indent="0">
              <a:buNone/>
            </a:pPr>
            <a:r>
              <a:rPr lang="en-US" sz="4000" dirty="0">
                <a:solidFill>
                  <a:schemeClr val="bg1"/>
                </a:solidFill>
              </a:rPr>
              <a:t>Are there steps or actions they could take to change the environment/conditions, policies, laws?</a:t>
            </a:r>
          </a:p>
        </p:txBody>
      </p:sp>
      <p:pic>
        <p:nvPicPr>
          <p:cNvPr id="4" name="Picture 2" descr="No automatic alt text available.">
            <a:extLst>
              <a:ext uri="{FF2B5EF4-FFF2-40B4-BE49-F238E27FC236}">
                <a16:creationId xmlns:a16="http://schemas.microsoft.com/office/drawing/2014/main" id="{3DCD9E05-7698-418A-9FB8-A897B85C1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832" y="3730513"/>
            <a:ext cx="3067050" cy="2982706"/>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22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 &amp; get involved!</a:t>
            </a:r>
          </a:p>
        </p:txBody>
      </p:sp>
      <p:pic>
        <p:nvPicPr>
          <p:cNvPr id="4" name="Content Placeholder 3">
            <a:hlinkClick r:id="rId2"/>
          </p:cNvPr>
          <p:cNvPicPr>
            <a:picLocks noGrp="1" noChangeAspect="1"/>
          </p:cNvPicPr>
          <p:nvPr>
            <p:ph idx="1"/>
          </p:nvPr>
        </p:nvPicPr>
        <p:blipFill>
          <a:blip r:embed="rId3"/>
          <a:stretch>
            <a:fillRect/>
          </a:stretch>
        </p:blipFill>
        <p:spPr>
          <a:xfrm>
            <a:off x="2753025" y="2289691"/>
            <a:ext cx="5468451" cy="16686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160" y="4434840"/>
            <a:ext cx="1417320" cy="14173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7280" y="4434840"/>
            <a:ext cx="1341120" cy="1341120"/>
          </a:xfrm>
          <a:prstGeom prst="rect">
            <a:avLst/>
          </a:prstGeom>
        </p:spPr>
      </p:pic>
      <p:sp>
        <p:nvSpPr>
          <p:cNvPr id="7" name="TextBox 6"/>
          <p:cNvSpPr txBox="1"/>
          <p:nvPr/>
        </p:nvSpPr>
        <p:spPr>
          <a:xfrm>
            <a:off x="2753025" y="3958312"/>
            <a:ext cx="6014720" cy="369332"/>
          </a:xfrm>
          <a:prstGeom prst="rect">
            <a:avLst/>
          </a:prstGeom>
          <a:noFill/>
        </p:spPr>
        <p:txBody>
          <a:bodyPr wrap="square" rtlCol="0">
            <a:spAutoFit/>
          </a:bodyPr>
          <a:lstStyle/>
          <a:p>
            <a:r>
              <a:rPr lang="en-US" b="1" dirty="0"/>
              <a:t>www.highmeansdui.org</a:t>
            </a:r>
            <a:r>
              <a:rPr lang="en-US" dirty="0"/>
              <a:t>       </a:t>
            </a:r>
            <a:r>
              <a:rPr lang="en-US" b="1" dirty="0"/>
              <a:t>www.learnaboutsam.org</a:t>
            </a:r>
          </a:p>
        </p:txBody>
      </p:sp>
      <p:sp>
        <p:nvSpPr>
          <p:cNvPr id="8" name="TextBox 7"/>
          <p:cNvSpPr txBox="1"/>
          <p:nvPr/>
        </p:nvSpPr>
        <p:spPr>
          <a:xfrm>
            <a:off x="2408770" y="6005266"/>
            <a:ext cx="8035710" cy="369332"/>
          </a:xfrm>
          <a:prstGeom prst="rect">
            <a:avLst/>
          </a:prstGeom>
          <a:noFill/>
        </p:spPr>
        <p:txBody>
          <a:bodyPr wrap="square" rtlCol="0">
            <a:spAutoFit/>
          </a:bodyPr>
          <a:lstStyle/>
          <a:p>
            <a:r>
              <a:rPr lang="en-US" dirty="0"/>
              <a:t>Dana Stevens           760.317.6716      dana@learnaboutsam.org</a:t>
            </a:r>
          </a:p>
        </p:txBody>
      </p:sp>
    </p:spTree>
    <p:extLst>
      <p:ext uri="{BB962C8B-B14F-4D97-AF65-F5344CB8AC3E}">
        <p14:creationId xmlns:p14="http://schemas.microsoft.com/office/powerpoint/2010/main" val="3995917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1316-0008-4354-AF7F-2402B5CBEF98}"/>
              </a:ext>
            </a:extLst>
          </p:cNvPr>
          <p:cNvSpPr>
            <a:spLocks noGrp="1"/>
          </p:cNvSpPr>
          <p:nvPr>
            <p:ph type="title"/>
          </p:nvPr>
        </p:nvSpPr>
        <p:spPr>
          <a:xfrm>
            <a:off x="609601" y="626533"/>
            <a:ext cx="9684582" cy="1337734"/>
          </a:xfrm>
        </p:spPr>
        <p:txBody>
          <a:bodyPr>
            <a:noAutofit/>
          </a:bodyPr>
          <a:lstStyle/>
          <a:p>
            <a:r>
              <a:rPr lang="en-US" sz="4800" dirty="0"/>
              <a:t>Corinne Gasper, Aubree Adams, </a:t>
            </a:r>
            <a:br>
              <a:rPr lang="en-US" sz="4800" dirty="0"/>
            </a:br>
            <a:r>
              <a:rPr lang="en-US" sz="4800" dirty="0"/>
              <a:t>Darryl Rogers, Sally </a:t>
            </a:r>
            <a:r>
              <a:rPr lang="en-US" sz="4800" dirty="0" err="1"/>
              <a:t>Schindel</a:t>
            </a:r>
            <a:r>
              <a:rPr lang="en-US" sz="4800" dirty="0"/>
              <a:t>, </a:t>
            </a:r>
          </a:p>
        </p:txBody>
      </p:sp>
      <p:sp>
        <p:nvSpPr>
          <p:cNvPr id="6" name="Rectangle 1"/>
          <p:cNvSpPr>
            <a:spLocks noChangeArrowheads="1"/>
          </p:cNvSpPr>
          <p:nvPr/>
        </p:nvSpPr>
        <p:spPr bwMode="auto">
          <a:xfrm>
            <a:off x="0" y="806698"/>
            <a:ext cx="3923772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200150" algn="l"/>
              </a:tabLst>
              <a:defRPr>
                <a:solidFill>
                  <a:schemeClr val="tx1"/>
                </a:solidFill>
                <a:latin typeface="Arial" panose="020B0604020202020204" pitchFamily="34" charset="0"/>
              </a:defRPr>
            </a:lvl1pPr>
            <a:lvl2pPr eaLnBrk="0" fontAlgn="base" hangingPunct="0">
              <a:spcBef>
                <a:spcPct val="0"/>
              </a:spcBef>
              <a:spcAft>
                <a:spcPct val="0"/>
              </a:spcAft>
              <a:tabLst>
                <a:tab pos="1200150" algn="l"/>
              </a:tabLst>
              <a:defRPr>
                <a:solidFill>
                  <a:schemeClr val="tx1"/>
                </a:solidFill>
                <a:latin typeface="Arial" panose="020B0604020202020204" pitchFamily="34" charset="0"/>
              </a:defRPr>
            </a:lvl2pPr>
            <a:lvl3pPr eaLnBrk="0" fontAlgn="base" hangingPunct="0">
              <a:spcBef>
                <a:spcPct val="0"/>
              </a:spcBef>
              <a:spcAft>
                <a:spcPct val="0"/>
              </a:spcAft>
              <a:tabLst>
                <a:tab pos="1200150" algn="l"/>
              </a:tabLst>
              <a:defRPr>
                <a:solidFill>
                  <a:schemeClr val="tx1"/>
                </a:solidFill>
                <a:latin typeface="Arial" panose="020B0604020202020204" pitchFamily="34" charset="0"/>
              </a:defRPr>
            </a:lvl3pPr>
            <a:lvl4pPr eaLnBrk="0" fontAlgn="base" hangingPunct="0">
              <a:spcBef>
                <a:spcPct val="0"/>
              </a:spcBef>
              <a:spcAft>
                <a:spcPct val="0"/>
              </a:spcAft>
              <a:tabLst>
                <a:tab pos="1200150" algn="l"/>
              </a:tabLst>
              <a:defRPr>
                <a:solidFill>
                  <a:schemeClr val="tx1"/>
                </a:solidFill>
                <a:latin typeface="Arial" panose="020B0604020202020204" pitchFamily="34" charset="0"/>
              </a:defRPr>
            </a:lvl4pPr>
            <a:lvl5pPr eaLnBrk="0" fontAlgn="base" hangingPunct="0">
              <a:spcBef>
                <a:spcPct val="0"/>
              </a:spcBef>
              <a:spcAft>
                <a:spcPct val="0"/>
              </a:spcAft>
              <a:tabLst>
                <a:tab pos="1200150" algn="l"/>
              </a:tabLst>
              <a:defRPr>
                <a:solidFill>
                  <a:schemeClr val="tx1"/>
                </a:solidFill>
                <a:latin typeface="Arial" panose="020B0604020202020204" pitchFamily="34" charset="0"/>
              </a:defRPr>
            </a:lvl5pPr>
            <a:lvl6pPr eaLnBrk="0" fontAlgn="base" hangingPunct="0">
              <a:spcBef>
                <a:spcPct val="0"/>
              </a:spcBef>
              <a:spcAft>
                <a:spcPct val="0"/>
              </a:spcAft>
              <a:tabLst>
                <a:tab pos="1200150" algn="l"/>
              </a:tabLst>
              <a:defRPr>
                <a:solidFill>
                  <a:schemeClr val="tx1"/>
                </a:solidFill>
                <a:latin typeface="Arial" panose="020B0604020202020204" pitchFamily="34" charset="0"/>
              </a:defRPr>
            </a:lvl6pPr>
            <a:lvl7pPr eaLnBrk="0" fontAlgn="base" hangingPunct="0">
              <a:spcBef>
                <a:spcPct val="0"/>
              </a:spcBef>
              <a:spcAft>
                <a:spcPct val="0"/>
              </a:spcAft>
              <a:tabLst>
                <a:tab pos="1200150" algn="l"/>
              </a:tabLst>
              <a:defRPr>
                <a:solidFill>
                  <a:schemeClr val="tx1"/>
                </a:solidFill>
                <a:latin typeface="Arial" panose="020B0604020202020204" pitchFamily="34" charset="0"/>
              </a:defRPr>
            </a:lvl7pPr>
            <a:lvl8pPr eaLnBrk="0" fontAlgn="base" hangingPunct="0">
              <a:spcBef>
                <a:spcPct val="0"/>
              </a:spcBef>
              <a:spcAft>
                <a:spcPct val="0"/>
              </a:spcAft>
              <a:tabLst>
                <a:tab pos="1200150" algn="l"/>
              </a:tabLst>
              <a:defRPr>
                <a:solidFill>
                  <a:schemeClr val="tx1"/>
                </a:solidFill>
                <a:latin typeface="Arial" panose="020B0604020202020204" pitchFamily="34" charset="0"/>
              </a:defRPr>
            </a:lvl8pPr>
            <a:lvl9pPr eaLnBrk="0" fontAlgn="base" hangingPunct="0">
              <a:spcBef>
                <a:spcPct val="0"/>
              </a:spcBef>
              <a:spcAft>
                <a:spcPct val="0"/>
              </a:spcAft>
              <a:tabLst>
                <a:tab pos="1200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200150" algn="l"/>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200150"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200150" algn="l"/>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20015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2" descr="Image may contain: 2 people, people smiling">
            <a:extLst>
              <a:ext uri="{FF2B5EF4-FFF2-40B4-BE49-F238E27FC236}">
                <a16:creationId xmlns:a16="http://schemas.microsoft.com/office/drawing/2014/main" id="{D8695DB3-986C-49E3-AB68-2DBFBFA86CB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448" t="14811" r="53964" b="33834"/>
          <a:stretch/>
        </p:blipFill>
        <p:spPr bwMode="auto">
          <a:xfrm>
            <a:off x="152399" y="3283099"/>
            <a:ext cx="2888407" cy="3458336"/>
          </a:xfrm>
          <a:prstGeom prst="rect">
            <a:avLst/>
          </a:prstGeom>
          <a:noFill/>
          <a:ln w="3175">
            <a:solidFill>
              <a:srgbClr val="000000"/>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460" y="2082801"/>
            <a:ext cx="2845811" cy="2845811"/>
          </a:xfrm>
          <a:prstGeom prst="rect">
            <a:avLst/>
          </a:prstGeom>
          <a:ln w="3175">
            <a:solidFill>
              <a:srgbClr val="000000"/>
            </a:solidFill>
          </a:ln>
        </p:spPr>
      </p:pic>
      <p:pic>
        <p:nvPicPr>
          <p:cNvPr id="12"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925" y="3547534"/>
            <a:ext cx="3223787" cy="3223787"/>
          </a:xfrm>
          <a:prstGeom prst="rect">
            <a:avLst/>
          </a:prstGeom>
          <a:ln w="3175">
            <a:solidFill>
              <a:srgbClr val="000000"/>
            </a:solid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1366" y="2082801"/>
            <a:ext cx="2727008" cy="2727008"/>
          </a:xfrm>
          <a:prstGeom prst="rect">
            <a:avLst/>
          </a:prstGeom>
          <a:ln w="3175">
            <a:solidFill>
              <a:srgbClr val="000000"/>
            </a:solidFill>
          </a:ln>
        </p:spPr>
      </p:pic>
    </p:spTree>
    <p:extLst>
      <p:ext uri="{BB962C8B-B14F-4D97-AF65-F5344CB8AC3E}">
        <p14:creationId xmlns:p14="http://schemas.microsoft.com/office/powerpoint/2010/main" val="2361753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66750"/>
            <a:ext cx="10363200" cy="1257300"/>
          </a:xfrm>
        </p:spPr>
        <p:txBody>
          <a:bodyPr>
            <a:normAutofit fontScale="90000"/>
          </a:bodyPr>
          <a:lstStyle/>
          <a:p>
            <a:br>
              <a:rPr lang="en-US" dirty="0"/>
            </a:br>
            <a:r>
              <a:rPr lang="en-US" sz="4900" dirty="0"/>
              <a:t>What brings you to marijuana work?</a:t>
            </a:r>
            <a:br>
              <a:rPr lang="en-US" sz="4900" dirty="0"/>
            </a:br>
            <a:endParaRPr lang="en-US" sz="4900" dirty="0"/>
          </a:p>
        </p:txBody>
      </p:sp>
      <p:pic>
        <p:nvPicPr>
          <p:cNvPr id="4098" name="x_62B9BDEA-E0E5-4216-A3EF-9616046EB43E" descr="1E615CC3-69EB-4685-A654-5AFC9C026D2C@attlo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112" y="3255796"/>
            <a:ext cx="5080584" cy="306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19" y="2165792"/>
            <a:ext cx="5539835" cy="4154877"/>
          </a:xfrm>
          <a:prstGeom prst="rect">
            <a:avLst/>
          </a:prstGeom>
          <a:effectLst>
            <a:outerShdw blurRad="50800" dist="101600" dir="2700000" algn="tl" rotWithShape="0">
              <a:schemeClr val="bg1">
                <a:alpha val="53000"/>
              </a:schemeClr>
            </a:outerShdw>
          </a:effectLst>
        </p:spPr>
      </p:pic>
    </p:spTree>
    <p:extLst>
      <p:ext uri="{BB962C8B-B14F-4D97-AF65-F5344CB8AC3E}">
        <p14:creationId xmlns:p14="http://schemas.microsoft.com/office/powerpoint/2010/main" val="16967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5ADC-AEDB-4222-891C-9CF3FA03FF07}"/>
              </a:ext>
            </a:extLst>
          </p:cNvPr>
          <p:cNvSpPr>
            <a:spLocks noGrp="1"/>
          </p:cNvSpPr>
          <p:nvPr>
            <p:ph type="title"/>
          </p:nvPr>
        </p:nvSpPr>
        <p:spPr/>
        <p:txBody>
          <a:bodyPr>
            <a:normAutofit/>
          </a:bodyPr>
          <a:lstStyle/>
          <a:p>
            <a:r>
              <a:rPr lang="en-US" sz="6000" dirty="0"/>
              <a:t>Corinne Gaspar</a:t>
            </a:r>
          </a:p>
        </p:txBody>
      </p:sp>
      <p:sp>
        <p:nvSpPr>
          <p:cNvPr id="3" name="Content Placeholder 2">
            <a:extLst>
              <a:ext uri="{FF2B5EF4-FFF2-40B4-BE49-F238E27FC236}">
                <a16:creationId xmlns:a16="http://schemas.microsoft.com/office/drawing/2014/main" id="{68159BF0-AB2C-4E6C-B6EE-5F22D0B9D2F5}"/>
              </a:ext>
            </a:extLst>
          </p:cNvPr>
          <p:cNvSpPr>
            <a:spLocks noGrp="1"/>
          </p:cNvSpPr>
          <p:nvPr>
            <p:ph idx="1"/>
          </p:nvPr>
        </p:nvSpPr>
        <p:spPr>
          <a:xfrm>
            <a:off x="1168001" y="3915492"/>
            <a:ext cx="5832409" cy="1799658"/>
          </a:xfrm>
        </p:spPr>
        <p:txBody>
          <a:bodyPr/>
          <a:lstStyle/>
          <a:p>
            <a:r>
              <a:rPr lang="en-US" dirty="0"/>
              <a:t>https://www.nbcsandiego.com/news/local/Marijuana-Safety-Summit-Held-in-San-Diego---455961823.html</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44" y="3541105"/>
            <a:ext cx="5926671" cy="2830100"/>
          </a:xfrm>
          <a:prstGeom prst="rect">
            <a:avLst/>
          </a:prstGeom>
          <a:ln w="3175">
            <a:solidFill>
              <a:srgbClr val="000000"/>
            </a:solidFill>
          </a:ln>
          <a:effectLst>
            <a:outerShdw blurRad="50800" dist="101600" dir="2700000" algn="tl" rotWithShape="0">
              <a:schemeClr val="bg1">
                <a:alpha val="53000"/>
              </a:schemeClr>
            </a:outerShdw>
          </a:effectLst>
        </p:spPr>
      </p:pic>
      <p:pic>
        <p:nvPicPr>
          <p:cNvPr id="10"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7401" b="9832"/>
          <a:stretch/>
        </p:blipFill>
        <p:spPr>
          <a:xfrm>
            <a:off x="8554160" y="226997"/>
            <a:ext cx="3040360" cy="3688495"/>
          </a:xfrm>
          <a:prstGeom prst="rect">
            <a:avLst/>
          </a:prstGeom>
          <a:ln w="3175">
            <a:solidFill>
              <a:srgbClr val="000000"/>
            </a:solidFill>
          </a:ln>
          <a:effectLst>
            <a:outerShdw blurRad="50800" dist="101600" dir="2700000" algn="tl" rotWithShape="0">
              <a:schemeClr val="bg1">
                <a:alpha val="53000"/>
              </a:schemeClr>
            </a:outerShdw>
          </a:effectLst>
        </p:spPr>
      </p:pic>
      <p:pic>
        <p:nvPicPr>
          <p:cNvPr id="7"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1" y="1941164"/>
            <a:ext cx="4430041" cy="4430041"/>
          </a:xfrm>
          <a:prstGeom prst="rect">
            <a:avLst/>
          </a:prstGeom>
          <a:ln w="3175">
            <a:solidFill>
              <a:srgbClr val="000000"/>
            </a:solidFill>
          </a:ln>
          <a:effectLst>
            <a:outerShdw blurRad="50800" dist="101600" dir="2700000" algn="tl" rotWithShape="0">
              <a:schemeClr val="bg1">
                <a:alpha val="53000"/>
              </a:schemeClr>
            </a:outerShdw>
          </a:effectLst>
        </p:spPr>
      </p:pic>
    </p:spTree>
    <p:extLst>
      <p:ext uri="{BB962C8B-B14F-4D97-AF65-F5344CB8AC3E}">
        <p14:creationId xmlns:p14="http://schemas.microsoft.com/office/powerpoint/2010/main" val="64631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Aubree Adams</a:t>
            </a:r>
          </a:p>
        </p:txBody>
      </p:sp>
      <p:pic>
        <p:nvPicPr>
          <p:cNvPr id="4" name="Picture 3">
            <a:extLst>
              <a:ext uri="{FF2B5EF4-FFF2-40B4-BE49-F238E27FC236}">
                <a16:creationId xmlns:a16="http://schemas.microsoft.com/office/drawing/2014/main" id="{C8849E9E-92BA-4859-BD5B-BC4366F0B2C9}"/>
              </a:ext>
            </a:extLst>
          </p:cNvPr>
          <p:cNvPicPr>
            <a:picLocks noChangeAspect="1"/>
          </p:cNvPicPr>
          <p:nvPr/>
        </p:nvPicPr>
        <p:blipFill>
          <a:blip r:embed="rId3"/>
          <a:stretch>
            <a:fillRect/>
          </a:stretch>
        </p:blipFill>
        <p:spPr>
          <a:xfrm>
            <a:off x="120928" y="2107857"/>
            <a:ext cx="5896755" cy="4422566"/>
          </a:xfrm>
          <a:prstGeom prst="rect">
            <a:avLst/>
          </a:prstGeom>
          <a:ln w="3175">
            <a:solidFill>
              <a:srgbClr val="000000"/>
            </a:solidFill>
          </a:ln>
        </p:spPr>
      </p:pic>
      <p:pic>
        <p:nvPicPr>
          <p:cNvPr id="6" name="Picture 5">
            <a:extLst>
              <a:ext uri="{FF2B5EF4-FFF2-40B4-BE49-F238E27FC236}">
                <a16:creationId xmlns:a16="http://schemas.microsoft.com/office/drawing/2014/main" id="{A635ECA2-6D8D-4FB5-B142-EEBF56407F72}"/>
              </a:ext>
            </a:extLst>
          </p:cNvPr>
          <p:cNvPicPr>
            <a:picLocks noChangeAspect="1"/>
          </p:cNvPicPr>
          <p:nvPr/>
        </p:nvPicPr>
        <p:blipFill>
          <a:blip r:embed="rId4"/>
          <a:stretch>
            <a:fillRect/>
          </a:stretch>
        </p:blipFill>
        <p:spPr>
          <a:xfrm>
            <a:off x="6930617" y="516508"/>
            <a:ext cx="4983812" cy="2803394"/>
          </a:xfrm>
          <a:prstGeom prst="rect">
            <a:avLst/>
          </a:prstGeom>
          <a:ln w="3175">
            <a:solidFill>
              <a:srgbClr val="000000"/>
            </a:solidFill>
          </a:ln>
        </p:spPr>
      </p:pic>
      <p:pic>
        <p:nvPicPr>
          <p:cNvPr id="7" name="Picture 6">
            <a:extLst>
              <a:ext uri="{FF2B5EF4-FFF2-40B4-BE49-F238E27FC236}">
                <a16:creationId xmlns:a16="http://schemas.microsoft.com/office/drawing/2014/main" id="{F0A20905-190D-43DC-A210-C267524A86B1}"/>
              </a:ext>
            </a:extLst>
          </p:cNvPr>
          <p:cNvPicPr>
            <a:picLocks noChangeAspect="1"/>
          </p:cNvPicPr>
          <p:nvPr/>
        </p:nvPicPr>
        <p:blipFill>
          <a:blip r:embed="rId5"/>
          <a:stretch>
            <a:fillRect/>
          </a:stretch>
        </p:blipFill>
        <p:spPr>
          <a:xfrm>
            <a:off x="6576966" y="3528100"/>
            <a:ext cx="5337463" cy="3002323"/>
          </a:xfrm>
          <a:prstGeom prst="rect">
            <a:avLst/>
          </a:prstGeom>
          <a:ln w="3175">
            <a:solidFill>
              <a:srgbClr val="000000"/>
            </a:solidFill>
          </a:ln>
        </p:spPr>
      </p:pic>
    </p:spTree>
    <p:extLst>
      <p:ext uri="{BB962C8B-B14F-4D97-AF65-F5344CB8AC3E}">
        <p14:creationId xmlns:p14="http://schemas.microsoft.com/office/powerpoint/2010/main" val="4112686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Darryl Rogers</a:t>
            </a:r>
          </a:p>
        </p:txBody>
      </p:sp>
      <p:pic>
        <p:nvPicPr>
          <p:cNvPr id="3075" name="x_3B0CE116-B953-4012-8711-F5651AF41847" descr="51932948-3C25-40A6-80F1-FA67D82DEE6A@attlo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259" y="2298785"/>
            <a:ext cx="5867400" cy="43910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6" name="x_BE9A3341-8AAF-4FEC-A0CE-CEA0133DB21D" descr="DF704295-DA83-4B07-AB9D-3B2D639840A2@attlo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93" y="2573477"/>
            <a:ext cx="5184358" cy="3249456"/>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000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Sally </a:t>
            </a:r>
            <a:r>
              <a:rPr lang="en-US" sz="6000" dirty="0" err="1"/>
              <a:t>Schindel</a:t>
            </a:r>
            <a:endParaRPr lang="en-US" sz="6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63" y="3239123"/>
            <a:ext cx="6888757" cy="3354182"/>
          </a:xfrm>
          <a:prstGeom prst="rect">
            <a:avLst/>
          </a:prstGeom>
          <a:ln w="3175">
            <a:solidFill>
              <a:srgbClr val="000000"/>
            </a:solidFill>
          </a:ln>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bwMode="auto">
          <a:xfrm>
            <a:off x="7329600" y="1012143"/>
            <a:ext cx="4453960" cy="445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51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3557"/>
            <a:ext cx="10553699" cy="1743315"/>
          </a:xfrm>
        </p:spPr>
        <p:txBody>
          <a:bodyPr>
            <a:noAutofit/>
          </a:bodyPr>
          <a:lstStyle/>
          <a:p>
            <a:pPr lvl="0"/>
            <a:r>
              <a:rPr lang="en-US" dirty="0"/>
              <a:t>What policy changes or laws do you think could have changed the situation that led to your loss?  </a:t>
            </a:r>
            <a:br>
              <a:rPr lang="en-US" dirty="0"/>
            </a:br>
            <a:endParaRPr lang="en-US" dirty="0"/>
          </a:p>
        </p:txBody>
      </p:sp>
      <p:sp>
        <p:nvSpPr>
          <p:cNvPr id="3" name="Content Placeholder 2"/>
          <p:cNvSpPr>
            <a:spLocks noGrp="1"/>
          </p:cNvSpPr>
          <p:nvPr>
            <p:ph idx="1"/>
          </p:nvPr>
        </p:nvSpPr>
        <p:spPr/>
        <p:txBody>
          <a:bodyPr/>
          <a:lstStyle/>
          <a:p>
            <a:pPr marL="0" indent="0">
              <a:buNone/>
            </a:pPr>
            <a:r>
              <a:rPr lang="en-US" sz="4800" dirty="0">
                <a:solidFill>
                  <a:schemeClr val="bg1"/>
                </a:solidFill>
              </a:rPr>
              <a:t>What strategies will empower people whose lives have been impacted by marijuana to advocate for policy change?</a:t>
            </a:r>
            <a:endParaRPr lang="en-US" dirty="0"/>
          </a:p>
        </p:txBody>
      </p:sp>
      <p:pic>
        <p:nvPicPr>
          <p:cNvPr id="4" name="Picture 2" descr="No automatic alt text available.">
            <a:extLst>
              <a:ext uri="{FF2B5EF4-FFF2-40B4-BE49-F238E27FC236}">
                <a16:creationId xmlns:a16="http://schemas.microsoft.com/office/drawing/2014/main" id="{3DCD9E05-7698-418A-9FB8-A897B85C1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0" y="3668762"/>
            <a:ext cx="3091370" cy="300635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60720"/>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5306</TotalTime>
  <Words>348</Words>
  <Application>Microsoft Macintosh PowerPoint</Application>
  <PresentationFormat>Widescreen</PresentationFormat>
  <Paragraphs>92</Paragraphs>
  <Slides>25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Trebuchet MS</vt:lpstr>
      <vt:lpstr>Wingdings</vt:lpstr>
      <vt:lpstr>Berlin</vt:lpstr>
      <vt:lpstr>From Victims to Advocates:  Leading the Way as Change Agents</vt:lpstr>
      <vt:lpstr>From Victims to Advocates:  Leading the Way as Change Agents</vt:lpstr>
      <vt:lpstr>Corinne Gasper, Aubree Adams,  Darryl Rogers, Sally Schindel, </vt:lpstr>
      <vt:lpstr> What brings you to marijuana work? </vt:lpstr>
      <vt:lpstr>Corinne Gaspar</vt:lpstr>
      <vt:lpstr>Aubree Adams</vt:lpstr>
      <vt:lpstr>Darryl Rogers</vt:lpstr>
      <vt:lpstr>Sally Schindel</vt:lpstr>
      <vt:lpstr>What policy changes or laws do you think could have changed the situation that led to your loss?   </vt:lpstr>
      <vt:lpstr>Aubree Adams</vt:lpstr>
      <vt:lpstr>Darryl Rogers</vt:lpstr>
      <vt:lpstr>Sally Schindel</vt:lpstr>
      <vt:lpstr>Corinne Gaspar</vt:lpstr>
      <vt:lpstr> What is the most important lesson?  </vt:lpstr>
      <vt:lpstr>Darryl Rogers</vt:lpstr>
      <vt:lpstr>Sally Schindel</vt:lpstr>
      <vt:lpstr>Corinne Gaspar</vt:lpstr>
      <vt:lpstr>Aubree Adams</vt:lpstr>
      <vt:lpstr> Audience Questions </vt:lpstr>
      <vt:lpstr>Corinne Gaspar</vt:lpstr>
      <vt:lpstr>Sally Schindel</vt:lpstr>
      <vt:lpstr>Darryl Rogers</vt:lpstr>
      <vt:lpstr>Aubree Adams</vt:lpstr>
      <vt:lpstr>Closing thoughts </vt:lpstr>
      <vt:lpstr>Learn more &amp; get involved!</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Marijuana Impaired Driving</dc:title>
  <dc:creator>Dana Stevens</dc:creator>
  <cp:lastModifiedBy>Luke Niforatos</cp:lastModifiedBy>
  <cp:revision>68</cp:revision>
  <cp:lastPrinted>2018-01-26T19:23:15Z</cp:lastPrinted>
  <dcterms:created xsi:type="dcterms:W3CDTF">2018-01-11T04:11:21Z</dcterms:created>
  <dcterms:modified xsi:type="dcterms:W3CDTF">2018-03-30T20:07:14Z</dcterms:modified>
</cp:coreProperties>
</file>